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5"/>
  </p:notesMasterIdLst>
  <p:sldIdLst>
    <p:sldId id="256" r:id="rId2"/>
    <p:sldId id="275" r:id="rId3"/>
    <p:sldId id="276" r:id="rId4"/>
    <p:sldId id="258" r:id="rId5"/>
    <p:sldId id="259" r:id="rId6"/>
    <p:sldId id="277" r:id="rId7"/>
    <p:sldId id="260" r:id="rId8"/>
    <p:sldId id="261" r:id="rId9"/>
    <p:sldId id="262" r:id="rId10"/>
    <p:sldId id="280" r:id="rId11"/>
    <p:sldId id="263" r:id="rId12"/>
    <p:sldId id="278" r:id="rId13"/>
    <p:sldId id="279" r:id="rId14"/>
    <p:sldId id="281" r:id="rId15"/>
    <p:sldId id="282" r:id="rId16"/>
    <p:sldId id="283" r:id="rId17"/>
    <p:sldId id="284" r:id="rId18"/>
    <p:sldId id="285" r:id="rId19"/>
    <p:sldId id="286" r:id="rId20"/>
    <p:sldId id="287" r:id="rId21"/>
    <p:sldId id="288" r:id="rId22"/>
    <p:sldId id="290" r:id="rId23"/>
    <p:sldId id="264" r:id="rId24"/>
    <p:sldId id="265" r:id="rId25"/>
    <p:sldId id="266" r:id="rId26"/>
    <p:sldId id="267" r:id="rId27"/>
    <p:sldId id="268" r:id="rId28"/>
    <p:sldId id="269" r:id="rId29"/>
    <p:sldId id="270" r:id="rId30"/>
    <p:sldId id="271" r:id="rId31"/>
    <p:sldId id="272" r:id="rId32"/>
    <p:sldId id="273" r:id="rId33"/>
    <p:sldId id="274"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34" d="100"/>
          <a:sy n="34" d="100"/>
        </p:scale>
        <p:origin x="79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dirty="0" err="1"/>
              <a:t>Esfuerzo</a:t>
            </a:r>
            <a:r>
              <a:rPr lang="en-US" dirty="0"/>
              <a:t> total (</a:t>
            </a:r>
            <a:r>
              <a:rPr lang="en-US" dirty="0" err="1"/>
              <a:t>pd</a:t>
            </a:r>
            <a:r>
              <a:rPr lang="en-US" dirty="0"/>
              <a:t>)</a:t>
            </a:r>
          </a:p>
        </c:rich>
      </c:tx>
      <c:layout>
        <c:manualLayout>
          <c:xMode val="edge"/>
          <c:yMode val="edge"/>
          <c:x val="0.43742341930700818"/>
          <c:y val="0"/>
        </c:manualLayout>
      </c:layout>
      <c:overlay val="0"/>
      <c:spPr>
        <a:noFill/>
        <a:ln>
          <a:noFill/>
        </a:ln>
        <a:effectLst/>
      </c:spPr>
    </c:title>
    <c:autoTitleDeleted val="0"/>
    <c:plotArea>
      <c:layout/>
      <c:pieChart>
        <c:varyColors val="1"/>
        <c:ser>
          <c:idx val="0"/>
          <c:order val="0"/>
          <c:tx>
            <c:strRef>
              <c:f>Hoja1!$B$1</c:f>
              <c:strCache>
                <c:ptCount val="1"/>
                <c:pt idx="0">
                  <c:v>Esfuerzo</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B0F-4B56-A037-A517FB17BF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B0F-4B56-A037-A517FB17BF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B0F-4B56-A037-A517FB17BF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B0F-4B56-A037-A517FB17BFF4}"/>
              </c:ext>
            </c:extLst>
          </c:dPt>
          <c:dLbls>
            <c:dLbl>
              <c:idx val="3"/>
              <c:tx>
                <c:rich>
                  <a:bodyPr rot="0" spcFirstLastPara="1" vertOverflow="ellipsis" vert="horz" wrap="square" lIns="38100" tIns="19050" rIns="38100" bIns="19050" anchor="ctr" anchorCtr="1">
                    <a:noAutofit/>
                  </a:bodyPr>
                  <a:lstStyle/>
                  <a:p>
                    <a:pPr>
                      <a:defRPr sz="4800" b="0" i="0" u="none" strike="noStrike" kern="1200" baseline="0">
                        <a:solidFill>
                          <a:schemeClr val="bg1"/>
                        </a:solidFill>
                        <a:latin typeface="+mn-lt"/>
                        <a:ea typeface="+mn-ea"/>
                        <a:cs typeface="+mn-cs"/>
                      </a:defRPr>
                    </a:pPr>
                    <a:r>
                      <a:rPr lang="en-US" sz="4800" dirty="0">
                        <a:solidFill>
                          <a:schemeClr val="bg1"/>
                        </a:solidFill>
                      </a:rPr>
                      <a:t>78</a:t>
                    </a:r>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B0F-4B56-A037-A517FB17BFF4}"/>
                </c:ext>
              </c:extLst>
            </c:dLbl>
            <c:spPr>
              <a:noFill/>
              <a:ln>
                <a:noFill/>
              </a:ln>
              <a:effectLst/>
            </c:spPr>
            <c:txPr>
              <a:bodyPr rot="0" spcFirstLastPara="1" vertOverflow="ellipsis" vert="horz" wrap="square" lIns="38100" tIns="19050" rIns="38100" bIns="19050" anchor="ctr" anchorCtr="1">
                <a:spAutoFit/>
              </a:bodyPr>
              <a:lstStyle/>
              <a:p>
                <a:pPr>
                  <a:defRPr sz="4800" b="0" i="0" u="none" strike="noStrike" kern="1200" baseline="0">
                    <a:solidFill>
                      <a:schemeClr val="bg1"/>
                    </a:solidFill>
                    <a:latin typeface="+mn-lt"/>
                    <a:ea typeface="+mn-ea"/>
                    <a:cs typeface="+mn-cs"/>
                  </a:defRPr>
                </a:pPr>
                <a:endParaRPr lang="es-E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Cuentas</c:v>
                </c:pt>
                <c:pt idx="1">
                  <c:v>H. Clínico</c:v>
                </c:pt>
                <c:pt idx="2">
                  <c:v>Consulta</c:v>
                </c:pt>
                <c:pt idx="3">
                  <c:v>P. Auxilios</c:v>
                </c:pt>
              </c:strCache>
            </c:strRef>
          </c:cat>
          <c:val>
            <c:numRef>
              <c:f>Hoja1!$B$2:$B$5</c:f>
              <c:numCache>
                <c:formatCode>General</c:formatCode>
                <c:ptCount val="4"/>
                <c:pt idx="0">
                  <c:v>31</c:v>
                </c:pt>
                <c:pt idx="1">
                  <c:v>43</c:v>
                </c:pt>
                <c:pt idx="2">
                  <c:v>82</c:v>
                </c:pt>
                <c:pt idx="3">
                  <c:v>78</c:v>
                </c:pt>
              </c:numCache>
            </c:numRef>
          </c:val>
          <c:extLst>
            <c:ext xmlns:c16="http://schemas.microsoft.com/office/drawing/2014/chart" uri="{C3380CC4-5D6E-409C-BE32-E72D297353CC}">
              <c16:uniqueId val="{00000008-7B0F-4B56-A037-A517FB17BFF4}"/>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l"/>
      <c:layout>
        <c:manualLayout>
          <c:xMode val="edge"/>
          <c:yMode val="edge"/>
          <c:x val="7.1843584002260945E-3"/>
          <c:y val="0.21623650280474679"/>
          <c:w val="0.2443148443190436"/>
          <c:h val="0.5232939417960066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1143000" y="685800"/>
            <a:ext cx="4572000" cy="3429000"/>
          </a:xfrm>
          <a:prstGeom prst="rect">
            <a:avLst/>
          </a:prstGeom>
        </p:spPr>
        <p:txBody>
          <a:bodyPr/>
          <a:lstStyle/>
          <a:p>
            <a:endParaRPr/>
          </a:p>
        </p:txBody>
      </p:sp>
      <p:sp>
        <p:nvSpPr>
          <p:cNvPr id="160" name="Shape 16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80067279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299561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146481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4125746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bg>
      <p:bgPr>
        <a:solidFill>
          <a:srgbClr val="222222"/>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13" name="Shape 13"/>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14" name="Shape 14"/>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ñetas">
    <p:bg>
      <p:bgPr>
        <a:solidFill>
          <a:srgbClr val="222222"/>
        </a:solidFill>
        <a:effectLst/>
      </p:bgPr>
    </p:bg>
    <p:spTree>
      <p:nvGrpSpPr>
        <p:cNvPr id="1" name=""/>
        <p:cNvGrpSpPr/>
        <p:nvPr/>
      </p:nvGrpSpPr>
      <p:grpSpPr>
        <a:xfrm>
          <a:off x="0" y="0"/>
          <a:ext cx="0" cy="0"/>
          <a:chOff x="0" y="0"/>
          <a:chExt cx="0" cy="0"/>
        </a:xfrm>
      </p:grpSpPr>
      <p:sp>
        <p:nvSpPr>
          <p:cNvPr id="98" name="Shape 9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99" name="Shape 99"/>
          <p:cNvSpPr>
            <a:spLocks noGrp="1"/>
          </p:cNvSpPr>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r>
              <a:t>Nivel de texto 1</a:t>
            </a:r>
          </a:p>
          <a:p>
            <a:pPr lvl="1"/>
            <a:r>
              <a:t>Nivel de texto 2</a:t>
            </a:r>
          </a:p>
          <a:p>
            <a:pPr lvl="2"/>
            <a:r>
              <a:t>Nivel de texto 3</a:t>
            </a:r>
          </a:p>
          <a:p>
            <a:pPr lvl="3"/>
            <a:r>
              <a:t>Nivel de texto 4</a:t>
            </a:r>
          </a:p>
          <a:p>
            <a:pPr lvl="4"/>
            <a:r>
              <a:t>Nivel de texto 5</a:t>
            </a:r>
          </a:p>
        </p:txBody>
      </p:sp>
      <p:sp>
        <p:nvSpPr>
          <p:cNvPr id="100" name="Shape 10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3 fotos">
    <p:bg>
      <p:bgPr>
        <a:solidFill>
          <a:srgbClr val="222222"/>
        </a:solidFill>
        <a:effectLst/>
      </p:bgPr>
    </p:bg>
    <p:spTree>
      <p:nvGrpSpPr>
        <p:cNvPr id="1" name=""/>
        <p:cNvGrpSpPr/>
        <p:nvPr/>
      </p:nvGrpSpPr>
      <p:grpSpPr>
        <a:xfrm>
          <a:off x="0" y="0"/>
          <a:ext cx="0" cy="0"/>
          <a:chOff x="0" y="0"/>
          <a:chExt cx="0" cy="0"/>
        </a:xfrm>
      </p:grpSpPr>
      <p:sp>
        <p:nvSpPr>
          <p:cNvPr id="107" name="Shape 107"/>
          <p:cNvSpPr>
            <a:spLocks noGrp="1"/>
          </p:cNvSpPr>
          <p:nvPr>
            <p:ph type="pic" sz="half" idx="13"/>
          </p:nvPr>
        </p:nvSpPr>
        <p:spPr>
          <a:xfrm>
            <a:off x="12192000" y="0"/>
            <a:ext cx="12192000" cy="6832600"/>
          </a:xfrm>
          <a:prstGeom prst="rect">
            <a:avLst/>
          </a:prstGeom>
        </p:spPr>
        <p:txBody>
          <a:bodyPr lIns="91439" tIns="45719" rIns="91439" bIns="45719">
            <a:noAutofit/>
          </a:bodyPr>
          <a:lstStyle/>
          <a:p>
            <a:endParaRPr/>
          </a:p>
        </p:txBody>
      </p:sp>
      <p:sp>
        <p:nvSpPr>
          <p:cNvPr id="108" name="Shape 108"/>
          <p:cNvSpPr>
            <a:spLocks noGrp="1"/>
          </p:cNvSpPr>
          <p:nvPr>
            <p:ph type="pic" sz="half" idx="14"/>
          </p:nvPr>
        </p:nvSpPr>
        <p:spPr>
          <a:xfrm>
            <a:off x="12192000" y="6896100"/>
            <a:ext cx="12192000" cy="6819900"/>
          </a:xfrm>
          <a:prstGeom prst="rect">
            <a:avLst/>
          </a:prstGeom>
        </p:spPr>
        <p:txBody>
          <a:bodyPr lIns="91439" tIns="45719" rIns="91439" bIns="45719">
            <a:noAutofit/>
          </a:bodyPr>
          <a:lstStyle/>
          <a:p>
            <a:endParaRPr/>
          </a:p>
        </p:txBody>
      </p:sp>
      <p:sp>
        <p:nvSpPr>
          <p:cNvPr id="109" name="Shape 109"/>
          <p:cNvSpPr>
            <a:spLocks noGrp="1"/>
          </p:cNvSpPr>
          <p:nvPr>
            <p:ph type="pic" idx="15"/>
          </p:nvPr>
        </p:nvSpPr>
        <p:spPr>
          <a:xfrm>
            <a:off x="0" y="0"/>
            <a:ext cx="12128500" cy="13716000"/>
          </a:xfrm>
          <a:prstGeom prst="rect">
            <a:avLst/>
          </a:prstGeom>
        </p:spPr>
        <p:txBody>
          <a:bodyPr lIns="91439" tIns="45719" rIns="91439" bIns="45719">
            <a:noAutofit/>
          </a:bodyPr>
          <a:lstStyle/>
          <a:p>
            <a:endParaRPr/>
          </a:p>
        </p:txBody>
      </p:sp>
      <p:sp>
        <p:nvSpPr>
          <p:cNvPr id="110" name="Shape 11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bg>
      <p:bgPr>
        <a:solidFill>
          <a:srgbClr val="222222"/>
        </a:solidFill>
        <a:effectLst/>
      </p:bgPr>
    </p:bg>
    <p:spTree>
      <p:nvGrpSpPr>
        <p:cNvPr id="1" name=""/>
        <p:cNvGrpSpPr/>
        <p:nvPr/>
      </p:nvGrpSpPr>
      <p:grpSpPr>
        <a:xfrm>
          <a:off x="0" y="0"/>
          <a:ext cx="0" cy="0"/>
          <a:chOff x="0" y="0"/>
          <a:chExt cx="0" cy="0"/>
        </a:xfrm>
      </p:grpSpPr>
      <p:sp>
        <p:nvSpPr>
          <p:cNvPr id="117" name="Shape 117"/>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8" name="Shape 118"/>
          <p:cNvSpPr>
            <a:spLocks noGrp="1"/>
          </p:cNvSpPr>
          <p:nvPr>
            <p:ph type="body" sz="quarter" idx="13"/>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19" name="Shape 119"/>
          <p:cNvSpPr>
            <a:spLocks noGrp="1"/>
          </p:cNvSpPr>
          <p:nvPr>
            <p:ph type="body" sz="quarter" idx="14"/>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a:defRPr>
            </a:lvl1pPr>
          </a:lstStyle>
          <a:p>
            <a:r>
              <a:t>Juan López</a:t>
            </a:r>
          </a:p>
        </p:txBody>
      </p:sp>
      <p:sp>
        <p:nvSpPr>
          <p:cNvPr id="120" name="Shape 120"/>
          <p:cNvSpPr>
            <a:spLocks noGrp="1"/>
          </p:cNvSpPr>
          <p:nvPr>
            <p:ph type="body" sz="quarter" idx="15"/>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121" name="Shape 12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 alt.">
    <p:bg>
      <p:bgPr>
        <a:solidFill>
          <a:schemeClr val="accent1"/>
        </a:solidFill>
        <a:effectLst/>
      </p:bgPr>
    </p:bg>
    <p:spTree>
      <p:nvGrpSpPr>
        <p:cNvPr id="1" name=""/>
        <p:cNvGrpSpPr/>
        <p:nvPr/>
      </p:nvGrpSpPr>
      <p:grpSpPr>
        <a:xfrm>
          <a:off x="0" y="0"/>
          <a:ext cx="0" cy="0"/>
          <a:chOff x="0" y="0"/>
          <a:chExt cx="0" cy="0"/>
        </a:xfrm>
      </p:grpSpPr>
      <p:sp>
        <p:nvSpPr>
          <p:cNvPr id="128" name="Shape 128"/>
          <p:cNvSpPr>
            <a:spLocks noGrp="1"/>
          </p:cNvSpPr>
          <p:nvPr>
            <p:ph type="body" sz="quarter" idx="13"/>
          </p:nvPr>
        </p:nvSpPr>
        <p:spPr>
          <a:xfrm>
            <a:off x="11049000" y="3721100"/>
            <a:ext cx="12573000" cy="3509777"/>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29" name="Shape 129"/>
          <p:cNvSpPr>
            <a:spLocks noGrp="1"/>
          </p:cNvSpPr>
          <p:nvPr>
            <p:ph type="pic" idx="14"/>
          </p:nvPr>
        </p:nvSpPr>
        <p:spPr>
          <a:xfrm>
            <a:off x="0" y="0"/>
            <a:ext cx="10287000" cy="13716000"/>
          </a:xfrm>
          <a:prstGeom prst="rect">
            <a:avLst/>
          </a:prstGeom>
        </p:spPr>
        <p:txBody>
          <a:bodyPr lIns="91439" tIns="45719" rIns="91439" bIns="45719">
            <a:noAutofit/>
          </a:bodyPr>
          <a:lstStyle/>
          <a:p>
            <a:endParaRPr/>
          </a:p>
        </p:txBody>
      </p:sp>
      <p:sp>
        <p:nvSpPr>
          <p:cNvPr id="130" name="Shape 130"/>
          <p:cNvSpPr>
            <a:spLocks noGrp="1"/>
          </p:cNvSpPr>
          <p:nvPr>
            <p:ph type="body" sz="quarter" idx="15"/>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a:defRPr>
            </a:lvl1pPr>
          </a:lstStyle>
          <a:p>
            <a:r>
              <a:t>Juan López</a:t>
            </a:r>
          </a:p>
        </p:txBody>
      </p:sp>
      <p:sp>
        <p:nvSpPr>
          <p:cNvPr id="131" name="Shape 1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38" name="Shape 138"/>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139" name="Shape 13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En blanco">
    <p:bg>
      <p:bgPr>
        <a:solidFill>
          <a:srgbClr val="222222"/>
        </a:solidFill>
        <a:effectLst/>
      </p:bgPr>
    </p:bg>
    <p:spTree>
      <p:nvGrpSpPr>
        <p:cNvPr id="1" name=""/>
        <p:cNvGrpSpPr/>
        <p:nvPr/>
      </p:nvGrpSpPr>
      <p:grpSpPr>
        <a:xfrm>
          <a:off x="0" y="0"/>
          <a:ext cx="0" cy="0"/>
          <a:chOff x="0" y="0"/>
          <a:chExt cx="0" cy="0"/>
        </a:xfrm>
      </p:grpSpPr>
      <p:sp>
        <p:nvSpPr>
          <p:cNvPr id="146" name="Shape 146"/>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 blanco alt.">
    <p:spTree>
      <p:nvGrpSpPr>
        <p:cNvPr id="1" name=""/>
        <p:cNvGrpSpPr/>
        <p:nvPr/>
      </p:nvGrpSpPr>
      <p:grpSpPr>
        <a:xfrm>
          <a:off x="0" y="0"/>
          <a:ext cx="0" cy="0"/>
          <a:chOff x="0" y="0"/>
          <a:chExt cx="0" cy="0"/>
        </a:xfrm>
      </p:grpSpPr>
      <p:sp>
        <p:nvSpPr>
          <p:cNvPr id="153" name="Shape 15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bg>
      <p:bgPr>
        <a:solidFill>
          <a:srgbClr val="222222"/>
        </a:solidFill>
        <a:effectLst/>
      </p:bgPr>
    </p:bg>
    <p:spTree>
      <p:nvGrpSpPr>
        <p:cNvPr id="1" name=""/>
        <p:cNvGrpSpPr/>
        <p:nvPr/>
      </p:nvGrpSpPr>
      <p:grpSpPr>
        <a:xfrm>
          <a:off x="0" y="0"/>
          <a:ext cx="0" cy="0"/>
          <a:chOff x="0" y="0"/>
          <a:chExt cx="0" cy="0"/>
        </a:xfrm>
      </p:grpSpPr>
      <p:sp>
        <p:nvSpPr>
          <p:cNvPr id="21" name="Shape 21"/>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22" name="Shape 22"/>
          <p:cNvSpPr>
            <a:spLocks noGrp="1"/>
          </p:cNvSpPr>
          <p:nvPr>
            <p:ph type="body" sz="quarter" idx="14"/>
          </p:nvPr>
        </p:nvSpPr>
        <p:spPr>
          <a:xfrm flipV="1">
            <a:off x="762000" y="8635632"/>
            <a:ext cx="22859999" cy="369"/>
          </a:xfrm>
          <a:prstGeom prst="line">
            <a:avLst/>
          </a:prstGeom>
          <a:ln w="508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3" name="Shape 23"/>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24" name="Shape 24"/>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25" name="Shape 25"/>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ítulo y subtítulo alt.">
    <p:spTree>
      <p:nvGrpSpPr>
        <p:cNvPr id="1" name=""/>
        <p:cNvGrpSpPr/>
        <p:nvPr/>
      </p:nvGrpSpPr>
      <p:grpSpPr>
        <a:xfrm>
          <a:off x="0" y="0"/>
          <a:ext cx="0" cy="0"/>
          <a:chOff x="0" y="0"/>
          <a:chExt cx="0" cy="0"/>
        </a:xfrm>
      </p:grpSpPr>
      <p:sp>
        <p:nvSpPr>
          <p:cNvPr id="32" name="Shape 32"/>
          <p:cNvSpPr>
            <a:spLocks noGrp="1"/>
          </p:cNvSpPr>
          <p:nvPr>
            <p:ph type="sldNum" sz="quarter" idx="2"/>
          </p:nvPr>
        </p:nvSpPr>
        <p:spPr>
          <a:xfrm>
            <a:off x="23013221" y="584200"/>
            <a:ext cx="553195"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ítulo (centro)">
    <p:bg>
      <p:bgPr>
        <a:solidFill>
          <a:srgbClr val="222222"/>
        </a:solid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xfrm>
            <a:off x="762000" y="5676900"/>
            <a:ext cx="22860000" cy="6350000"/>
          </a:xfrm>
          <a:prstGeom prst="rect">
            <a:avLst/>
          </a:prstGeom>
        </p:spPr>
        <p:txBody>
          <a:bodyPr/>
          <a:lstStyle>
            <a:lvl1pPr>
              <a:spcBef>
                <a:spcPts val="0"/>
              </a:spcBef>
              <a:defRPr sz="30300"/>
            </a:lvl1pPr>
          </a:lstStyle>
          <a:p>
            <a:r>
              <a:t>Texto del título</a:t>
            </a:r>
          </a:p>
        </p:txBody>
      </p:sp>
      <p:sp>
        <p:nvSpPr>
          <p:cNvPr id="40" name="Shape 40"/>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vertical)">
    <p:bg>
      <p:bgPr>
        <a:solidFill>
          <a:srgbClr val="222222"/>
        </a:solidFill>
        <a:effectLst/>
      </p:bgPr>
    </p:bg>
    <p:spTree>
      <p:nvGrpSpPr>
        <p:cNvPr id="1" name=""/>
        <p:cNvGrpSpPr/>
        <p:nvPr/>
      </p:nvGrpSpPr>
      <p:grpSpPr>
        <a:xfrm>
          <a:off x="0" y="0"/>
          <a:ext cx="0" cy="0"/>
          <a:chOff x="0" y="0"/>
          <a:chExt cx="0" cy="0"/>
        </a:xfrm>
      </p:grpSpPr>
      <p:sp>
        <p:nvSpPr>
          <p:cNvPr id="47" name="Shape 47"/>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48" name="Shape 48"/>
          <p:cNvSpPr>
            <a:spLocks noGrp="1"/>
          </p:cNvSpPr>
          <p:nvPr>
            <p:ph type="pic" idx="13"/>
          </p:nvPr>
        </p:nvSpPr>
        <p:spPr>
          <a:xfrm>
            <a:off x="0" y="0"/>
            <a:ext cx="10287000" cy="13716000"/>
          </a:xfrm>
          <a:prstGeom prst="rect">
            <a:avLst/>
          </a:prstGeom>
        </p:spPr>
        <p:txBody>
          <a:bodyPr lIns="91439" tIns="45719" rIns="91439" bIns="45719">
            <a:noAutofit/>
          </a:bodyPr>
          <a:lstStyle/>
          <a:p>
            <a:endParaRPr/>
          </a:p>
        </p:txBody>
      </p:sp>
      <p:sp>
        <p:nvSpPr>
          <p:cNvPr id="49" name="Shape 49"/>
          <p:cNvSpPr>
            <a:spLocks noGrp="1"/>
          </p:cNvSpPr>
          <p:nvPr>
            <p:ph type="title"/>
          </p:nvPr>
        </p:nvSpPr>
        <p:spPr>
          <a:xfrm>
            <a:off x="11049000" y="9042400"/>
            <a:ext cx="12573000" cy="3810000"/>
          </a:xfrm>
          <a:prstGeom prst="rect">
            <a:avLst/>
          </a:prstGeom>
        </p:spPr>
        <p:txBody>
          <a:bodyPr/>
          <a:lstStyle>
            <a:lvl1pPr>
              <a:spcBef>
                <a:spcPts val="0"/>
              </a:spcBef>
              <a:defRPr sz="30300"/>
            </a:lvl1pPr>
          </a:lstStyle>
          <a:p>
            <a:r>
              <a:t>Texto del título</a:t>
            </a:r>
          </a:p>
        </p:txBody>
      </p:sp>
      <p:sp>
        <p:nvSpPr>
          <p:cNvPr id="50" name="Shape 50"/>
          <p:cNvSpPr>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51" name="Shape 51"/>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58" name="Shape 5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59" name="Shape 59"/>
          <p:cNvSpPr>
            <a:spLocks noGrp="1"/>
          </p:cNvSpPr>
          <p:nvPr>
            <p:ph type="title"/>
          </p:nvPr>
        </p:nvSpPr>
        <p:spPr>
          <a:prstGeom prst="rect">
            <a:avLst/>
          </a:prstGeom>
        </p:spPr>
        <p:txBody>
          <a:bodyPr/>
          <a:lstStyle/>
          <a:p>
            <a:r>
              <a:t>Texto del título</a:t>
            </a:r>
          </a:p>
        </p:txBody>
      </p:sp>
      <p:sp>
        <p:nvSpPr>
          <p:cNvPr id="60" name="Shape 6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viñetas">
    <p:bg>
      <p:bgPr>
        <a:solidFill>
          <a:srgbClr val="222222"/>
        </a:solidFill>
        <a:effectLst/>
      </p:bgPr>
    </p:bg>
    <p:spTree>
      <p:nvGrpSpPr>
        <p:cNvPr id="1" name=""/>
        <p:cNvGrpSpPr/>
        <p:nvPr/>
      </p:nvGrpSpPr>
      <p:grpSpPr>
        <a:xfrm>
          <a:off x="0" y="0"/>
          <a:ext cx="0" cy="0"/>
          <a:chOff x="0" y="0"/>
          <a:chExt cx="0" cy="0"/>
        </a:xfrm>
      </p:grpSpPr>
      <p:sp>
        <p:nvSpPr>
          <p:cNvPr id="67" name="Shape 6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68" name="Shape 68"/>
          <p:cNvSpPr>
            <a:spLocks noGrp="1"/>
          </p:cNvSpPr>
          <p:nvPr>
            <p:ph type="title"/>
          </p:nvPr>
        </p:nvSpPr>
        <p:spPr>
          <a:prstGeom prst="rect">
            <a:avLst/>
          </a:prstGeom>
        </p:spPr>
        <p:txBody>
          <a:bodyPr/>
          <a:lstStyle/>
          <a:p>
            <a:r>
              <a:t>Texto del título</a:t>
            </a:r>
          </a:p>
        </p:txBody>
      </p:sp>
      <p:sp>
        <p:nvSpPr>
          <p:cNvPr id="69" name="Shape 6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70" name="Shape 7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ítulo y viñetas alt.">
    <p:spTree>
      <p:nvGrpSpPr>
        <p:cNvPr id="1" name=""/>
        <p:cNvGrpSpPr/>
        <p:nvPr/>
      </p:nvGrpSpPr>
      <p:grpSpPr>
        <a:xfrm>
          <a:off x="0" y="0"/>
          <a:ext cx="0" cy="0"/>
          <a:chOff x="0" y="0"/>
          <a:chExt cx="0" cy="0"/>
        </a:xfrm>
      </p:grpSpPr>
      <p:sp>
        <p:nvSpPr>
          <p:cNvPr id="77" name="Shape 7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78" name="Shape 78"/>
          <p:cNvSpPr>
            <a:spLocks noGrp="1"/>
          </p:cNvSpPr>
          <p:nvPr>
            <p:ph type="title"/>
          </p:nvPr>
        </p:nvSpPr>
        <p:spPr>
          <a:prstGeom prst="rect">
            <a:avLst/>
          </a:prstGeom>
        </p:spPr>
        <p:txBody>
          <a:bodyPr/>
          <a:lstStyle/>
          <a:p>
            <a:r>
              <a:t>Texto del título</a:t>
            </a:r>
          </a:p>
        </p:txBody>
      </p:sp>
      <p:sp>
        <p:nvSpPr>
          <p:cNvPr id="79" name="Shape 7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80" name="Shape 8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ítulo, viñetas y foto">
    <p:bg>
      <p:bgPr>
        <a:solidFill>
          <a:srgbClr val="222222"/>
        </a:solidFill>
        <a:effectLst/>
      </p:bgPr>
    </p:bg>
    <p:spTree>
      <p:nvGrpSpPr>
        <p:cNvPr id="1" name=""/>
        <p:cNvGrpSpPr/>
        <p:nvPr/>
      </p:nvGrpSpPr>
      <p:grpSpPr>
        <a:xfrm>
          <a:off x="0" y="0"/>
          <a:ext cx="0" cy="0"/>
          <a:chOff x="0" y="0"/>
          <a:chExt cx="0" cy="0"/>
        </a:xfrm>
      </p:grpSpPr>
      <p:sp>
        <p:nvSpPr>
          <p:cNvPr id="87" name="Shape 8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88" name="Shape 88"/>
          <p:cNvSpPr>
            <a:spLocks noGrp="1"/>
          </p:cNvSpPr>
          <p:nvPr>
            <p:ph type="pic" sz="half" idx="14"/>
          </p:nvPr>
        </p:nvSpPr>
        <p:spPr>
          <a:xfrm>
            <a:off x="13335000" y="2159000"/>
            <a:ext cx="10287000" cy="10795000"/>
          </a:xfrm>
          <a:prstGeom prst="rect">
            <a:avLst/>
          </a:prstGeom>
        </p:spPr>
        <p:txBody>
          <a:bodyPr lIns="91439" tIns="45719" rIns="91439" bIns="45719">
            <a:noAutofit/>
          </a:bodyPr>
          <a:lstStyle/>
          <a:p>
            <a:endParaRPr/>
          </a:p>
        </p:txBody>
      </p:sp>
      <p:sp>
        <p:nvSpPr>
          <p:cNvPr id="89" name="Shape 89"/>
          <p:cNvSpPr>
            <a:spLocks noGrp="1"/>
          </p:cNvSpPr>
          <p:nvPr>
            <p:ph type="title"/>
          </p:nvPr>
        </p:nvSpPr>
        <p:spPr>
          <a:xfrm>
            <a:off x="762000" y="2159000"/>
            <a:ext cx="11811000" cy="1016000"/>
          </a:xfrm>
          <a:prstGeom prst="rect">
            <a:avLst/>
          </a:prstGeom>
        </p:spPr>
        <p:txBody>
          <a:bodyPr/>
          <a:lstStyle/>
          <a:p>
            <a:r>
              <a:t>Texto del título</a:t>
            </a:r>
          </a:p>
        </p:txBody>
      </p:sp>
      <p:sp>
        <p:nvSpPr>
          <p:cNvPr id="90" name="Shape 90"/>
          <p:cNvSpPr>
            <a:spLocks noGrp="1"/>
          </p:cNvSpPr>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r>
              <a:t>Nivel de texto 1</a:t>
            </a:r>
          </a:p>
          <a:p>
            <a:pPr lvl="1"/>
            <a:r>
              <a:t>Nivel de texto 2</a:t>
            </a:r>
          </a:p>
          <a:p>
            <a:pPr lvl="2"/>
            <a:r>
              <a:t>Nivel de texto 3</a:t>
            </a:r>
          </a:p>
          <a:p>
            <a:pPr lvl="3"/>
            <a:r>
              <a:t>Nivel de texto 4</a:t>
            </a:r>
          </a:p>
          <a:p>
            <a:pPr lvl="4"/>
            <a:r>
              <a:t>Nivel de texto 5</a:t>
            </a:r>
          </a:p>
        </p:txBody>
      </p:sp>
      <p:sp>
        <p:nvSpPr>
          <p:cNvPr id="91" name="Shape 9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Shape 3"/>
          <p:cNvSpPr>
            <a:spLocks noGrp="1"/>
          </p:cNvSpPr>
          <p:nvPr>
            <p:ph type="title"/>
          </p:nvPr>
        </p:nvSpPr>
        <p:spPr>
          <a:xfrm>
            <a:off x="762000" y="2159000"/>
            <a:ext cx="22860000" cy="101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Texto del título</a:t>
            </a:r>
          </a:p>
        </p:txBody>
      </p:sp>
      <p:sp>
        <p:nvSpPr>
          <p:cNvPr id="4" name="Shape 4"/>
          <p:cNvSpPr>
            <a:spLocks noGrp="1"/>
          </p:cNvSpPr>
          <p:nvPr>
            <p:ph type="body" idx="1"/>
          </p:nvPr>
        </p:nvSpPr>
        <p:spPr>
          <a:xfrm>
            <a:off x="762000" y="3860800"/>
            <a:ext cx="22860000" cy="8585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Nivel de texto 1</a:t>
            </a:r>
          </a:p>
          <a:p>
            <a:pPr lvl="1"/>
            <a:r>
              <a:t>Nivel de texto 2</a:t>
            </a:r>
          </a:p>
          <a:p>
            <a:pPr lvl="2"/>
            <a:r>
              <a:t>Nivel de texto 3</a:t>
            </a:r>
          </a:p>
          <a:p>
            <a:pPr lvl="3"/>
            <a:r>
              <a:t>Nivel de texto 4</a:t>
            </a:r>
          </a:p>
          <a:p>
            <a:pPr lvl="4"/>
            <a:r>
              <a:t>Nivel de texto 5</a:t>
            </a:r>
          </a:p>
        </p:txBody>
      </p:sp>
      <p:sp>
        <p:nvSpPr>
          <p:cNvPr id="5" name="Shape 5"/>
          <p:cNvSpPr>
            <a:spLocks noGrp="1"/>
          </p:cNvSpPr>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a:ea typeface="DIN Alternate"/>
                <a:cs typeface="DIN Alternate"/>
                <a:sym typeface="DIN Alternate"/>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hf hdr="0" ftr="0" dt="0"/>
  <p:txStyles>
    <p:titleStyle>
      <a:lvl1pPr marL="0" marR="0" indent="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1pPr>
      <a:lvl2pPr marL="0" marR="0" indent="228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2pPr>
      <a:lvl3pPr marL="0" marR="0" indent="457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3pPr>
      <a:lvl4pPr marL="0" marR="0" indent="685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4pPr>
      <a:lvl5pPr marL="0" marR="0" indent="9144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5pPr>
      <a:lvl6pPr marL="0" marR="0" indent="11430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6pPr>
      <a:lvl7pPr marL="0" marR="0" indent="1371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7pPr>
      <a:lvl8pPr marL="0" marR="0" indent="1600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8pPr>
      <a:lvl9pPr marL="0" marR="0" indent="1828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9pPr>
    </p:titleStyle>
    <p:bodyStyle>
      <a:lvl1pPr marL="63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1pPr>
      <a:lvl2pPr marL="127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2pPr>
      <a:lvl3pPr marL="190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3pPr>
      <a:lvl4pPr marL="254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4pPr>
      <a:lvl5pPr marL="317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5pPr>
      <a:lvl6pPr marL="381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6pPr>
      <a:lvl7pPr marL="444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7pPr>
      <a:lvl8pPr marL="508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8pPr>
      <a:lvl9pPr marL="571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1pPr>
      <a:lvl2pPr marL="0" marR="0" indent="228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2pPr>
      <a:lvl3pPr marL="0" marR="0" indent="457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3pPr>
      <a:lvl4pPr marL="0" marR="0" indent="685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4pPr>
      <a:lvl5pPr marL="0" marR="0" indent="9144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5pPr>
      <a:lvl6pPr marL="0" marR="0" indent="11430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6pPr>
      <a:lvl7pPr marL="0" marR="0" indent="1371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7pPr>
      <a:lvl8pPr marL="0" marR="0" indent="1600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8pPr>
      <a:lvl9pPr marL="0" marR="0" indent="1828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Relationships>
</file>

<file path=ppt/slides/_rels/slide1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3.tif"/><Relationship Id="rId7"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image" Target="../media/image4.tif"/></Relationships>
</file>

<file path=ppt/slides/_rels/slide2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4.xml"/><Relationship Id="rId4" Type="http://schemas.openxmlformats.org/officeDocument/2006/relationships/image" Target="../media/image4.tif"/></Relationships>
</file>

<file path=ppt/slides/_rels/slide3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3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asted-image.tiff"/>
          <p:cNvPicPr>
            <a:picLocks noChangeAspect="1"/>
          </p:cNvPicPr>
          <p:nvPr/>
        </p:nvPicPr>
        <p:blipFill>
          <a:blip r:embed="rId3">
            <a:extLst/>
          </a:blip>
          <a:srcRect l="556" t="556" r="556" b="556"/>
          <a:stretch>
            <a:fillRect/>
          </a:stretch>
        </p:blipFill>
        <p:spPr>
          <a:xfrm>
            <a:off x="-100141" y="-3072233"/>
            <a:ext cx="24584282" cy="20266866"/>
          </a:xfrm>
          <a:prstGeom prst="rect">
            <a:avLst/>
          </a:prstGeom>
          <a:ln w="12700">
            <a:miter lim="400000"/>
          </a:ln>
        </p:spPr>
      </p:pic>
      <p:sp>
        <p:nvSpPr>
          <p:cNvPr id="163" name="Shape 163"/>
          <p:cNvSpPr/>
          <p:nvPr/>
        </p:nvSpPr>
        <p:spPr>
          <a:xfrm>
            <a:off x="10177450" y="6141808"/>
            <a:ext cx="4029100" cy="5481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latin typeface="Helvetica Neue"/>
                <a:ea typeface="Helvetica Neue"/>
                <a:cs typeface="Helvetica Neue"/>
                <a:sym typeface="Helvetica Neue"/>
              </a:defRPr>
            </a:lvl1pPr>
          </a:lstStyle>
          <a:p>
            <a:r>
              <a:t>Miembros del Equipo:</a:t>
            </a:r>
          </a:p>
        </p:txBody>
      </p:sp>
      <p:sp>
        <p:nvSpPr>
          <p:cNvPr id="164" name="Shape 164"/>
          <p:cNvSpPr/>
          <p:nvPr/>
        </p:nvSpPr>
        <p:spPr>
          <a:xfrm>
            <a:off x="9326499" y="7091933"/>
            <a:ext cx="5731003" cy="499313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defRPr>
                <a:solidFill>
                  <a:srgbClr val="C0BFC1"/>
                </a:solidFill>
                <a:latin typeface="Helvetica Neue"/>
                <a:ea typeface="Helvetica Neue"/>
                <a:cs typeface="Helvetica Neue"/>
                <a:sym typeface="Helvetica Neue"/>
              </a:defRPr>
            </a:pPr>
            <a:r>
              <a:t>Adrian Agudo García-Heras</a:t>
            </a:r>
          </a:p>
          <a:p>
            <a:pPr algn="ctr">
              <a:defRPr>
                <a:solidFill>
                  <a:srgbClr val="C0BFC1"/>
                </a:solidFill>
                <a:latin typeface="Helvetica Neue"/>
                <a:ea typeface="Helvetica Neue"/>
                <a:cs typeface="Helvetica Neue"/>
                <a:sym typeface="Helvetica Neue"/>
              </a:defRPr>
            </a:pPr>
            <a:r>
              <a:t>Agustín Jofré Millet</a:t>
            </a:r>
          </a:p>
          <a:p>
            <a:pPr algn="ctr">
              <a:defRPr>
                <a:solidFill>
                  <a:srgbClr val="C0BFC1"/>
                </a:solidFill>
                <a:latin typeface="Helvetica Neue"/>
                <a:ea typeface="Helvetica Neue"/>
                <a:cs typeface="Helvetica Neue"/>
                <a:sym typeface="Helvetica Neue"/>
              </a:defRPr>
            </a:pPr>
            <a:r>
              <a:t>Huaibo Yang</a:t>
            </a:r>
          </a:p>
          <a:p>
            <a:pPr algn="ctr">
              <a:defRPr>
                <a:solidFill>
                  <a:srgbClr val="C0BFC1"/>
                </a:solidFill>
                <a:latin typeface="Helvetica Neue"/>
                <a:ea typeface="Helvetica Neue"/>
                <a:cs typeface="Helvetica Neue"/>
                <a:sym typeface="Helvetica Neue"/>
              </a:defRPr>
            </a:pPr>
            <a:r>
              <a:t>Javiel Pino Hernández</a:t>
            </a:r>
          </a:p>
          <a:p>
            <a:pPr algn="ctr">
              <a:defRPr>
                <a:solidFill>
                  <a:srgbClr val="C0BFC1"/>
                </a:solidFill>
                <a:latin typeface="Helvetica Neue"/>
                <a:ea typeface="Helvetica Neue"/>
                <a:cs typeface="Helvetica Neue"/>
                <a:sym typeface="Helvetica Neue"/>
              </a:defRPr>
            </a:pPr>
            <a:r>
              <a:t>Jesús Martín</a:t>
            </a:r>
          </a:p>
          <a:p>
            <a:pPr algn="ctr">
              <a:defRPr>
                <a:solidFill>
                  <a:srgbClr val="C0BFC1"/>
                </a:solidFill>
                <a:latin typeface="Helvetica Neue"/>
                <a:ea typeface="Helvetica Neue"/>
                <a:cs typeface="Helvetica Neue"/>
                <a:sym typeface="Helvetica Neue"/>
              </a:defRPr>
            </a:pPr>
            <a:r>
              <a:t>Samuel Solo de Zaldívar Barbero</a:t>
            </a:r>
          </a:p>
        </p:txBody>
      </p:sp>
      <p:sp>
        <p:nvSpPr>
          <p:cNvPr id="165" name="Shape 165"/>
          <p:cNvSpPr/>
          <p:nvPr/>
        </p:nvSpPr>
        <p:spPr>
          <a:xfrm>
            <a:off x="8915461" y="4427505"/>
            <a:ext cx="6553077" cy="11182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a:solidFill>
                  <a:srgbClr val="FFFFFF"/>
                </a:solidFill>
                <a:latin typeface="Helvetica Neue"/>
                <a:ea typeface="Helvetica Neue"/>
                <a:cs typeface="Helvetica Neue"/>
                <a:sym typeface="Helvetica Neue"/>
              </a:defRPr>
            </a:lvl1pPr>
          </a:lstStyle>
          <a:p>
            <a:pPr algn="ctr"/>
            <a:r>
              <a:rPr lang="es-ES" sz="6600" dirty="0"/>
              <a:t>Plan de Proyecto</a:t>
            </a:r>
            <a:endParaRPr sz="6600" dirty="0"/>
          </a:p>
        </p:txBody>
      </p:sp>
      <p:pic>
        <p:nvPicPr>
          <p:cNvPr id="166" name="pasted-image.tiff"/>
          <p:cNvPicPr>
            <a:picLocks noChangeAspect="1"/>
          </p:cNvPicPr>
          <p:nvPr/>
        </p:nvPicPr>
        <p:blipFill>
          <a:blip r:embed="rId4">
            <a:extLst/>
          </a:blip>
          <a:stretch>
            <a:fillRect/>
          </a:stretch>
        </p:blipFill>
        <p:spPr>
          <a:xfrm>
            <a:off x="8794750" y="1409700"/>
            <a:ext cx="6794500" cy="21590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38" name="Shape 238"/>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Estimaciones del proyecto</a:t>
            </a:r>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sp>
        <p:nvSpPr>
          <p:cNvPr id="3" name="Marcador de número de diapositiva 2"/>
          <p:cNvSpPr>
            <a:spLocks noGrp="1"/>
          </p:cNvSpPr>
          <p:nvPr>
            <p:ph type="sldNum" sz="quarter" idx="2"/>
          </p:nvPr>
        </p:nvSpPr>
        <p:spPr/>
        <p:txBody>
          <a:bodyPr/>
          <a:lstStyle/>
          <a:p>
            <a:fld id="{86CB4B4D-7CA3-9044-876B-883B54F8677D}" type="slidenum">
              <a:rPr lang="es-ES" smtClean="0"/>
              <a:t>10</a:t>
            </a:fld>
            <a:endParaRPr lang="es-ES"/>
          </a:p>
        </p:txBody>
      </p:sp>
      <p:graphicFrame>
        <p:nvGraphicFramePr>
          <p:cNvPr id="11" name="Gráfico 10"/>
          <p:cNvGraphicFramePr/>
          <p:nvPr>
            <p:extLst>
              <p:ext uri="{D42A27DB-BD31-4B8C-83A1-F6EECF244321}">
                <p14:modId xmlns:p14="http://schemas.microsoft.com/office/powerpoint/2010/main" val="3277713570"/>
              </p:ext>
            </p:extLst>
          </p:nvPr>
        </p:nvGraphicFramePr>
        <p:xfrm>
          <a:off x="6328611" y="3928152"/>
          <a:ext cx="12002046" cy="8959454"/>
        </p:xfrm>
        <a:graphic>
          <a:graphicData uri="http://schemas.openxmlformats.org/drawingml/2006/chart">
            <c:chart xmlns:c="http://schemas.openxmlformats.org/drawingml/2006/chart" xmlns:r="http://schemas.openxmlformats.org/officeDocument/2006/relationships" r:id="rId4"/>
          </a:graphicData>
        </a:graphic>
      </p:graphicFrame>
      <p:sp>
        <p:nvSpPr>
          <p:cNvPr id="2" name="CuadroTexto 1"/>
          <p:cNvSpPr txBox="1"/>
          <p:nvPr/>
        </p:nvSpPr>
        <p:spPr>
          <a:xfrm>
            <a:off x="7029450" y="4818475"/>
            <a:ext cx="213360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lang="es-ES" sz="3200" kern="1200" dirty="0">
                <a:solidFill>
                  <a:srgbClr val="838787">
                    <a:lumMod val="65000"/>
                    <a:lumOff val="35000"/>
                  </a:srgbClr>
                </a:solidFill>
                <a:latin typeface="+mn-lt"/>
                <a:ea typeface="+mn-ea"/>
                <a:cs typeface="+mn-cs"/>
              </a:rPr>
              <a:t>Módulos</a:t>
            </a:r>
          </a:p>
        </p:txBody>
      </p:sp>
    </p:spTree>
    <p:extLst>
      <p:ext uri="{BB962C8B-B14F-4D97-AF65-F5344CB8AC3E}">
        <p14:creationId xmlns:p14="http://schemas.microsoft.com/office/powerpoint/2010/main" val="31371616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35473" y="2219816"/>
            <a:ext cx="736652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125972" y="2323387"/>
            <a:ext cx="6613990"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1 Priorización de riesgos del proyecto </a:t>
            </a:r>
            <a:endParaRPr lang="es-ES" dirty="0">
              <a:solidFill>
                <a:srgbClr val="FFFFFF"/>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576782554"/>
              </p:ext>
            </p:extLst>
          </p:nvPr>
        </p:nvGraphicFramePr>
        <p:xfrm>
          <a:off x="4304967" y="3342909"/>
          <a:ext cx="16990928" cy="9891827"/>
        </p:xfrm>
        <a:graphic>
          <a:graphicData uri="http://schemas.openxmlformats.org/drawingml/2006/table">
            <a:tbl>
              <a:tblPr firstRow="1" bandRow="1">
                <a:tableStyleId>{284E427A-3D55-4303-BF80-6455036E1DE7}</a:tableStyleId>
              </a:tblPr>
              <a:tblGrid>
                <a:gridCol w="1310298">
                  <a:extLst>
                    <a:ext uri="{9D8B030D-6E8A-4147-A177-3AD203B41FA5}">
                      <a16:colId xmlns:a16="http://schemas.microsoft.com/office/drawing/2014/main" val="20000"/>
                    </a:ext>
                  </a:extLst>
                </a:gridCol>
                <a:gridCol w="1483912">
                  <a:extLst>
                    <a:ext uri="{9D8B030D-6E8A-4147-A177-3AD203B41FA5}">
                      <a16:colId xmlns:a16="http://schemas.microsoft.com/office/drawing/2014/main" val="20001"/>
                    </a:ext>
                  </a:extLst>
                </a:gridCol>
                <a:gridCol w="10840100">
                  <a:extLst>
                    <a:ext uri="{9D8B030D-6E8A-4147-A177-3AD203B41FA5}">
                      <a16:colId xmlns:a16="http://schemas.microsoft.com/office/drawing/2014/main" val="20002"/>
                    </a:ext>
                  </a:extLst>
                </a:gridCol>
                <a:gridCol w="1358156">
                  <a:extLst>
                    <a:ext uri="{9D8B030D-6E8A-4147-A177-3AD203B41FA5}">
                      <a16:colId xmlns:a16="http://schemas.microsoft.com/office/drawing/2014/main" val="20003"/>
                    </a:ext>
                  </a:extLst>
                </a:gridCol>
                <a:gridCol w="1998462">
                  <a:extLst>
                    <a:ext uri="{9D8B030D-6E8A-4147-A177-3AD203B41FA5}">
                      <a16:colId xmlns:a16="http://schemas.microsoft.com/office/drawing/2014/main" val="20004"/>
                    </a:ext>
                  </a:extLst>
                </a:gridCol>
              </a:tblGrid>
              <a:tr h="899257">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Nº</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ER</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Riesgo</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P</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C</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0"/>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Tiempo requerido para desarrollar el software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1"/>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de implementación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2"/>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 proponen cambios en los requerimientos que requieren rehacer el 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3"/>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Falta de tiempo para puesta en Producción y 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4"/>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técnicos e indisponibilidad del sistema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5"/>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El tamaño del SW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6"/>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Pérdida de información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Catastrófico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7"/>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Capacitación del personal</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8"/>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9</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Problemas inherentes a la Base de Datos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9"/>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Abandono de miembros del equipo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10"/>
                  </a:ext>
                </a:extLst>
              </a:tr>
            </a:tbl>
          </a:graphicData>
        </a:graphic>
      </p:graphicFrame>
      <p:sp>
        <p:nvSpPr>
          <p:cNvPr id="4" name="Marcador de número de diapositiva 3"/>
          <p:cNvSpPr>
            <a:spLocks noGrp="1"/>
          </p:cNvSpPr>
          <p:nvPr>
            <p:ph type="sldNum" sz="quarter" idx="2"/>
          </p:nvPr>
        </p:nvSpPr>
        <p:spPr/>
        <p:txBody>
          <a:bodyPr/>
          <a:lstStyle/>
          <a:p>
            <a:fld id="{86CB4B4D-7CA3-9044-876B-883B54F8677D}" type="slidenum">
              <a:rPr lang="es-ES" smtClean="0"/>
              <a:t>11</a:t>
            </a:fld>
            <a:endParaRPr lang="es-E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911911" y="2323387"/>
            <a:ext cx="7808228"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 </a:t>
            </a:r>
            <a:r>
              <a:rPr lang="es-ES" dirty="0">
                <a:solidFill>
                  <a:srgbClr val="FFFFFF"/>
                </a:solidFill>
              </a:rPr>
              <a:t>Reducción, supervisión y gestión del riesgo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12</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2.0.1 </a:t>
            </a:r>
            <a:r>
              <a:rPr lang="es-ES" dirty="0">
                <a:solidFill>
                  <a:srgbClr val="FFFFFF"/>
                </a:solidFill>
              </a:rPr>
              <a:t>Reducción</a:t>
            </a:r>
          </a:p>
        </p:txBody>
      </p:sp>
      <p:sp>
        <p:nvSpPr>
          <p:cNvPr id="11" name="Shape 230"/>
          <p:cNvSpPr/>
          <p:nvPr/>
        </p:nvSpPr>
        <p:spPr>
          <a:xfrm>
            <a:off x="4809823" y="4477226"/>
            <a:ext cx="16067821" cy="1432979"/>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362867" y="4293058"/>
            <a:ext cx="15114152" cy="2205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Ayudarnos de herramientas para la planificación temporal del proyecto tales como diagramas GANTT.</a:t>
            </a:r>
            <a:r>
              <a:rPr lang="es-ES" sz="2500" dirty="0">
                <a:solidFill>
                  <a:srgbClr val="00000A"/>
                </a:solidFill>
                <a:uFill>
                  <a:solidFill>
                    <a:srgbClr val="00000A"/>
                  </a:solidFill>
                </a:uFill>
                <a:latin typeface="Helvetica Neue"/>
                <a:ea typeface="Helvetica Neue"/>
                <a:cs typeface="Helvetica Neue"/>
              </a:rPr>
              <a:t> </a:t>
            </a:r>
            <a:r>
              <a:rPr lang="es-ES_tradnl" sz="2500" dirty="0">
                <a:solidFill>
                  <a:srgbClr val="00000A"/>
                </a:solidFill>
                <a:uFill>
                  <a:solidFill>
                    <a:srgbClr val="00000A"/>
                  </a:solidFill>
                </a:uFill>
                <a:latin typeface="Helvetica Neue"/>
                <a:ea typeface="Helvetica Neue"/>
                <a:cs typeface="Helvetica Neue"/>
              </a:rPr>
              <a:t>Conocer bien los recursos con que contamos y su disponibilidad tanto presentes como futuras.</a:t>
            </a:r>
            <a:endParaRPr lang="es-ES" sz="2500" dirty="0">
              <a:solidFill>
                <a:srgbClr val="00000A"/>
              </a:solidFill>
              <a:uFill>
                <a:solidFill>
                  <a:srgbClr val="00000A"/>
                </a:solidFill>
              </a:uFill>
              <a:latin typeface="Helvetica Neue"/>
              <a:ea typeface="Helvetica Neue"/>
              <a:cs typeface="Helvetica Neue"/>
            </a:endParaRP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3" name="Shape 249"/>
          <p:cNvSpPr/>
          <p:nvPr/>
        </p:nvSpPr>
        <p:spPr>
          <a:xfrm>
            <a:off x="10889673" y="6267025"/>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4" name="Shape 250"/>
          <p:cNvSpPr/>
          <p:nvPr/>
        </p:nvSpPr>
        <p:spPr>
          <a:xfrm>
            <a:off x="11136879" y="6399032"/>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2.0.2 Supervisión</a:t>
            </a:r>
          </a:p>
        </p:txBody>
      </p:sp>
      <p:sp>
        <p:nvSpPr>
          <p:cNvPr id="15" name="Shape 230"/>
          <p:cNvSpPr/>
          <p:nvPr/>
        </p:nvSpPr>
        <p:spPr>
          <a:xfrm>
            <a:off x="4809823" y="7427937"/>
            <a:ext cx="16067821" cy="128233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6" name="CuadroTexto 15"/>
          <p:cNvSpPr txBox="1"/>
          <p:nvPr/>
        </p:nvSpPr>
        <p:spPr>
          <a:xfrm>
            <a:off x="5362867" y="7112147"/>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Controlar los plazos de entrega y fomentar la comunicación entre los integrantes del grupo a fin de evitar duplicidades o dejar temas sin abordar por no tener persona asignada. </a:t>
            </a:r>
            <a:endParaRPr lang="es-ES" sz="2500" dirty="0">
              <a:solidFill>
                <a:srgbClr val="00000A"/>
              </a:solidFill>
              <a:uFill>
                <a:solidFill>
                  <a:srgbClr val="00000A"/>
                </a:solidFill>
              </a:uFill>
              <a:latin typeface="Helvetica Neue"/>
              <a:ea typeface="Helvetica Neue"/>
              <a:cs typeface="Helvetica Neue"/>
            </a:endParaRPr>
          </a:p>
          <a:p>
            <a:pPr algn="just"/>
            <a:endParaRPr lang="es-ES" sz="2500" dirty="0">
              <a:solidFill>
                <a:srgbClr val="00000A"/>
              </a:solidFill>
              <a:uFill>
                <a:solidFill>
                  <a:srgbClr val="00000A"/>
                </a:solidFill>
              </a:uFill>
              <a:latin typeface="Helvetica Neue"/>
              <a:ea typeface="Helvetica Neue"/>
              <a:cs typeface="Helvetica Neue"/>
            </a:endParaRPr>
          </a:p>
        </p:txBody>
      </p:sp>
      <p:sp>
        <p:nvSpPr>
          <p:cNvPr id="17" name="Shape 249"/>
          <p:cNvSpPr/>
          <p:nvPr/>
        </p:nvSpPr>
        <p:spPr>
          <a:xfrm>
            <a:off x="10369535" y="8941008"/>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 name="Shape 250"/>
          <p:cNvSpPr/>
          <p:nvPr/>
        </p:nvSpPr>
        <p:spPr>
          <a:xfrm>
            <a:off x="10488502" y="9014731"/>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2.0.3 </a:t>
            </a:r>
            <a:r>
              <a:rPr lang="es-ES" dirty="0">
                <a:solidFill>
                  <a:srgbClr val="FFFFFF"/>
                </a:solidFill>
              </a:rPr>
              <a:t>Plan de Contingencia</a:t>
            </a:r>
          </a:p>
        </p:txBody>
      </p:sp>
      <p:sp>
        <p:nvSpPr>
          <p:cNvPr id="19" name="Shape 230"/>
          <p:cNvSpPr/>
          <p:nvPr/>
        </p:nvSpPr>
        <p:spPr>
          <a:xfrm>
            <a:off x="4809823" y="10115681"/>
            <a:ext cx="16067821" cy="244710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0" name="CuadroTexto 19"/>
          <p:cNvSpPr txBox="1"/>
          <p:nvPr/>
        </p:nvSpPr>
        <p:spPr>
          <a:xfrm>
            <a:off x="5362867" y="10170082"/>
            <a:ext cx="15114152" cy="2590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Redimensionar la carga de trabajo de manera equitativa entre los integrantes con el fin de cumplir los plazos estimados.                                                                                                                                         Reconfigurar parte del proyecto para poder simplificar o modificar o eliminar algún aspecto del mismo.</a:t>
            </a: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527906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122979" y="2357709"/>
            <a:ext cx="509754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2.1 Fallos de implementación</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13</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2.1.1 </a:t>
            </a:r>
            <a:r>
              <a:rPr lang="es-ES" dirty="0">
                <a:solidFill>
                  <a:srgbClr val="FFFFFF"/>
                </a:solidFill>
              </a:rPr>
              <a:t>Reducción</a:t>
            </a:r>
          </a:p>
        </p:txBody>
      </p:sp>
      <p:sp>
        <p:nvSpPr>
          <p:cNvPr id="11" name="Shape 230"/>
          <p:cNvSpPr/>
          <p:nvPr/>
        </p:nvSpPr>
        <p:spPr>
          <a:xfrm>
            <a:off x="4809823" y="4477226"/>
            <a:ext cx="16067821" cy="232116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63492" y="419959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Al comienzo de cada módulo se releen con atención los requisitos para asegurarnos de que la programación se ajuste a ellos. </a:t>
            </a:r>
          </a:p>
          <a:p>
            <a:pPr algn="just"/>
            <a:r>
              <a:rPr lang="es-ES" sz="2500" dirty="0">
                <a:solidFill>
                  <a:srgbClr val="00000A"/>
                </a:solidFill>
                <a:uFill>
                  <a:solidFill>
                    <a:srgbClr val="00000A"/>
                  </a:solidFill>
                </a:uFill>
                <a:latin typeface="Helvetica Neue"/>
                <a:ea typeface="Helvetica Neue"/>
                <a:cs typeface="Helvetica Neue"/>
              </a:rPr>
              <a:t>Aumentar la frecuencia de las pruebas y revisiones disminuirá el posible impacto que pueda tener un fallo sobre el resto del proyecto. </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21" name="Shape 249"/>
          <p:cNvSpPr/>
          <p:nvPr/>
        </p:nvSpPr>
        <p:spPr>
          <a:xfrm>
            <a:off x="10889673" y="7071098"/>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203105"/>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2.1.2 Supervisión</a:t>
            </a:r>
          </a:p>
        </p:txBody>
      </p:sp>
      <p:sp>
        <p:nvSpPr>
          <p:cNvPr id="23" name="Shape 230"/>
          <p:cNvSpPr/>
          <p:nvPr/>
        </p:nvSpPr>
        <p:spPr>
          <a:xfrm>
            <a:off x="4809823" y="8188608"/>
            <a:ext cx="16067821" cy="128233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63492" y="8103320"/>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Diseñar una batería de pruebas para poder medir el correcto funcionamiento del sistema.</a:t>
            </a: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2.1.3 </a:t>
            </a:r>
            <a:r>
              <a:rPr lang="es-ES" dirty="0">
                <a:solidFill>
                  <a:srgbClr val="FFFFFF"/>
                </a:solidFill>
              </a:rPr>
              <a:t>Plan de Contingencia</a:t>
            </a:r>
          </a:p>
        </p:txBody>
      </p:sp>
      <p:sp>
        <p:nvSpPr>
          <p:cNvPr id="27" name="Shape 230"/>
          <p:cNvSpPr/>
          <p:nvPr/>
        </p:nvSpPr>
        <p:spPr>
          <a:xfrm>
            <a:off x="4766281" y="10858231"/>
            <a:ext cx="16067821" cy="244710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991650"/>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La persona o personas encargadas se disponen a solucionarlo de inmediato, en especial si se tratara de una parte crítica del sistema o hubiese otros módulos que dependen de la parte errónea.</a:t>
            </a:r>
          </a:p>
        </p:txBody>
      </p:sp>
    </p:spTree>
    <p:extLst>
      <p:ext uri="{BB962C8B-B14F-4D97-AF65-F5344CB8AC3E}">
        <p14:creationId xmlns:p14="http://schemas.microsoft.com/office/powerpoint/2010/main" val="136727872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345107" y="2323386"/>
            <a:ext cx="614431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2.2 Cambios en los requerimientos </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14</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2.2.1 </a:t>
            </a:r>
            <a:r>
              <a:rPr lang="es-ES" dirty="0">
                <a:solidFill>
                  <a:srgbClr val="FFFFFF"/>
                </a:solidFill>
              </a:rPr>
              <a:t>Reducción</a:t>
            </a:r>
          </a:p>
        </p:txBody>
      </p:sp>
      <p:sp>
        <p:nvSpPr>
          <p:cNvPr id="11" name="Shape 230"/>
          <p:cNvSpPr/>
          <p:nvPr/>
        </p:nvSpPr>
        <p:spPr>
          <a:xfrm>
            <a:off x="4809823" y="4477226"/>
            <a:ext cx="16067821" cy="175184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325302"/>
            <a:ext cx="15114152"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En la medida de los posible se debe tener a priori una “</a:t>
            </a:r>
            <a:r>
              <a:rPr lang="pt-PT" sz="2500" dirty="0">
                <a:solidFill>
                  <a:srgbClr val="00000A"/>
                </a:solidFill>
                <a:uFill>
                  <a:solidFill>
                    <a:srgbClr val="00000A"/>
                  </a:solidFill>
                </a:uFill>
                <a:latin typeface="Helvetica Neue"/>
                <a:ea typeface="Helvetica Neue"/>
                <a:cs typeface="Helvetica Neue"/>
              </a:rPr>
              <a:t>visibilidad</a:t>
            </a:r>
            <a:r>
              <a:rPr lang="es-ES_tradnl" sz="2500" dirty="0">
                <a:solidFill>
                  <a:srgbClr val="00000A"/>
                </a:solidFill>
                <a:uFill>
                  <a:solidFill>
                    <a:srgbClr val="00000A"/>
                  </a:solidFill>
                </a:uFill>
                <a:latin typeface="Helvetica Neue"/>
                <a:ea typeface="Helvetica Neue"/>
                <a:cs typeface="Helvetica Neue"/>
              </a:rPr>
              <a:t>” del proyecto lo más cerrada posible, así como su alcance y posibles vulnerabilidades que minimicen la ocurrencia de nuevas funcionalidades una vez avanzado ya el proyecto</a:t>
            </a:r>
            <a:endParaRPr lang="es-ES" sz="2500" dirty="0">
              <a:solidFill>
                <a:srgbClr val="00000A"/>
              </a:solidFill>
              <a:uFill>
                <a:solidFill>
                  <a:srgbClr val="00000A"/>
                </a:solidFill>
              </a:uFill>
              <a:latin typeface="Helvetica Neue"/>
              <a:ea typeface="Helvetica Neue"/>
              <a:cs typeface="Helvetica Neue"/>
            </a:endParaRPr>
          </a:p>
        </p:txBody>
      </p:sp>
      <p:sp>
        <p:nvSpPr>
          <p:cNvPr id="21" name="Shape 249"/>
          <p:cNvSpPr/>
          <p:nvPr/>
        </p:nvSpPr>
        <p:spPr>
          <a:xfrm>
            <a:off x="10889673" y="6497286"/>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6629293"/>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2.2.2 Supervisión</a:t>
            </a:r>
          </a:p>
        </p:txBody>
      </p:sp>
      <p:sp>
        <p:nvSpPr>
          <p:cNvPr id="23" name="Shape 230"/>
          <p:cNvSpPr/>
          <p:nvPr/>
        </p:nvSpPr>
        <p:spPr>
          <a:xfrm>
            <a:off x="4809823" y="7561437"/>
            <a:ext cx="16067821" cy="196844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920262" y="7185211"/>
            <a:ext cx="14713527" cy="29495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En cada etapa repasar si el desarrollo realizado se ciñe a los requisitos especificados.</a:t>
            </a:r>
          </a:p>
          <a:p>
            <a:pPr algn="just"/>
            <a:r>
              <a:rPr lang="es-ES" sz="2500" dirty="0">
                <a:solidFill>
                  <a:srgbClr val="00000A"/>
                </a:solidFill>
                <a:uFill>
                  <a:solidFill>
                    <a:srgbClr val="00000A"/>
                  </a:solidFill>
                </a:uFill>
                <a:latin typeface="Helvetica Neue"/>
                <a:ea typeface="Helvetica Neue"/>
                <a:cs typeface="Helvetica Neue"/>
              </a:rPr>
              <a:t>Establecer reuniones periódicas entre todos los integrantes que den una idea general de la marcha del proyecto.</a:t>
            </a:r>
          </a:p>
          <a:p>
            <a:pPr algn="just"/>
            <a:endParaRPr lang="es-ES" sz="2500" dirty="0">
              <a:solidFill>
                <a:srgbClr val="00000A"/>
              </a:solidFill>
              <a:uFill>
                <a:solidFill>
                  <a:srgbClr val="00000A"/>
                </a:solidFill>
              </a:uFill>
              <a:latin typeface="Helvetica Neue"/>
              <a:ea typeface="Helvetica Neue"/>
              <a:cs typeface="Helvetica Neue"/>
            </a:endParaRP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2.2.3 </a:t>
            </a:r>
            <a:r>
              <a:rPr lang="es-ES" dirty="0">
                <a:solidFill>
                  <a:srgbClr val="FFFFFF"/>
                </a:solidFill>
              </a:rPr>
              <a:t>Plan de Contingencia</a:t>
            </a:r>
          </a:p>
        </p:txBody>
      </p:sp>
      <p:sp>
        <p:nvSpPr>
          <p:cNvPr id="27" name="Shape 230"/>
          <p:cNvSpPr/>
          <p:nvPr/>
        </p:nvSpPr>
        <p:spPr>
          <a:xfrm>
            <a:off x="4766281" y="10858231"/>
            <a:ext cx="16067821" cy="244710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799290"/>
            <a:ext cx="1435703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Se analiza cuál de los integrantes del grupo puede dedicarse en función de su experiencia y cercanía a las nuevas funcionalidades que se proponen, a la implementación de los nuevos requisitos.</a:t>
            </a:r>
          </a:p>
        </p:txBody>
      </p:sp>
    </p:spTree>
    <p:extLst>
      <p:ext uri="{BB962C8B-B14F-4D97-AF65-F5344CB8AC3E}">
        <p14:creationId xmlns:p14="http://schemas.microsoft.com/office/powerpoint/2010/main" val="388725224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919274" y="2309488"/>
            <a:ext cx="804547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2.3 Falta de tiempo para producción y pruebas</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15</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2.3.1 </a:t>
            </a:r>
            <a:r>
              <a:rPr lang="es-ES" dirty="0">
                <a:solidFill>
                  <a:srgbClr val="FFFFFF"/>
                </a:solidFill>
              </a:rPr>
              <a:t>Reducción</a:t>
            </a:r>
          </a:p>
        </p:txBody>
      </p:sp>
      <p:sp>
        <p:nvSpPr>
          <p:cNvPr id="11" name="Shape 230"/>
          <p:cNvSpPr/>
          <p:nvPr/>
        </p:nvSpPr>
        <p:spPr>
          <a:xfrm>
            <a:off x="4809823" y="4477226"/>
            <a:ext cx="16067821" cy="225553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Hay que tener muy en cuenta la necesidad de realizar pruebas sobre de funcionamiento. Tanto a nivel funcionales, como de disponibilidad, tiempos de respuesta, pruebas de estrés a la BBDD, etc.</a:t>
            </a:r>
          </a:p>
          <a:p>
            <a:r>
              <a:rPr lang="es-ES" sz="2500" dirty="0">
                <a:solidFill>
                  <a:srgbClr val="00000A"/>
                </a:solidFill>
                <a:uFill>
                  <a:solidFill>
                    <a:srgbClr val="00000A"/>
                  </a:solidFill>
                </a:uFill>
                <a:latin typeface="Helvetica Neue"/>
                <a:ea typeface="Helvetica Neue"/>
                <a:cs typeface="Helvetica Neue"/>
              </a:rPr>
              <a:t>Incluir dichas pruebas en la estimación de tiempos del proyecto y sobredimensionada en una o dos jornadas.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2.3.2 Supervisión</a:t>
            </a:r>
          </a:p>
        </p:txBody>
      </p:sp>
      <p:sp>
        <p:nvSpPr>
          <p:cNvPr id="23" name="Shape 230"/>
          <p:cNvSpPr/>
          <p:nvPr/>
        </p:nvSpPr>
        <p:spPr>
          <a:xfrm>
            <a:off x="4809823" y="8198308"/>
            <a:ext cx="16067821" cy="133157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920262" y="8198308"/>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Establecer pruebas no sólo al final del proyecto, sino durante el mismo.</a:t>
            </a: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2.3.3 </a:t>
            </a:r>
            <a:r>
              <a:rPr lang="es-ES" dirty="0">
                <a:solidFill>
                  <a:srgbClr val="FFFFFF"/>
                </a:solidFill>
              </a:rPr>
              <a:t>Plan de Contingencia</a:t>
            </a:r>
          </a:p>
        </p:txBody>
      </p:sp>
      <p:sp>
        <p:nvSpPr>
          <p:cNvPr id="27" name="Shape 230"/>
          <p:cNvSpPr/>
          <p:nvPr/>
        </p:nvSpPr>
        <p:spPr>
          <a:xfrm>
            <a:off x="4766281" y="10858231"/>
            <a:ext cx="16067821" cy="244710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991650"/>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Establecer un sistema de “Gestión de Configuración del Software” y dentro de éste “Gestión del Cambio” que permita de una manera dinámica y fluida comunicar una eventual incidencia.</a:t>
            </a:r>
          </a:p>
        </p:txBody>
      </p:sp>
    </p:spTree>
    <p:extLst>
      <p:ext uri="{BB962C8B-B14F-4D97-AF65-F5344CB8AC3E}">
        <p14:creationId xmlns:p14="http://schemas.microsoft.com/office/powerpoint/2010/main" val="151723414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338981" y="2250645"/>
            <a:ext cx="865191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607188" y="2340317"/>
            <a:ext cx="8383705"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2.4 Fallos técnicos e indisponibilidad del sistema</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16</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2.4.1 </a:t>
            </a:r>
            <a:r>
              <a:rPr lang="es-ES" dirty="0">
                <a:solidFill>
                  <a:srgbClr val="FFFFFF"/>
                </a:solidFill>
              </a:rPr>
              <a:t>Reducción</a:t>
            </a:r>
          </a:p>
        </p:txBody>
      </p:sp>
      <p:sp>
        <p:nvSpPr>
          <p:cNvPr id="11" name="Shape 230"/>
          <p:cNvSpPr/>
          <p:nvPr/>
        </p:nvSpPr>
        <p:spPr>
          <a:xfrm>
            <a:off x="4809823" y="4477226"/>
            <a:ext cx="16067821" cy="225553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Prestar atención a las indicaciones de esta asignatura y, caso de ser necesario, informarse sobre otras cosas que vayan a ser necesarias para la realización del proyecto (como bases de datos). También favorable trabajar en grupos de más de una persona, para disminuir la probabilidad de que se cometa un fallo. Aumentando la frecuencia de las revisiones podremos detectar antes los fallos para que afecte lo menos posible al resto del proyecto.</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2.4.2 Supervisión</a:t>
            </a:r>
          </a:p>
        </p:txBody>
      </p:sp>
      <p:sp>
        <p:nvSpPr>
          <p:cNvPr id="23" name="Shape 230"/>
          <p:cNvSpPr/>
          <p:nvPr/>
        </p:nvSpPr>
        <p:spPr>
          <a:xfrm>
            <a:off x="4809823" y="8486453"/>
            <a:ext cx="16067821" cy="1458669"/>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50" y="8353034"/>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Debemos dedicar suficiente tiempo a la prueba y a la revisión, preferiblemente por distintos componentes del grupo a los que lo programaron.</a:t>
            </a:r>
          </a:p>
        </p:txBody>
      </p:sp>
      <p:sp>
        <p:nvSpPr>
          <p:cNvPr id="25" name="Shape 249"/>
          <p:cNvSpPr/>
          <p:nvPr/>
        </p:nvSpPr>
        <p:spPr>
          <a:xfrm>
            <a:off x="10354568" y="10423690"/>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73535" y="10497413"/>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2.4.3 </a:t>
            </a:r>
            <a:r>
              <a:rPr lang="es-ES" dirty="0">
                <a:solidFill>
                  <a:srgbClr val="FFFFFF"/>
                </a:solidFill>
              </a:rPr>
              <a:t>Plan de Contingencia</a:t>
            </a:r>
          </a:p>
        </p:txBody>
      </p:sp>
      <p:sp>
        <p:nvSpPr>
          <p:cNvPr id="27" name="Shape 230"/>
          <p:cNvSpPr/>
          <p:nvPr/>
        </p:nvSpPr>
        <p:spPr>
          <a:xfrm>
            <a:off x="4766281" y="11692795"/>
            <a:ext cx="16067821" cy="16125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12780" y="11692795"/>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Una vez que se ha detectado el fallo hay que solucionarlo inmediatamente, especialmente si hay otros módulos que dependan de él, para minimizar el impacto.</a:t>
            </a:r>
          </a:p>
        </p:txBody>
      </p:sp>
    </p:spTree>
    <p:extLst>
      <p:ext uri="{BB962C8B-B14F-4D97-AF65-F5344CB8AC3E}">
        <p14:creationId xmlns:p14="http://schemas.microsoft.com/office/powerpoint/2010/main" val="90373001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9024781" y="2250645"/>
            <a:ext cx="720600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292988" y="2340317"/>
            <a:ext cx="6937797"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2.5 El tamaño del SW está subestimado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17</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2.5.1 </a:t>
            </a:r>
            <a:r>
              <a:rPr lang="es-ES" dirty="0">
                <a:solidFill>
                  <a:srgbClr val="FFFFFF"/>
                </a:solidFill>
              </a:rPr>
              <a:t>Reducción</a:t>
            </a:r>
          </a:p>
        </p:txBody>
      </p:sp>
      <p:sp>
        <p:nvSpPr>
          <p:cNvPr id="11" name="Shape 230"/>
          <p:cNvSpPr/>
          <p:nvPr/>
        </p:nvSpPr>
        <p:spPr>
          <a:xfrm>
            <a:off x="4809823" y="4477226"/>
            <a:ext cx="16067821" cy="225553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Realizar a priori un análisis realista sobre el sistema que se quiere desarrollar huyendo de idealizaciones y tratando de evitar nuevas funcionalidades que no hayan sido previamente incluidas.</a:t>
            </a:r>
          </a:p>
          <a:p>
            <a:r>
              <a:rPr lang="es-ES" sz="2500" dirty="0">
                <a:solidFill>
                  <a:srgbClr val="00000A"/>
                </a:solidFill>
                <a:uFill>
                  <a:solidFill>
                    <a:srgbClr val="00000A"/>
                  </a:solidFill>
                </a:uFill>
                <a:latin typeface="Helvetica Neue"/>
                <a:ea typeface="Helvetica Neue"/>
                <a:cs typeface="Helvetica Neue"/>
              </a:rPr>
              <a:t>En este sentido se puede establecer que se trate de una primera versión de un proyecto al que puedan incorporarse posteriormente nuevas versiones o módulos añadidos.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2.5.2 Supervisión</a:t>
            </a:r>
          </a:p>
        </p:txBody>
      </p:sp>
      <p:sp>
        <p:nvSpPr>
          <p:cNvPr id="23" name="Shape 230"/>
          <p:cNvSpPr/>
          <p:nvPr/>
        </p:nvSpPr>
        <p:spPr>
          <a:xfrm>
            <a:off x="4809823" y="8103995"/>
            <a:ext cx="16067821" cy="196745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50" y="7825481"/>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Análisis del factor transcurso del proyecto / tiempo para evaluar cualquier desfase entre el análisis de la aplicación y el costo de su programación.</a:t>
            </a:r>
          </a:p>
          <a:p>
            <a:pPr algn="just"/>
            <a:r>
              <a:rPr lang="es-ES" sz="2500" dirty="0">
                <a:solidFill>
                  <a:srgbClr val="00000A"/>
                </a:solidFill>
                <a:uFill>
                  <a:solidFill>
                    <a:srgbClr val="00000A"/>
                  </a:solidFill>
                </a:uFill>
                <a:latin typeface="Helvetica Neue"/>
                <a:ea typeface="Helvetica Neue"/>
                <a:cs typeface="Helvetica Neue"/>
              </a:rPr>
              <a:t>Se deben realizar reuniones oportunas para evaluar dicho aspecto</a:t>
            </a:r>
          </a:p>
        </p:txBody>
      </p:sp>
      <p:sp>
        <p:nvSpPr>
          <p:cNvPr id="25" name="Shape 249"/>
          <p:cNvSpPr/>
          <p:nvPr/>
        </p:nvSpPr>
        <p:spPr>
          <a:xfrm>
            <a:off x="10354568" y="10423690"/>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73535" y="10497413"/>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2.5.3 </a:t>
            </a:r>
            <a:r>
              <a:rPr lang="es-ES" dirty="0">
                <a:solidFill>
                  <a:srgbClr val="FFFFFF"/>
                </a:solidFill>
              </a:rPr>
              <a:t>Plan de Contingencia</a:t>
            </a:r>
          </a:p>
        </p:txBody>
      </p:sp>
      <p:sp>
        <p:nvSpPr>
          <p:cNvPr id="27" name="Shape 230"/>
          <p:cNvSpPr/>
          <p:nvPr/>
        </p:nvSpPr>
        <p:spPr>
          <a:xfrm>
            <a:off x="4766281" y="11692795"/>
            <a:ext cx="16067821" cy="16125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19950" y="11442684"/>
            <a:ext cx="1435703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Si se percata un desfase en cuanto a la carga de trabajo de desarrollo de software y los recursos tanto humanos como temporales dedicados a esta carga se deberán redistribuir las tareas asignadas inicialmente y establecer un sistema de prioridades en las tareas.</a:t>
            </a:r>
          </a:p>
        </p:txBody>
      </p:sp>
    </p:spTree>
    <p:extLst>
      <p:ext uri="{BB962C8B-B14F-4D97-AF65-F5344CB8AC3E}">
        <p14:creationId xmlns:p14="http://schemas.microsoft.com/office/powerpoint/2010/main" val="20443191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10063007" y="2250645"/>
            <a:ext cx="5300820"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331214" y="2340317"/>
            <a:ext cx="4691990"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2.6 Pérdida de información</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18</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2.6.1 </a:t>
            </a:r>
            <a:r>
              <a:rPr lang="es-ES" dirty="0">
                <a:solidFill>
                  <a:srgbClr val="FFFFFF"/>
                </a:solidFill>
              </a:rPr>
              <a:t>Reducción</a:t>
            </a:r>
          </a:p>
        </p:txBody>
      </p:sp>
      <p:sp>
        <p:nvSpPr>
          <p:cNvPr id="11" name="Shape 230"/>
          <p:cNvSpPr/>
          <p:nvPr/>
        </p:nvSpPr>
        <p:spPr>
          <a:xfrm>
            <a:off x="4809823" y="4477226"/>
            <a:ext cx="16067821" cy="225553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Este factor de riesgo aun siendo uno de los de mayor criticidad se puede controlar con unas medidas básicas de prevención, lo que baja drásticamente la probabilidad de que se produzca.</a:t>
            </a:r>
          </a:p>
          <a:p>
            <a:r>
              <a:rPr lang="es-ES" sz="2500" dirty="0">
                <a:solidFill>
                  <a:srgbClr val="00000A"/>
                </a:solidFill>
                <a:uFill>
                  <a:solidFill>
                    <a:srgbClr val="00000A"/>
                  </a:solidFill>
                </a:uFill>
                <a:latin typeface="Helvetica Neue"/>
                <a:ea typeface="Helvetica Neue"/>
                <a:cs typeface="Helvetica Neue"/>
              </a:rPr>
              <a:t>Con unas medidas básicas de copias de seguridad y buenos sistemas que garanticen el trabajo en grupo de manera concurrente no debería haber mayor problema. </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2.6.2 Supervisión</a:t>
            </a:r>
          </a:p>
        </p:txBody>
      </p:sp>
      <p:sp>
        <p:nvSpPr>
          <p:cNvPr id="23" name="Shape 230"/>
          <p:cNvSpPr/>
          <p:nvPr/>
        </p:nvSpPr>
        <p:spPr>
          <a:xfrm>
            <a:off x="4809823" y="8103995"/>
            <a:ext cx="16067821" cy="153762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952552"/>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Este riesgo se auto-supervisa por todos los elementos del grupo a lo largo de la construcción del proyecto.</a:t>
            </a:r>
          </a:p>
        </p:txBody>
      </p:sp>
      <p:sp>
        <p:nvSpPr>
          <p:cNvPr id="25" name="Shape 249"/>
          <p:cNvSpPr/>
          <p:nvPr/>
        </p:nvSpPr>
        <p:spPr>
          <a:xfrm>
            <a:off x="10398110" y="10124538"/>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198261"/>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2.6.3 </a:t>
            </a:r>
            <a:r>
              <a:rPr lang="es-ES" dirty="0">
                <a:solidFill>
                  <a:srgbClr val="FFFFFF"/>
                </a:solidFill>
              </a:rPr>
              <a:t>Plan de Contingencia</a:t>
            </a:r>
          </a:p>
        </p:txBody>
      </p:sp>
      <p:sp>
        <p:nvSpPr>
          <p:cNvPr id="27" name="Shape 230"/>
          <p:cNvSpPr/>
          <p:nvPr/>
        </p:nvSpPr>
        <p:spPr>
          <a:xfrm>
            <a:off x="4809823" y="11393643"/>
            <a:ext cx="16067821" cy="16125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528252"/>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Reestablecer la información perdida mediante las oportunas operaciones de “Restore”</a:t>
            </a:r>
          </a:p>
        </p:txBody>
      </p:sp>
    </p:spTree>
    <p:extLst>
      <p:ext uri="{BB962C8B-B14F-4D97-AF65-F5344CB8AC3E}">
        <p14:creationId xmlns:p14="http://schemas.microsoft.com/office/powerpoint/2010/main" val="299572413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9834407" y="2250645"/>
            <a:ext cx="542827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069839" y="2336091"/>
            <a:ext cx="5160067"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2.7 Capacitación del personal</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19</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2.7.1 </a:t>
            </a:r>
            <a:r>
              <a:rPr lang="es-ES" dirty="0">
                <a:solidFill>
                  <a:srgbClr val="FFFFFF"/>
                </a:solidFill>
              </a:rPr>
              <a:t>Reducción</a:t>
            </a:r>
          </a:p>
        </p:txBody>
      </p:sp>
      <p:sp>
        <p:nvSpPr>
          <p:cNvPr id="11" name="Shape 230"/>
          <p:cNvSpPr/>
          <p:nvPr/>
        </p:nvSpPr>
        <p:spPr>
          <a:xfrm>
            <a:off x="4809823" y="4477226"/>
            <a:ext cx="16067821" cy="225553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306666"/>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Los integrantes del grupo son personas muy implicadas con el proyecto, dedicando buena parte de su tiempo al mismo.</a:t>
            </a:r>
          </a:p>
          <a:p>
            <a:r>
              <a:rPr lang="es-ES" sz="2500" dirty="0">
                <a:solidFill>
                  <a:srgbClr val="00000A"/>
                </a:solidFill>
                <a:uFill>
                  <a:solidFill>
                    <a:srgbClr val="00000A"/>
                  </a:solidFill>
                </a:uFill>
                <a:latin typeface="Helvetica Neue"/>
                <a:ea typeface="Helvetica Neue"/>
                <a:cs typeface="Helvetica Neue"/>
              </a:rPr>
              <a:t>Si bien se aprecian deficiencias formativas, se suplen con los apoyos del resto de los compañeros.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2.7.2 Supervisión</a:t>
            </a:r>
          </a:p>
        </p:txBody>
      </p:sp>
      <p:sp>
        <p:nvSpPr>
          <p:cNvPr id="23" name="Shape 230"/>
          <p:cNvSpPr/>
          <p:nvPr/>
        </p:nvSpPr>
        <p:spPr>
          <a:xfrm>
            <a:off x="4809823" y="8103995"/>
            <a:ext cx="16067821" cy="215126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698185"/>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En este sentido se hace indispensable la buena comunicación en el grupo, poniendo en común las dificultades encontradas y buscando de manera conjunta las soluciones.</a:t>
            </a:r>
          </a:p>
          <a:p>
            <a:pPr algn="just"/>
            <a:r>
              <a:rPr lang="es-ES" sz="2500" dirty="0">
                <a:solidFill>
                  <a:srgbClr val="00000A"/>
                </a:solidFill>
                <a:uFill>
                  <a:solidFill>
                    <a:srgbClr val="00000A"/>
                  </a:solidFill>
                </a:uFill>
                <a:latin typeface="Helvetica Neue"/>
                <a:ea typeface="Helvetica Neue"/>
                <a:cs typeface="Helvetica Neue"/>
              </a:rPr>
              <a:t>También se dispone de las herramientas informáticas oportunas para compartir información, que en nuestro caso son utilidades del estilo de Google Drive y Google Docs, etc.</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2.7.3 </a:t>
            </a:r>
            <a:r>
              <a:rPr lang="es-ES" dirty="0">
                <a:solidFill>
                  <a:srgbClr val="FFFFFF"/>
                </a:solidFill>
              </a:rPr>
              <a:t>Plan de Contingencia</a:t>
            </a:r>
          </a:p>
        </p:txBody>
      </p:sp>
      <p:sp>
        <p:nvSpPr>
          <p:cNvPr id="27" name="Shape 230"/>
          <p:cNvSpPr/>
          <p:nvPr/>
        </p:nvSpPr>
        <p:spPr>
          <a:xfrm>
            <a:off x="4809823" y="11812886"/>
            <a:ext cx="16067821" cy="16125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755135"/>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Cualquier deficiencia por parte de algún miembro del grupo deberá ser adquirida por otro miembro, y tras ello, ponerla en común para el conocimiento de todos.</a:t>
            </a:r>
          </a:p>
        </p:txBody>
      </p:sp>
    </p:spTree>
    <p:extLst>
      <p:ext uri="{BB962C8B-B14F-4D97-AF65-F5344CB8AC3E}">
        <p14:creationId xmlns:p14="http://schemas.microsoft.com/office/powerpoint/2010/main" val="25659448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1" name="Shape 171"/>
          <p:cNvSpPr/>
          <p:nvPr/>
        </p:nvSpPr>
        <p:spPr>
          <a:xfrm>
            <a:off x="1044067" y="512137"/>
            <a:ext cx="1659636"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Indice</a:t>
            </a:r>
          </a:p>
        </p:txBody>
      </p:sp>
      <p:sp>
        <p:nvSpPr>
          <p:cNvPr id="172" name="Shape 172"/>
          <p:cNvSpPr/>
          <p:nvPr/>
        </p:nvSpPr>
        <p:spPr>
          <a:xfrm>
            <a:off x="1721031" y="5738951"/>
            <a:ext cx="3084056" cy="41036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a:hlinkClick r:id="rId5" action="ppaction://hlinksldjump"/>
              </a:rPr>
              <a:t>1 </a:t>
            </a:r>
            <a:r>
              <a:rPr lang="es-ES_tradnl" dirty="0" err="1">
                <a:hlinkClick r:id="rId5" action="ppaction://hlinksldjump"/>
              </a:rPr>
              <a:t>Propó</a:t>
            </a:r>
            <a:r>
              <a:rPr lang="it-IT" dirty="0">
                <a:hlinkClick r:id="rId5" action="ppaction://hlinksldjump"/>
              </a:rPr>
              <a:t>sito del plan	</a:t>
            </a:r>
            <a:endParaRPr lang="es-ES" dirty="0"/>
          </a:p>
          <a:p>
            <a:r>
              <a:rPr lang="es-ES_tradnl" dirty="0">
                <a:hlinkClick r:id="rId6" action="ppaction://hlinksldjump"/>
              </a:rPr>
              <a:t>2 Ámbito del proyecto y objetivos</a:t>
            </a:r>
            <a:r>
              <a:rPr lang="es-ES_tradnl" dirty="0"/>
              <a:t>	</a:t>
            </a:r>
            <a:endParaRPr lang="es-ES" dirty="0"/>
          </a:p>
          <a:p>
            <a:r>
              <a:rPr lang="es-ES_tradnl" dirty="0"/>
              <a:t>	</a:t>
            </a:r>
            <a:r>
              <a:rPr lang="es-ES_tradnl" dirty="0">
                <a:hlinkClick r:id="rId6" action="ppaction://hlinksldjump"/>
              </a:rPr>
              <a:t>2.1	Declaración del </a:t>
            </a:r>
            <a:r>
              <a:rPr lang="es-ES_tradnl" dirty="0"/>
              <a:t>	</a:t>
            </a:r>
            <a:r>
              <a:rPr lang="es-ES_tradnl" dirty="0">
                <a:hlinkClick r:id="rId6" action="ppaction://hlinksldjump"/>
              </a:rPr>
              <a:t>á</a:t>
            </a:r>
            <a:r>
              <a:rPr lang="it-IT" dirty="0">
                <a:hlinkClick r:id="rId6" action="ppaction://hlinksldjump"/>
              </a:rPr>
              <a:t>mbito</a:t>
            </a:r>
            <a:r>
              <a:rPr lang="it-IT" dirty="0"/>
              <a:t>	</a:t>
            </a:r>
            <a:endParaRPr lang="es-ES" dirty="0"/>
          </a:p>
          <a:p>
            <a:r>
              <a:rPr lang="es-ES_tradnl" dirty="0"/>
              <a:t>	</a:t>
            </a:r>
            <a:r>
              <a:rPr lang="es-ES_tradnl" dirty="0">
                <a:hlinkClick r:id="rId6" action="ppaction://hlinksldjump"/>
              </a:rPr>
              <a:t>2.2	Funciones</a:t>
            </a:r>
            <a:r>
              <a:rPr lang="es-ES_tradnl" dirty="0"/>
              <a:t> 			</a:t>
            </a:r>
            <a:r>
              <a:rPr lang="es-ES_tradnl" dirty="0">
                <a:hlinkClick r:id="rId6" action="ppaction://hlinksldjump"/>
              </a:rPr>
              <a:t>principales</a:t>
            </a:r>
            <a:r>
              <a:rPr lang="es-ES_tradnl" dirty="0"/>
              <a:t>	</a:t>
            </a:r>
            <a:endParaRPr lang="es-ES" dirty="0"/>
          </a:p>
          <a:p>
            <a:r>
              <a:rPr lang="es-ES_tradnl" dirty="0"/>
              <a:t>	</a:t>
            </a:r>
            <a:r>
              <a:rPr lang="es-ES_tradnl" dirty="0">
                <a:hlinkClick r:id="rId7" action="ppaction://hlinksldjump"/>
              </a:rPr>
              <a:t>2.3	Aspectos de </a:t>
            </a:r>
            <a:r>
              <a:rPr lang="es-ES_tradnl" dirty="0"/>
              <a:t>		</a:t>
            </a:r>
            <a:r>
              <a:rPr lang="es-ES_tradnl" dirty="0">
                <a:hlinkClick r:id="rId7" action="ppaction://hlinksldjump"/>
              </a:rPr>
              <a:t>rendimiento</a:t>
            </a:r>
            <a:r>
              <a:rPr lang="es-ES_tradnl" dirty="0"/>
              <a:t>	</a:t>
            </a:r>
            <a:endParaRPr lang="es-ES" dirty="0"/>
          </a:p>
          <a:p>
            <a:r>
              <a:rPr lang="es-ES_tradnl" dirty="0"/>
              <a:t>	</a:t>
            </a:r>
            <a:r>
              <a:rPr lang="es-ES_tradnl" dirty="0">
                <a:hlinkClick r:id="rId7" action="ppaction://hlinksldjump"/>
              </a:rPr>
              <a:t>2.4 Restricciones y </a:t>
            </a:r>
            <a:r>
              <a:rPr lang="es-ES_tradnl" dirty="0"/>
              <a:t>		</a:t>
            </a:r>
            <a:r>
              <a:rPr lang="es-ES_tradnl" dirty="0">
                <a:hlinkClick r:id="rId7" action="ppaction://hlinksldjump"/>
              </a:rPr>
              <a:t>té</a:t>
            </a:r>
            <a:r>
              <a:rPr lang="pt-PT" dirty="0">
                <a:hlinkClick r:id="rId7" action="ppaction://hlinksldjump"/>
              </a:rPr>
              <a:t>cnicas de </a:t>
            </a:r>
            <a:r>
              <a:rPr lang="pt-PT" dirty="0"/>
              <a:t>				</a:t>
            </a:r>
            <a:r>
              <a:rPr lang="pt-PT" dirty="0">
                <a:hlinkClick r:id="rId7" action="ppaction://hlinksldjump"/>
              </a:rPr>
              <a:t>gesti</a:t>
            </a:r>
            <a:r>
              <a:rPr lang="es-ES_tradnl" dirty="0">
                <a:hlinkClick r:id="rId7" action="ppaction://hlinksldjump"/>
              </a:rPr>
              <a:t>ón</a:t>
            </a:r>
            <a:r>
              <a:rPr lang="es-ES_tradnl" dirty="0"/>
              <a:t>	</a:t>
            </a:r>
            <a:endParaRPr lang="es-ES" dirty="0"/>
          </a:p>
          <a:p>
            <a:r>
              <a:rPr lang="es-ES_tradnl" dirty="0">
                <a:hlinkClick r:id="rId8" action="ppaction://hlinksldjump"/>
              </a:rPr>
              <a:t>3 Modelo de proceso</a:t>
            </a:r>
            <a:r>
              <a:rPr dirty="0"/>
              <a:t>	</a:t>
            </a:r>
          </a:p>
        </p:txBody>
      </p:sp>
      <p:sp>
        <p:nvSpPr>
          <p:cNvPr id="173" name="Shape 173"/>
          <p:cNvSpPr/>
          <p:nvPr/>
        </p:nvSpPr>
        <p:spPr>
          <a:xfrm>
            <a:off x="20120527" y="5742120"/>
            <a:ext cx="2665794" cy="164147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153670" indent="-153670" defTabSz="457200">
              <a:spcBef>
                <a:spcPts val="0"/>
              </a:spcBef>
              <a:buSzPct val="100000"/>
              <a:buAutoNum type="arabicPeriod"/>
              <a:defRPr sz="2000">
                <a:solidFill>
                  <a:srgbClr val="000000"/>
                </a:solidFill>
                <a:uFill>
                  <a:solidFill>
                    <a:srgbClr val="000000"/>
                  </a:solidFill>
                </a:uFill>
                <a:latin typeface="Helvetica Neue"/>
                <a:ea typeface="Helvetica Neue"/>
                <a:cs typeface="Helvetica Neue"/>
                <a:sym typeface="Helvetica Neue"/>
              </a:defRPr>
            </a:lvl1pPr>
          </a:lstStyle>
          <a:p>
            <a:pPr marL="0" indent="0">
              <a:buNone/>
            </a:pPr>
            <a:r>
              <a:rPr lang="es-ES_tradnl" dirty="0"/>
              <a:t>1 </a:t>
            </a:r>
            <a:r>
              <a:rPr lang="it-IT" dirty="0"/>
              <a:t>Personal	</a:t>
            </a:r>
            <a:endParaRPr lang="es-ES" dirty="0"/>
          </a:p>
          <a:p>
            <a:pPr marL="0" indent="0">
              <a:buNone/>
            </a:pPr>
            <a:r>
              <a:rPr lang="es-ES_tradnl" dirty="0"/>
              <a:t>2 Hardware y software</a:t>
            </a:r>
            <a:endParaRPr lang="es-ES" dirty="0"/>
          </a:p>
          <a:p>
            <a:pPr marL="0" indent="0">
              <a:buNone/>
            </a:pPr>
            <a:r>
              <a:rPr lang="nl-NL" dirty="0"/>
              <a:t>	2.1 Hardware</a:t>
            </a:r>
            <a:endParaRPr lang="es-ES" dirty="0"/>
          </a:p>
          <a:p>
            <a:pPr marL="0" indent="0">
              <a:buNone/>
            </a:pPr>
            <a:r>
              <a:rPr lang="es-ES" dirty="0"/>
              <a:t>	2.2 Software</a:t>
            </a:r>
          </a:p>
          <a:p>
            <a:pPr marL="0" indent="0">
              <a:buNone/>
            </a:pPr>
            <a:r>
              <a:rPr lang="es-ES" dirty="0"/>
              <a:t>3 </a:t>
            </a:r>
            <a:r>
              <a:rPr lang="pt-PT" dirty="0"/>
              <a:t>Lista de recursos</a:t>
            </a:r>
            <a:endParaRPr dirty="0"/>
          </a:p>
        </p:txBody>
      </p:sp>
      <p:sp>
        <p:nvSpPr>
          <p:cNvPr id="174" name="Shape 174"/>
          <p:cNvSpPr/>
          <p:nvPr/>
        </p:nvSpPr>
        <p:spPr>
          <a:xfrm>
            <a:off x="5805533" y="5885989"/>
            <a:ext cx="3593050"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Técnicas de estimación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Estimaciones de esfuerzo,            coste y duración</a:t>
            </a:r>
            <a:endParaRPr sz="2000" dirty="0">
              <a:solidFill>
                <a:srgbClr val="000000"/>
              </a:solidFill>
              <a:uFill>
                <a:solidFill>
                  <a:srgbClr val="000000"/>
                </a:solidFill>
              </a:uFill>
              <a:latin typeface="Helvetica Neue"/>
              <a:ea typeface="Helvetica Neue"/>
              <a:cs typeface="Helvetica Neue"/>
              <a:sym typeface="Helvetica Neue"/>
            </a:endParaRPr>
          </a:p>
        </p:txBody>
      </p:sp>
      <p:sp>
        <p:nvSpPr>
          <p:cNvPr id="175" name="Shape 175"/>
          <p:cNvSpPr/>
          <p:nvPr/>
        </p:nvSpPr>
        <p:spPr>
          <a:xfrm>
            <a:off x="10289724" y="5905250"/>
            <a:ext cx="3977486" cy="271869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Priorización de riesgos del proyecto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a:t>
            </a:r>
            <a:r>
              <a:rPr lang="nl-NL" sz="2000" dirty="0">
                <a:solidFill>
                  <a:srgbClr val="000000"/>
                </a:solidFill>
                <a:uFill>
                  <a:solidFill>
                    <a:srgbClr val="000000"/>
                  </a:solidFill>
                </a:uFill>
                <a:latin typeface="Helvetica Neue"/>
                <a:ea typeface="Helvetica Neue"/>
                <a:cs typeface="Helvetica Neue"/>
                <a:sym typeface="Helvetica Neue"/>
              </a:rPr>
              <a:t>Plan de gesti</a:t>
            </a:r>
            <a:r>
              <a:rPr lang="es-ES_tradnl" sz="2000" dirty="0">
                <a:solidFill>
                  <a:srgbClr val="000000"/>
                </a:solidFill>
                <a:uFill>
                  <a:solidFill>
                    <a:srgbClr val="000000"/>
                  </a:solidFill>
                </a:uFill>
                <a:latin typeface="Helvetica Neue"/>
                <a:ea typeface="Helvetica Neue"/>
                <a:cs typeface="Helvetica Neue"/>
                <a:sym typeface="Helvetica Neue"/>
              </a:rPr>
              <a:t>ón del riesgo Reducción, supervisión y gestión del riesgo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3 Planificación temporal del Control de Riesgos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4 Resumen</a:t>
            </a:r>
            <a:r>
              <a:rPr sz="2000" dirty="0">
                <a:solidFill>
                  <a:srgbClr val="000000"/>
                </a:solidFill>
                <a:uFill>
                  <a:solidFill>
                    <a:srgbClr val="000000"/>
                  </a:solidFill>
                </a:uFill>
                <a:latin typeface="Helvetica Neue"/>
                <a:ea typeface="Helvetica Neue"/>
                <a:cs typeface="Helvetica Neue"/>
                <a:sym typeface="Helvetica Neue"/>
              </a:rPr>
              <a:t>	</a:t>
            </a:r>
            <a:r>
              <a:rPr dirty="0"/>
              <a:t>	</a:t>
            </a:r>
          </a:p>
        </p:txBody>
      </p:sp>
      <p:sp>
        <p:nvSpPr>
          <p:cNvPr id="176" name="Shape 176">
            <a:hlinkClick r:id="rId5" action="ppaction://hlinksldjump"/>
          </p:cNvPr>
          <p:cNvSpPr/>
          <p:nvPr/>
        </p:nvSpPr>
        <p:spPr>
          <a:xfrm>
            <a:off x="996710"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7" name="Shape 177"/>
          <p:cNvSpPr/>
          <p:nvPr/>
        </p:nvSpPr>
        <p:spPr>
          <a:xfrm>
            <a:off x="1930317" y="3655091"/>
            <a:ext cx="2163598" cy="43639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1 </a:t>
            </a:r>
            <a:r>
              <a:rPr dirty="0" err="1"/>
              <a:t>Introduccion</a:t>
            </a:r>
            <a:endParaRPr dirty="0"/>
          </a:p>
        </p:txBody>
      </p:sp>
      <p:sp>
        <p:nvSpPr>
          <p:cNvPr id="178" name="Shape 178">
            <a:hlinkClick r:id="rId5"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9" name="Shape 179"/>
          <p:cNvSpPr/>
          <p:nvPr/>
        </p:nvSpPr>
        <p:spPr>
          <a:xfrm>
            <a:off x="5687179" y="3647832"/>
            <a:ext cx="4841922"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2 </a:t>
            </a:r>
            <a:r>
              <a:rPr lang="es-ES_tradnl" dirty="0"/>
              <a:t>Estimaciones del proyecto</a:t>
            </a:r>
            <a:endParaRPr dirty="0"/>
          </a:p>
        </p:txBody>
      </p:sp>
      <p:sp>
        <p:nvSpPr>
          <p:cNvPr id="180" name="Shape 180">
            <a:hlinkClick r:id="rId5" action="ppaction://hlinksldjump"/>
          </p:cNvPr>
          <p:cNvSpPr/>
          <p:nvPr/>
        </p:nvSpPr>
        <p:spPr>
          <a:xfrm>
            <a:off x="10176594"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1" name="Shape 181"/>
          <p:cNvSpPr/>
          <p:nvPr/>
        </p:nvSpPr>
        <p:spPr>
          <a:xfrm>
            <a:off x="10094771" y="3684394"/>
            <a:ext cx="4237434"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dirty="0"/>
              <a:t>3 </a:t>
            </a:r>
            <a:r>
              <a:rPr lang="es-ES" dirty="0"/>
              <a:t>G</a:t>
            </a:r>
            <a:r>
              <a:rPr lang="pt-PT" dirty="0"/>
              <a:t>esti</a:t>
            </a:r>
            <a:r>
              <a:rPr lang="es-ES_tradnl" dirty="0" err="1"/>
              <a:t>ón</a:t>
            </a:r>
            <a:r>
              <a:rPr lang="es-ES_tradnl" dirty="0"/>
              <a:t> del riesgo</a:t>
            </a:r>
            <a:endParaRPr dirty="0"/>
          </a:p>
        </p:txBody>
      </p:sp>
      <p:sp>
        <p:nvSpPr>
          <p:cNvPr id="182" name="Shape 182">
            <a:hlinkClick r:id="rId5"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3" name="Shape 183"/>
          <p:cNvSpPr/>
          <p:nvPr/>
        </p:nvSpPr>
        <p:spPr>
          <a:xfrm>
            <a:off x="15048307" y="3710085"/>
            <a:ext cx="3749041"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4 </a:t>
            </a:r>
            <a:r>
              <a:rPr lang="es-ES_tradnl" dirty="0" err="1"/>
              <a:t>Planificació</a:t>
            </a:r>
            <a:r>
              <a:rPr lang="it-IT" dirty="0"/>
              <a:t>n temporal</a:t>
            </a:r>
            <a:endParaRPr dirty="0"/>
          </a:p>
        </p:txBody>
      </p:sp>
      <p:sp>
        <p:nvSpPr>
          <p:cNvPr id="184" name="Shape 184">
            <a:hlinkClick r:id="rId5" action="ppaction://hlinksldjump"/>
          </p:cNvPr>
          <p:cNvSpPr/>
          <p:nvPr/>
        </p:nvSpPr>
        <p:spPr>
          <a:xfrm>
            <a:off x="19356478"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5" name="Shape 185"/>
          <p:cNvSpPr/>
          <p:nvPr/>
        </p:nvSpPr>
        <p:spPr>
          <a:xfrm>
            <a:off x="19649630" y="3684394"/>
            <a:ext cx="4768210"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5 </a:t>
            </a:r>
            <a:r>
              <a:rPr lang="es-ES_tradnl" dirty="0"/>
              <a:t>Recursos del proyecto</a:t>
            </a:r>
            <a:endParaRPr dirty="0"/>
          </a:p>
        </p:txBody>
      </p:sp>
      <p:sp>
        <p:nvSpPr>
          <p:cNvPr id="186" name="Shape 186"/>
          <p:cNvSpPr/>
          <p:nvPr/>
        </p:nvSpPr>
        <p:spPr>
          <a:xfrm>
            <a:off x="936906" y="4844942"/>
            <a:ext cx="4150420" cy="5656803"/>
          </a:xfrm>
          <a:prstGeom prst="roundRect">
            <a:avLst>
              <a:gd name="adj" fmla="val 32015"/>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5656802"/>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91" name="Shape 191"/>
          <p:cNvSpPr/>
          <p:nvPr/>
        </p:nvSpPr>
        <p:spPr>
          <a:xfrm>
            <a:off x="15102776" y="5738951"/>
            <a:ext cx="3516784" cy="19492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a:latin typeface="Helvetica Neue"/>
                <a:ea typeface="Helvetica Neue"/>
                <a:cs typeface="Helvetica Neue"/>
                <a:sym typeface="Helvetica Neue"/>
              </a:rPr>
              <a:t>1 Estructura de descomposición del trabajo/Planificación temporal</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a:latin typeface="Helvetica Neue"/>
                <a:ea typeface="Helvetica Neue"/>
                <a:cs typeface="Helvetica Neue"/>
                <a:sym typeface="Helvetica Neue"/>
              </a:rPr>
              <a:t>2 Gráfico Gantt	</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a:latin typeface="Helvetica Neue"/>
                <a:ea typeface="Helvetica Neue"/>
                <a:cs typeface="Helvetica Neue"/>
                <a:sym typeface="Helvetica Neue"/>
              </a:rPr>
              <a:t>3 Red de tareas	</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a:latin typeface="Helvetica Neue"/>
                <a:ea typeface="Helvetica Neue"/>
                <a:cs typeface="Helvetica Neue"/>
                <a:sym typeface="Helvetica Neue"/>
              </a:rPr>
              <a:t>4 Tabla de uso de recursos</a:t>
            </a:r>
          </a:p>
        </p:txBody>
      </p:sp>
      <p:sp>
        <p:nvSpPr>
          <p:cNvPr id="26" name="Shape 187"/>
          <p:cNvSpPr/>
          <p:nvPr/>
        </p:nvSpPr>
        <p:spPr>
          <a:xfrm>
            <a:off x="1935647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a:t>
            </a:fld>
            <a:endParaRPr lang="es-ES"/>
          </a:p>
        </p:txBody>
      </p:sp>
    </p:spTree>
    <p:extLst>
      <p:ext uri="{BB962C8B-B14F-4D97-AF65-F5344CB8AC3E}">
        <p14:creationId xmlns:p14="http://schemas.microsoft.com/office/powerpoint/2010/main" val="77831724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577107" y="2250645"/>
            <a:ext cx="806770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812539" y="2336091"/>
            <a:ext cx="783227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2.8 Problemas inherentes a la Base de Datos</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20</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2.8.1 </a:t>
            </a:r>
            <a:r>
              <a:rPr lang="es-ES" dirty="0">
                <a:solidFill>
                  <a:srgbClr val="FFFFFF"/>
                </a:solidFill>
              </a:rPr>
              <a:t>Reducción</a:t>
            </a:r>
          </a:p>
        </p:txBody>
      </p:sp>
      <p:sp>
        <p:nvSpPr>
          <p:cNvPr id="11" name="Shape 230"/>
          <p:cNvSpPr/>
          <p:nvPr/>
        </p:nvSpPr>
        <p:spPr>
          <a:xfrm>
            <a:off x="4809823" y="4477226"/>
            <a:ext cx="16067821" cy="225553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49" y="4430181"/>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Se hace necesario realizar y evaluar un correcto análisis del Modelo de Datos, que cubra todos los aspectos del aplicativo. Se trata de establecer los correctos parámetros de tamaño de almacenamiento y tiempos de respuesta aceptables</a:t>
            </a:r>
          </a:p>
          <a:p>
            <a:endParaRPr lang="es-ES" sz="2500" dirty="0">
              <a:solidFill>
                <a:srgbClr val="00000A"/>
              </a:solidFill>
              <a:uFill>
                <a:solidFill>
                  <a:srgbClr val="00000A"/>
                </a:solidFill>
              </a:uFill>
              <a:latin typeface="Helvetica Neue"/>
              <a:ea typeface="Helvetica Neue"/>
              <a:cs typeface="Helvetica Neue"/>
            </a:endParaRP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2.8.2 Supervisión</a:t>
            </a:r>
          </a:p>
        </p:txBody>
      </p:sp>
      <p:sp>
        <p:nvSpPr>
          <p:cNvPr id="23" name="Shape 230"/>
          <p:cNvSpPr/>
          <p:nvPr/>
        </p:nvSpPr>
        <p:spPr>
          <a:xfrm>
            <a:off x="4809823" y="8103995"/>
            <a:ext cx="16067821" cy="215126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698185"/>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El Modelo de Datos debe ser una tarea que debe quedar bastante “cerrada” en las primeras fases de Desarrollo del sistema.</a:t>
            </a:r>
          </a:p>
          <a:p>
            <a:pPr algn="just"/>
            <a:r>
              <a:rPr lang="es-ES" sz="2500" dirty="0">
                <a:solidFill>
                  <a:srgbClr val="00000A"/>
                </a:solidFill>
                <a:uFill>
                  <a:solidFill>
                    <a:srgbClr val="00000A"/>
                  </a:solidFill>
                </a:uFill>
                <a:latin typeface="Helvetica Neue"/>
                <a:ea typeface="Helvetica Neue"/>
                <a:cs typeface="Helvetica Neue"/>
              </a:rPr>
              <a:t>Se debe someter a estudio por parte de todos los miembros del grupo, ya que previsiblemente, la BBDD afectará a todo el sistema.</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2.8.3 </a:t>
            </a:r>
            <a:r>
              <a:rPr lang="es-ES" dirty="0">
                <a:solidFill>
                  <a:srgbClr val="FFFFFF"/>
                </a:solidFill>
              </a:rPr>
              <a:t>Plan de Contingencia</a:t>
            </a:r>
          </a:p>
        </p:txBody>
      </p:sp>
      <p:sp>
        <p:nvSpPr>
          <p:cNvPr id="27" name="Shape 230"/>
          <p:cNvSpPr/>
          <p:nvPr/>
        </p:nvSpPr>
        <p:spPr>
          <a:xfrm>
            <a:off x="4809823" y="11812886"/>
            <a:ext cx="16067821" cy="16125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947495"/>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Revisión de la Base de Datos y puesta a punto de nuevas modificaciones.</a:t>
            </a:r>
          </a:p>
        </p:txBody>
      </p:sp>
    </p:spTree>
    <p:extLst>
      <p:ext uri="{BB962C8B-B14F-4D97-AF65-F5344CB8AC3E}">
        <p14:creationId xmlns:p14="http://schemas.microsoft.com/office/powerpoint/2010/main" val="31914320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862857" y="2250645"/>
            <a:ext cx="693277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098289" y="2336091"/>
            <a:ext cx="6697346"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2.9 Abandono de miembros del equipo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21</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2.9.1 </a:t>
            </a:r>
            <a:r>
              <a:rPr lang="es-ES" dirty="0">
                <a:solidFill>
                  <a:srgbClr val="FFFFFF"/>
                </a:solidFill>
              </a:rPr>
              <a:t>Reducción</a:t>
            </a:r>
          </a:p>
        </p:txBody>
      </p:sp>
      <p:sp>
        <p:nvSpPr>
          <p:cNvPr id="11" name="Shape 230"/>
          <p:cNvSpPr/>
          <p:nvPr/>
        </p:nvSpPr>
        <p:spPr>
          <a:xfrm>
            <a:off x="4809823" y="4477226"/>
            <a:ext cx="16067821" cy="163245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48" y="4457971"/>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Este riesgo se autorregula por el propio interés de los integrantes del grupo en el proyecto. Si bien, no se está ni mucho menos exento de sufrir una baja en el equipo.</a:t>
            </a:r>
          </a:p>
        </p:txBody>
      </p:sp>
      <p:sp>
        <p:nvSpPr>
          <p:cNvPr id="21" name="Shape 249"/>
          <p:cNvSpPr/>
          <p:nvPr/>
        </p:nvSpPr>
        <p:spPr>
          <a:xfrm>
            <a:off x="10889673" y="6619840"/>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6723412"/>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2.8.2 Supervisión</a:t>
            </a:r>
          </a:p>
        </p:txBody>
      </p:sp>
      <p:sp>
        <p:nvSpPr>
          <p:cNvPr id="23" name="Shape 230"/>
          <p:cNvSpPr/>
          <p:nvPr/>
        </p:nvSpPr>
        <p:spPr>
          <a:xfrm>
            <a:off x="4809823" y="7639906"/>
            <a:ext cx="16067821" cy="215126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8029185"/>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Comunicación entre los miembros del equipo.</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2.8.3 </a:t>
            </a:r>
            <a:r>
              <a:rPr lang="es-ES" dirty="0">
                <a:solidFill>
                  <a:srgbClr val="FFFFFF"/>
                </a:solidFill>
              </a:rPr>
              <a:t>Plan de Contingencia</a:t>
            </a:r>
          </a:p>
        </p:txBody>
      </p:sp>
      <p:sp>
        <p:nvSpPr>
          <p:cNvPr id="27" name="Shape 230"/>
          <p:cNvSpPr/>
          <p:nvPr/>
        </p:nvSpPr>
        <p:spPr>
          <a:xfrm>
            <a:off x="4809823" y="11812886"/>
            <a:ext cx="16067821" cy="16125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947495"/>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Redistribución de las funciones asignadas a la persona saliente entre el resto de integrantes.</a:t>
            </a:r>
          </a:p>
        </p:txBody>
      </p:sp>
    </p:spTree>
    <p:extLst>
      <p:ext uri="{BB962C8B-B14F-4D97-AF65-F5344CB8AC3E}">
        <p14:creationId xmlns:p14="http://schemas.microsoft.com/office/powerpoint/2010/main" val="189938655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7663922" y="2419841"/>
            <a:ext cx="928136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154422" y="2523412"/>
            <a:ext cx="8277907"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4 Planificación temporal del Control de Riesgos </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22</a:t>
            </a:fld>
            <a:endParaRPr lang="es-ES"/>
          </a:p>
        </p:txBody>
      </p:sp>
      <p:sp>
        <p:nvSpPr>
          <p:cNvPr id="9" name="Shape 230"/>
          <p:cNvSpPr/>
          <p:nvPr/>
        </p:nvSpPr>
        <p:spPr>
          <a:xfrm>
            <a:off x="4809823" y="4230537"/>
            <a:ext cx="16067821" cy="186774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0" name="CuadroTexto 9"/>
          <p:cNvSpPr txBox="1"/>
          <p:nvPr/>
        </p:nvSpPr>
        <p:spPr>
          <a:xfrm>
            <a:off x="5719948" y="4334108"/>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 Lo ideal sería adoptar una estrategia proactiva, es decir, prevenir los riesgos antes de que ocurran, pero no siempre es posible, adoptando una estrategia reactiva, de reacción al riesgo ya acaecido.</a:t>
            </a:r>
          </a:p>
        </p:txBody>
      </p:sp>
      <p:sp>
        <p:nvSpPr>
          <p:cNvPr id="13" name="Shape 249"/>
          <p:cNvSpPr/>
          <p:nvPr/>
        </p:nvSpPr>
        <p:spPr>
          <a:xfrm>
            <a:off x="10658475" y="7241149"/>
            <a:ext cx="2914650"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4" name="Shape 250"/>
          <p:cNvSpPr/>
          <p:nvPr/>
        </p:nvSpPr>
        <p:spPr>
          <a:xfrm>
            <a:off x="11097647" y="7344720"/>
            <a:ext cx="206627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5 Resumen</a:t>
            </a:r>
          </a:p>
        </p:txBody>
      </p:sp>
      <p:sp>
        <p:nvSpPr>
          <p:cNvPr id="15" name="Shape 230"/>
          <p:cNvSpPr/>
          <p:nvPr/>
        </p:nvSpPr>
        <p:spPr>
          <a:xfrm>
            <a:off x="4809823" y="8430680"/>
            <a:ext cx="16067821" cy="3907309"/>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6" name="CuadroTexto 15"/>
          <p:cNvSpPr txBox="1"/>
          <p:nvPr/>
        </p:nvSpPr>
        <p:spPr>
          <a:xfrm>
            <a:off x="5719948" y="8431729"/>
            <a:ext cx="14713527" cy="36676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La Gestión de los Riesgos se revela como una parte esencial del Plan de Proyecto y se erige como una herramienta útil y poderosa, que, sin ella, estaríamos expuestos a situaciones a veces dramáticas que podrían poner en riesgo la viabilidad de todo el proyecto.</a:t>
            </a:r>
          </a:p>
          <a:p>
            <a:r>
              <a:rPr lang="es-ES" sz="2500" dirty="0">
                <a:solidFill>
                  <a:srgbClr val="00000A"/>
                </a:solidFill>
                <a:uFill>
                  <a:solidFill>
                    <a:srgbClr val="00000A"/>
                  </a:solidFill>
                </a:uFill>
                <a:latin typeface="Helvetica Neue"/>
                <a:ea typeface="Helvetica Neue"/>
                <a:cs typeface="Helvetica Neue"/>
              </a:rPr>
              <a:t>Aun así, es de reconocer, que a veces puede ser complicada esta gestión, debido, en gran parte, al carácter puramente aleatorio de algunos riesgos. Pero en otros muchos casos una buena planificación de la gestión de los riesgos puede ayudar a que si estos se produjeran su impacto sea menor o incluso nulo.</a:t>
            </a:r>
          </a:p>
        </p:txBody>
      </p:sp>
    </p:spTree>
    <p:extLst>
      <p:ext uri="{BB962C8B-B14F-4D97-AF65-F5344CB8AC3E}">
        <p14:creationId xmlns:p14="http://schemas.microsoft.com/office/powerpoint/2010/main" val="224916953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53"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55" name="Shape 255"/>
          <p:cNvSpPr/>
          <p:nvPr/>
        </p:nvSpPr>
        <p:spPr>
          <a:xfrm>
            <a:off x="1044066" y="512137"/>
            <a:ext cx="593560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2. Descripción General</a:t>
            </a:r>
          </a:p>
        </p:txBody>
      </p:sp>
      <p:sp>
        <p:nvSpPr>
          <p:cNvPr id="256" name="Shape 256"/>
          <p:cNvSpPr/>
          <p:nvPr/>
        </p:nvSpPr>
        <p:spPr>
          <a:xfrm>
            <a:off x="9780559" y="3129214"/>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7" name="Shape 257"/>
          <p:cNvSpPr/>
          <p:nvPr/>
        </p:nvSpPr>
        <p:spPr>
          <a:xfrm>
            <a:off x="10388064" y="3203763"/>
            <a:ext cx="3607872"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rPr dirty="0"/>
              <a:t>6 </a:t>
            </a:r>
            <a:r>
              <a:rPr dirty="0" err="1"/>
              <a:t>Requisitos</a:t>
            </a:r>
            <a:r>
              <a:rPr dirty="0"/>
              <a:t> </a:t>
            </a:r>
            <a:r>
              <a:rPr dirty="0" err="1"/>
              <a:t>futuros</a:t>
            </a:r>
            <a:endParaRPr dirty="0"/>
          </a:p>
        </p:txBody>
      </p:sp>
      <p:sp>
        <p:nvSpPr>
          <p:cNvPr id="258" name="Shape 258"/>
          <p:cNvSpPr/>
          <p:nvPr/>
        </p:nvSpPr>
        <p:spPr>
          <a:xfrm>
            <a:off x="4158089" y="2706153"/>
            <a:ext cx="16067822" cy="992477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23</a:t>
            </a:fld>
            <a:endParaRPr lang="es-ES"/>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6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62" name="Shape 262"/>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63" name="Shape 263"/>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64" name="Shape 26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5" name="Shape 265"/>
          <p:cNvSpPr/>
          <p:nvPr/>
        </p:nvSpPr>
        <p:spPr>
          <a:xfrm>
            <a:off x="10257242" y="2584880"/>
            <a:ext cx="386951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1 Requisitos externos</a:t>
            </a:r>
          </a:p>
        </p:txBody>
      </p:sp>
      <p:sp>
        <p:nvSpPr>
          <p:cNvPr id="266" name="Shape 266"/>
          <p:cNvSpPr/>
          <p:nvPr/>
        </p:nvSpPr>
        <p:spPr>
          <a:xfrm>
            <a:off x="1187450" y="3949265"/>
            <a:ext cx="6723813"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7" name="Shape 267"/>
          <p:cNvSpPr/>
          <p:nvPr/>
        </p:nvSpPr>
        <p:spPr>
          <a:xfrm>
            <a:off x="8830093" y="3949265"/>
            <a:ext cx="6723814"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8" name="Shape 268"/>
          <p:cNvSpPr/>
          <p:nvPr/>
        </p:nvSpPr>
        <p:spPr>
          <a:xfrm>
            <a:off x="16472737" y="3949265"/>
            <a:ext cx="6723813"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9" name="Shape 269"/>
          <p:cNvSpPr/>
          <p:nvPr/>
        </p:nvSpPr>
        <p:spPr>
          <a:xfrm>
            <a:off x="2009673" y="4675442"/>
            <a:ext cx="5079366" cy="32628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1. Hardware</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Al menos un servidor con:</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Memoria RAM de 8GB</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HDD de 256GB SAS en Raid 10</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CPU Intel Xeon E5-series.</a:t>
            </a:r>
          </a:p>
        </p:txBody>
      </p:sp>
      <p:sp>
        <p:nvSpPr>
          <p:cNvPr id="270" name="Shape 270"/>
          <p:cNvSpPr/>
          <p:nvPr/>
        </p:nvSpPr>
        <p:spPr>
          <a:xfrm>
            <a:off x="9484044" y="4660948"/>
            <a:ext cx="5415911" cy="488311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2. Software</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sistema operativo utilizado en el servidor será CentOS de codigo abierto.</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Servidor web será Apache y la base de datos requerirá de Oracle SQL.</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lenguaje utilizado para la programar será Java.</a:t>
            </a:r>
          </a:p>
        </p:txBody>
      </p:sp>
      <p:sp>
        <p:nvSpPr>
          <p:cNvPr id="271" name="Shape 271"/>
          <p:cNvSpPr/>
          <p:nvPr/>
        </p:nvSpPr>
        <p:spPr>
          <a:xfrm>
            <a:off x="17126688" y="4647534"/>
            <a:ext cx="5415911" cy="331866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3. Comunicación</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Se implementará una red local con acceso a internet , de tipo Ethernet. Se nesecitara un conector. RJ45 con una conexion Gigabit ( 10/100/1000BASE-T).</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24</a:t>
            </a:fld>
            <a:endParaRPr lang="es-ES"/>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74"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76" name="Shape 276"/>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77" name="Shape 277"/>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78" name="Shape 278"/>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279" name="Shape 279"/>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80" name="Shape 280"/>
          <p:cNvSpPr/>
          <p:nvPr/>
        </p:nvSpPr>
        <p:spPr>
          <a:xfrm>
            <a:off x="1775661" y="4549095"/>
            <a:ext cx="5795329"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1. Subsistema, Gestion de cuentas.</a:t>
            </a:r>
          </a:p>
        </p:txBody>
      </p:sp>
      <p:pic>
        <p:nvPicPr>
          <p:cNvPr id="281" name="image1.png"/>
          <p:cNvPicPr>
            <a:picLocks noChangeAspect="1"/>
          </p:cNvPicPr>
          <p:nvPr/>
        </p:nvPicPr>
        <p:blipFill>
          <a:blip r:embed="rId4">
            <a:extLst/>
          </a:blip>
          <a:stretch>
            <a:fillRect/>
          </a:stretch>
        </p:blipFill>
        <p:spPr>
          <a:xfrm>
            <a:off x="2199196" y="6523602"/>
            <a:ext cx="9914978" cy="3631650"/>
          </a:xfrm>
          <a:prstGeom prst="rect">
            <a:avLst/>
          </a:prstGeom>
          <a:ln w="12700">
            <a:miter lim="400000"/>
          </a:ln>
        </p:spPr>
      </p:pic>
      <p:sp>
        <p:nvSpPr>
          <p:cNvPr id="282" name="Shape 282"/>
          <p:cNvSpPr/>
          <p:nvPr/>
        </p:nvSpPr>
        <p:spPr>
          <a:xfrm>
            <a:off x="12688998" y="4133320"/>
            <a:ext cx="10329054"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83" name="Shape 283"/>
          <p:cNvSpPr/>
          <p:nvPr/>
        </p:nvSpPr>
        <p:spPr>
          <a:xfrm>
            <a:off x="13158615" y="4549095"/>
            <a:ext cx="2497139"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a:t>
            </a:r>
          </a:p>
        </p:txBody>
      </p:sp>
      <p:sp>
        <p:nvSpPr>
          <p:cNvPr id="284" name="Shape 284"/>
          <p:cNvSpPr/>
          <p:nvPr/>
        </p:nvSpPr>
        <p:spPr>
          <a:xfrm>
            <a:off x="5843048" y="10766335"/>
            <a:ext cx="2627273"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DCU_Gestión_Cuenta</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25</a:t>
            </a:fld>
            <a:endParaRPr lang="es-E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8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88" name="Shape 288"/>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89" name="Shape 289"/>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90" name="Shape 290"/>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91" name="Shape 291"/>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292" name="Shape 292"/>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3" name="Shape 293"/>
          <p:cNvSpPr/>
          <p:nvPr/>
        </p:nvSpPr>
        <p:spPr>
          <a:xfrm>
            <a:off x="1775661" y="4549095"/>
            <a:ext cx="5211129"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2. Subsistema, Historial clínico.</a:t>
            </a:r>
          </a:p>
        </p:txBody>
      </p:sp>
      <p:sp>
        <p:nvSpPr>
          <p:cNvPr id="294" name="Shape 294"/>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5" name="Shape 295"/>
          <p:cNvSpPr/>
          <p:nvPr/>
        </p:nvSpPr>
        <p:spPr>
          <a:xfrm>
            <a:off x="13158615" y="4549095"/>
            <a:ext cx="5289233"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Realizar consulta:</a:t>
            </a:r>
          </a:p>
        </p:txBody>
      </p:sp>
      <p:sp>
        <p:nvSpPr>
          <p:cNvPr id="296" name="Shape 296"/>
          <p:cNvSpPr/>
          <p:nvPr/>
        </p:nvSpPr>
        <p:spPr>
          <a:xfrm>
            <a:off x="5661835" y="10766335"/>
            <a:ext cx="2627273"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DCU_Historial_Clinico</a:t>
            </a:r>
          </a:p>
        </p:txBody>
      </p:sp>
      <p:pic>
        <p:nvPicPr>
          <p:cNvPr id="297" name="image2.png"/>
          <p:cNvPicPr>
            <a:picLocks noChangeAspect="1"/>
          </p:cNvPicPr>
          <p:nvPr/>
        </p:nvPicPr>
        <p:blipFill>
          <a:blip r:embed="rId4">
            <a:extLst/>
          </a:blip>
          <a:stretch>
            <a:fillRect/>
          </a:stretch>
        </p:blipFill>
        <p:spPr>
          <a:xfrm>
            <a:off x="2699787" y="6169405"/>
            <a:ext cx="8551370" cy="4340045"/>
          </a:xfrm>
          <a:prstGeom prst="rect">
            <a:avLst/>
          </a:prstGeom>
          <a:ln w="12700">
            <a:miter lim="400000"/>
          </a:ln>
        </p:spPr>
      </p:pic>
      <p:sp>
        <p:nvSpPr>
          <p:cNvPr id="298" name="Shape 298"/>
          <p:cNvSpPr/>
          <p:nvPr/>
        </p:nvSpPr>
        <p:spPr>
          <a:xfrm>
            <a:off x="13577840" y="4997543"/>
            <a:ext cx="8551370" cy="724539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HC1</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6781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ya validado consulta su expediente almacenado en la BBDD</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principales</a:t>
            </a:r>
            <a:r>
              <a:rPr>
                <a:solidFill>
                  <a:srgbClr val="262626"/>
                </a:solidFill>
                <a:uFill>
                  <a:solidFill>
                    <a:srgbClr val="262626"/>
                  </a:solidFill>
                </a:uFill>
                <a:latin typeface="Helvetica Neue"/>
                <a:ea typeface="Helvetica Neue"/>
                <a:cs typeface="Helvetica Neue"/>
                <a:sym typeface="Helvetica Neue"/>
              </a:rPr>
              <a:t>: Paciente / Medico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solicita ver su historial clínico</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La BBDD arroja la información.</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Mensajes de Error del sistema y vuelta a la pantalla principal.</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solicita ver su Historial clínico.</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pregunta por rango de fechas o en su totalidad</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selecciona la opción pertinente.</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Se muestra la Pantalla Correspondiente a la acción seleccionada anteriormente.</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introduce los Datos, según la opción elegida.</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SITEMA solicita a la BASE DE DATOS la información</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La BASE DE DATOS devuelve la información al SISTEMA</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la información</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234950" indent="1739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L="6781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Muestra un Mensaje de ERROR, por fechas incorrectas y permite volver a introducirlo o volver a Pantalla Anterior.</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26</a:t>
            </a:fld>
            <a:endParaRPr lang="es-ES"/>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0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03" name="Shape 303"/>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04" name="Shape 30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05" name="Shape 305"/>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06" name="Shape 306"/>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7" name="Shape 307"/>
          <p:cNvSpPr/>
          <p:nvPr/>
        </p:nvSpPr>
        <p:spPr>
          <a:xfrm>
            <a:off x="1775661" y="4549095"/>
            <a:ext cx="5211129"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2. Subsistema, Historial clínico.</a:t>
            </a:r>
          </a:p>
        </p:txBody>
      </p:sp>
      <p:sp>
        <p:nvSpPr>
          <p:cNvPr id="308" name="Shape 308"/>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9" name="Shape 309"/>
          <p:cNvSpPr/>
          <p:nvPr/>
        </p:nvSpPr>
        <p:spPr>
          <a:xfrm>
            <a:off x="13158615" y="4549095"/>
            <a:ext cx="4948238"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Borrar historial:</a:t>
            </a:r>
          </a:p>
        </p:txBody>
      </p:sp>
      <p:sp>
        <p:nvSpPr>
          <p:cNvPr id="310" name="Shape 310"/>
          <p:cNvSpPr/>
          <p:nvPr/>
        </p:nvSpPr>
        <p:spPr>
          <a:xfrm>
            <a:off x="5661835" y="10766335"/>
            <a:ext cx="2627273"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DCU_Historial_Clinico</a:t>
            </a:r>
          </a:p>
        </p:txBody>
      </p:sp>
      <p:pic>
        <p:nvPicPr>
          <p:cNvPr id="311" name="image2.png"/>
          <p:cNvPicPr>
            <a:picLocks noChangeAspect="1"/>
          </p:cNvPicPr>
          <p:nvPr/>
        </p:nvPicPr>
        <p:blipFill>
          <a:blip r:embed="rId4">
            <a:extLst/>
          </a:blip>
          <a:stretch>
            <a:fillRect/>
          </a:stretch>
        </p:blipFill>
        <p:spPr>
          <a:xfrm>
            <a:off x="2699787" y="6169405"/>
            <a:ext cx="8551370" cy="4340045"/>
          </a:xfrm>
          <a:prstGeom prst="rect">
            <a:avLst/>
          </a:prstGeom>
          <a:ln w="12700">
            <a:miter lim="400000"/>
          </a:ln>
        </p:spPr>
      </p:pic>
      <p:sp>
        <p:nvSpPr>
          <p:cNvPr id="312" name="Shape 312"/>
          <p:cNvSpPr/>
          <p:nvPr/>
        </p:nvSpPr>
        <p:spPr>
          <a:xfrm>
            <a:off x="13877896" y="5410931"/>
            <a:ext cx="7951259" cy="63718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HC3</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4495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paciente solicita eliminar su historial médico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 principales</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debe ser obligatoriamente el paciente, no el médico</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Información eliminada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hay información a eliminar</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solicita eliminar su Historial clínico.</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busca su historial en la BBDD</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Se muestra un mensaje de confirmación.</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confirma / cancela</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SITEMA ejecuta la acción y elimina de la BBDD la información</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mensaje de confirmación</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6350" indent="173989"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L="4495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Muestra un Mensaje de AVISO si no hay información a eliminar</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27</a:t>
            </a:fld>
            <a:endParaRPr lang="es-ES"/>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1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17" name="Shape 317"/>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18" name="Shape 318"/>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19" name="Shape 319"/>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20" name="Shape 320"/>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21" name="Shape 321"/>
          <p:cNvSpPr/>
          <p:nvPr/>
        </p:nvSpPr>
        <p:spPr>
          <a:xfrm>
            <a:off x="1775661" y="4549095"/>
            <a:ext cx="6312854"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3. Subsistema, Preguntar a un médico.</a:t>
            </a:r>
          </a:p>
        </p:txBody>
      </p:sp>
      <p:sp>
        <p:nvSpPr>
          <p:cNvPr id="322" name="Shape 322"/>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23" name="Shape 323"/>
          <p:cNvSpPr/>
          <p:nvPr/>
        </p:nvSpPr>
        <p:spPr>
          <a:xfrm>
            <a:off x="13158615" y="4549095"/>
            <a:ext cx="5026026"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Hacer pregunta:</a:t>
            </a:r>
          </a:p>
        </p:txBody>
      </p:sp>
      <p:sp>
        <p:nvSpPr>
          <p:cNvPr id="324" name="Shape 324"/>
          <p:cNvSpPr/>
          <p:nvPr/>
        </p:nvSpPr>
        <p:spPr>
          <a:xfrm>
            <a:off x="5350865" y="10766335"/>
            <a:ext cx="2782579"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DCU_Consultar_Medico</a:t>
            </a:r>
          </a:p>
        </p:txBody>
      </p:sp>
      <p:sp>
        <p:nvSpPr>
          <p:cNvPr id="325" name="Shape 325"/>
          <p:cNvSpPr/>
          <p:nvPr/>
        </p:nvSpPr>
        <p:spPr>
          <a:xfrm>
            <a:off x="13877896" y="5315401"/>
            <a:ext cx="7951259" cy="604805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i="1">
                <a:solidFill>
                  <a:srgbClr val="262626"/>
                </a:solidFill>
                <a:uFill>
                  <a:solidFill>
                    <a:srgbClr val="262626"/>
                  </a:solidFill>
                </a:uFill>
                <a:latin typeface="Helvetica Neue"/>
                <a:ea typeface="Helvetica Neue"/>
                <a:cs typeface="Helvetica Neue"/>
                <a:sym typeface="Helvetica Neue"/>
              </a:rPr>
              <a:t>:</a:t>
            </a:r>
            <a:r>
              <a:rPr>
                <a:solidFill>
                  <a:srgbClr val="262626"/>
                </a:solidFill>
                <a:uFill>
                  <a:solidFill>
                    <a:srgbClr val="262626"/>
                  </a:solidFill>
                </a:uFill>
                <a:latin typeface="Helvetica Neue"/>
                <a:ea typeface="Helvetica Neue"/>
                <a:cs typeface="Helvetica Neue"/>
                <a:sym typeface="Helvetica Neue"/>
              </a:rPr>
              <a:t> CM1</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desea realizar una pregunta a un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como profesional. (Login)</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r>
              <a:rPr b="1" i="1">
                <a:solidFill>
                  <a:srgbClr val="262626"/>
                </a:solidFill>
                <a:uFill>
                  <a:solidFill>
                    <a:srgbClr val="262626"/>
                  </a:solidFill>
                </a:uFill>
                <a:latin typeface="Helvetica Neue"/>
                <a:ea typeface="Helvetica Neue"/>
                <a:cs typeface="Helvetica Neue"/>
                <a:sym typeface="Helvetica Neue"/>
              </a:rPr>
              <a:t>:</a:t>
            </a:r>
          </a:p>
          <a:p>
            <a:pPr marL="668655" marR="5676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El paciente realiza una pregunta y es correctamente enviada</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La pregunta enviada no se guardó correctamente.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paciente realiza una pregunta la cual se guarda en el sistema, para una respuesta por parte de un médico.</a:t>
            </a:r>
          </a:p>
          <a:p>
            <a:pPr marL="685800" indent="-228600" algn="just" defTabSz="457200">
              <a:lnSpc>
                <a:spcPct val="115000"/>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guarda la pregunta para luego poder ser vista y contestada por un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7239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Ningún médico contesta la pregunta del paciente</a:t>
            </a:r>
          </a:p>
          <a:p>
            <a:pPr marL="7239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no guardó correctamente la pregunta.</a:t>
            </a:r>
          </a:p>
        </p:txBody>
      </p:sp>
      <p:pic>
        <p:nvPicPr>
          <p:cNvPr id="326" name="image3.png"/>
          <p:cNvPicPr>
            <a:picLocks noChangeAspect="1"/>
          </p:cNvPicPr>
          <p:nvPr/>
        </p:nvPicPr>
        <p:blipFill>
          <a:blip r:embed="rId4">
            <a:extLst/>
          </a:blip>
          <a:stretch>
            <a:fillRect/>
          </a:stretch>
        </p:blipFill>
        <p:spPr>
          <a:xfrm>
            <a:off x="2766525" y="5898250"/>
            <a:ext cx="7951259" cy="488235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28</a:t>
            </a:fld>
            <a:endParaRPr lang="es-ES"/>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2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31" name="Shape 331"/>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32" name="Shape 332"/>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33" name="Shape 333"/>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34" name="Shape 334"/>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35" name="Shape 335"/>
          <p:cNvSpPr/>
          <p:nvPr/>
        </p:nvSpPr>
        <p:spPr>
          <a:xfrm>
            <a:off x="1775661" y="4549095"/>
            <a:ext cx="6312854"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3. Subsistema, Preguntar a un médico.</a:t>
            </a:r>
          </a:p>
        </p:txBody>
      </p:sp>
      <p:sp>
        <p:nvSpPr>
          <p:cNvPr id="336" name="Shape 336"/>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37" name="Shape 337"/>
          <p:cNvSpPr/>
          <p:nvPr/>
        </p:nvSpPr>
        <p:spPr>
          <a:xfrm>
            <a:off x="13158615" y="4549095"/>
            <a:ext cx="5620068"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Contestar pregunta:</a:t>
            </a:r>
          </a:p>
        </p:txBody>
      </p:sp>
      <p:sp>
        <p:nvSpPr>
          <p:cNvPr id="338" name="Shape 338"/>
          <p:cNvSpPr/>
          <p:nvPr/>
        </p:nvSpPr>
        <p:spPr>
          <a:xfrm>
            <a:off x="5350865" y="10766335"/>
            <a:ext cx="2782579"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DCU_Consultar_Medico</a:t>
            </a:r>
          </a:p>
        </p:txBody>
      </p:sp>
      <p:sp>
        <p:nvSpPr>
          <p:cNvPr id="339" name="Shape 339"/>
          <p:cNvSpPr/>
          <p:nvPr/>
        </p:nvSpPr>
        <p:spPr>
          <a:xfrm>
            <a:off x="13877896" y="5489926"/>
            <a:ext cx="7951259" cy="569900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CM2</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Médico contesta a una pregunta realizada por un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como profesional. (Login)</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Hay al menos una pregunta por responder.</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hay preguntas pendientes por responder.</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médico contesta a la pregunta realizada por un paciente.</a:t>
            </a:r>
          </a:p>
          <a:p>
            <a:pPr marL="6858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guarda la respuesta del médico para luego poder ser vista por el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234950" indent="-6350" algn="just" defTabSz="457200">
              <a:lnSpc>
                <a:spcPct val="103333"/>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1.  Ningún médico contesta la pregunta del paciente</a:t>
            </a:r>
          </a:p>
          <a:p>
            <a:pPr marL="234950" indent="-6350" algn="just" defTabSz="457200">
              <a:lnSpc>
                <a:spcPct val="103333"/>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  El sistema no guardó correctamente la respuesta.</a:t>
            </a:r>
          </a:p>
        </p:txBody>
      </p:sp>
      <p:pic>
        <p:nvPicPr>
          <p:cNvPr id="340" name="image3.png"/>
          <p:cNvPicPr>
            <a:picLocks noChangeAspect="1"/>
          </p:cNvPicPr>
          <p:nvPr/>
        </p:nvPicPr>
        <p:blipFill>
          <a:blip r:embed="rId4">
            <a:extLst/>
          </a:blip>
          <a:stretch>
            <a:fillRect/>
          </a:stretch>
        </p:blipFill>
        <p:spPr>
          <a:xfrm>
            <a:off x="2766525" y="5898250"/>
            <a:ext cx="7951259" cy="488235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29</a:t>
            </a:fld>
            <a:endParaRPr lang="es-E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0" name="Shape 170"/>
          <p:cNvSpPr/>
          <p:nvPr/>
        </p:nvSpPr>
        <p:spPr>
          <a:xfrm>
            <a:off x="23281767"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171" name="Shape 171"/>
          <p:cNvSpPr/>
          <p:nvPr/>
        </p:nvSpPr>
        <p:spPr>
          <a:xfrm>
            <a:off x="1044067" y="512137"/>
            <a:ext cx="1659636"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err="1"/>
              <a:t>Indice</a:t>
            </a:r>
            <a:endParaRPr dirty="0"/>
          </a:p>
        </p:txBody>
      </p:sp>
      <p:sp>
        <p:nvSpPr>
          <p:cNvPr id="172" name="Shape 172"/>
          <p:cNvSpPr/>
          <p:nvPr/>
        </p:nvSpPr>
        <p:spPr>
          <a:xfrm>
            <a:off x="6103993" y="5465897"/>
            <a:ext cx="3084056"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a:t>1 Estructura de equipo </a:t>
            </a:r>
          </a:p>
          <a:p>
            <a:r>
              <a:rPr lang="es-ES_tradnl" dirty="0"/>
              <a:t>2 </a:t>
            </a:r>
            <a:r>
              <a:rPr lang="fr-FR" dirty="0"/>
              <a:t>Informes de </a:t>
            </a:r>
            <a:r>
              <a:rPr lang="fr-FR" dirty="0" err="1"/>
              <a:t>gesti</a:t>
            </a:r>
            <a:r>
              <a:rPr lang="es-ES_tradnl" dirty="0"/>
              <a:t>ón</a:t>
            </a:r>
            <a:endParaRPr dirty="0"/>
          </a:p>
        </p:txBody>
      </p:sp>
      <p:sp>
        <p:nvSpPr>
          <p:cNvPr id="175" name="Shape 175"/>
          <p:cNvSpPr/>
          <p:nvPr/>
        </p:nvSpPr>
        <p:spPr>
          <a:xfrm>
            <a:off x="10289724" y="5465897"/>
            <a:ext cx="3977486" cy="595034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a:t>
            </a:r>
            <a:r>
              <a:rPr lang="es-ES" sz="2000" dirty="0">
                <a:solidFill>
                  <a:srgbClr val="000000"/>
                </a:solidFill>
                <a:uFill>
                  <a:solidFill>
                    <a:srgbClr val="000000"/>
                  </a:solidFill>
                </a:uFill>
                <a:latin typeface="Helvetica Neue"/>
                <a:ea typeface="Helvetica Neue"/>
                <a:cs typeface="Helvetica Neue"/>
                <a:sym typeface="Helvetica Neue"/>
              </a:rPr>
              <a:t>Garantía de calidad y control (Plan de Calidad)</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a:t>
            </a:r>
            <a:r>
              <a:rPr lang="es-ES" sz="2000" dirty="0">
                <a:solidFill>
                  <a:srgbClr val="000000"/>
                </a:solidFill>
                <a:uFill>
                  <a:solidFill>
                    <a:srgbClr val="000000"/>
                  </a:solidFill>
                </a:uFill>
                <a:latin typeface="Helvetica Neue"/>
                <a:ea typeface="Helvetica Neue"/>
                <a:cs typeface="Helvetica Neue"/>
                <a:sym typeface="Helvetica Neue"/>
              </a:rPr>
              <a:t>Gestión y control de cambios (Plan GCS)</a:t>
            </a:r>
            <a:r>
              <a:rPr lang="es-ES_tradnl" sz="2000" dirty="0">
                <a:solidFill>
                  <a:srgbClr val="000000"/>
                </a:solidFill>
                <a:uFill>
                  <a:solidFill>
                    <a:srgbClr val="000000"/>
                  </a:solidFill>
                </a:uFill>
                <a:latin typeface="Helvetica Neue"/>
                <a:ea typeface="Helvetica Neue"/>
                <a:cs typeface="Helvetica Neue"/>
                <a:sym typeface="Helvetica Neue"/>
              </a:rPr>
              <a:t>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	2.1 </a:t>
            </a:r>
            <a:r>
              <a:rPr lang="es-ES_tradnl" sz="2000" dirty="0" err="1">
                <a:solidFill>
                  <a:srgbClr val="000000"/>
                </a:solidFill>
                <a:uFill>
                  <a:solidFill>
                    <a:srgbClr val="000000"/>
                  </a:solidFill>
                </a:uFill>
                <a:latin typeface="Helvetica Neue"/>
                <a:ea typeface="Helvetica Neue"/>
                <a:cs typeface="Helvetica Neue"/>
              </a:rPr>
              <a:t>Introducció</a:t>
            </a:r>
            <a:r>
              <a:rPr lang="de-DE" sz="2000" dirty="0">
                <a:solidFill>
                  <a:srgbClr val="000000"/>
                </a:solidFill>
                <a:uFill>
                  <a:solidFill>
                    <a:srgbClr val="000000"/>
                  </a:solidFill>
                </a:uFill>
                <a:latin typeface="Helvetica Neue"/>
                <a:ea typeface="Helvetica Neue"/>
                <a:cs typeface="Helvetica Neue"/>
              </a:rPr>
              <a:t>n: Prop</a:t>
            </a:r>
            <a:r>
              <a:rPr lang="es-ES_tradnl" sz="2000" dirty="0" err="1">
                <a:solidFill>
                  <a:srgbClr val="000000"/>
                </a:solidFill>
                <a:uFill>
                  <a:solidFill>
                    <a:srgbClr val="000000"/>
                  </a:solidFill>
                </a:uFill>
                <a:latin typeface="Helvetica Neue"/>
                <a:ea typeface="Helvetica Neue"/>
                <a:cs typeface="Helvetica Neue"/>
              </a:rPr>
              <a:t>ósito</a:t>
            </a:r>
            <a:r>
              <a:rPr lang="es-ES_tradnl" sz="2000" dirty="0">
                <a:solidFill>
                  <a:srgbClr val="000000"/>
                </a:solidFill>
                <a:uFill>
                  <a:solidFill>
                    <a:srgbClr val="000000"/>
                  </a:solidFill>
                </a:uFill>
                <a:latin typeface="Helvetica Neue"/>
                <a:ea typeface="Helvetica Neue"/>
                <a:cs typeface="Helvetica Neue"/>
              </a:rPr>
              <a:t>, 	Alcance, Definiciones, 	Referencias</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2.2	Tipos de artefactos a 	gestionar (los </a:t>
            </a:r>
            <a:r>
              <a:rPr lang="es-ES_tradnl" sz="2000" dirty="0" err="1">
                <a:solidFill>
                  <a:srgbClr val="000000"/>
                </a:solidFill>
                <a:uFill>
                  <a:solidFill>
                    <a:srgbClr val="000000"/>
                  </a:solidFill>
                </a:uFill>
                <a:latin typeface="Helvetica Neue"/>
                <a:ea typeface="Helvetica Neue"/>
                <a:cs typeface="Helvetica Neue"/>
              </a:rPr>
              <a:t>ECSs</a:t>
            </a:r>
            <a:r>
              <a:rPr lang="es-ES_tradnl" sz="2000" dirty="0">
                <a:solidFill>
                  <a:srgbClr val="000000"/>
                </a:solidFill>
                <a:uFill>
                  <a:solidFill>
                    <a:srgbClr val="000000"/>
                  </a:solidFill>
                </a:uFill>
                <a:latin typeface="Helvetica Neue"/>
                <a:ea typeface="Helvetica Neue"/>
                <a:cs typeface="Helvetica Neue"/>
              </a:rPr>
              <a:t>)</a:t>
            </a:r>
          </a:p>
          <a:p>
            <a:pPr defTabSz="457200">
              <a:spcBef>
                <a:spcPts val="0"/>
              </a:spcBef>
            </a:pPr>
            <a:r>
              <a:rPr lang="es-ES_tradnl" sz="2000" dirty="0"/>
              <a:t>	</a:t>
            </a:r>
            <a:r>
              <a:rPr lang="es-ES_tradnl" sz="2000" dirty="0">
                <a:solidFill>
                  <a:srgbClr val="000000"/>
                </a:solidFill>
                <a:uFill>
                  <a:solidFill>
                    <a:srgbClr val="000000"/>
                  </a:solidFill>
                </a:uFill>
                <a:latin typeface="Helvetica Neue"/>
                <a:ea typeface="Helvetica Neue"/>
                <a:cs typeface="Helvetica Neue"/>
              </a:rPr>
              <a:t>2.3	Criterios y protocolos </a:t>
            </a:r>
            <a:r>
              <a:rPr lang="es-ES_tradnl" sz="2000" dirty="0"/>
              <a:t>	</a:t>
            </a:r>
            <a:r>
              <a:rPr lang="es-ES_tradnl" sz="2000" dirty="0">
                <a:solidFill>
                  <a:srgbClr val="000000"/>
                </a:solidFill>
                <a:uFill>
                  <a:solidFill>
                    <a:srgbClr val="000000"/>
                  </a:solidFill>
                </a:uFill>
                <a:latin typeface="Helvetica Neue"/>
                <a:ea typeface="Helvetica Neue"/>
                <a:cs typeface="Helvetica Neue"/>
              </a:rPr>
              <a:t>para Nombrar los </a:t>
            </a:r>
            <a:r>
              <a:rPr lang="es-ES_tradnl" sz="2000" dirty="0" err="1">
                <a:solidFill>
                  <a:srgbClr val="000000"/>
                </a:solidFill>
                <a:uFill>
                  <a:solidFill>
                    <a:srgbClr val="000000"/>
                  </a:solidFill>
                </a:uFill>
                <a:latin typeface="Helvetica Neue"/>
                <a:ea typeface="Helvetica Neue"/>
                <a:cs typeface="Helvetica Neue"/>
              </a:rPr>
              <a:t>ECSs</a:t>
            </a:r>
            <a:r>
              <a:rPr sz="2000" dirty="0">
                <a:solidFill>
                  <a:srgbClr val="000000"/>
                </a:solidFill>
                <a:uFill>
                  <a:solidFill>
                    <a:srgbClr val="000000"/>
                  </a:solidFill>
                </a:uFill>
                <a:latin typeface="Helvetica Neue"/>
                <a:ea typeface="Helvetica Neue"/>
                <a:cs typeface="Helvetica Neue"/>
              </a:rPr>
              <a:t>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2.4	Responsable de los 	procedimientos de GCS y de 	la </a:t>
            </a:r>
            <a:r>
              <a:rPr lang="es-ES_tradnl" sz="2000" dirty="0" err="1">
                <a:solidFill>
                  <a:srgbClr val="000000"/>
                </a:solidFill>
                <a:uFill>
                  <a:solidFill>
                    <a:srgbClr val="000000"/>
                  </a:solidFill>
                </a:uFill>
                <a:latin typeface="Helvetica Neue"/>
                <a:ea typeface="Helvetica Neue"/>
                <a:cs typeface="Helvetica Neue"/>
              </a:rPr>
              <a:t>creació</a:t>
            </a:r>
            <a:r>
              <a:rPr lang="fr-FR" sz="2000" dirty="0">
                <a:solidFill>
                  <a:srgbClr val="000000"/>
                </a:solidFill>
                <a:uFill>
                  <a:solidFill>
                    <a:srgbClr val="000000"/>
                  </a:solidFill>
                </a:uFill>
                <a:latin typeface="Helvetica Neue"/>
                <a:ea typeface="Helvetica Neue"/>
                <a:cs typeface="Helvetica Neue"/>
              </a:rPr>
              <a:t>n de L</a:t>
            </a:r>
            <a:r>
              <a:rPr lang="es-ES_tradnl" sz="2000" dirty="0">
                <a:solidFill>
                  <a:srgbClr val="000000"/>
                </a:solidFill>
                <a:uFill>
                  <a:solidFill>
                    <a:srgbClr val="000000"/>
                  </a:solidFill>
                </a:uFill>
                <a:latin typeface="Helvetica Neue"/>
                <a:ea typeface="Helvetica Neue"/>
                <a:cs typeface="Helvetica Neue"/>
              </a:rPr>
              <a:t>í</a:t>
            </a:r>
            <a:r>
              <a:rPr lang="pt-PT" sz="2000" dirty="0">
                <a:solidFill>
                  <a:srgbClr val="000000"/>
                </a:solidFill>
                <a:uFill>
                  <a:solidFill>
                    <a:srgbClr val="000000"/>
                  </a:solidFill>
                </a:uFill>
                <a:latin typeface="Helvetica Neue"/>
                <a:ea typeface="Helvetica Neue"/>
                <a:cs typeface="Helvetica Neue"/>
              </a:rPr>
              <a:t>neas Base.</a:t>
            </a:r>
            <a:r>
              <a:rPr lang="pt-PT" sz="2000" dirty="0"/>
              <a:t>	</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2.5	Políticas para el Control 	de Cambios y la </a:t>
            </a:r>
            <a:r>
              <a:rPr lang="es-ES_tradnl" sz="2000" dirty="0" err="1">
                <a:solidFill>
                  <a:srgbClr val="000000"/>
                </a:solidFill>
                <a:uFill>
                  <a:solidFill>
                    <a:srgbClr val="000000"/>
                  </a:solidFill>
                </a:uFill>
                <a:latin typeface="Helvetica Neue"/>
                <a:ea typeface="Helvetica Neue"/>
                <a:cs typeface="Helvetica Neue"/>
              </a:rPr>
              <a:t>Gestió</a:t>
            </a:r>
            <a:r>
              <a:rPr lang="de-DE" sz="2000" dirty="0">
                <a:solidFill>
                  <a:srgbClr val="000000"/>
                </a:solidFill>
                <a:uFill>
                  <a:solidFill>
                    <a:srgbClr val="000000"/>
                  </a:solidFill>
                </a:uFill>
                <a:latin typeface="Helvetica Neue"/>
                <a:ea typeface="Helvetica Neue"/>
                <a:cs typeface="Helvetica Neue"/>
              </a:rPr>
              <a:t>n de 	Versiones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2.6	Registros para mantener 	el rastro de los cambios</a:t>
            </a:r>
            <a:endParaRPr sz="2000" dirty="0">
              <a:solidFill>
                <a:srgbClr val="000000"/>
              </a:solidFill>
              <a:uFill>
                <a:solidFill>
                  <a:srgbClr val="000000"/>
                </a:solidFill>
              </a:uFill>
              <a:latin typeface="Helvetica Neue"/>
              <a:ea typeface="Helvetica Neue"/>
              <a:cs typeface="Helvetica Neue"/>
            </a:endParaRPr>
          </a:p>
        </p:txBody>
      </p:sp>
      <p:sp>
        <p:nvSpPr>
          <p:cNvPr id="178" name="Shape 178">
            <a:hlinkClick r:id="rId5"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0" name="Shape 180">
            <a:hlinkClick r:id="rId5" action="ppaction://hlinksldjump"/>
          </p:cNvPr>
          <p:cNvSpPr/>
          <p:nvPr/>
        </p:nvSpPr>
        <p:spPr>
          <a:xfrm>
            <a:off x="10176594" y="3593818"/>
            <a:ext cx="4090616" cy="669354"/>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2" name="Shape 182">
            <a:hlinkClick r:id="rId5"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7042258"/>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7042257"/>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2"/>
            <a:ext cx="4150420" cy="7042257"/>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 name="Shape 179"/>
          <p:cNvSpPr/>
          <p:nvPr/>
        </p:nvSpPr>
        <p:spPr>
          <a:xfrm>
            <a:off x="9857506" y="3545027"/>
            <a:ext cx="4841922"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 sz="2000" dirty="0"/>
              <a:t>7 </a:t>
            </a:r>
            <a:r>
              <a:rPr lang="es-ES_tradnl" sz="2000" dirty="0"/>
              <a:t>Mecanismos de seguimiento y control</a:t>
            </a:r>
            <a:endParaRPr sz="2000" dirty="0"/>
          </a:p>
        </p:txBody>
      </p:sp>
      <p:sp>
        <p:nvSpPr>
          <p:cNvPr id="30" name="Shape 177"/>
          <p:cNvSpPr/>
          <p:nvPr/>
        </p:nvSpPr>
        <p:spPr>
          <a:xfrm>
            <a:off x="6200804" y="3609215"/>
            <a:ext cx="2890434"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lang="es-ES_tradnl" dirty="0"/>
              <a:t>6 Gestión del Equipo</a:t>
            </a:r>
            <a:endParaRPr dirty="0"/>
          </a:p>
        </p:txBody>
      </p:sp>
      <p:sp>
        <p:nvSpPr>
          <p:cNvPr id="31" name="Shape 179"/>
          <p:cNvSpPr/>
          <p:nvPr/>
        </p:nvSpPr>
        <p:spPr>
          <a:xfrm>
            <a:off x="14789978" y="3731462"/>
            <a:ext cx="3983927" cy="41036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_tradnl" sz="2000" dirty="0"/>
              <a:t>8 </a:t>
            </a:r>
            <a:r>
              <a:rPr lang="es-ES_tradnl" sz="2000" dirty="0" err="1"/>
              <a:t>Apé</a:t>
            </a:r>
            <a:r>
              <a:rPr lang="it-IT" sz="2000" dirty="0"/>
              <a:t>ndices</a:t>
            </a:r>
            <a:endParaRPr sz="2000" dirty="0"/>
          </a:p>
        </p:txBody>
      </p:sp>
      <p:sp>
        <p:nvSpPr>
          <p:cNvPr id="3" name="Marcador de número de diapositiva 2"/>
          <p:cNvSpPr>
            <a:spLocks noGrp="1"/>
          </p:cNvSpPr>
          <p:nvPr>
            <p:ph type="sldNum" sz="quarter" idx="2"/>
          </p:nvPr>
        </p:nvSpPr>
        <p:spPr/>
        <p:txBody>
          <a:bodyPr/>
          <a:lstStyle/>
          <a:p>
            <a:fld id="{86CB4B4D-7CA3-9044-876B-883B54F8677D}" type="slidenum">
              <a:rPr lang="es-ES" smtClean="0"/>
              <a:t>3</a:t>
            </a:fld>
            <a:endParaRPr lang="es-ES"/>
          </a:p>
        </p:txBody>
      </p:sp>
    </p:spTree>
    <p:extLst>
      <p:ext uri="{BB962C8B-B14F-4D97-AF65-F5344CB8AC3E}">
        <p14:creationId xmlns:p14="http://schemas.microsoft.com/office/powerpoint/2010/main" val="387105686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2"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43"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45" name="Shape 345"/>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46" name="Shape 346"/>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47" name="Shape 347"/>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48" name="Shape 348"/>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49" name="Shape 349"/>
          <p:cNvSpPr/>
          <p:nvPr/>
        </p:nvSpPr>
        <p:spPr>
          <a:xfrm>
            <a:off x="1775661" y="4549095"/>
            <a:ext cx="5476241"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4. Subsistema, Primeros auxilios.</a:t>
            </a:r>
          </a:p>
        </p:txBody>
      </p:sp>
      <p:sp>
        <p:nvSpPr>
          <p:cNvPr id="350" name="Shape 350"/>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51" name="Shape 351"/>
          <p:cNvSpPr/>
          <p:nvPr/>
        </p:nvSpPr>
        <p:spPr>
          <a:xfrm>
            <a:off x="13158615" y="4549095"/>
            <a:ext cx="5282566"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Primeros auxilios:</a:t>
            </a:r>
          </a:p>
        </p:txBody>
      </p:sp>
      <p:sp>
        <p:nvSpPr>
          <p:cNvPr id="352" name="Shape 352"/>
          <p:cNvSpPr/>
          <p:nvPr/>
        </p:nvSpPr>
        <p:spPr>
          <a:xfrm>
            <a:off x="5443474" y="10766335"/>
            <a:ext cx="2782579"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DCU_Primeros_Auxilios</a:t>
            </a:r>
          </a:p>
        </p:txBody>
      </p:sp>
      <p:sp>
        <p:nvSpPr>
          <p:cNvPr id="353" name="Shape 353"/>
          <p:cNvSpPr/>
          <p:nvPr/>
        </p:nvSpPr>
        <p:spPr>
          <a:xfrm>
            <a:off x="13877896" y="5168362"/>
            <a:ext cx="7951259" cy="695055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PA0</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consulta información sobre cómo actuar frente a algunas situaciones en las que hay que utilizar los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(Login)</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440055" marR="5676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Se muestran las situaciones en las que realizar Primeros Auxilios, desplegando un listado de distintas circunstancias que se pueden producir en la vida cotidiana.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se pueden mostrar los casos en los que realizar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PACIENTE pulsa en Primeros Auxilios.</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por pantalla el listado de las situaciones en las que realizar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indent="180339"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SISTEMA devuelve un mensaje de error si no encuentra este listado.</a:t>
            </a:r>
          </a:p>
        </p:txBody>
      </p:sp>
      <p:pic>
        <p:nvPicPr>
          <p:cNvPr id="354" name="image4.jpeg">
            <a:hlinkClick r:id="" action="ppaction://hlinkshowjump?jump=nextslide"/>
          </p:cNvPr>
          <p:cNvPicPr>
            <a:picLocks noChangeAspect="1"/>
          </p:cNvPicPr>
          <p:nvPr/>
        </p:nvPicPr>
        <p:blipFill>
          <a:blip r:embed="rId4">
            <a:extLst/>
          </a:blip>
          <a:stretch>
            <a:fillRect/>
          </a:stretch>
        </p:blipFill>
        <p:spPr>
          <a:xfrm>
            <a:off x="1461860" y="6032960"/>
            <a:ext cx="10745807" cy="461293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30</a:t>
            </a:fld>
            <a:endParaRPr lang="es-ES"/>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5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58" name="Shape 358"/>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359" name="Shape 359"/>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60" name="Shape 360"/>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61" name="Shape 361"/>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62" name="Shape 362"/>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63" name="Shape 363"/>
          <p:cNvSpPr/>
          <p:nvPr/>
        </p:nvSpPr>
        <p:spPr>
          <a:xfrm>
            <a:off x="1775661" y="4549095"/>
            <a:ext cx="5476241"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4. Subsistema, Primeros auxilios.</a:t>
            </a:r>
          </a:p>
        </p:txBody>
      </p:sp>
      <p:sp>
        <p:nvSpPr>
          <p:cNvPr id="364" name="Shape 364"/>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65" name="Shape 365"/>
          <p:cNvSpPr/>
          <p:nvPr/>
        </p:nvSpPr>
        <p:spPr>
          <a:xfrm>
            <a:off x="13158615" y="4549095"/>
            <a:ext cx="4619626"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Quemaduras:</a:t>
            </a:r>
          </a:p>
        </p:txBody>
      </p:sp>
      <p:sp>
        <p:nvSpPr>
          <p:cNvPr id="366" name="Shape 366"/>
          <p:cNvSpPr/>
          <p:nvPr/>
        </p:nvSpPr>
        <p:spPr>
          <a:xfrm>
            <a:off x="5443473" y="10766335"/>
            <a:ext cx="2782580"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DCU_Primeros_Auxilios</a:t>
            </a:r>
          </a:p>
        </p:txBody>
      </p:sp>
      <p:sp>
        <p:nvSpPr>
          <p:cNvPr id="367" name="Shape 367"/>
          <p:cNvSpPr/>
          <p:nvPr/>
        </p:nvSpPr>
        <p:spPr>
          <a:xfrm>
            <a:off x="13877896" y="5448356"/>
            <a:ext cx="7951259" cy="57821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PA1</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consulta información sobre quemaduras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(Login)</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Se muestra información sobre gestionar una quemadura.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se localiza información sobre quemaduras.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PACIENTE solicita información sobre quemaduras.</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le muestra por pantalla información sobre la consulta.</a:t>
            </a:r>
          </a:p>
          <a:p>
            <a:pPr marL="6350" indent="-635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uFill>
                <a:solidFill>
                  <a:srgbClr val="262626"/>
                </a:solidFill>
              </a:uFill>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 a Se muestra por pantalla el mensaje: “Para mayor información, por favor hable con su médico de familia”</a:t>
            </a:r>
          </a:p>
        </p:txBody>
      </p:sp>
      <p:pic>
        <p:nvPicPr>
          <p:cNvPr id="368" name="image4.jpeg"/>
          <p:cNvPicPr>
            <a:picLocks noChangeAspect="1"/>
          </p:cNvPicPr>
          <p:nvPr/>
        </p:nvPicPr>
        <p:blipFill>
          <a:blip r:embed="rId4">
            <a:extLst/>
          </a:blip>
          <a:stretch>
            <a:fillRect/>
          </a:stretch>
        </p:blipFill>
        <p:spPr>
          <a:xfrm>
            <a:off x="1461860" y="6032960"/>
            <a:ext cx="10745807" cy="461293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31</a:t>
            </a:fld>
            <a:endParaRPr lang="es-ES"/>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7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72" name="Shape 372"/>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373" name="Shape 373"/>
          <p:cNvSpPr/>
          <p:nvPr/>
        </p:nvSpPr>
        <p:spPr>
          <a:xfrm>
            <a:off x="1044066" y="512137"/>
            <a:ext cx="307810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4. Pantallas</a:t>
            </a:r>
          </a:p>
        </p:txBody>
      </p:sp>
      <p:sp>
        <p:nvSpPr>
          <p:cNvPr id="374" name="Shape 37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75" name="Shape 375"/>
          <p:cNvSpPr/>
          <p:nvPr/>
        </p:nvSpPr>
        <p:spPr>
          <a:xfrm>
            <a:off x="10800710" y="2584880"/>
            <a:ext cx="2782580"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1 Inisiar sesión</a:t>
            </a:r>
          </a:p>
        </p:txBody>
      </p:sp>
      <p:sp>
        <p:nvSpPr>
          <p:cNvPr id="376" name="Shape 376"/>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379" name="Group 379"/>
          <p:cNvGrpSpPr/>
          <p:nvPr/>
        </p:nvGrpSpPr>
        <p:grpSpPr>
          <a:xfrm>
            <a:off x="1872519" y="4393162"/>
            <a:ext cx="9160518" cy="7424507"/>
            <a:chOff x="0" y="0"/>
            <a:chExt cx="9160516" cy="7424506"/>
          </a:xfrm>
        </p:grpSpPr>
        <p:pic>
          <p:nvPicPr>
            <p:cNvPr id="378" name="image6.png"/>
            <p:cNvPicPr>
              <a:picLocks noChangeAspect="1"/>
            </p:cNvPicPr>
            <p:nvPr/>
          </p:nvPicPr>
          <p:blipFill>
            <a:blip r:embed="rId4">
              <a:extLst/>
            </a:blip>
            <a:srcRect b="3419"/>
            <a:stretch>
              <a:fillRect/>
            </a:stretch>
          </p:blipFill>
          <p:spPr>
            <a:xfrm>
              <a:off x="203200" y="203199"/>
              <a:ext cx="8754117" cy="6980008"/>
            </a:xfrm>
            <a:prstGeom prst="rect">
              <a:avLst/>
            </a:prstGeom>
            <a:ln>
              <a:noFill/>
            </a:ln>
            <a:effectLst/>
          </p:spPr>
        </p:pic>
        <p:pic>
          <p:nvPicPr>
            <p:cNvPr id="377" name="Imagen 376"/>
            <p:cNvPicPr>
              <a:picLocks/>
            </p:cNvPicPr>
            <p:nvPr/>
          </p:nvPicPr>
          <p:blipFill>
            <a:blip r:embed="rId5">
              <a:extLst/>
            </a:blip>
            <a:stretch>
              <a:fillRect/>
            </a:stretch>
          </p:blipFill>
          <p:spPr>
            <a:xfrm>
              <a:off x="-1" y="-1"/>
              <a:ext cx="9160518" cy="7424508"/>
            </a:xfrm>
            <a:prstGeom prst="rect">
              <a:avLst/>
            </a:prstGeom>
            <a:effectLst/>
          </p:spPr>
        </p:pic>
      </p:grpSp>
      <p:sp>
        <p:nvSpPr>
          <p:cNvPr id="380" name="Shape 380"/>
          <p:cNvSpPr/>
          <p:nvPr/>
        </p:nvSpPr>
        <p:spPr>
          <a:xfrm>
            <a:off x="14736282" y="7297334"/>
            <a:ext cx="6003216" cy="161616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49580" algn="just" defTabSz="457200">
              <a:lnSpc>
                <a:spcPct val="115000"/>
              </a:lnSpc>
              <a:spcBef>
                <a:spcPts val="1000"/>
              </a:spcBef>
              <a:tabLst>
                <a:tab pos="444500" algn="l"/>
              </a:tabLst>
              <a:defRPr sz="22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Se llevará a cabo el control de cuentas con el propósito de distinguir el tipo de usuarios que podrán acceder al sistema (pacientes y personal sanitario).</a:t>
            </a:r>
          </a:p>
        </p:txBody>
      </p:sp>
      <p:sp>
        <p:nvSpPr>
          <p:cNvPr id="381" name="Shape 381"/>
          <p:cNvSpPr/>
          <p:nvPr/>
        </p:nvSpPr>
        <p:spPr>
          <a:xfrm>
            <a:off x="5387807" y="11970311"/>
            <a:ext cx="2129943" cy="34977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defTabSz="457200">
              <a:lnSpc>
                <a:spcPct val="115000"/>
              </a:lnSpc>
              <a:spcBef>
                <a:spcPts val="1000"/>
              </a:spcBef>
              <a:tabLst>
                <a:tab pos="444500" algn="l"/>
              </a:tabLst>
              <a:defRPr sz="17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Pantalla 1, Inicio Sesión</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32</a:t>
            </a:fld>
            <a:endParaRPr lang="es-ES"/>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3"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84"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86" name="Shape 386"/>
          <p:cNvSpPr/>
          <p:nvPr/>
        </p:nvSpPr>
        <p:spPr>
          <a:xfrm>
            <a:off x="1044066" y="512137"/>
            <a:ext cx="307810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4. Pantallas</a:t>
            </a:r>
          </a:p>
        </p:txBody>
      </p:sp>
      <p:sp>
        <p:nvSpPr>
          <p:cNvPr id="387" name="Shape 387"/>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88" name="Shape 388"/>
          <p:cNvSpPr/>
          <p:nvPr/>
        </p:nvSpPr>
        <p:spPr>
          <a:xfrm>
            <a:off x="11446162" y="2584880"/>
            <a:ext cx="149167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Home</a:t>
            </a:r>
          </a:p>
        </p:txBody>
      </p:sp>
      <p:sp>
        <p:nvSpPr>
          <p:cNvPr id="389" name="Shape 389"/>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90" name="Shape 390"/>
          <p:cNvSpPr/>
          <p:nvPr/>
        </p:nvSpPr>
        <p:spPr>
          <a:xfrm>
            <a:off x="14736283" y="7100753"/>
            <a:ext cx="6003216" cy="20093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49580" algn="just" defTabSz="457200">
              <a:lnSpc>
                <a:spcPct val="115000"/>
              </a:lnSpc>
              <a:spcBef>
                <a:spcPts val="1000"/>
              </a:spcBef>
              <a:tabLst>
                <a:tab pos="444500" algn="l"/>
              </a:tabLst>
              <a:defRPr sz="22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Posiciona al usuario en la pantalla principal del sistema  y le permite que seleccione una tarea a realizar. En cualquier momento puede volver a esta pantalla cliqueando en el botón Home.</a:t>
            </a:r>
          </a:p>
        </p:txBody>
      </p:sp>
      <p:sp>
        <p:nvSpPr>
          <p:cNvPr id="391" name="Shape 391"/>
          <p:cNvSpPr/>
          <p:nvPr/>
        </p:nvSpPr>
        <p:spPr>
          <a:xfrm>
            <a:off x="5387807" y="11970311"/>
            <a:ext cx="2129943" cy="34977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defTabSz="457200">
              <a:lnSpc>
                <a:spcPct val="115000"/>
              </a:lnSpc>
              <a:spcBef>
                <a:spcPts val="1000"/>
              </a:spcBef>
              <a:tabLst>
                <a:tab pos="444500" algn="l"/>
              </a:tabLst>
              <a:defRPr sz="17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Pantalla 1, Inicio Sesión</a:t>
            </a:r>
          </a:p>
        </p:txBody>
      </p:sp>
      <p:grpSp>
        <p:nvGrpSpPr>
          <p:cNvPr id="394" name="Group 394"/>
          <p:cNvGrpSpPr/>
          <p:nvPr/>
        </p:nvGrpSpPr>
        <p:grpSpPr>
          <a:xfrm>
            <a:off x="1866899" y="4394200"/>
            <a:ext cx="8867103" cy="7429500"/>
            <a:chOff x="0" y="0"/>
            <a:chExt cx="8867101" cy="7429500"/>
          </a:xfrm>
        </p:grpSpPr>
        <p:pic>
          <p:nvPicPr>
            <p:cNvPr id="393" name="image7.png"/>
            <p:cNvPicPr>
              <a:picLocks noChangeAspect="1"/>
            </p:cNvPicPr>
            <p:nvPr/>
          </p:nvPicPr>
          <p:blipFill>
            <a:blip r:embed="rId4">
              <a:extLst/>
            </a:blip>
            <a:stretch>
              <a:fillRect/>
            </a:stretch>
          </p:blipFill>
          <p:spPr>
            <a:xfrm>
              <a:off x="203199" y="203200"/>
              <a:ext cx="8460703" cy="6985000"/>
            </a:xfrm>
            <a:prstGeom prst="rect">
              <a:avLst/>
            </a:prstGeom>
            <a:ln>
              <a:noFill/>
            </a:ln>
            <a:effectLst/>
          </p:spPr>
        </p:pic>
        <p:pic>
          <p:nvPicPr>
            <p:cNvPr id="392" name="Imagen 391"/>
            <p:cNvPicPr>
              <a:picLocks/>
            </p:cNvPicPr>
            <p:nvPr/>
          </p:nvPicPr>
          <p:blipFill>
            <a:blip r:embed="rId5">
              <a:extLst/>
            </a:blip>
            <a:stretch>
              <a:fillRect/>
            </a:stretch>
          </p:blipFill>
          <p:spPr>
            <a:xfrm>
              <a:off x="-1" y="0"/>
              <a:ext cx="8867103" cy="7429500"/>
            </a:xfrm>
            <a:prstGeom prst="rect">
              <a:avLst/>
            </a:prstGeom>
            <a:effectLst/>
          </p:spPr>
        </p:pic>
      </p:grpSp>
      <p:sp>
        <p:nvSpPr>
          <p:cNvPr id="3" name="Marcador de número de diapositiva 2"/>
          <p:cNvSpPr>
            <a:spLocks noGrp="1"/>
          </p:cNvSpPr>
          <p:nvPr>
            <p:ph type="sldNum" sz="quarter" idx="2"/>
          </p:nvPr>
        </p:nvSpPr>
        <p:spPr/>
        <p:txBody>
          <a:bodyPr/>
          <a:lstStyle/>
          <a:p>
            <a:fld id="{86CB4B4D-7CA3-9044-876B-883B54F8677D}" type="slidenum">
              <a:rPr lang="es-ES" smtClean="0"/>
              <a:t>33</a:t>
            </a:fld>
            <a:endParaRPr lang="es-E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12137"/>
            <a:ext cx="394678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1. </a:t>
            </a:r>
            <a:r>
              <a:rPr dirty="0" err="1"/>
              <a:t>Introducción</a:t>
            </a:r>
            <a:endParaRPr dirty="0"/>
          </a:p>
        </p:txBody>
      </p:sp>
      <p:grpSp>
        <p:nvGrpSpPr>
          <p:cNvPr id="200" name="Group 200"/>
          <p:cNvGrpSpPr/>
          <p:nvPr/>
        </p:nvGrpSpPr>
        <p:grpSpPr>
          <a:xfrm>
            <a:off x="10277988" y="3792773"/>
            <a:ext cx="3946782" cy="771400"/>
            <a:chOff x="0" y="0"/>
            <a:chExt cx="3946780" cy="771399"/>
          </a:xfrm>
        </p:grpSpPr>
        <p:sp>
          <p:nvSpPr>
            <p:cNvPr id="198" name="Shape 198"/>
            <p:cNvSpPr/>
            <p:nvPr/>
          </p:nvSpPr>
          <p:spPr>
            <a:xfrm>
              <a:off x="0" y="0"/>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9" name="Shape 199"/>
            <p:cNvSpPr/>
            <p:nvPr/>
          </p:nvSpPr>
          <p:spPr>
            <a:xfrm>
              <a:off x="919162" y="74548"/>
              <a:ext cx="2108455"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dirty="0"/>
                <a:t>1 </a:t>
              </a:r>
              <a:r>
                <a:rPr dirty="0" err="1"/>
                <a:t>Proposito</a:t>
              </a:r>
              <a:endParaRPr dirty="0"/>
            </a:p>
          </p:txBody>
        </p:sp>
      </p:grpSp>
      <p:sp>
        <p:nvSpPr>
          <p:cNvPr id="201" name="Shape 201"/>
          <p:cNvSpPr/>
          <p:nvPr/>
        </p:nvSpPr>
        <p:spPr>
          <a:xfrm>
            <a:off x="5311535" y="4839958"/>
            <a:ext cx="14430563" cy="13473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57200" algn="just" defTabSz="457200">
              <a:lnSpc>
                <a:spcPct val="115000"/>
              </a:lnSpc>
              <a:spcBef>
                <a:spcPts val="600"/>
              </a:spcBef>
              <a:tabLst>
                <a:tab pos="444500" algn="l"/>
              </a:tabLst>
              <a:defRPr sz="25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dirty="0">
                <a:solidFill>
                  <a:srgbClr val="00000A"/>
                </a:solidFill>
                <a:uFill>
                  <a:solidFill>
                    <a:srgbClr val="00000A"/>
                  </a:solidFill>
                </a:uFill>
                <a:latin typeface="Helvetica Neue"/>
                <a:ea typeface="Helvetica Neue"/>
                <a:cs typeface="Helvetica Neue"/>
                <a:sym typeface="Helvetica Neue"/>
              </a:rPr>
              <a:t>Este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detalla</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requisitos</a:t>
            </a:r>
            <a:r>
              <a:rPr dirty="0">
                <a:solidFill>
                  <a:srgbClr val="00000A"/>
                </a:solidFill>
                <a:uFill>
                  <a:solidFill>
                    <a:srgbClr val="00000A"/>
                  </a:solidFill>
                </a:uFill>
                <a:latin typeface="Helvetica Neue"/>
                <a:ea typeface="Helvetica Neue"/>
                <a:cs typeface="Helvetica Neue"/>
                <a:sym typeface="Helvetica Neue"/>
              </a:rPr>
              <a:t> software que </a:t>
            </a:r>
            <a:r>
              <a:rPr dirty="0" err="1">
                <a:solidFill>
                  <a:srgbClr val="00000A"/>
                </a:solidFill>
                <a:uFill>
                  <a:solidFill>
                    <a:srgbClr val="00000A"/>
                  </a:solidFill>
                </a:uFill>
                <a:latin typeface="Helvetica Neue"/>
                <a:ea typeface="Helvetica Neue"/>
                <a:cs typeface="Helvetica Neue"/>
                <a:sym typeface="Helvetica Neue"/>
              </a:rPr>
              <a:t>debe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cumplir</a:t>
            </a:r>
            <a:r>
              <a:rPr dirty="0">
                <a:solidFill>
                  <a:srgbClr val="00000A"/>
                </a:solidFill>
                <a:uFill>
                  <a:solidFill>
                    <a:srgbClr val="00000A"/>
                  </a:solidFill>
                </a:uFill>
                <a:latin typeface="Helvetica Neue"/>
                <a:ea typeface="Helvetica Neue"/>
                <a:cs typeface="Helvetica Neue"/>
                <a:sym typeface="Helvetica Neue"/>
              </a:rPr>
              <a:t> un </a:t>
            </a:r>
            <a:r>
              <a:rPr dirty="0" err="1">
                <a:solidFill>
                  <a:srgbClr val="00000A"/>
                </a:solidFill>
                <a:uFill>
                  <a:solidFill>
                    <a:srgbClr val="00000A"/>
                  </a:solidFill>
                </a:uFill>
                <a:latin typeface="Helvetica Neue"/>
                <a:ea typeface="Helvetica Neue"/>
                <a:cs typeface="Helvetica Neue"/>
                <a:sym typeface="Helvetica Neue"/>
              </a:rPr>
              <a:t>sistema</a:t>
            </a:r>
            <a:r>
              <a:rPr dirty="0">
                <a:solidFill>
                  <a:srgbClr val="00000A"/>
                </a:solidFill>
                <a:uFill>
                  <a:solidFill>
                    <a:srgbClr val="00000A"/>
                  </a:solidFill>
                </a:uFill>
                <a:latin typeface="Helvetica Neue"/>
                <a:ea typeface="Helvetica Neue"/>
                <a:cs typeface="Helvetica Neue"/>
                <a:sym typeface="Helvetica Neue"/>
              </a:rPr>
              <a:t> de </a:t>
            </a:r>
            <a:r>
              <a:rPr dirty="0" err="1">
                <a:solidFill>
                  <a:srgbClr val="00000A"/>
                </a:solidFill>
                <a:uFill>
                  <a:solidFill>
                    <a:srgbClr val="00000A"/>
                  </a:solidFill>
                </a:uFill>
                <a:latin typeface="Helvetica Neue"/>
                <a:ea typeface="Helvetica Neue"/>
                <a:cs typeface="Helvetica Neue"/>
                <a:sym typeface="Helvetica Neue"/>
              </a:rPr>
              <a:t>consultas</a:t>
            </a:r>
            <a:r>
              <a:rPr dirty="0">
                <a:solidFill>
                  <a:srgbClr val="00000A"/>
                </a:solidFill>
                <a:uFill>
                  <a:solidFill>
                    <a:srgbClr val="00000A"/>
                  </a:solidFill>
                </a:uFill>
                <a:latin typeface="Helvetica Neue"/>
                <a:ea typeface="Helvetica Neue"/>
                <a:cs typeface="Helvetica Neue"/>
                <a:sym typeface="Helvetica Neue"/>
              </a:rPr>
              <a:t> y </a:t>
            </a:r>
            <a:r>
              <a:rPr dirty="0" err="1">
                <a:solidFill>
                  <a:srgbClr val="00000A"/>
                </a:solidFill>
                <a:uFill>
                  <a:solidFill>
                    <a:srgbClr val="00000A"/>
                  </a:solidFill>
                </a:uFill>
                <a:latin typeface="Helvetica Neue"/>
                <a:ea typeface="Helvetica Neue"/>
                <a:cs typeface="Helvetica Neue"/>
                <a:sym typeface="Helvetica Neue"/>
              </a:rPr>
              <a:t>preguntas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médicas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resaltando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aspectos</a:t>
            </a:r>
            <a:r>
              <a:rPr dirty="0">
                <a:solidFill>
                  <a:srgbClr val="00000A"/>
                </a:solidFill>
                <a:uFill>
                  <a:solidFill>
                    <a:srgbClr val="00000A"/>
                  </a:solidFill>
                </a:uFill>
                <a:latin typeface="Helvetica Neue"/>
                <a:ea typeface="Helvetica Neue"/>
                <a:cs typeface="Helvetica Neue"/>
                <a:sym typeface="Helvetica Neue"/>
              </a:rPr>
              <a:t> claves del </a:t>
            </a:r>
            <a:r>
              <a:rPr dirty="0" err="1">
                <a:solidFill>
                  <a:srgbClr val="00000A"/>
                </a:solidFill>
                <a:uFill>
                  <a:solidFill>
                    <a:srgbClr val="00000A"/>
                  </a:solidFill>
                </a:uFill>
                <a:latin typeface="Helvetica Neue"/>
                <a:ea typeface="Helvetica Neue"/>
                <a:cs typeface="Helvetica Neue"/>
                <a:sym typeface="Helvetica Neue"/>
              </a:rPr>
              <a:t>desarrollo</a:t>
            </a:r>
            <a:r>
              <a:rPr dirty="0">
                <a:solidFill>
                  <a:srgbClr val="00000A"/>
                </a:solidFill>
                <a:uFill>
                  <a:solidFill>
                    <a:srgbClr val="00000A"/>
                  </a:solidFill>
                </a:uFill>
                <a:latin typeface="Helvetica Neue"/>
                <a:ea typeface="Helvetica Neue"/>
                <a:cs typeface="Helvetica Neue"/>
                <a:sym typeface="Helvetica Neue"/>
              </a:rPr>
              <a:t> que se </a:t>
            </a:r>
            <a:r>
              <a:rPr dirty="0" err="1">
                <a:solidFill>
                  <a:srgbClr val="00000A"/>
                </a:solidFill>
                <a:uFill>
                  <a:solidFill>
                    <a:srgbClr val="00000A"/>
                  </a:solidFill>
                </a:uFill>
                <a:latin typeface="Helvetica Neue"/>
                <a:ea typeface="Helvetica Neue"/>
                <a:cs typeface="Helvetica Neue"/>
                <a:sym typeface="Helvetica Neue"/>
              </a:rPr>
              <a:t>muestran</a:t>
            </a:r>
            <a:r>
              <a:rPr dirty="0">
                <a:solidFill>
                  <a:srgbClr val="00000A"/>
                </a:solidFill>
                <a:uFill>
                  <a:solidFill>
                    <a:srgbClr val="00000A"/>
                  </a:solidFill>
                </a:uFill>
                <a:latin typeface="Helvetica Neue"/>
                <a:ea typeface="Helvetica Neue"/>
                <a:cs typeface="Helvetica Neue"/>
                <a:sym typeface="Helvetica Neue"/>
              </a:rPr>
              <a:t> a lo largo del </a:t>
            </a:r>
            <a:r>
              <a:rPr dirty="0" err="1">
                <a:solidFill>
                  <a:srgbClr val="00000A"/>
                </a:solidFill>
                <a:uFill>
                  <a:solidFill>
                    <a:srgbClr val="00000A"/>
                  </a:solidFill>
                </a:uFill>
                <a:latin typeface="Helvetica Neue"/>
                <a:ea typeface="Helvetica Neue"/>
                <a:cs typeface="Helvetica Neue"/>
                <a:sym typeface="Helvetica Neue"/>
              </a:rPr>
              <a:t>todo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este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a:t>
            </a:r>
          </a:p>
        </p:txBody>
      </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4</a:t>
            </a:fld>
            <a:endParaRPr lang="es-E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1" name="Shape 211"/>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128022"/>
            <a:ext cx="15908746" cy="313423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112372"/>
            <a:ext cx="6886126" cy="2762269"/>
            <a:chOff x="-1573375" y="-1842340"/>
            <a:chExt cx="7204362" cy="2762264"/>
          </a:xfrm>
        </p:grpSpPr>
        <p:sp>
          <p:nvSpPr>
            <p:cNvPr id="213" name="Shape 213"/>
            <p:cNvSpPr/>
            <p:nvPr/>
          </p:nvSpPr>
          <p:spPr>
            <a:xfrm>
              <a:off x="-1573375" y="-1842340"/>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1738769"/>
              <a:ext cx="593752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5286970"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2.1	Declaración del á</a:t>
              </a:r>
              <a:r>
                <a:rPr lang="it-IT" dirty="0"/>
                <a:t>mbito	</a:t>
              </a:r>
              <a:endParaRPr lang="es-ES" dirty="0"/>
            </a:p>
            <a:p>
              <a:r>
                <a:rPr lang="es-ES_tradnl" dirty="0"/>
                <a:t>	</a:t>
              </a:r>
              <a:endParaRPr lang="es-ES" dirty="0"/>
            </a:p>
          </p:txBody>
        </p:sp>
      </p:grpSp>
      <p:sp>
        <p:nvSpPr>
          <p:cNvPr id="2" name="CuadroTexto 1"/>
          <p:cNvSpPr txBox="1"/>
          <p:nvPr/>
        </p:nvSpPr>
        <p:spPr>
          <a:xfrm>
            <a:off x="4627417" y="4387922"/>
            <a:ext cx="15129163" cy="1583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El á</a:t>
            </a:r>
            <a:r>
              <a:rPr lang="it-IT" sz="2500" dirty="0">
                <a:solidFill>
                  <a:srgbClr val="00000A"/>
                </a:solidFill>
                <a:uFill>
                  <a:solidFill>
                    <a:srgbClr val="00000A"/>
                  </a:solidFill>
                </a:uFill>
                <a:latin typeface="Helvetica Neue"/>
                <a:ea typeface="Helvetica Neue"/>
                <a:cs typeface="Helvetica Neue"/>
                <a:sym typeface="Helvetica Neue"/>
              </a:rPr>
              <a:t>mbito de este software ser</a:t>
            </a:r>
            <a:r>
              <a:rPr lang="es-ES_tradnl" sz="2500" dirty="0" err="1">
                <a:solidFill>
                  <a:srgbClr val="00000A"/>
                </a:solidFill>
                <a:uFill>
                  <a:solidFill>
                    <a:srgbClr val="00000A"/>
                  </a:solidFill>
                </a:uFill>
                <a:latin typeface="Helvetica Neue"/>
                <a:ea typeface="Helvetica Neue"/>
                <a:cs typeface="Helvetica Neue"/>
                <a:sym typeface="Helvetica Neue"/>
              </a:rPr>
              <a:t>ían</a:t>
            </a:r>
            <a:r>
              <a:rPr lang="es-ES_tradnl" sz="2500" dirty="0">
                <a:solidFill>
                  <a:srgbClr val="00000A"/>
                </a:solidFill>
                <a:uFill>
                  <a:solidFill>
                    <a:srgbClr val="00000A"/>
                  </a:solidFill>
                </a:uFill>
                <a:latin typeface="Helvetica Neue"/>
                <a:ea typeface="Helvetica Neue"/>
                <a:cs typeface="Helvetica Neue"/>
                <a:sym typeface="Helvetica Neue"/>
              </a:rPr>
              <a:t> los pacientes y los médicos que utilicen la aplicación.</a:t>
            </a:r>
            <a:endParaRPr lang="es-ES" sz="2500" dirty="0">
              <a:solidFill>
                <a:srgbClr val="00000A"/>
              </a:solidFill>
              <a:uFill>
                <a:solidFill>
                  <a:srgbClr val="00000A"/>
                </a:solidFill>
              </a:uFill>
              <a:latin typeface="Helvetica Neue"/>
              <a:ea typeface="Helvetica Neue"/>
              <a:cs typeface="Helvetica Neue"/>
              <a:sym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La aplicación abarca un sistema de ayuda para los pacientes por parte de una serie de profesionales de la medicina, los cuales ofrecen sus conocimientos y experiencia.</a:t>
            </a:r>
            <a:endParaRPr lang="es-ES" sz="2500" dirty="0">
              <a:solidFill>
                <a:srgbClr val="00000A"/>
              </a:solidFill>
              <a:uFill>
                <a:solidFill>
                  <a:srgbClr val="00000A"/>
                </a:solidFill>
              </a:uFill>
              <a:latin typeface="Helvetica Neue"/>
              <a:ea typeface="Helvetica Neue"/>
              <a:cs typeface="Helvetica Neue"/>
              <a:sym typeface="Helvetica Neue"/>
            </a:endParaRPr>
          </a:p>
        </p:txBody>
      </p:sp>
      <p:sp>
        <p:nvSpPr>
          <p:cNvPr id="14" name="Shape 212"/>
          <p:cNvSpPr/>
          <p:nvPr/>
        </p:nvSpPr>
        <p:spPr>
          <a:xfrm>
            <a:off x="4211782" y="6506505"/>
            <a:ext cx="15908746" cy="659989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6750755"/>
            <a:ext cx="6886126" cy="1502369"/>
            <a:chOff x="-1573375" y="-582442"/>
            <a:chExt cx="7204362" cy="1502366"/>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801246" y="-542012"/>
              <a:ext cx="5339836"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2.2	</a:t>
              </a:r>
              <a:r>
                <a:rPr lang="es-ES" dirty="0"/>
                <a:t>Funciones principales</a:t>
              </a:r>
              <a:r>
                <a:rPr lang="it-IT" dirty="0"/>
                <a:t>	</a:t>
              </a:r>
              <a:endParaRPr lang="es-ES" dirty="0"/>
            </a:p>
            <a:p>
              <a:r>
                <a:rPr lang="es-ES_tradnl" dirty="0"/>
                <a:t>	</a:t>
              </a:r>
              <a:endParaRPr lang="es-ES" dirty="0"/>
            </a:p>
          </p:txBody>
        </p:sp>
      </p:grpSp>
      <p:sp>
        <p:nvSpPr>
          <p:cNvPr id="3" name="CuadroTexto 2"/>
          <p:cNvSpPr txBox="1"/>
          <p:nvPr/>
        </p:nvSpPr>
        <p:spPr>
          <a:xfrm>
            <a:off x="4627417" y="7545192"/>
            <a:ext cx="14768944" cy="43922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Las funciones de la aplicación será</a:t>
            </a:r>
            <a:r>
              <a:rPr lang="de-DE" sz="2500" dirty="0">
                <a:solidFill>
                  <a:srgbClr val="00000A"/>
                </a:solidFill>
                <a:uFill>
                  <a:solidFill>
                    <a:srgbClr val="00000A"/>
                  </a:solidFill>
                </a:uFill>
                <a:latin typeface="Helvetica Neue"/>
                <a:ea typeface="Helvetica Neue"/>
                <a:cs typeface="Helvetica Neue"/>
              </a:rPr>
              <a:t>n:</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Historial clínico</a:t>
            </a:r>
            <a:r>
              <a:rPr lang="es-ES_tradnl" sz="2500" dirty="0">
                <a:solidFill>
                  <a:srgbClr val="00000A"/>
                </a:solidFill>
                <a:uFill>
                  <a:solidFill>
                    <a:srgbClr val="00000A"/>
                  </a:solidFill>
                </a:uFill>
                <a:latin typeface="Helvetica Neue"/>
                <a:ea typeface="Helvetica Neue"/>
                <a:cs typeface="Helvetica Neue"/>
              </a:rPr>
              <a:t>: Cada paciente tiene un listado de todos sus antecedentes médicos, los cuales servirán de ayuda para que el médico que ayude al paciente tenga ciertas referencias a la hora de tratar sus casos.</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Primeros auxilios</a:t>
            </a:r>
            <a:r>
              <a:rPr lang="es-ES_tradnl" sz="2500" dirty="0">
                <a:solidFill>
                  <a:srgbClr val="00000A"/>
                </a:solidFill>
                <a:uFill>
                  <a:solidFill>
                    <a:srgbClr val="00000A"/>
                  </a:solidFill>
                </a:uFill>
                <a:latin typeface="Helvetica Neue"/>
                <a:ea typeface="Helvetica Neue"/>
                <a:cs typeface="Helvetica Neue"/>
              </a:rPr>
              <a:t>: Muestra un listado con diversos ejemplos (los más comunes) donde hay que dar primeros auxilios y a su vez cómo tratarlos en caso de que cierta situación lo requiera.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Diagnósticos</a:t>
            </a:r>
            <a:r>
              <a:rPr lang="es-ES_tradnl" sz="2500" dirty="0">
                <a:solidFill>
                  <a:srgbClr val="00000A"/>
                </a:solidFill>
                <a:uFill>
                  <a:solidFill>
                    <a:srgbClr val="00000A"/>
                  </a:solidFill>
                </a:uFill>
                <a:latin typeface="Helvetica Neue"/>
                <a:ea typeface="Helvetica Neue"/>
                <a:cs typeface="Helvetica Neue"/>
              </a:rPr>
              <a:t>: Para la búsqueda de un diagnóstico, el paciente introduce una serie de datos a unas preguntas que le hace el sistema con el fin de ir descartando y asegurando un diagnóstico claro.</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5</a:t>
            </a:fld>
            <a:endParaRPr lang="es-E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0" name="Shape 210"/>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11" name="Shape 211"/>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812894"/>
            <a:ext cx="15908746" cy="37190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522677"/>
            <a:ext cx="6886126" cy="3149574"/>
            <a:chOff x="-1573375" y="-2229644"/>
            <a:chExt cx="7204362" cy="3149568"/>
          </a:xfrm>
        </p:grpSpPr>
        <p:sp>
          <p:nvSpPr>
            <p:cNvPr id="213" name="Shape 213"/>
            <p:cNvSpPr/>
            <p:nvPr/>
          </p:nvSpPr>
          <p:spPr>
            <a:xfrm>
              <a:off x="-1573375" y="-2229644"/>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2126073"/>
              <a:ext cx="593752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6211920"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2.3	</a:t>
              </a:r>
              <a:r>
                <a:rPr lang="es-ES" dirty="0"/>
                <a:t>Aspectos de rendimientos</a:t>
              </a:r>
              <a:r>
                <a:rPr lang="it-IT" dirty="0"/>
                <a:t>	</a:t>
              </a:r>
              <a:endParaRPr lang="es-ES" dirty="0"/>
            </a:p>
            <a:p>
              <a:r>
                <a:rPr lang="es-ES_tradnl" dirty="0"/>
                <a:t>	</a:t>
              </a:r>
              <a:endParaRPr lang="es-ES" dirty="0"/>
            </a:p>
          </p:txBody>
        </p:sp>
      </p:grpSp>
      <p:sp>
        <p:nvSpPr>
          <p:cNvPr id="2" name="CuadroTexto 1"/>
          <p:cNvSpPr txBox="1"/>
          <p:nvPr/>
        </p:nvSpPr>
        <p:spPr>
          <a:xfrm>
            <a:off x="4688893" y="4686614"/>
            <a:ext cx="15129163"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Debido a que estamos creando un software simple, las variaciones del rendimiento vendrían marcadas principalmente por las características hardware del dispositivo o la velocidad y procesamiento de acceso a registros almacenados en la base de datos.</a:t>
            </a:r>
            <a:endParaRPr lang="es-ES" sz="2500" dirty="0">
              <a:solidFill>
                <a:srgbClr val="00000A"/>
              </a:solidFill>
              <a:uFill>
                <a:solidFill>
                  <a:srgbClr val="00000A"/>
                </a:solidFill>
              </a:uFill>
              <a:latin typeface="Helvetica Neue"/>
              <a:ea typeface="Helvetica Neue"/>
              <a:cs typeface="Helvetica Neue"/>
            </a:endParaRPr>
          </a:p>
        </p:txBody>
      </p:sp>
      <p:sp>
        <p:nvSpPr>
          <p:cNvPr id="14" name="Shape 212"/>
          <p:cNvSpPr/>
          <p:nvPr/>
        </p:nvSpPr>
        <p:spPr>
          <a:xfrm>
            <a:off x="4211782" y="8078244"/>
            <a:ext cx="15908746" cy="439084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8659229"/>
            <a:ext cx="6886126" cy="771400"/>
            <a:chOff x="-1573375" y="-582442"/>
            <a:chExt cx="7204362" cy="771399"/>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1453016" y="-450930"/>
              <a:ext cx="7084003"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2.4 Restricciones y técnicas de gestión	</a:t>
              </a:r>
              <a:endParaRPr lang="es-ES" dirty="0"/>
            </a:p>
          </p:txBody>
        </p:sp>
      </p:grpSp>
      <p:sp>
        <p:nvSpPr>
          <p:cNvPr id="3" name="CuadroTexto 2"/>
          <p:cNvSpPr txBox="1"/>
          <p:nvPr/>
        </p:nvSpPr>
        <p:spPr>
          <a:xfrm>
            <a:off x="4688893" y="9374817"/>
            <a:ext cx="14768944"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El proyecto se desarrolla entre siete componentes, los cuáles nos distribuimos el trabajo para tener las diferentes partes terminadas en el tiempo que nos habíamos propuesto. El lenguaje de programación que vamos a emplear para el desarrollo de la aplicación será Java.</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6</a:t>
            </a:fld>
            <a:endParaRPr lang="es-ES"/>
          </a:p>
        </p:txBody>
      </p:sp>
    </p:spTree>
    <p:extLst>
      <p:ext uri="{BB962C8B-B14F-4D97-AF65-F5344CB8AC3E}">
        <p14:creationId xmlns:p14="http://schemas.microsoft.com/office/powerpoint/2010/main" val="23906892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18"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0" name="Shape 220"/>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21" name="Shape 221"/>
          <p:cNvSpPr/>
          <p:nvPr/>
        </p:nvSpPr>
        <p:spPr>
          <a:xfrm>
            <a:off x="4564457" y="3777916"/>
            <a:ext cx="16067821" cy="700238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24" name="Group 224"/>
          <p:cNvGrpSpPr/>
          <p:nvPr/>
        </p:nvGrpSpPr>
        <p:grpSpPr>
          <a:xfrm>
            <a:off x="10624978" y="4575239"/>
            <a:ext cx="3946781" cy="771400"/>
            <a:chOff x="0" y="505993"/>
            <a:chExt cx="3946780" cy="771399"/>
          </a:xfrm>
        </p:grpSpPr>
        <p:sp>
          <p:nvSpPr>
            <p:cNvPr id="222" name="Shape 222"/>
            <p:cNvSpPr/>
            <p:nvPr/>
          </p:nvSpPr>
          <p:spPr>
            <a:xfrm>
              <a:off x="0" y="505993"/>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3" name="Shape 223"/>
            <p:cNvSpPr/>
            <p:nvPr/>
          </p:nvSpPr>
          <p:spPr>
            <a:xfrm>
              <a:off x="129134" y="609563"/>
              <a:ext cx="36885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t>3 Modelo de proceso</a:t>
              </a:r>
            </a:p>
          </p:txBody>
        </p:sp>
      </p:grpSp>
      <p:sp>
        <p:nvSpPr>
          <p:cNvPr id="2" name="CuadroTexto 1"/>
          <p:cNvSpPr txBox="1"/>
          <p:nvPr/>
        </p:nvSpPr>
        <p:spPr>
          <a:xfrm>
            <a:off x="6063916" y="6143961"/>
            <a:ext cx="1284972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Proceso unificado de desarrollo, que se caracteriza por el uso casos de uso, enfoque a los distintos riesgos, naturaleza iterativa e incremental y centrado en la arquitectura. Consta de 4 fases: inicio, elaboración, construcción y transición.</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7</a:t>
            </a:fld>
            <a:endParaRPr lang="es-E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2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9" name="Shape 229"/>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2. </a:t>
            </a:r>
            <a:r>
              <a:rPr lang="es-ES_tradnl" dirty="0"/>
              <a:t>Estimaciones del proyecto</a:t>
            </a:r>
            <a:endParaRPr lang="es-ES" dirty="0"/>
          </a:p>
        </p:txBody>
      </p:sp>
      <p:sp>
        <p:nvSpPr>
          <p:cNvPr id="230" name="Shape 230"/>
          <p:cNvSpPr/>
          <p:nvPr/>
        </p:nvSpPr>
        <p:spPr>
          <a:xfrm>
            <a:off x="4564457" y="2192841"/>
            <a:ext cx="16067821" cy="377482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33" name="Group 233"/>
          <p:cNvGrpSpPr/>
          <p:nvPr/>
        </p:nvGrpSpPr>
        <p:grpSpPr>
          <a:xfrm>
            <a:off x="9891750" y="2615901"/>
            <a:ext cx="5184518" cy="771400"/>
            <a:chOff x="-733227" y="-673100"/>
            <a:chExt cx="5184515" cy="771399"/>
          </a:xfrm>
        </p:grpSpPr>
        <p:sp>
          <p:nvSpPr>
            <p:cNvPr id="231" name="Shape 231"/>
            <p:cNvSpPr/>
            <p:nvPr/>
          </p:nvSpPr>
          <p:spPr>
            <a:xfrm>
              <a:off x="-733227" y="-673100"/>
              <a:ext cx="5184515"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32" name="Shape 232"/>
            <p:cNvSpPr/>
            <p:nvPr/>
          </p:nvSpPr>
          <p:spPr>
            <a:xfrm>
              <a:off x="-245165" y="-569529"/>
              <a:ext cx="44371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sym typeface="Helvetica Neue"/>
                </a:rPr>
                <a:t>1 Técnicas de estimación</a:t>
              </a:r>
              <a:endParaRPr dirty="0"/>
            </a:p>
          </p:txBody>
        </p:sp>
      </p:grpSp>
      <p:sp>
        <p:nvSpPr>
          <p:cNvPr id="3" name="CuadroTexto 2"/>
          <p:cNvSpPr txBox="1"/>
          <p:nvPr/>
        </p:nvSpPr>
        <p:spPr>
          <a:xfrm>
            <a:off x="6341946" y="3490872"/>
            <a:ext cx="12512842"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En este proyecto nos decantamos por la técnica de descomposición basada en el proceso debido a que no contamos con datos históricos por la inexperiencia en este tipo de proyectos y porque se espera que esta técnica nos proporcione resultados </a:t>
            </a:r>
            <a:r>
              <a:rPr lang="es-ES_tradnl" sz="2500" dirty="0" err="1">
                <a:solidFill>
                  <a:srgbClr val="00000A"/>
                </a:solidFill>
                <a:uFill>
                  <a:solidFill>
                    <a:srgbClr val="00000A"/>
                  </a:solidFill>
                </a:uFill>
                <a:latin typeface="Helvetica Neue"/>
                <a:ea typeface="Helvetica Neue"/>
                <a:cs typeface="Helvetica Neue"/>
              </a:rPr>
              <a:t>má</a:t>
            </a:r>
            <a:r>
              <a:rPr lang="pt-PT" sz="2500" dirty="0">
                <a:solidFill>
                  <a:srgbClr val="00000A"/>
                </a:solidFill>
                <a:uFill>
                  <a:solidFill>
                    <a:srgbClr val="00000A"/>
                  </a:solidFill>
                </a:uFill>
                <a:latin typeface="Helvetica Neue"/>
                <a:ea typeface="Helvetica Neue"/>
                <a:cs typeface="Helvetica Neue"/>
              </a:rPr>
              <a:t>s realistas.</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2" name="Shape 230"/>
          <p:cNvSpPr/>
          <p:nvPr/>
        </p:nvSpPr>
        <p:spPr>
          <a:xfrm>
            <a:off x="4564457" y="6569242"/>
            <a:ext cx="16067821" cy="632861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3" name="Group 233"/>
          <p:cNvGrpSpPr/>
          <p:nvPr/>
        </p:nvGrpSpPr>
        <p:grpSpPr>
          <a:xfrm>
            <a:off x="8472023" y="6788055"/>
            <a:ext cx="8963038" cy="771400"/>
            <a:chOff x="-2152953" y="-673100"/>
            <a:chExt cx="8963033" cy="771399"/>
          </a:xfrm>
        </p:grpSpPr>
        <p:sp>
          <p:nvSpPr>
            <p:cNvPr id="14" name="Shape 231"/>
            <p:cNvSpPr/>
            <p:nvPr/>
          </p:nvSpPr>
          <p:spPr>
            <a:xfrm>
              <a:off x="-2152953" y="-673100"/>
              <a:ext cx="896303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5" name="Shape 232"/>
            <p:cNvSpPr/>
            <p:nvPr/>
          </p:nvSpPr>
          <p:spPr>
            <a:xfrm>
              <a:off x="-1664892" y="-569529"/>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dirty="0"/>
            </a:p>
          </p:txBody>
        </p:sp>
      </p:grpSp>
      <p:sp>
        <p:nvSpPr>
          <p:cNvPr id="16" name="CuadroTexto 15"/>
          <p:cNvSpPr txBox="1"/>
          <p:nvPr/>
        </p:nvSpPr>
        <p:spPr>
          <a:xfrm>
            <a:off x="6341946" y="7716555"/>
            <a:ext cx="12512842" cy="4911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El proyecto se inicia el día 7 de noviembre de 2016 y finaliza el 2 de junio de 2017. La jornada laboral se establece en 1 día/semana. Respecto el coste del proyecto, </a:t>
            </a:r>
            <a:r>
              <a:rPr lang="fr-FR" sz="2500" dirty="0" err="1">
                <a:solidFill>
                  <a:srgbClr val="00000A"/>
                </a:solidFill>
                <a:uFill>
                  <a:solidFill>
                    <a:srgbClr val="00000A"/>
                  </a:solidFill>
                </a:uFill>
                <a:latin typeface="Helvetica Neue"/>
                <a:ea typeface="Helvetica Neue"/>
                <a:cs typeface="Helvetica Neue"/>
              </a:rPr>
              <a:t>ser</a:t>
            </a:r>
            <a:r>
              <a:rPr lang="es-ES_tradnl" sz="2500" dirty="0">
                <a:solidFill>
                  <a:srgbClr val="00000A"/>
                </a:solidFill>
                <a:uFill>
                  <a:solidFill>
                    <a:srgbClr val="00000A"/>
                  </a:solidFill>
                </a:uFill>
                <a:latin typeface="Helvetica Neue"/>
                <a:ea typeface="Helvetica Neue"/>
                <a:cs typeface="Helvetica Neue"/>
              </a:rPr>
              <a:t>á de esfuerzo y no de á</a:t>
            </a:r>
            <a:r>
              <a:rPr lang="pt-PT" sz="2500" dirty="0">
                <a:solidFill>
                  <a:srgbClr val="00000A"/>
                </a:solidFill>
                <a:uFill>
                  <a:solidFill>
                    <a:srgbClr val="00000A"/>
                  </a:solidFill>
                </a:uFill>
                <a:latin typeface="Helvetica Neue"/>
                <a:ea typeface="Helvetica Neue"/>
                <a:cs typeface="Helvetica Neue"/>
              </a:rPr>
              <a:t>mbito econ</a:t>
            </a:r>
            <a:r>
              <a:rPr lang="es-ES_tradnl" sz="2500" dirty="0" err="1">
                <a:solidFill>
                  <a:srgbClr val="00000A"/>
                </a:solidFill>
                <a:uFill>
                  <a:solidFill>
                    <a:srgbClr val="00000A"/>
                  </a:solidFill>
                </a:uFill>
                <a:latin typeface="Helvetica Neue"/>
                <a:ea typeface="Helvetica Neue"/>
                <a:cs typeface="Helvetica Neue"/>
              </a:rPr>
              <a:t>ó</a:t>
            </a:r>
            <a:r>
              <a:rPr lang="it-IT" sz="2500" dirty="0">
                <a:solidFill>
                  <a:srgbClr val="00000A"/>
                </a:solidFill>
                <a:uFill>
                  <a:solidFill>
                    <a:srgbClr val="00000A"/>
                  </a:solidFill>
                </a:uFill>
                <a:latin typeface="Helvetica Neue"/>
                <a:ea typeface="Helvetica Neue"/>
                <a:cs typeface="Helvetica Neue"/>
              </a:rPr>
              <a:t>mico.</a:t>
            </a:r>
            <a:endParaRPr lang="es-ES" sz="2500" dirty="0">
              <a:solidFill>
                <a:srgbClr val="00000A"/>
              </a:solidFill>
              <a:uFill>
                <a:solidFill>
                  <a:srgbClr val="00000A"/>
                </a:solidFill>
              </a:uFill>
              <a:latin typeface="Helvetica Neue"/>
              <a:ea typeface="Helvetica Neue"/>
              <a:cs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pt-PT" sz="2500" dirty="0">
                <a:solidFill>
                  <a:srgbClr val="00000A"/>
                </a:solidFill>
                <a:uFill>
                  <a:solidFill>
                    <a:srgbClr val="00000A"/>
                  </a:solidFill>
                </a:uFill>
                <a:latin typeface="Helvetica Neue"/>
                <a:ea typeface="Helvetica Neue"/>
                <a:cs typeface="Helvetica Neue"/>
              </a:rPr>
              <a:t>A continuaci</a:t>
            </a:r>
            <a:r>
              <a:rPr lang="es-ES_tradnl" sz="2500" dirty="0" err="1">
                <a:solidFill>
                  <a:srgbClr val="00000A"/>
                </a:solidFill>
                <a:uFill>
                  <a:solidFill>
                    <a:srgbClr val="00000A"/>
                  </a:solidFill>
                </a:uFill>
                <a:latin typeface="Helvetica Neue"/>
                <a:ea typeface="Helvetica Neue"/>
                <a:cs typeface="Helvetica Neue"/>
              </a:rPr>
              <a:t>ón</a:t>
            </a:r>
            <a:r>
              <a:rPr lang="es-ES_tradnl" sz="2500" dirty="0">
                <a:solidFill>
                  <a:srgbClr val="00000A"/>
                </a:solidFill>
                <a:uFill>
                  <a:solidFill>
                    <a:srgbClr val="00000A"/>
                  </a:solidFill>
                </a:uFill>
                <a:latin typeface="Helvetica Neue"/>
                <a:ea typeface="Helvetica Neue"/>
                <a:cs typeface="Helvetica Neue"/>
              </a:rPr>
              <a:t>, se expone la estimación del esfuerzo realizada: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Especificación de requisitos </a:t>
            </a:r>
            <a:r>
              <a:rPr lang="es-ES_tradnl" sz="2500" dirty="0">
                <a:solidFill>
                  <a:srgbClr val="00000A"/>
                </a:solidFill>
                <a:uFill>
                  <a:solidFill>
                    <a:srgbClr val="00000A"/>
                  </a:solidFill>
                </a:uFill>
                <a:latin typeface="Helvetica Neue"/>
                <a:ea typeface="Helvetica Neue"/>
                <a:cs typeface="Helvetica Neue"/>
              </a:rPr>
              <a:t>–  35 días con 3 personas involucradas y un esfuerzo total de 105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Plan de proyecto </a:t>
            </a:r>
            <a:r>
              <a:rPr lang="es-ES_tradnl" sz="2500" dirty="0">
                <a:solidFill>
                  <a:srgbClr val="00000A"/>
                </a:solidFill>
                <a:uFill>
                  <a:solidFill>
                    <a:srgbClr val="00000A"/>
                  </a:solidFill>
                </a:uFill>
                <a:latin typeface="Helvetica Neue"/>
                <a:ea typeface="Helvetica Neue"/>
                <a:cs typeface="Helvetica Neue"/>
              </a:rPr>
              <a:t>– 56 días con 3 personas involucradas y un esfuerzo total de 168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Evaluación cliente </a:t>
            </a:r>
            <a:r>
              <a:rPr lang="es-ES_tradnl" sz="2500" dirty="0">
                <a:solidFill>
                  <a:srgbClr val="00000A"/>
                </a:solidFill>
                <a:uFill>
                  <a:solidFill>
                    <a:srgbClr val="00000A"/>
                  </a:solidFill>
                </a:uFill>
                <a:latin typeface="Helvetica Neue"/>
                <a:ea typeface="Helvetica Neue"/>
                <a:cs typeface="Helvetica Neue"/>
              </a:rPr>
              <a:t>– 20 días con 6 personas involucradas y un esfuerzo total de 120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8</a:t>
            </a:fld>
            <a:endParaRPr lang="es-E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38" name="Shape 238"/>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Estimaciones del proyecto</a:t>
            </a:r>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graphicFrame>
        <p:nvGraphicFramePr>
          <p:cNvPr id="23" name="Tabla 22"/>
          <p:cNvGraphicFramePr>
            <a:graphicFrameLocks noGrp="1"/>
          </p:cNvGraphicFramePr>
          <p:nvPr>
            <p:extLst>
              <p:ext uri="{D42A27DB-BD31-4B8C-83A1-F6EECF244321}">
                <p14:modId xmlns:p14="http://schemas.microsoft.com/office/powerpoint/2010/main" val="2734970018"/>
              </p:ext>
            </p:extLst>
          </p:nvPr>
        </p:nvGraphicFramePr>
        <p:xfrm>
          <a:off x="5213618" y="3801894"/>
          <a:ext cx="15443268" cy="8710168"/>
        </p:xfrm>
        <a:graphic>
          <a:graphicData uri="http://schemas.openxmlformats.org/drawingml/2006/table">
            <a:tbl>
              <a:tblPr firstRow="1" bandRow="1">
                <a:tableStyleId>{284E427A-3D55-4303-BF80-6455036E1DE7}</a:tableStyleId>
              </a:tblPr>
              <a:tblGrid>
                <a:gridCol w="2573878">
                  <a:extLst>
                    <a:ext uri="{9D8B030D-6E8A-4147-A177-3AD203B41FA5}">
                      <a16:colId xmlns:a16="http://schemas.microsoft.com/office/drawing/2014/main" val="20000"/>
                    </a:ext>
                  </a:extLst>
                </a:gridCol>
                <a:gridCol w="2573878">
                  <a:extLst>
                    <a:ext uri="{9D8B030D-6E8A-4147-A177-3AD203B41FA5}">
                      <a16:colId xmlns:a16="http://schemas.microsoft.com/office/drawing/2014/main" val="20001"/>
                    </a:ext>
                  </a:extLst>
                </a:gridCol>
                <a:gridCol w="2573878">
                  <a:extLst>
                    <a:ext uri="{9D8B030D-6E8A-4147-A177-3AD203B41FA5}">
                      <a16:colId xmlns:a16="http://schemas.microsoft.com/office/drawing/2014/main" val="20002"/>
                    </a:ext>
                  </a:extLst>
                </a:gridCol>
                <a:gridCol w="2573878">
                  <a:extLst>
                    <a:ext uri="{9D8B030D-6E8A-4147-A177-3AD203B41FA5}">
                      <a16:colId xmlns:a16="http://schemas.microsoft.com/office/drawing/2014/main" val="20003"/>
                    </a:ext>
                  </a:extLst>
                </a:gridCol>
                <a:gridCol w="2573878">
                  <a:extLst>
                    <a:ext uri="{9D8B030D-6E8A-4147-A177-3AD203B41FA5}">
                      <a16:colId xmlns:a16="http://schemas.microsoft.com/office/drawing/2014/main" val="20004"/>
                    </a:ext>
                  </a:extLst>
                </a:gridCol>
                <a:gridCol w="2573878">
                  <a:extLst>
                    <a:ext uri="{9D8B030D-6E8A-4147-A177-3AD203B41FA5}">
                      <a16:colId xmlns:a16="http://schemas.microsoft.com/office/drawing/2014/main" val="20005"/>
                    </a:ext>
                  </a:extLst>
                </a:gridCol>
              </a:tblGrid>
              <a:tr h="787316">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Módulo</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Fase</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Esfuerzo</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Total</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Cuentas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Historial Clínico</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Consulta </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Primeros Auxilios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Marcador de número de diapositiva 2"/>
          <p:cNvSpPr>
            <a:spLocks noGrp="1"/>
          </p:cNvSpPr>
          <p:nvPr>
            <p:ph type="sldNum" sz="quarter" idx="2"/>
          </p:nvPr>
        </p:nvSpPr>
        <p:spPr/>
        <p:txBody>
          <a:bodyPr/>
          <a:lstStyle/>
          <a:p>
            <a:fld id="{86CB4B4D-7CA3-9044-876B-883B54F8677D}" type="slidenum">
              <a:rPr lang="es-ES" smtClean="0"/>
              <a:t>9</a:t>
            </a:fld>
            <a:endParaRPr lang="es-ES"/>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290</TotalTime>
  <Words>3476</Words>
  <Application>Microsoft Office PowerPoint</Application>
  <PresentationFormat>Personalizado</PresentationFormat>
  <Paragraphs>537</Paragraphs>
  <Slides>33</Slides>
  <Notes>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33</vt:i4>
      </vt:variant>
    </vt:vector>
  </HeadingPairs>
  <TitlesOfParts>
    <vt:vector size="44" baseType="lpstr">
      <vt:lpstr>Arial</vt:lpstr>
      <vt:lpstr>Avenir Next</vt:lpstr>
      <vt:lpstr>Avenir Next Medium</vt:lpstr>
      <vt:lpstr>Calibri</vt:lpstr>
      <vt:lpstr>DIN Alternate</vt:lpstr>
      <vt:lpstr>DIN Condensed</vt:lpstr>
      <vt:lpstr>Helvetica</vt:lpstr>
      <vt:lpstr>Helvetica Neue</vt:lpstr>
      <vt:lpstr>Helvetica Neue UltraLight</vt:lpstr>
      <vt:lpstr>Times New Roman</vt:lpstr>
      <vt:lpstr>New_Template7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Local</dc:creator>
  <cp:lastModifiedBy>SAMUEL SOLO DE ZALDIVAR BARBERO</cp:lastModifiedBy>
  <cp:revision>85</cp:revision>
  <dcterms:modified xsi:type="dcterms:W3CDTF">2017-01-19T22:13:25Z</dcterms:modified>
</cp:coreProperties>
</file>