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9" name="Shape 109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18" name="Shape 118"/>
          <p:cNvSpPr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Escribir una cita aquí</a:t>
            </a:r>
          </a:p>
        </p:txBody>
      </p:sp>
      <p:sp>
        <p:nvSpPr>
          <p:cNvPr id="119" name="Shape 119"/>
          <p:cNvSpPr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Juan López</a:t>
            </a:r>
          </a:p>
        </p:txBody>
      </p:sp>
      <p:sp>
        <p:nvSpPr>
          <p:cNvPr id="120" name="Shape 120"/>
          <p:cNvSpPr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 alt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sz="quarter" idx="13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Escribir una cita aquí</a:t>
            </a:r>
          </a:p>
        </p:txBody>
      </p:sp>
      <p:sp>
        <p:nvSpPr>
          <p:cNvPr id="129" name="Shape 129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Juan López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" name="Shape 48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88" name="Shape 88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slide" Target="slide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56" t="556" r="556" b="556"/>
          <a:stretch>
            <a:fillRect/>
          </a:stretch>
        </p:blipFill>
        <p:spPr>
          <a:xfrm>
            <a:off x="-100141" y="-3072233"/>
            <a:ext cx="24584282" cy="2026686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10177450" y="6141808"/>
            <a:ext cx="402910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Miembros del Equipo:</a:t>
            </a:r>
          </a:p>
        </p:txBody>
      </p:sp>
      <p:sp>
        <p:nvSpPr>
          <p:cNvPr id="164" name="Shape 164"/>
          <p:cNvSpPr/>
          <p:nvPr/>
        </p:nvSpPr>
        <p:spPr>
          <a:xfrm>
            <a:off x="9326499" y="7091933"/>
            <a:ext cx="5731003" cy="499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C0BFC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Adrian Agudo García-Heras</a:t>
            </a:r>
          </a:p>
          <a:p>
            <a:pPr algn="ctr">
              <a:defRPr>
                <a:solidFill>
                  <a:srgbClr val="C0BFC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Agustín Jofré Millet</a:t>
            </a:r>
          </a:p>
          <a:p>
            <a:pPr algn="ctr">
              <a:defRPr>
                <a:solidFill>
                  <a:srgbClr val="C0BFC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Huaibo Yang</a:t>
            </a:r>
          </a:p>
          <a:p>
            <a:pPr algn="ctr">
              <a:defRPr>
                <a:solidFill>
                  <a:srgbClr val="C0BFC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Javiel Pino Hernández</a:t>
            </a:r>
          </a:p>
          <a:p>
            <a:pPr algn="ctr">
              <a:defRPr>
                <a:solidFill>
                  <a:srgbClr val="C0BFC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Jesús Martín</a:t>
            </a:r>
          </a:p>
          <a:p>
            <a:pPr algn="ctr">
              <a:defRPr>
                <a:solidFill>
                  <a:srgbClr val="C0BFC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Samuel Solo de Zaldívar Barbero</a:t>
            </a:r>
          </a:p>
        </p:txBody>
      </p:sp>
      <p:sp>
        <p:nvSpPr>
          <p:cNvPr id="165" name="Shape 165"/>
          <p:cNvSpPr/>
          <p:nvPr/>
        </p:nvSpPr>
        <p:spPr>
          <a:xfrm>
            <a:off x="8219160" y="4525460"/>
            <a:ext cx="8380756" cy="65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Especificación de Requisitos Software</a:t>
            </a:r>
          </a:p>
        </p:txBody>
      </p:sp>
      <p:pic>
        <p:nvPicPr>
          <p:cNvPr id="16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94750" y="1409700"/>
            <a:ext cx="6794500" cy="215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3" name="Shape 263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264" name="Shape 264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10257242" y="2584880"/>
            <a:ext cx="38695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 Requisitos externos</a:t>
            </a:r>
          </a:p>
        </p:txBody>
      </p:sp>
      <p:sp>
        <p:nvSpPr>
          <p:cNvPr id="266" name="Shape 266"/>
          <p:cNvSpPr/>
          <p:nvPr/>
        </p:nvSpPr>
        <p:spPr>
          <a:xfrm>
            <a:off x="1187450" y="3949265"/>
            <a:ext cx="6723813" cy="8780324"/>
          </a:xfrm>
          <a:prstGeom prst="roundRect">
            <a:avLst>
              <a:gd name="adj" fmla="val 1172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8830093" y="3949265"/>
            <a:ext cx="6723814" cy="8780324"/>
          </a:xfrm>
          <a:prstGeom prst="roundRect">
            <a:avLst>
              <a:gd name="adj" fmla="val 1172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16472737" y="3949265"/>
            <a:ext cx="6723813" cy="8780324"/>
          </a:xfrm>
          <a:prstGeom prst="roundRect">
            <a:avLst>
              <a:gd name="adj" fmla="val 1172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2009673" y="4675442"/>
            <a:ext cx="5079366" cy="3262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Hardware</a:t>
            </a: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Al menos un servidor con:</a:t>
            </a:r>
            <a:endParaRPr>
              <a:solidFill>
                <a:srgbClr val="00000A"/>
              </a:solidFill>
              <a:uFill>
                <a:solidFill>
                  <a:srgbClr val="00000A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Memoria RAM de 8GB</a:t>
            </a:r>
            <a:endParaRPr>
              <a:solidFill>
                <a:srgbClr val="00000A"/>
              </a:solidFill>
              <a:uFill>
                <a:solidFill>
                  <a:srgbClr val="00000A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HDD de 256GB SAS en Raid 10</a:t>
            </a:r>
            <a:endParaRPr>
              <a:solidFill>
                <a:srgbClr val="00000A"/>
              </a:solidFill>
              <a:uFill>
                <a:solidFill>
                  <a:srgbClr val="00000A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CPU Intel Xeon E5-series.</a:t>
            </a:r>
          </a:p>
        </p:txBody>
      </p:sp>
      <p:sp>
        <p:nvSpPr>
          <p:cNvPr id="270" name="Shape 270"/>
          <p:cNvSpPr/>
          <p:nvPr/>
        </p:nvSpPr>
        <p:spPr>
          <a:xfrm>
            <a:off x="9484044" y="4660948"/>
            <a:ext cx="5415911" cy="488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Software</a:t>
            </a: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El sistema operativo utilizado en el servidor será CentOS de codigo abierto.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El Servidor web será Apache y la base de datos requerirá de Oracle SQL.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El lenguaje utilizado para la programar será Java.</a:t>
            </a:r>
          </a:p>
        </p:txBody>
      </p:sp>
      <p:sp>
        <p:nvSpPr>
          <p:cNvPr id="271" name="Shape 271"/>
          <p:cNvSpPr/>
          <p:nvPr/>
        </p:nvSpPr>
        <p:spPr>
          <a:xfrm>
            <a:off x="17126688" y="4647534"/>
            <a:ext cx="5415911" cy="331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 Comunicación</a:t>
            </a: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0045" algn="just" defTabSz="457200">
              <a:lnSpc>
                <a:spcPct val="115000"/>
              </a:lnSpc>
              <a:spcBef>
                <a:spcPts val="1000"/>
              </a:spcBef>
              <a:defRPr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Se implementará una red local con acceso a internet , de tipo Ethernet. Se nesecitara un conector. RJ45 con una conexion Gigabit ( 10/100/1000BASE-T).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6" name="Shape 276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277" name="Shape 277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10006183" y="2584880"/>
            <a:ext cx="43716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Requisitos funcionales</a:t>
            </a:r>
          </a:p>
        </p:txBody>
      </p:sp>
      <p:sp>
        <p:nvSpPr>
          <p:cNvPr id="279" name="Shape 279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1775661" y="4549095"/>
            <a:ext cx="579532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1. Subsistema, Gestion de cuentas.</a:t>
            </a:r>
          </a:p>
        </p:txBody>
      </p:sp>
      <p:pic>
        <p:nvPicPr>
          <p:cNvPr id="281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9196" y="6523602"/>
            <a:ext cx="9914978" cy="363165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12688998" y="4133320"/>
            <a:ext cx="10329054" cy="841221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13158615" y="4549095"/>
            <a:ext cx="249713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Caso de Uso:</a:t>
            </a:r>
          </a:p>
        </p:txBody>
      </p:sp>
      <p:sp>
        <p:nvSpPr>
          <p:cNvPr id="284" name="Shape 284"/>
          <p:cNvSpPr/>
          <p:nvPr/>
        </p:nvSpPr>
        <p:spPr>
          <a:xfrm>
            <a:off x="5843048" y="10766335"/>
            <a:ext cx="2627273" cy="36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8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DCU_Gestión_Cuenta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9" name="Shape 289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290" name="Shape 290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10006183" y="2584880"/>
            <a:ext cx="43716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Requisitos funcionales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1775661" y="4549095"/>
            <a:ext cx="521112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Subsistema, Historial clínico.</a:t>
            </a:r>
          </a:p>
        </p:txBody>
      </p:sp>
      <p:sp>
        <p:nvSpPr>
          <p:cNvPr id="294" name="Shape 294"/>
          <p:cNvSpPr/>
          <p:nvPr/>
        </p:nvSpPr>
        <p:spPr>
          <a:xfrm>
            <a:off x="12688999" y="4133320"/>
            <a:ext cx="10329053" cy="841221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13158615" y="4549095"/>
            <a:ext cx="5289233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Caso de Uso, Realizar consulta:</a:t>
            </a:r>
          </a:p>
        </p:txBody>
      </p:sp>
      <p:sp>
        <p:nvSpPr>
          <p:cNvPr id="296" name="Shape 296"/>
          <p:cNvSpPr/>
          <p:nvPr/>
        </p:nvSpPr>
        <p:spPr>
          <a:xfrm>
            <a:off x="5661835" y="10766335"/>
            <a:ext cx="2627273" cy="36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8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DCU_Historial_Clinico</a:t>
            </a:r>
          </a:p>
        </p:txBody>
      </p:sp>
      <p:pic>
        <p:nvPicPr>
          <p:cNvPr id="297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9787" y="6169405"/>
            <a:ext cx="8551370" cy="4340045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13577840" y="4997543"/>
            <a:ext cx="8551370" cy="724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Identificador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HC1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Objetivo en Contexto:</a:t>
            </a:r>
          </a:p>
          <a:p>
            <a:pPr marL="67818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usuario ya validado consulta su expediente almacenado en la BBDD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Paciente / Medico</a:t>
            </a:r>
            <a:endParaRPr>
              <a:solidFill>
                <a:srgbClr val="262626"/>
              </a:solidFill>
              <a:uFill>
                <a:solidFill>
                  <a:srgbClr val="262626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secundarios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Base de Datos.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Qué datos usa: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Tarjetas CRC Implicada.</a:t>
            </a:r>
          </a:p>
          <a:p>
            <a:pPr marL="22860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Precondiciones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67818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usuario solicita ver su historial clínico</a:t>
            </a:r>
          </a:p>
          <a:p>
            <a:pPr marL="22860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Postcondiciones:</a:t>
            </a:r>
          </a:p>
          <a:p>
            <a:pPr marL="228600"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Éxito: 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La BBDD arroja la información.</a:t>
            </a:r>
          </a:p>
          <a:p>
            <a:pPr marL="228600"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Fallo: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Mensajes de Error del sistema y vuelta a la pantalla principal.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 principal</a:t>
            </a: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USUARIO solicita ver su Historial clínico.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SISTEMA pregunta por rango de fechas o en su totalidad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USUARIO selecciona la opción pertinente.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Se muestra la Pantalla Correspondiente a la acción seleccionada anteriormente.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USUARIO introduce los Datos, según la opción elegida.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SITEMA solicita a la BASE DE DATOS la información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La BASE DE DATOS devuelve la información al SISTEMA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SISTEMA muestra la información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Flujos secundarios</a:t>
            </a:r>
          </a:p>
          <a:p>
            <a:pPr marL="234950" indent="17399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2-a.</a:t>
            </a:r>
          </a:p>
          <a:p>
            <a:pPr marL="67818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Muestra un Mensaje de ERROR, por fechas incorrectas y permite volver a introducirlo o volver a Pantalla Anterior.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Shape 303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304" name="Shape 304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0006183" y="2584880"/>
            <a:ext cx="43716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Requisitos funcionales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1775661" y="4549095"/>
            <a:ext cx="521112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Subsistema, Historial clínico.</a:t>
            </a:r>
          </a:p>
        </p:txBody>
      </p:sp>
      <p:sp>
        <p:nvSpPr>
          <p:cNvPr id="308" name="Shape 308"/>
          <p:cNvSpPr/>
          <p:nvPr/>
        </p:nvSpPr>
        <p:spPr>
          <a:xfrm>
            <a:off x="12688999" y="4133320"/>
            <a:ext cx="10329053" cy="841221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13158615" y="4549095"/>
            <a:ext cx="494823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Caso de Uso, Borrar historial:</a:t>
            </a:r>
          </a:p>
        </p:txBody>
      </p:sp>
      <p:sp>
        <p:nvSpPr>
          <p:cNvPr id="310" name="Shape 310"/>
          <p:cNvSpPr/>
          <p:nvPr/>
        </p:nvSpPr>
        <p:spPr>
          <a:xfrm>
            <a:off x="5661835" y="10766335"/>
            <a:ext cx="2627273" cy="36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8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DCU_Historial_Clinico</a:t>
            </a:r>
          </a:p>
        </p:txBody>
      </p:sp>
      <p:pic>
        <p:nvPicPr>
          <p:cNvPr id="311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9787" y="6169405"/>
            <a:ext cx="8551370" cy="4340045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/>
        </p:nvSpPr>
        <p:spPr>
          <a:xfrm>
            <a:off x="13877896" y="5410931"/>
            <a:ext cx="7951259" cy="6371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Identificador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HC3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Objetivo en Contexto:</a:t>
            </a:r>
          </a:p>
          <a:p>
            <a:pPr marL="44958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usuario paciente solicita eliminar su historial médico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Paciente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secundarios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Base de Datos.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Qué datos usa: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Tarjetas CRC implicadas.</a:t>
            </a:r>
          </a:p>
          <a:p>
            <a:pPr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Precondiciones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44958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usuario debe ser obligatoriamente el paciente, no el médico</a:t>
            </a:r>
          </a:p>
          <a:p>
            <a:pPr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Postcondiciones:</a:t>
            </a:r>
          </a:p>
          <a:p>
            <a:pPr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Éxito: 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Información eliminada</a:t>
            </a:r>
          </a:p>
          <a:p>
            <a:pPr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Fallo: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No hay información a eliminar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 principal</a:t>
            </a: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USUARIO solicita eliminar su Historial clínico.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SISTEMA busca su historial en la BBDD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Se muestra un mensaje de confirmación.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USUARIO confirma / cancela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SITEMA ejecuta la acción y elimina de la BBDD la información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SISTEMA muestra mensaje de confirmación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Flujos secundarios</a:t>
            </a:r>
          </a:p>
          <a:p>
            <a:pPr marL="6350" indent="173989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2-a.</a:t>
            </a:r>
          </a:p>
          <a:p>
            <a:pPr marL="44958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Muestra un Mensaje de AVISO si no hay información a eliminar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7" name="Shape 317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318" name="Shape 318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10006183" y="2584880"/>
            <a:ext cx="43716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Requisitos funcionales</a:t>
            </a:r>
          </a:p>
        </p:txBody>
      </p:sp>
      <p:sp>
        <p:nvSpPr>
          <p:cNvPr id="320" name="Shape 320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1775661" y="4549095"/>
            <a:ext cx="6312854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Subsistema, Preguntar a un médico.</a:t>
            </a:r>
          </a:p>
        </p:txBody>
      </p:sp>
      <p:sp>
        <p:nvSpPr>
          <p:cNvPr id="322" name="Shape 322"/>
          <p:cNvSpPr/>
          <p:nvPr/>
        </p:nvSpPr>
        <p:spPr>
          <a:xfrm>
            <a:off x="12688999" y="4133320"/>
            <a:ext cx="10329053" cy="841221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13158615" y="4549095"/>
            <a:ext cx="502602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Caso de Uso, Hacer pregunta:</a:t>
            </a:r>
          </a:p>
        </p:txBody>
      </p:sp>
      <p:sp>
        <p:nvSpPr>
          <p:cNvPr id="324" name="Shape 324"/>
          <p:cNvSpPr/>
          <p:nvPr/>
        </p:nvSpPr>
        <p:spPr>
          <a:xfrm>
            <a:off x="5350865" y="10766335"/>
            <a:ext cx="2782579" cy="36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8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DCU_Consultar_Medico</a:t>
            </a:r>
          </a:p>
        </p:txBody>
      </p:sp>
      <p:sp>
        <p:nvSpPr>
          <p:cNvPr id="325" name="Shape 325"/>
          <p:cNvSpPr/>
          <p:nvPr/>
        </p:nvSpPr>
        <p:spPr>
          <a:xfrm>
            <a:off x="13877896" y="5315401"/>
            <a:ext cx="7951259" cy="604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Identificador</a:t>
            </a:r>
            <a:r>
              <a:rPr i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CM1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Objetivo en Contexto: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paciente desea realizar una pregunta a un médico.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principal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Paciente.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secundarios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Base de Datos.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Qué datos usa: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Tarjetas CRC implicadas.</a:t>
            </a:r>
          </a:p>
          <a:p>
            <a:pPr marL="22860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Precondiciones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67818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Estar dado de alta en la aplicación, como profesional. (Login)</a:t>
            </a:r>
          </a:p>
          <a:p>
            <a:pPr marL="22860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Postcondiciones</a:t>
            </a:r>
            <a:r>
              <a:rPr b="1" i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668655" marR="56769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Éxito: 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paciente realiza una pregunta y es correctamente enviada</a:t>
            </a:r>
          </a:p>
          <a:p>
            <a:pPr marL="228600"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Fallo: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La pregunta enviada no se guardó correctamente.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 principal</a:t>
            </a: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El paciente realiza una pregunta la cual se guarda en el sistema, para una respuesta por parte de un médico.</a:t>
            </a: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El sistema guarda la pregunta para luego poder ser vista y contestada por un médico.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Flujos secundarios</a:t>
            </a:r>
          </a:p>
          <a:p>
            <a:pPr marL="723900" indent="-228600" algn="just" defTabSz="457200">
              <a:lnSpc>
                <a:spcPct val="103333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Ningún médico contesta la pregunta del paciente</a:t>
            </a:r>
          </a:p>
          <a:p>
            <a:pPr marL="723900" indent="-228600" algn="just" defTabSz="457200">
              <a:lnSpc>
                <a:spcPct val="103333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El sistema no guardó correctamente la pregunta.</a:t>
            </a:r>
          </a:p>
        </p:txBody>
      </p:sp>
      <p:pic>
        <p:nvPicPr>
          <p:cNvPr id="326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6525" y="5898250"/>
            <a:ext cx="7951259" cy="4882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1" name="Shape 331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332" name="Shape 332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10006183" y="2584880"/>
            <a:ext cx="43716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Requisitos funcionales</a:t>
            </a:r>
          </a:p>
        </p:txBody>
      </p:sp>
      <p:sp>
        <p:nvSpPr>
          <p:cNvPr id="334" name="Shape 334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1775661" y="4549095"/>
            <a:ext cx="6312854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Subsistema, Preguntar a un médico.</a:t>
            </a:r>
          </a:p>
        </p:txBody>
      </p:sp>
      <p:sp>
        <p:nvSpPr>
          <p:cNvPr id="336" name="Shape 336"/>
          <p:cNvSpPr/>
          <p:nvPr/>
        </p:nvSpPr>
        <p:spPr>
          <a:xfrm>
            <a:off x="12688999" y="4133320"/>
            <a:ext cx="10329053" cy="841221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13158615" y="4549095"/>
            <a:ext cx="562006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Caso de Uso, Contestar pregunta:</a:t>
            </a:r>
          </a:p>
        </p:txBody>
      </p:sp>
      <p:sp>
        <p:nvSpPr>
          <p:cNvPr id="338" name="Shape 338"/>
          <p:cNvSpPr/>
          <p:nvPr/>
        </p:nvSpPr>
        <p:spPr>
          <a:xfrm>
            <a:off x="5350865" y="10766335"/>
            <a:ext cx="2782579" cy="36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8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DCU_Consultar_Medico</a:t>
            </a:r>
          </a:p>
        </p:txBody>
      </p:sp>
      <p:sp>
        <p:nvSpPr>
          <p:cNvPr id="339" name="Shape 339"/>
          <p:cNvSpPr/>
          <p:nvPr/>
        </p:nvSpPr>
        <p:spPr>
          <a:xfrm>
            <a:off x="13877896" y="5489926"/>
            <a:ext cx="7951259" cy="569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Identificador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CM2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Objetivo en Contexto: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 Médico contesta a una pregunta realizada por un paciente.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principal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Médico.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secundarios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Base de Datos.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Qué datos usa: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Tarjetas CRC implicadas.</a:t>
            </a:r>
          </a:p>
          <a:p>
            <a:pPr marL="22860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Precondiciones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67818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Estar dado de alta en la aplicación, como profesional. (Login)</a:t>
            </a:r>
          </a:p>
          <a:p>
            <a:pPr marL="22860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Postcondiciones:</a:t>
            </a:r>
          </a:p>
          <a:p>
            <a:pPr marL="228600"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Éxito: 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Hay al menos una pregunta por responder.</a:t>
            </a:r>
          </a:p>
          <a:p>
            <a:pPr marL="228600"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Fallo: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No hay preguntas pendientes por responder.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 principal</a:t>
            </a:r>
          </a:p>
          <a:p>
            <a:pPr marL="6858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médico contesta a la pregunta realizada por un paciente.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85800" indent="-228600" algn="just" defTabSz="457200">
              <a:lnSpc>
                <a:spcPct val="103333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</a:rPr>
              <a:t>El sistema guarda la respuesta del médico para luego poder ser vista por el paciente.</a:t>
            </a:r>
          </a:p>
          <a:p>
            <a:pPr marL="22860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Flujos secundarios</a:t>
            </a:r>
          </a:p>
          <a:p>
            <a:pPr marL="234950" indent="-6350" algn="just" defTabSz="457200">
              <a:lnSpc>
                <a:spcPct val="103333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1.  Ningún médico contesta la pregunta del paciente</a:t>
            </a:r>
          </a:p>
          <a:p>
            <a:pPr marL="234950" indent="-6350" algn="just" defTabSz="457200">
              <a:lnSpc>
                <a:spcPct val="103333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2.  El sistema no guardó correctamente la respuesta.</a:t>
            </a:r>
          </a:p>
        </p:txBody>
      </p:sp>
      <p:pic>
        <p:nvPicPr>
          <p:cNvPr id="340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6525" y="5898250"/>
            <a:ext cx="7951259" cy="4882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5" name="Shape 345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346" name="Shape 346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10006183" y="2584880"/>
            <a:ext cx="43716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Requisitos funcionales</a:t>
            </a:r>
          </a:p>
        </p:txBody>
      </p:sp>
      <p:sp>
        <p:nvSpPr>
          <p:cNvPr id="348" name="Shape 348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1775661" y="4549095"/>
            <a:ext cx="54762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4. Subsistema, Primeros auxilios.</a:t>
            </a:r>
          </a:p>
        </p:txBody>
      </p:sp>
      <p:sp>
        <p:nvSpPr>
          <p:cNvPr id="350" name="Shape 350"/>
          <p:cNvSpPr/>
          <p:nvPr/>
        </p:nvSpPr>
        <p:spPr>
          <a:xfrm>
            <a:off x="12688999" y="4133320"/>
            <a:ext cx="10329053" cy="841221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13158615" y="4549095"/>
            <a:ext cx="52825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Caso de Uso, Primeros auxilios:</a:t>
            </a:r>
          </a:p>
        </p:txBody>
      </p:sp>
      <p:sp>
        <p:nvSpPr>
          <p:cNvPr id="352" name="Shape 352"/>
          <p:cNvSpPr/>
          <p:nvPr/>
        </p:nvSpPr>
        <p:spPr>
          <a:xfrm>
            <a:off x="5443474" y="10766335"/>
            <a:ext cx="2782579" cy="36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8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DCU_Primeros_Auxilios</a:t>
            </a:r>
          </a:p>
        </p:txBody>
      </p:sp>
      <p:sp>
        <p:nvSpPr>
          <p:cNvPr id="353" name="Shape 353"/>
          <p:cNvSpPr/>
          <p:nvPr/>
        </p:nvSpPr>
        <p:spPr>
          <a:xfrm>
            <a:off x="13877896" y="5168362"/>
            <a:ext cx="7951259" cy="6950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Identificador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PA0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Objetivo en Contexto: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paciente consulta información sobre cómo actuar frente a algunas situaciones en las que hay que utilizar los Primeros Auxilios.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principal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Paciente.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secundarios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Base de Datos.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Qué datos usa: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Tarjetas CRC implicadas.</a:t>
            </a:r>
          </a:p>
          <a:p>
            <a:pPr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Precondiciones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44958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Estar dado de alta en la aplicación (Login)</a:t>
            </a:r>
          </a:p>
          <a:p>
            <a:pPr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Postcondiciones:</a:t>
            </a:r>
          </a:p>
          <a:p>
            <a:pPr marL="440055" marR="56769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Éxito: 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 muestran las situaciones en las que realizar Primeros Auxilios, desplegando un listado de distintas circunstancias que se pueden producir en la vida cotidiana.</a:t>
            </a:r>
          </a:p>
          <a:p>
            <a:pPr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Fallo: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No se pueden mostrar los casos en los que realizar Primeros Auxilios.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 principal</a:t>
            </a: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PACIENTE pulsa en Primeros Auxilios.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SISTEMA muestra por pantalla el listado de las situaciones en las que realizar Primeros Auxilios.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Flujos secundarios</a:t>
            </a:r>
          </a:p>
          <a:p>
            <a:pPr indent="180339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2-a.</a:t>
            </a:r>
          </a:p>
          <a:p>
            <a:pPr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SISTEMA devuelve un mensaje de error si no encuentra este listado.</a:t>
            </a:r>
          </a:p>
        </p:txBody>
      </p:sp>
      <p:pic>
        <p:nvPicPr>
          <p:cNvPr id="354" name="image4.jpe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1860" y="6032960"/>
            <a:ext cx="10745807" cy="4612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Shape 358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9" name="Shape 359"/>
          <p:cNvSpPr/>
          <p:nvPr/>
        </p:nvSpPr>
        <p:spPr>
          <a:xfrm>
            <a:off x="1044066" y="512137"/>
            <a:ext cx="64859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Requisitos específicos</a:t>
            </a:r>
          </a:p>
        </p:txBody>
      </p:sp>
      <p:sp>
        <p:nvSpPr>
          <p:cNvPr id="360" name="Shape 360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10006183" y="2584880"/>
            <a:ext cx="43716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Requisitos funcionales</a:t>
            </a:r>
          </a:p>
        </p:txBody>
      </p:sp>
      <p:sp>
        <p:nvSpPr>
          <p:cNvPr id="362" name="Shape 362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1775661" y="4549095"/>
            <a:ext cx="54762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4. Subsistema, Primeros auxilios.</a:t>
            </a:r>
          </a:p>
        </p:txBody>
      </p:sp>
      <p:sp>
        <p:nvSpPr>
          <p:cNvPr id="364" name="Shape 364"/>
          <p:cNvSpPr/>
          <p:nvPr/>
        </p:nvSpPr>
        <p:spPr>
          <a:xfrm>
            <a:off x="12688999" y="4133320"/>
            <a:ext cx="10329053" cy="841221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13158615" y="4549095"/>
            <a:ext cx="461962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0045" algn="just" defTabSz="457200">
              <a:lnSpc>
                <a:spcPct val="115000"/>
              </a:lnSpc>
              <a:spcBef>
                <a:spcPts val="1000"/>
              </a:spcBef>
              <a:defRPr b="1" sz="2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Caso de Uso, Quemaduras:</a:t>
            </a:r>
          </a:p>
        </p:txBody>
      </p:sp>
      <p:sp>
        <p:nvSpPr>
          <p:cNvPr id="366" name="Shape 366"/>
          <p:cNvSpPr/>
          <p:nvPr/>
        </p:nvSpPr>
        <p:spPr>
          <a:xfrm>
            <a:off x="5443473" y="10766335"/>
            <a:ext cx="2782580" cy="36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8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DCU_Primeros_Auxilios</a:t>
            </a:r>
          </a:p>
        </p:txBody>
      </p:sp>
      <p:sp>
        <p:nvSpPr>
          <p:cNvPr id="367" name="Shape 367"/>
          <p:cNvSpPr/>
          <p:nvPr/>
        </p:nvSpPr>
        <p:spPr>
          <a:xfrm>
            <a:off x="13877896" y="5448356"/>
            <a:ext cx="7951259" cy="5782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Identificador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PA1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Objetivo en Contexto: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El paciente consulta información sobre quemaduras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principal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Paciente.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Actores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secundarios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 Base de Datos.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Qué datos usa: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Tarjetas CRC implicadas.</a:t>
            </a:r>
          </a:p>
          <a:p>
            <a:pPr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Precondiciones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449580"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Estar dado de alta en la aplicación (Login)</a:t>
            </a:r>
          </a:p>
          <a:p>
            <a:pPr marR="124841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Postcondiciones:</a:t>
            </a:r>
          </a:p>
          <a:p>
            <a:pPr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Éxito: 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 muestra información sobre gestionar una quemadura.</a:t>
            </a:r>
          </a:p>
          <a:p>
            <a:pPr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Fallo:</a:t>
            </a: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 No se localiza información sobre quemaduras.</a:t>
            </a: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 principal</a:t>
            </a: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PACIENTE solicita información sobre quemaduras.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457200" indent="-228600" algn="just" defTabSz="457200">
              <a:lnSpc>
                <a:spcPct val="115000"/>
              </a:lnSpc>
              <a:spcBef>
                <a:spcPts val="0"/>
              </a:spcBef>
              <a:buSzPct val="100000"/>
              <a:buAutoNum type="arabicPeriod" startAt="1"/>
              <a:defRPr sz="170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262626"/>
                  </a:solidFill>
                </a:uFill>
              </a:rPr>
              <a:t>El SISTEMA le muestra por pantalla información sobre la consulta.</a:t>
            </a:r>
            <a:endParaRPr>
              <a:uFill>
                <a:solidFill>
                  <a:srgbClr val="262626"/>
                </a:solidFill>
              </a:uFill>
            </a:endParaRPr>
          </a:p>
          <a:p>
            <a:pPr marL="6350" indent="-6350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Flujos secundarios</a:t>
            </a:r>
          </a:p>
          <a:p>
            <a:pPr marR="567690" indent="440055" algn="just" defTabSz="457200">
              <a:lnSpc>
                <a:spcPct val="115000"/>
              </a:lnSpc>
              <a:spcBef>
                <a:spcPts val="0"/>
              </a:spcBef>
              <a:defRPr sz="1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2- a Se muestra por pantalla el mensaje: “Para mayor información, por favor hable con su médico de familia”</a:t>
            </a:r>
          </a:p>
        </p:txBody>
      </p:sp>
      <p:pic>
        <p:nvPicPr>
          <p:cNvPr id="368" name="image4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1860" y="6032960"/>
            <a:ext cx="10745807" cy="4612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Shape 372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3" name="Shape 373"/>
          <p:cNvSpPr/>
          <p:nvPr/>
        </p:nvSpPr>
        <p:spPr>
          <a:xfrm>
            <a:off x="1044066" y="512137"/>
            <a:ext cx="30781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4. Pantallas</a:t>
            </a:r>
          </a:p>
        </p:txBody>
      </p:sp>
      <p:sp>
        <p:nvSpPr>
          <p:cNvPr id="374" name="Shape 374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10800710" y="2584880"/>
            <a:ext cx="27825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 Inisiar sesión</a:t>
            </a:r>
          </a:p>
        </p:txBody>
      </p:sp>
      <p:sp>
        <p:nvSpPr>
          <p:cNvPr id="376" name="Shape 376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79" name="Group 379"/>
          <p:cNvGrpSpPr/>
          <p:nvPr/>
        </p:nvGrpSpPr>
        <p:grpSpPr>
          <a:xfrm>
            <a:off x="1872519" y="4393162"/>
            <a:ext cx="9160518" cy="7424507"/>
            <a:chOff x="0" y="0"/>
            <a:chExt cx="9160516" cy="7424506"/>
          </a:xfrm>
        </p:grpSpPr>
        <p:pic>
          <p:nvPicPr>
            <p:cNvPr id="378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419"/>
            <a:stretch>
              <a:fillRect/>
            </a:stretch>
          </p:blipFill>
          <p:spPr>
            <a:xfrm>
              <a:off x="203200" y="203199"/>
              <a:ext cx="8754117" cy="69800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77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9160518" cy="7424508"/>
            </a:xfrm>
            <a:prstGeom prst="rect">
              <a:avLst/>
            </a:prstGeom>
            <a:effectLst/>
          </p:spPr>
        </p:pic>
      </p:grpSp>
      <p:sp>
        <p:nvSpPr>
          <p:cNvPr id="380" name="Shape 380"/>
          <p:cNvSpPr/>
          <p:nvPr/>
        </p:nvSpPr>
        <p:spPr>
          <a:xfrm>
            <a:off x="14736282" y="7297334"/>
            <a:ext cx="6003216" cy="161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9580" algn="just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sz="22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Se llevará a cabo el control de cuentas con el propósito de distinguir el tipo de usuarios que podrán acceder al sistema (pacientes y personal sanitario).</a:t>
            </a:r>
          </a:p>
        </p:txBody>
      </p:sp>
      <p:sp>
        <p:nvSpPr>
          <p:cNvPr id="381" name="Shape 381"/>
          <p:cNvSpPr/>
          <p:nvPr/>
        </p:nvSpPr>
        <p:spPr>
          <a:xfrm>
            <a:off x="5387807" y="11970311"/>
            <a:ext cx="2129943" cy="34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7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Pantalla 1, Inicio Sesión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hape 385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6" name="Shape 386"/>
          <p:cNvSpPr/>
          <p:nvPr/>
        </p:nvSpPr>
        <p:spPr>
          <a:xfrm>
            <a:off x="1044066" y="512137"/>
            <a:ext cx="30781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4. Pantallas</a:t>
            </a:r>
          </a:p>
        </p:txBody>
      </p:sp>
      <p:sp>
        <p:nvSpPr>
          <p:cNvPr id="387" name="Shape 387"/>
          <p:cNvSpPr/>
          <p:nvPr/>
        </p:nvSpPr>
        <p:spPr>
          <a:xfrm>
            <a:off x="9780559" y="2510331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11446162" y="2584880"/>
            <a:ext cx="14916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 Home</a:t>
            </a:r>
          </a:p>
        </p:txBody>
      </p:sp>
      <p:sp>
        <p:nvSpPr>
          <p:cNvPr id="389" name="Shape 389"/>
          <p:cNvSpPr/>
          <p:nvPr/>
        </p:nvSpPr>
        <p:spPr>
          <a:xfrm>
            <a:off x="1187450" y="3949265"/>
            <a:ext cx="22009100" cy="8780324"/>
          </a:xfrm>
          <a:prstGeom prst="roundRect">
            <a:avLst>
              <a:gd name="adj" fmla="val 8979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14736283" y="7100753"/>
            <a:ext cx="6003216" cy="2009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9580" algn="just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sz="22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Posiciona al usuario en la pantalla principal del sistema  y le permite que seleccione una tarea a realizar. En cualquier momento puede volver a esta pantalla cliqueando en el botón Home.</a:t>
            </a:r>
          </a:p>
        </p:txBody>
      </p:sp>
      <p:sp>
        <p:nvSpPr>
          <p:cNvPr id="391" name="Shape 391"/>
          <p:cNvSpPr/>
          <p:nvPr/>
        </p:nvSpPr>
        <p:spPr>
          <a:xfrm>
            <a:off x="5387807" y="11970311"/>
            <a:ext cx="2129943" cy="34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15000"/>
              </a:lnSpc>
              <a:spcBef>
                <a:spcPts val="1000"/>
              </a:spcBef>
              <a:tabLst>
                <a:tab pos="444500" algn="l"/>
              </a:tabLst>
              <a:defRPr i="1" sz="17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Pantalla 1, Inicio Sesión</a:t>
            </a:r>
          </a:p>
        </p:txBody>
      </p:sp>
      <p:grpSp>
        <p:nvGrpSpPr>
          <p:cNvPr id="394" name="Group 394"/>
          <p:cNvGrpSpPr/>
          <p:nvPr/>
        </p:nvGrpSpPr>
        <p:grpSpPr>
          <a:xfrm>
            <a:off x="1866899" y="4394200"/>
            <a:ext cx="8867103" cy="7429500"/>
            <a:chOff x="0" y="0"/>
            <a:chExt cx="8867101" cy="7429500"/>
          </a:xfrm>
        </p:grpSpPr>
        <p:pic>
          <p:nvPicPr>
            <p:cNvPr id="393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199" y="203200"/>
              <a:ext cx="8460703" cy="698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92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8867103" cy="7429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7" y="590633"/>
            <a:ext cx="2416330" cy="76680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23281767" y="535886"/>
            <a:ext cx="38633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" name="Shape 171"/>
          <p:cNvSpPr/>
          <p:nvPr/>
        </p:nvSpPr>
        <p:spPr>
          <a:xfrm>
            <a:off x="1044067" y="512137"/>
            <a:ext cx="1659636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Indice</a:t>
            </a:r>
          </a:p>
        </p:txBody>
      </p:sp>
      <p:sp>
        <p:nvSpPr>
          <p:cNvPr id="172" name="Shape 172"/>
          <p:cNvSpPr/>
          <p:nvPr/>
        </p:nvSpPr>
        <p:spPr>
          <a:xfrm>
            <a:off x="2226146" y="5701042"/>
            <a:ext cx="2024087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1.Propósito	2.Alcance	</a:t>
            </a:r>
          </a:p>
        </p:txBody>
      </p:sp>
      <p:sp>
        <p:nvSpPr>
          <p:cNvPr id="173" name="Shape 173"/>
          <p:cNvSpPr/>
          <p:nvPr/>
        </p:nvSpPr>
        <p:spPr>
          <a:xfrm>
            <a:off x="20465738" y="5483391"/>
            <a:ext cx="181229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153670" indent="-153670" defTabSz="457200">
              <a:spcBef>
                <a:spcPts val="0"/>
              </a:spcBef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Tarjetas CRC</a:t>
            </a:r>
          </a:p>
        </p:txBody>
      </p:sp>
      <p:sp>
        <p:nvSpPr>
          <p:cNvPr id="174" name="Shape 174"/>
          <p:cNvSpPr/>
          <p:nvPr/>
        </p:nvSpPr>
        <p:spPr>
          <a:xfrm>
            <a:off x="5772623" y="5683362"/>
            <a:ext cx="3658871" cy="192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Perspectiva del producto</a:t>
            </a:r>
          </a:p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Funciones del producto</a:t>
            </a:r>
          </a:p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Características del usuario</a:t>
            </a:r>
          </a:p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Restricciones	</a:t>
            </a:r>
          </a:p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Supuestos y dependencias</a:t>
            </a:r>
          </a:p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Requisitos futuros	</a:t>
            </a:r>
          </a:p>
        </p:txBody>
      </p:sp>
      <p:sp>
        <p:nvSpPr>
          <p:cNvPr id="175" name="Shape 175"/>
          <p:cNvSpPr/>
          <p:nvPr/>
        </p:nvSpPr>
        <p:spPr>
          <a:xfrm>
            <a:off x="10203257" y="5757364"/>
            <a:ext cx="3977486" cy="3430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Requisitos externos</a:t>
            </a:r>
          </a:p>
          <a:p>
            <a:pPr lvl="2" marL="571500" indent="-329565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Interfaces hardware	</a:t>
            </a:r>
          </a:p>
          <a:p>
            <a:pPr lvl="2" marL="571500" indent="-329565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Interfaces software	</a:t>
            </a:r>
          </a:p>
          <a:p>
            <a:pPr lvl="2" marL="571500" indent="-329565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Interfaces de Comunicación</a:t>
            </a:r>
          </a:p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Requisitos funcionales</a:t>
            </a:r>
          </a:p>
          <a:p>
            <a:pPr lvl="2" marL="571500" indent="-329565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Gestión de cuentas</a:t>
            </a:r>
          </a:p>
          <a:p>
            <a:pPr lvl="2" marL="571500" indent="-329565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Historial clínico</a:t>
            </a:r>
          </a:p>
          <a:p>
            <a:pPr lvl="2" marL="571500" indent="-329565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Consultar a un médico</a:t>
            </a:r>
          </a:p>
          <a:p>
            <a:pPr lvl="2" marL="571500" indent="-329565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Primeros auxilios</a:t>
            </a:r>
          </a:p>
          <a:p>
            <a:pPr lvl="1" marL="346709" indent="-166369" defTabSz="457200"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Diagrama de actividad		</a:t>
            </a:r>
          </a:p>
        </p:txBody>
      </p:sp>
      <p:sp>
        <p:nvSpPr>
          <p:cNvPr id="176" name="Shape 176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996710" y="3562138"/>
            <a:ext cx="4030812" cy="622301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1930317" y="3655091"/>
            <a:ext cx="2163598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 Introduccion</a:t>
            </a:r>
          </a:p>
        </p:txBody>
      </p:sp>
      <p:sp>
        <p:nvSpPr>
          <p:cNvPr id="178" name="Shape 178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586652" y="3562138"/>
            <a:ext cx="4030812" cy="622301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6590014" y="3655091"/>
            <a:ext cx="2024088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 Descripción</a:t>
            </a:r>
          </a:p>
        </p:txBody>
      </p:sp>
      <p:sp>
        <p:nvSpPr>
          <p:cNvPr id="180" name="Shape 180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0176594" y="3593818"/>
            <a:ext cx="4030812" cy="622301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0529101" y="3680491"/>
            <a:ext cx="3627505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 Requisitos especificos</a:t>
            </a:r>
          </a:p>
        </p:txBody>
      </p:sp>
      <p:sp>
        <p:nvSpPr>
          <p:cNvPr id="182" name="Shape 182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4766536" y="3625497"/>
            <a:ext cx="4030812" cy="622301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15952123" y="3718449"/>
            <a:ext cx="1659637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 Pantallas</a:t>
            </a:r>
          </a:p>
        </p:txBody>
      </p:sp>
      <p:sp>
        <p:nvSpPr>
          <p:cNvPr id="184" name="Shape 184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9356478" y="3593818"/>
            <a:ext cx="4030812" cy="622301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20890408" y="3718449"/>
            <a:ext cx="962952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5 CRC</a:t>
            </a:r>
          </a:p>
        </p:txBody>
      </p:sp>
      <p:sp>
        <p:nvSpPr>
          <p:cNvPr id="186" name="Shape 186"/>
          <p:cNvSpPr/>
          <p:nvPr/>
        </p:nvSpPr>
        <p:spPr>
          <a:xfrm>
            <a:off x="936906" y="4844943"/>
            <a:ext cx="4150420" cy="2462610"/>
          </a:xfrm>
          <a:prstGeom prst="roundRect">
            <a:avLst>
              <a:gd name="adj" fmla="val 32015"/>
            </a:avLst>
          </a:prstGeom>
          <a:ln w="381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5526848" y="4844943"/>
            <a:ext cx="4150420" cy="3600127"/>
          </a:xfrm>
          <a:prstGeom prst="roundRect">
            <a:avLst>
              <a:gd name="adj" fmla="val 21900"/>
            </a:avLst>
          </a:prstGeom>
          <a:ln w="381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10116790" y="4844943"/>
            <a:ext cx="4150420" cy="5255754"/>
          </a:xfrm>
          <a:prstGeom prst="roundRect">
            <a:avLst>
              <a:gd name="adj" fmla="val 18996"/>
            </a:avLst>
          </a:prstGeom>
          <a:ln w="381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14706732" y="4844943"/>
            <a:ext cx="4150420" cy="3600127"/>
          </a:xfrm>
          <a:prstGeom prst="roundRect">
            <a:avLst>
              <a:gd name="adj" fmla="val 21900"/>
            </a:avLst>
          </a:prstGeom>
          <a:ln w="381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19296674" y="4879236"/>
            <a:ext cx="4150420" cy="1607599"/>
          </a:xfrm>
          <a:prstGeom prst="roundRect">
            <a:avLst>
              <a:gd name="adj" fmla="val 49043"/>
            </a:avLst>
          </a:prstGeom>
          <a:ln w="381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5219206" y="5530962"/>
            <a:ext cx="3125471" cy="2228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1.Inicio sesión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2.Home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3.Primeros auxilios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4.Preguntar a un medico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5.Tu historial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6.Cuenta usuario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spcBef>
                <a:spcPts val="0"/>
              </a:spcBef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7.Link pantallas navegable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492906" y="3371743"/>
            <a:ext cx="16067822" cy="3260498"/>
          </a:xfrm>
          <a:prstGeom prst="roundRect">
            <a:avLst>
              <a:gd name="adj" fmla="val 24181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7" name="Shape 197"/>
          <p:cNvSpPr/>
          <p:nvPr/>
        </p:nvSpPr>
        <p:spPr>
          <a:xfrm>
            <a:off x="1044066" y="512137"/>
            <a:ext cx="394678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1. Introducción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10277988" y="3792773"/>
            <a:ext cx="3946781" cy="771399"/>
            <a:chOff x="0" y="0"/>
            <a:chExt cx="3946779" cy="771398"/>
          </a:xfrm>
        </p:grpSpPr>
        <p:sp>
          <p:nvSpPr>
            <p:cNvPr id="198" name="Shape 198"/>
            <p:cNvSpPr/>
            <p:nvPr/>
          </p:nvSpPr>
          <p:spPr>
            <a:xfrm>
              <a:off x="0" y="0"/>
              <a:ext cx="3946780" cy="771399"/>
            </a:xfrm>
            <a:prstGeom prst="roundRect">
              <a:avLst>
                <a:gd name="adj" fmla="val 33536"/>
              </a:avLst>
            </a:prstGeom>
            <a:solidFill>
              <a:srgbClr val="BA6B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919162" y="74548"/>
              <a:ext cx="2108455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 Proposito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5311535" y="4839958"/>
            <a:ext cx="14430563" cy="1347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algn="just" defTabSz="457200">
              <a:lnSpc>
                <a:spcPct val="115000"/>
              </a:lnSpc>
              <a:spcBef>
                <a:spcPts val="600"/>
              </a:spcBef>
              <a:tabLst>
                <a:tab pos="444500" algn="l"/>
              </a:tabLst>
              <a:defRPr sz="25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Este documento detalla los requisitos software que debe cumplir un sistema de consultas y preguntas médicas, resaltando los aspectos claves del desarrollo que se muestran a lo largo del todo este documento.</a:t>
            </a:r>
          </a:p>
        </p:txBody>
      </p:sp>
      <p:sp>
        <p:nvSpPr>
          <p:cNvPr id="202" name="Shape 202"/>
          <p:cNvSpPr/>
          <p:nvPr/>
        </p:nvSpPr>
        <p:spPr>
          <a:xfrm>
            <a:off x="4619906" y="8096143"/>
            <a:ext cx="16067822" cy="3260498"/>
          </a:xfrm>
          <a:prstGeom prst="roundRect">
            <a:avLst>
              <a:gd name="adj" fmla="val 24181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05" name="Group 205"/>
          <p:cNvGrpSpPr/>
          <p:nvPr/>
        </p:nvGrpSpPr>
        <p:grpSpPr>
          <a:xfrm>
            <a:off x="10218610" y="8505032"/>
            <a:ext cx="3946780" cy="771399"/>
            <a:chOff x="0" y="0"/>
            <a:chExt cx="3946779" cy="771398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3946780" cy="771399"/>
            </a:xfrm>
            <a:prstGeom prst="roundRect">
              <a:avLst>
                <a:gd name="adj" fmla="val 33536"/>
              </a:avLst>
            </a:prstGeom>
            <a:solidFill>
              <a:srgbClr val="BA6B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62228" y="74548"/>
              <a:ext cx="182232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 Alcance</a:t>
              </a:r>
            </a:p>
          </p:txBody>
        </p:sp>
      </p:grpSp>
      <p:sp>
        <p:nvSpPr>
          <p:cNvPr id="206" name="Shape 206"/>
          <p:cNvSpPr/>
          <p:nvPr/>
        </p:nvSpPr>
        <p:spPr>
          <a:xfrm>
            <a:off x="6419793" y="9994596"/>
            <a:ext cx="12468047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algn="just" defTabSz="457200">
              <a:lnSpc>
                <a:spcPct val="115000"/>
              </a:lnSpc>
              <a:spcBef>
                <a:spcPts val="600"/>
              </a:spcBef>
              <a:tabLst>
                <a:tab pos="444500" algn="l"/>
              </a:tabLst>
              <a:defRPr sz="2500"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A"/>
                </a:solidFill>
                <a:uFill>
                  <a:solidFill>
                    <a:srgbClr val="00000A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Controlar las consultas de primeros auxilios y la participación de personal sanitario.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1" name="Shape 211"/>
          <p:cNvSpPr/>
          <p:nvPr/>
        </p:nvSpPr>
        <p:spPr>
          <a:xfrm>
            <a:off x="1044066" y="512137"/>
            <a:ext cx="59356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Descripción General</a:t>
            </a:r>
          </a:p>
        </p:txBody>
      </p:sp>
      <p:sp>
        <p:nvSpPr>
          <p:cNvPr id="212" name="Shape 212"/>
          <p:cNvSpPr/>
          <p:nvPr/>
        </p:nvSpPr>
        <p:spPr>
          <a:xfrm>
            <a:off x="4158089" y="2807753"/>
            <a:ext cx="16067822" cy="9924775"/>
          </a:xfrm>
          <a:prstGeom prst="roundRect">
            <a:avLst>
              <a:gd name="adj" fmla="val 7944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15" name="Group 215"/>
          <p:cNvGrpSpPr/>
          <p:nvPr/>
        </p:nvGrpSpPr>
        <p:grpSpPr>
          <a:xfrm>
            <a:off x="10218610" y="3281614"/>
            <a:ext cx="3946780" cy="771399"/>
            <a:chOff x="0" y="-673100"/>
            <a:chExt cx="3946779" cy="771398"/>
          </a:xfrm>
        </p:grpSpPr>
        <p:sp>
          <p:nvSpPr>
            <p:cNvPr id="213" name="Shape 213"/>
            <p:cNvSpPr/>
            <p:nvPr/>
          </p:nvSpPr>
          <p:spPr>
            <a:xfrm>
              <a:off x="0" y="-673100"/>
              <a:ext cx="3946780" cy="771399"/>
            </a:xfrm>
            <a:prstGeom prst="roundRect">
              <a:avLst>
                <a:gd name="adj" fmla="val 33536"/>
              </a:avLst>
            </a:prstGeom>
            <a:solidFill>
              <a:srgbClr val="BA6B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56285" y="-598552"/>
              <a:ext cx="243421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 Perspectiva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0" name="Shape 220"/>
          <p:cNvSpPr/>
          <p:nvPr/>
        </p:nvSpPr>
        <p:spPr>
          <a:xfrm>
            <a:off x="1044066" y="512137"/>
            <a:ext cx="59356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Descripción General</a:t>
            </a:r>
          </a:p>
        </p:txBody>
      </p:sp>
      <p:sp>
        <p:nvSpPr>
          <p:cNvPr id="221" name="Shape 221"/>
          <p:cNvSpPr/>
          <p:nvPr/>
        </p:nvSpPr>
        <p:spPr>
          <a:xfrm>
            <a:off x="4564457" y="2655353"/>
            <a:ext cx="16067821" cy="9924775"/>
          </a:xfrm>
          <a:prstGeom prst="roundRect">
            <a:avLst>
              <a:gd name="adj" fmla="val 7944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24" name="Group 224"/>
          <p:cNvGrpSpPr/>
          <p:nvPr/>
        </p:nvGrpSpPr>
        <p:grpSpPr>
          <a:xfrm>
            <a:off x="10624978" y="3078414"/>
            <a:ext cx="3946780" cy="771399"/>
            <a:chOff x="0" y="-673100"/>
            <a:chExt cx="3946779" cy="771398"/>
          </a:xfrm>
        </p:grpSpPr>
        <p:sp>
          <p:nvSpPr>
            <p:cNvPr id="222" name="Shape 222"/>
            <p:cNvSpPr/>
            <p:nvPr/>
          </p:nvSpPr>
          <p:spPr>
            <a:xfrm>
              <a:off x="0" y="-673100"/>
              <a:ext cx="3946780" cy="771399"/>
            </a:xfrm>
            <a:prstGeom prst="roundRect">
              <a:avLst>
                <a:gd name="adj" fmla="val 33536"/>
              </a:avLst>
            </a:prstGeom>
            <a:solidFill>
              <a:srgbClr val="BA6B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869061" y="-598552"/>
              <a:ext cx="22086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 Funciones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9" name="Shape 229"/>
          <p:cNvSpPr/>
          <p:nvPr/>
        </p:nvSpPr>
        <p:spPr>
          <a:xfrm>
            <a:off x="1044066" y="512137"/>
            <a:ext cx="59356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Descripción General</a:t>
            </a:r>
          </a:p>
        </p:txBody>
      </p:sp>
      <p:sp>
        <p:nvSpPr>
          <p:cNvPr id="230" name="Shape 230"/>
          <p:cNvSpPr/>
          <p:nvPr/>
        </p:nvSpPr>
        <p:spPr>
          <a:xfrm>
            <a:off x="4564457" y="2655353"/>
            <a:ext cx="16067821" cy="9924775"/>
          </a:xfrm>
          <a:prstGeom prst="roundRect">
            <a:avLst>
              <a:gd name="adj" fmla="val 7944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33" name="Group 233"/>
          <p:cNvGrpSpPr/>
          <p:nvPr/>
        </p:nvGrpSpPr>
        <p:grpSpPr>
          <a:xfrm>
            <a:off x="10624977" y="3078414"/>
            <a:ext cx="3946781" cy="771399"/>
            <a:chOff x="0" y="-673100"/>
            <a:chExt cx="3946779" cy="771398"/>
          </a:xfrm>
        </p:grpSpPr>
        <p:sp>
          <p:nvSpPr>
            <p:cNvPr id="231" name="Shape 231"/>
            <p:cNvSpPr/>
            <p:nvPr/>
          </p:nvSpPr>
          <p:spPr>
            <a:xfrm>
              <a:off x="0" y="-673100"/>
              <a:ext cx="3946780" cy="771399"/>
            </a:xfrm>
            <a:prstGeom prst="roundRect">
              <a:avLst>
                <a:gd name="adj" fmla="val 33536"/>
              </a:avLst>
            </a:prstGeom>
            <a:solidFill>
              <a:srgbClr val="BA6B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88061" y="-598551"/>
              <a:ext cx="29706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 Caracteristicas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1044066" y="512137"/>
            <a:ext cx="59356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Descripción General</a:t>
            </a:r>
          </a:p>
        </p:txBody>
      </p:sp>
      <p:sp>
        <p:nvSpPr>
          <p:cNvPr id="239" name="Shape 239"/>
          <p:cNvSpPr/>
          <p:nvPr/>
        </p:nvSpPr>
        <p:spPr>
          <a:xfrm>
            <a:off x="4564457" y="2655353"/>
            <a:ext cx="16067821" cy="9924775"/>
          </a:xfrm>
          <a:prstGeom prst="roundRect">
            <a:avLst>
              <a:gd name="adj" fmla="val 7944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42" name="Group 242"/>
          <p:cNvGrpSpPr/>
          <p:nvPr/>
        </p:nvGrpSpPr>
        <p:grpSpPr>
          <a:xfrm>
            <a:off x="10624977" y="3078414"/>
            <a:ext cx="3946781" cy="771399"/>
            <a:chOff x="0" y="-673100"/>
            <a:chExt cx="3946779" cy="771398"/>
          </a:xfrm>
        </p:grpSpPr>
        <p:sp>
          <p:nvSpPr>
            <p:cNvPr id="240" name="Shape 240"/>
            <p:cNvSpPr/>
            <p:nvPr/>
          </p:nvSpPr>
          <p:spPr>
            <a:xfrm>
              <a:off x="0" y="-673100"/>
              <a:ext cx="3946780" cy="771399"/>
            </a:xfrm>
            <a:prstGeom prst="roundRect">
              <a:avLst>
                <a:gd name="adj" fmla="val 33536"/>
              </a:avLst>
            </a:prstGeom>
            <a:solidFill>
              <a:srgbClr val="BA6B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07504" y="-598551"/>
              <a:ext cx="273177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 Restricciones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" name="Shape 247"/>
          <p:cNvSpPr/>
          <p:nvPr/>
        </p:nvSpPr>
        <p:spPr>
          <a:xfrm>
            <a:off x="1044066" y="512137"/>
            <a:ext cx="59356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Descripción General</a:t>
            </a:r>
          </a:p>
        </p:txBody>
      </p:sp>
      <p:sp>
        <p:nvSpPr>
          <p:cNvPr id="248" name="Shape 248"/>
          <p:cNvSpPr/>
          <p:nvPr/>
        </p:nvSpPr>
        <p:spPr>
          <a:xfrm>
            <a:off x="4158089" y="2604553"/>
            <a:ext cx="16067822" cy="9924775"/>
          </a:xfrm>
          <a:prstGeom prst="roundRect">
            <a:avLst>
              <a:gd name="adj" fmla="val 7944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9140800" y="3086089"/>
            <a:ext cx="6102400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9631299" y="3160638"/>
            <a:ext cx="512140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 Supuestos y dependencias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6206" y="-529723"/>
            <a:ext cx="26829216" cy="23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0528" y="596900"/>
            <a:ext cx="2416329" cy="76680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3281766" y="535886"/>
            <a:ext cx="38633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1C0C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Shape 255"/>
          <p:cNvSpPr/>
          <p:nvPr/>
        </p:nvSpPr>
        <p:spPr>
          <a:xfrm>
            <a:off x="1044066" y="512137"/>
            <a:ext cx="593560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Descripción General</a:t>
            </a:r>
          </a:p>
        </p:txBody>
      </p:sp>
      <p:sp>
        <p:nvSpPr>
          <p:cNvPr id="256" name="Shape 256"/>
          <p:cNvSpPr/>
          <p:nvPr/>
        </p:nvSpPr>
        <p:spPr>
          <a:xfrm>
            <a:off x="9780559" y="3129214"/>
            <a:ext cx="4822882" cy="771399"/>
          </a:xfrm>
          <a:prstGeom prst="roundRect">
            <a:avLst>
              <a:gd name="adj" fmla="val 33536"/>
            </a:avLst>
          </a:prstGeom>
          <a:solidFill>
            <a:srgbClr val="BA6B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10388064" y="3203763"/>
            <a:ext cx="360787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6 Requisitos futuros</a:t>
            </a:r>
          </a:p>
        </p:txBody>
      </p:sp>
      <p:sp>
        <p:nvSpPr>
          <p:cNvPr id="258" name="Shape 258"/>
          <p:cNvSpPr/>
          <p:nvPr/>
        </p:nvSpPr>
        <p:spPr>
          <a:xfrm>
            <a:off x="4158089" y="2706153"/>
            <a:ext cx="16067822" cy="9924775"/>
          </a:xfrm>
          <a:prstGeom prst="roundRect">
            <a:avLst>
              <a:gd name="adj" fmla="val 7944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