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0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hyperlink" Target="https://fonts.google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hyperlink" Target="https://infinityfree.net" TargetMode="External"/><Relationship Id="rId5" Type="http://schemas.openxmlformats.org/officeDocument/2006/relationships/hyperlink" Target="https://www.000webhost.com" TargetMode="External"/><Relationship Id="rId6" Type="http://schemas.openxmlformats.org/officeDocument/2006/relationships/hyperlink" Target="https://compressjpeg.com/es/" TargetMode="External"/><Relationship Id="rId7" Type="http://schemas.openxmlformats.org/officeDocument/2006/relationships/hyperlink" Target="https://www.pexels.com" TargetMode="External"/><Relationship Id="rId8" Type="http://schemas.openxmlformats.org/officeDocument/2006/relationships/hyperlink" Target="https://pixabay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color-hex.com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hyperlink" Target="https://htmlcolorcodes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8659" l="0" r="0" t="11732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569843" y="3748294"/>
            <a:ext cx="6311970" cy="1766680"/>
          </a:xfrm>
          <a:prstGeom prst="rect">
            <a:avLst/>
          </a:prstGeom>
          <a:solidFill>
            <a:srgbClr val="FFFA00">
              <a:alpha val="2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74643" y="3824996"/>
            <a:ext cx="11012557" cy="1974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Maquetado web: </a:t>
            </a:r>
            <a:endParaRPr b="0" i="0" sz="4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HTML5 y CSS                    </a:t>
            </a:r>
            <a:r>
              <a:rPr b="0" i="0" lang="es-ES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1/6</a:t>
            </a:r>
            <a:endParaRPr b="0" i="0" sz="10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2152650" y="1616766"/>
            <a:ext cx="7886700" cy="2001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None/>
            </a:pPr>
            <a:r>
              <a:rPr b="1" lang="es-ES" sz="6600">
                <a:solidFill>
                  <a:srgbClr val="FFFFFF"/>
                </a:solidFill>
              </a:rPr>
              <a:t>Tipografías</a:t>
            </a:r>
            <a:endParaRPr/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2152650" y="1630017"/>
            <a:ext cx="7886700" cy="20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600"/>
              <a:buNone/>
            </a:pPr>
            <a:r>
              <a:rPr b="1" lang="es-ES" sz="66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Tipografías</a:t>
            </a:r>
            <a:endParaRPr b="1" sz="6600">
              <a:solidFill>
                <a:schemeClr val="accent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615398" y="236466"/>
            <a:ext cx="7886700" cy="855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sz="3200">
                <a:latin typeface="Verdana"/>
                <a:ea typeface="Verdana"/>
                <a:cs typeface="Verdana"/>
                <a:sym typeface="Verdana"/>
              </a:rPr>
              <a:t>CSS – font-family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9699" y="1350103"/>
            <a:ext cx="7257997" cy="1340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captura de pantalla&#10;&#10;Descripción generada con confianza muy alta" id="154" name="Google Shape;15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398" y="2761742"/>
            <a:ext cx="5423376" cy="22320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captura de pantalla&#10;&#10;Descripción generada con confianza muy alta" id="155" name="Google Shape;15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5193" y="2864011"/>
            <a:ext cx="5334709" cy="27650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captura de pantalla&#10;&#10;Descripción generada con confianza muy alta" id="156" name="Google Shape;15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4070" y="5064729"/>
            <a:ext cx="5186031" cy="163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captura de pantalla&#10;&#10;Descripción generada con confianza muy alta"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472" y="778925"/>
            <a:ext cx="10714482" cy="507853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>
            <a:hlinkClick r:id="rId4"/>
          </p:cNvPr>
          <p:cNvSpPr/>
          <p:nvPr/>
        </p:nvSpPr>
        <p:spPr>
          <a:xfrm>
            <a:off x="5107678" y="6086324"/>
            <a:ext cx="1948070" cy="54334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Font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/>
        </p:nvSpPr>
        <p:spPr>
          <a:xfrm>
            <a:off x="615398" y="236466"/>
            <a:ext cx="7886700" cy="855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Ejercicio</a:t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2586037" y="1092268"/>
            <a:ext cx="8051071" cy="79014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1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2586037" y="2175549"/>
            <a:ext cx="8031094" cy="47946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1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2586037" y="2921256"/>
            <a:ext cx="8031094" cy="209767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1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2586037" y="5298620"/>
            <a:ext cx="8051071" cy="65926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51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3045527" y="3500618"/>
            <a:ext cx="7172047" cy="1198671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PARRAFO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5996289" y="3001167"/>
            <a:ext cx="1210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1230567" y="1404711"/>
            <a:ext cx="9602400" cy="512861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2800"/>
              <a:buNone/>
            </a:pPr>
            <a:r>
              <a:rPr lang="es-ES">
                <a:solidFill>
                  <a:srgbClr val="00FFFF"/>
                </a:solidFill>
                <a:latin typeface="Verdana"/>
                <a:ea typeface="Verdana"/>
                <a:cs typeface="Verdana"/>
                <a:sym typeface="Verdana"/>
              </a:rPr>
              <a:t>Hosting gratis</a:t>
            </a:r>
            <a:endParaRPr>
              <a:solidFill>
                <a:srgbClr val="00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188" lvl="0" marL="609585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s-ES" sz="2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https://infinityfree.net</a:t>
            </a:r>
            <a:r>
              <a:rPr lang="es-ES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s-ES" sz="2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https://www.000webhost.com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2800"/>
              <a:buNone/>
            </a:pPr>
            <a:r>
              <a:rPr lang="es-ES">
                <a:solidFill>
                  <a:srgbClr val="00FFFF"/>
                </a:solidFill>
                <a:latin typeface="Verdana"/>
                <a:ea typeface="Verdana"/>
                <a:cs typeface="Verdana"/>
                <a:sym typeface="Verdana"/>
              </a:rPr>
              <a:t>Compresor imagenes online</a:t>
            </a:r>
            <a:endParaRPr sz="3200">
              <a:solidFill>
                <a:srgbClr val="00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s-ES" sz="2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https://compressjpeg.com/es/</a:t>
            </a:r>
            <a:r>
              <a:rPr lang="es-ES" sz="2400">
                <a:solidFill>
                  <a:srgbClr val="00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2800"/>
              <a:buNone/>
            </a:pPr>
            <a:r>
              <a:rPr lang="es-ES">
                <a:solidFill>
                  <a:srgbClr val="00FFFF"/>
                </a:solidFill>
                <a:latin typeface="Verdana"/>
                <a:ea typeface="Verdana"/>
                <a:cs typeface="Verdana"/>
                <a:sym typeface="Verdana"/>
              </a:rPr>
              <a:t>Banco imágenes y videos Gratis</a:t>
            </a:r>
            <a:endParaRPr sz="3200">
              <a:solidFill>
                <a:srgbClr val="00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188" lvl="0" marL="609585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s-ES" sz="2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https://www.pexels.com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s-ES" sz="2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https://pixabay.com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26"/>
          <p:cNvSpPr txBox="1"/>
          <p:nvPr>
            <p:ph type="title"/>
          </p:nvPr>
        </p:nvSpPr>
        <p:spPr>
          <a:xfrm>
            <a:off x="1205948" y="185533"/>
            <a:ext cx="9780104" cy="1364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600"/>
              <a:buNone/>
            </a:pPr>
            <a:r>
              <a:rPr b="1" lang="es-ES" sz="6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Recursos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/>
          <p:nvPr/>
        </p:nvSpPr>
        <p:spPr>
          <a:xfrm>
            <a:off x="5962433" y="888265"/>
            <a:ext cx="5631200" cy="2269600"/>
          </a:xfrm>
          <a:prstGeom prst="rect">
            <a:avLst/>
          </a:prstGeom>
          <a:solidFill>
            <a:srgbClr val="000000">
              <a:alpha val="26666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7317467" y="1257961"/>
            <a:ext cx="4132411" cy="18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Andrés Martin</a:t>
            </a:r>
            <a:endParaRPr b="0" i="0" sz="3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andimartinm@gmail.com</a:t>
            </a:r>
            <a:endParaRPr b="0" i="0" sz="2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11.6847.7708</a:t>
            </a:r>
            <a:endParaRPr b="0" i="0" sz="2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6232350" y="1402004"/>
            <a:ext cx="815200" cy="741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00D2D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11179" l="0" r="0" t="932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874643" y="490686"/>
            <a:ext cx="10675673" cy="585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Temas</a:t>
            </a:r>
            <a:endParaRPr b="0" i="0" sz="5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Elementos semánticos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Propiedades de textos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Id, class y etiquetas, selectores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Ley herencia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Colores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Background color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Text-decoration y text-transform</a:t>
            </a:r>
            <a:endParaRPr b="0"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Line-height, word-spacing, letter-spacing</a:t>
            </a:r>
            <a:endParaRPr b="0"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Google font</a:t>
            </a:r>
            <a:endParaRPr b="0" i="0" sz="2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Ejercicio</a:t>
            </a:r>
            <a:endParaRPr b="0" i="0" sz="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205948" y="1736034"/>
            <a:ext cx="9780104" cy="2001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600"/>
              <a:buNone/>
            </a:pPr>
            <a:r>
              <a:rPr b="1" lang="es-ES" sz="66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Estructura semántica HTML5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captura de pantalla&#10;&#10;Descripción generada con confianza muy alta"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9246"/>
          <a:stretch/>
        </p:blipFill>
        <p:spPr>
          <a:xfrm>
            <a:off x="1279254" y="357809"/>
            <a:ext cx="9369475" cy="6188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15600" y="237600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sz="4000">
                <a:latin typeface="Verdana"/>
                <a:ea typeface="Verdana"/>
                <a:cs typeface="Verdana"/>
                <a:sym typeface="Verdana"/>
              </a:rPr>
              <a:t>Estructura - maquetado</a:t>
            </a:r>
            <a:endParaRPr sz="4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865" y="1987736"/>
            <a:ext cx="6628267" cy="36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205948" y="1736034"/>
            <a:ext cx="9780104" cy="2001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600"/>
              <a:buNone/>
            </a:pPr>
            <a:r>
              <a:rPr b="1" lang="es-ES" sz="66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Implementar CSS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615398" y="236466"/>
            <a:ext cx="7886700" cy="855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Invocar CSS</a:t>
            </a:r>
            <a:endParaRPr b="0" i="0" sz="4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402" y="2243966"/>
            <a:ext cx="3974103" cy="194372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667371" y="1283336"/>
            <a:ext cx="657846" cy="661471"/>
          </a:xfrm>
          <a:prstGeom prst="rect">
            <a:avLst/>
          </a:prstGeom>
          <a:solidFill>
            <a:srgbClr val="FFF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ID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6432067" y="1283336"/>
            <a:ext cx="1320456" cy="661471"/>
          </a:xfrm>
          <a:prstGeom prst="rect">
            <a:avLst/>
          </a:prstGeom>
          <a:solidFill>
            <a:srgbClr val="FFF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3394" y="2229677"/>
            <a:ext cx="3536654" cy="1958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7650" y="4500097"/>
            <a:ext cx="2811324" cy="223464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3238292" y="4500097"/>
            <a:ext cx="1837290" cy="661471"/>
          </a:xfrm>
          <a:prstGeom prst="rect">
            <a:avLst/>
          </a:prstGeom>
          <a:solidFill>
            <a:srgbClr val="FFF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ETIQUETA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>
            <a:hlinkClick r:id="rId3"/>
          </p:cNvPr>
          <p:cNvSpPr/>
          <p:nvPr/>
        </p:nvSpPr>
        <p:spPr>
          <a:xfrm>
            <a:off x="1951589" y="5679916"/>
            <a:ext cx="1948070" cy="54334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478" y="1720512"/>
            <a:ext cx="5577658" cy="323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5015" y="1720512"/>
            <a:ext cx="5542660" cy="358015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type="title"/>
          </p:nvPr>
        </p:nvSpPr>
        <p:spPr>
          <a:xfrm>
            <a:off x="615600" y="237600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sz="4000">
                <a:latin typeface="Verdana"/>
                <a:ea typeface="Verdana"/>
                <a:cs typeface="Verdana"/>
                <a:sym typeface="Verdana"/>
              </a:rPr>
              <a:t>Colores</a:t>
            </a:r>
            <a:endParaRPr sz="4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20">
            <a:hlinkClick r:id="rId6"/>
          </p:cNvPr>
          <p:cNvSpPr/>
          <p:nvPr/>
        </p:nvSpPr>
        <p:spPr>
          <a:xfrm>
            <a:off x="7961863" y="5679916"/>
            <a:ext cx="1948070" cy="54334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615600" y="237600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 sz="4000">
                <a:latin typeface="Verdana"/>
                <a:ea typeface="Verdana"/>
                <a:cs typeface="Verdana"/>
                <a:sym typeface="Verdana"/>
              </a:rPr>
              <a:t>Background color</a:t>
            </a:r>
            <a:endParaRPr sz="4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7056" y="2977172"/>
            <a:ext cx="8352689" cy="113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Personalizado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