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34" r:id="rId2"/>
    <p:sldId id="435" r:id="rId3"/>
    <p:sldId id="4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2995F-B617-410B-9030-2D4F9D65A1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50A53-5633-4151-B68E-0364E246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06431-B5E2-A741-9E2B-36B17C9A5C93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155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06431-B5E2-A741-9E2B-36B17C9A5C93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1205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DDE3E7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43BF77B-4DA1-8FA7-C696-0420F8E283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1964" y="167054"/>
            <a:ext cx="1201082" cy="430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F492F3-5250-E63C-7BAC-2E0245C09E92}"/>
              </a:ext>
            </a:extLst>
          </p:cNvPr>
          <p:cNvSpPr/>
          <p:nvPr userDrawn="1"/>
        </p:nvSpPr>
        <p:spPr>
          <a:xfrm flipV="1">
            <a:off x="0" y="6758247"/>
            <a:ext cx="12192000" cy="130580"/>
          </a:xfrm>
          <a:prstGeom prst="rect">
            <a:avLst/>
          </a:prstGeom>
          <a:solidFill>
            <a:srgbClr val="E01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991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F492F3-5250-E63C-7BAC-2E0245C09E92}"/>
              </a:ext>
            </a:extLst>
          </p:cNvPr>
          <p:cNvSpPr/>
          <p:nvPr userDrawn="1"/>
        </p:nvSpPr>
        <p:spPr>
          <a:xfrm flipV="1">
            <a:off x="0" y="6758247"/>
            <a:ext cx="12192000" cy="130580"/>
          </a:xfrm>
          <a:prstGeom prst="rect">
            <a:avLst/>
          </a:prstGeom>
          <a:solidFill>
            <a:srgbClr val="E01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344A7DA-0D7B-4392-132A-10C76CD952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1962" y="167054"/>
            <a:ext cx="1201084" cy="4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2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42B77-CE58-1258-FC15-2A94E139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E70C-8196-5C11-0545-6A21D521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3A76-F2BB-2B54-6529-C8B2B7714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AE13-153D-B74A-80A0-151FD692345A}" type="datetimeFigureOut">
              <a:rPr lang="en-CO" smtClean="0"/>
              <a:t>10/18/2023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7980-0C74-EF53-C32E-B1ADAA0A8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CD34-57A4-69ED-6AB2-3E5490AFA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BD5-562A-9745-BDE2-36C2BA05D2D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1894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driver.io/es/docs/why-webdriverio" TargetMode="External"/><Relationship Id="rId3" Type="http://schemas.openxmlformats.org/officeDocument/2006/relationships/hyperlink" Target="https://jestjs.io/" TargetMode="External"/><Relationship Id="rId7" Type="http://schemas.openxmlformats.org/officeDocument/2006/relationships/hyperlink" Target="https://pptr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ypress.io/" TargetMode="External"/><Relationship Id="rId5" Type="http://schemas.openxmlformats.org/officeDocument/2006/relationships/hyperlink" Target="https://jasmine.github.io/" TargetMode="External"/><Relationship Id="rId4" Type="http://schemas.openxmlformats.org/officeDocument/2006/relationships/hyperlink" Target="https://mocha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1FA92D-5B45-3AE2-27E8-E92CC4E6F250}"/>
              </a:ext>
            </a:extLst>
          </p:cNvPr>
          <p:cNvSpPr/>
          <p:nvPr/>
        </p:nvSpPr>
        <p:spPr>
          <a:xfrm>
            <a:off x="477017" y="621967"/>
            <a:ext cx="5926139" cy="5784574"/>
          </a:xfrm>
          <a:prstGeom prst="roundRect">
            <a:avLst>
              <a:gd name="adj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C82-89A3-02F9-04BE-B45582488B50}"/>
              </a:ext>
            </a:extLst>
          </p:cNvPr>
          <p:cNvSpPr txBox="1"/>
          <p:nvPr/>
        </p:nvSpPr>
        <p:spPr>
          <a:xfrm>
            <a:off x="1092602" y="5301889"/>
            <a:ext cx="471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great subtitle</a:t>
            </a:r>
          </a:p>
        </p:txBody>
      </p:sp>
      <p:pic>
        <p:nvPicPr>
          <p:cNvPr id="12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3C7792E-73C6-A462-681E-B8E5ED1E9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487" y="4192195"/>
            <a:ext cx="2743200" cy="9864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0792AC-4238-C5C6-5B72-3A506B042725}"/>
              </a:ext>
            </a:extLst>
          </p:cNvPr>
          <p:cNvSpPr txBox="1"/>
          <p:nvPr/>
        </p:nvSpPr>
        <p:spPr>
          <a:xfrm>
            <a:off x="6956854" y="1446327"/>
            <a:ext cx="4411362" cy="1754326"/>
          </a:xfrm>
          <a:prstGeom prst="rect">
            <a:avLst/>
          </a:prstGeom>
          <a:noFill/>
          <a:effectLst>
            <a:outerShdw blurRad="210309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600" b="1" kern="0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  <a:sym typeface="Arial"/>
              </a:rPr>
              <a:t>Angular Unit Testing</a:t>
            </a:r>
          </a:p>
          <a:p>
            <a:pPr defTabSz="1219170">
              <a:buClr>
                <a:srgbClr val="000000"/>
              </a:buClr>
            </a:pPr>
            <a:endParaRPr lang="en-US" sz="3600" b="1" kern="0" dirty="0">
              <a:solidFill>
                <a:srgbClr val="FFFFFF"/>
              </a:solidFill>
              <a:latin typeface="Arial Black" panose="020B0604020202020204" pitchFamily="34" charset="0"/>
              <a:cs typeface="Arial Black" panose="020B0604020202020204" pitchFamily="34" charset="0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39FE4-5AD0-20A4-340F-0A834353ACD1}"/>
              </a:ext>
            </a:extLst>
          </p:cNvPr>
          <p:cNvSpPr txBox="1"/>
          <p:nvPr/>
        </p:nvSpPr>
        <p:spPr>
          <a:xfrm>
            <a:off x="795975" y="5777586"/>
            <a:ext cx="53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deliver on the promise that MAS is More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B3115-A1B7-43EF-ABBF-B7D1ACA39FD2}"/>
              </a:ext>
            </a:extLst>
          </p:cNvPr>
          <p:cNvCxnSpPr>
            <a:cxnSpLocks/>
          </p:cNvCxnSpPr>
          <p:nvPr/>
        </p:nvCxnSpPr>
        <p:spPr>
          <a:xfrm>
            <a:off x="757255" y="5627629"/>
            <a:ext cx="538566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BF86FFE-05C5-7629-AC5B-D427F884884F}"/>
              </a:ext>
            </a:extLst>
          </p:cNvPr>
          <p:cNvSpPr/>
          <p:nvPr/>
        </p:nvSpPr>
        <p:spPr>
          <a:xfrm>
            <a:off x="1787961" y="1071914"/>
            <a:ext cx="3124883" cy="1507524"/>
          </a:xfrm>
          <a:prstGeom prst="rect">
            <a:avLst/>
          </a:prstGeom>
          <a:noFill/>
          <a:ln>
            <a:solidFill>
              <a:srgbClr val="DDE3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324FCE-D7E7-6B13-F6A4-FE32CA4C8E85}"/>
              </a:ext>
            </a:extLst>
          </p:cNvPr>
          <p:cNvCxnSpPr>
            <a:cxnSpLocks/>
          </p:cNvCxnSpPr>
          <p:nvPr/>
        </p:nvCxnSpPr>
        <p:spPr>
          <a:xfrm>
            <a:off x="6956854" y="4368148"/>
            <a:ext cx="4005555" cy="0"/>
          </a:xfrm>
          <a:prstGeom prst="line">
            <a:avLst/>
          </a:prstGeom>
          <a:ln w="38100">
            <a:solidFill>
              <a:srgbClr val="E01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110CEC-EBB1-4E6B-EF56-56084F1A6F48}"/>
              </a:ext>
            </a:extLst>
          </p:cNvPr>
          <p:cNvSpPr txBox="1"/>
          <p:nvPr/>
        </p:nvSpPr>
        <p:spPr>
          <a:xfrm>
            <a:off x="6956854" y="4347642"/>
            <a:ext cx="4142544" cy="830997"/>
          </a:xfrm>
          <a:prstGeom prst="rect">
            <a:avLst/>
          </a:prstGeom>
          <a:noFill/>
          <a:effectLst>
            <a:outerShdw blurRad="210309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  <a:sym typeface="Arial"/>
              </a:rPr>
              <a:t>Let’s do something amazing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BC0E50-B7C0-9296-0DD5-0D59F2772149}"/>
              </a:ext>
            </a:extLst>
          </p:cNvPr>
          <p:cNvCxnSpPr>
            <a:cxnSpLocks/>
          </p:cNvCxnSpPr>
          <p:nvPr/>
        </p:nvCxnSpPr>
        <p:spPr>
          <a:xfrm>
            <a:off x="6956854" y="5178639"/>
            <a:ext cx="4005555" cy="0"/>
          </a:xfrm>
          <a:prstGeom prst="line">
            <a:avLst/>
          </a:prstGeom>
          <a:ln w="38100">
            <a:solidFill>
              <a:srgbClr val="E01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D8DB41-CFA3-FD87-DC37-FB2055FAE4CA}"/>
              </a:ext>
            </a:extLst>
          </p:cNvPr>
          <p:cNvSpPr txBox="1"/>
          <p:nvPr/>
        </p:nvSpPr>
        <p:spPr>
          <a:xfrm>
            <a:off x="1887644" y="1165319"/>
            <a:ext cx="3768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Path to: 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E75B4-60AE-8D0B-CBF0-F27DF4435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8679">
            <a:off x="3673470" y="2921589"/>
            <a:ext cx="2562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C62680CE-2FD7-8615-086C-169EE1565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5" t="706" r="15068" b="5497"/>
          <a:stretch/>
        </p:blipFill>
        <p:spPr>
          <a:xfrm>
            <a:off x="0" y="0"/>
            <a:ext cx="6096000" cy="67467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F25D65-1A94-1B82-44A5-2FFB0C652688}"/>
              </a:ext>
            </a:extLst>
          </p:cNvPr>
          <p:cNvSpPr txBox="1">
            <a:spLocks/>
          </p:cNvSpPr>
          <p:nvPr/>
        </p:nvSpPr>
        <p:spPr>
          <a:xfrm>
            <a:off x="6617805" y="676809"/>
            <a:ext cx="5574195" cy="642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Temas a ver</a:t>
            </a:r>
            <a:endParaRPr lang="en-ID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BE4AC-99F0-8B98-965B-5A51760F26F6}"/>
              </a:ext>
            </a:extLst>
          </p:cNvPr>
          <p:cNvCxnSpPr>
            <a:cxnSpLocks/>
          </p:cNvCxnSpPr>
          <p:nvPr/>
        </p:nvCxnSpPr>
        <p:spPr>
          <a:xfrm>
            <a:off x="6617805" y="1414438"/>
            <a:ext cx="243969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C318C3-A0A1-ACDE-7E6F-E6C142234C7F}"/>
              </a:ext>
            </a:extLst>
          </p:cNvPr>
          <p:cNvSpPr txBox="1">
            <a:spLocks/>
          </p:cNvSpPr>
          <p:nvPr/>
        </p:nvSpPr>
        <p:spPr>
          <a:xfrm>
            <a:off x="6446325" y="1794037"/>
            <a:ext cx="5745675" cy="39356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accent3"/>
              </a:buClr>
              <a:buSzPct val="150000"/>
              <a:buAutoNum type="arabicPeriod"/>
            </a:pPr>
            <a:r>
              <a:rPr lang="en-ID" sz="1800" dirty="0" err="1">
                <a:solidFill>
                  <a:schemeClr val="bg1"/>
                </a:solidFill>
                <a:latin typeface="Arial Black"/>
              </a:rPr>
              <a:t>Mockear</a:t>
            </a:r>
            <a:r>
              <a:rPr lang="en-ID" sz="18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ID" sz="1800">
                <a:solidFill>
                  <a:schemeClr val="bg1"/>
                </a:solidFill>
                <a:latin typeface="Arial Black"/>
              </a:rPr>
              <a:t>dependencias.</a:t>
            </a:r>
            <a:endParaRPr lang="en-ID" sz="1800" dirty="0">
              <a:solidFill>
                <a:schemeClr val="bg1"/>
              </a:solidFill>
              <a:latin typeface="Arial Black"/>
            </a:endParaRP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SzPct val="150000"/>
              <a:buAutoNum type="arabicPeriod"/>
            </a:pPr>
            <a:r>
              <a:rPr lang="en-ID" sz="1800" dirty="0">
                <a:solidFill>
                  <a:schemeClr val="bg1"/>
                </a:solidFill>
                <a:latin typeface="Arial Black"/>
              </a:rPr>
              <a:t>Pasar </a:t>
            </a:r>
            <a:r>
              <a:rPr lang="en-ID" sz="1800" dirty="0" err="1">
                <a:solidFill>
                  <a:schemeClr val="bg1"/>
                </a:solidFill>
                <a:latin typeface="Arial Black"/>
              </a:rPr>
              <a:t>propiedades</a:t>
            </a:r>
            <a:r>
              <a:rPr lang="en-ID" sz="1800" dirty="0">
                <a:solidFill>
                  <a:schemeClr val="bg1"/>
                </a:solidFill>
                <a:latin typeface="Arial Black"/>
              </a:rPr>
              <a:t> a un </a:t>
            </a:r>
            <a:r>
              <a:rPr lang="en-ID" sz="1800" dirty="0" err="1">
                <a:solidFill>
                  <a:schemeClr val="bg1"/>
                </a:solidFill>
                <a:latin typeface="Arial Black"/>
              </a:rPr>
              <a:t>componente</a:t>
            </a:r>
            <a:r>
              <a:rPr lang="en-ID" sz="1800" dirty="0">
                <a:solidFill>
                  <a:schemeClr val="bg1"/>
                </a:solidFill>
                <a:latin typeface="Arial Black"/>
              </a:rPr>
              <a:t>.</a:t>
            </a:r>
            <a:r>
              <a:rPr lang="en-ID" sz="1400" dirty="0">
                <a:solidFill>
                  <a:schemeClr val="bg1"/>
                </a:solidFill>
                <a:latin typeface="Arial Black"/>
              </a:rPr>
              <a:t>	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SzPct val="150000"/>
              <a:buAutoNum type="arabicPeriod"/>
            </a:pPr>
            <a:r>
              <a:rPr lang="en-ID" sz="1400" dirty="0" err="1">
                <a:solidFill>
                  <a:schemeClr val="bg1"/>
                </a:solidFill>
                <a:latin typeface="Arial Black"/>
              </a:rPr>
              <a:t>Espiar</a:t>
            </a:r>
            <a:r>
              <a:rPr lang="en-ID" sz="14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rial Black"/>
              </a:rPr>
              <a:t>funciones</a:t>
            </a:r>
            <a:r>
              <a:rPr lang="en-ID" sz="1400" dirty="0">
                <a:solidFill>
                  <a:schemeClr val="bg1"/>
                </a:solidFill>
                <a:latin typeface="Arial Black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SzPct val="150000"/>
              <a:buAutoNum type="arabicPeriod"/>
            </a:pPr>
            <a:r>
              <a:rPr lang="en-ID" sz="1400" dirty="0" err="1">
                <a:solidFill>
                  <a:schemeClr val="bg1"/>
                </a:solidFill>
                <a:latin typeface="Arial Black"/>
              </a:rPr>
              <a:t>Interacción</a:t>
            </a:r>
            <a:r>
              <a:rPr lang="en-ID" sz="1400" dirty="0">
                <a:solidFill>
                  <a:schemeClr val="bg1"/>
                </a:solidFill>
                <a:latin typeface="Arial Black"/>
              </a:rPr>
              <a:t> con </a:t>
            </a:r>
            <a:r>
              <a:rPr lang="en-ID" sz="1400" dirty="0" err="1">
                <a:solidFill>
                  <a:schemeClr val="bg1"/>
                </a:solidFill>
                <a:latin typeface="Arial Black"/>
              </a:rPr>
              <a:t>el</a:t>
            </a:r>
            <a:r>
              <a:rPr lang="en-ID" sz="1400" dirty="0">
                <a:solidFill>
                  <a:schemeClr val="bg1"/>
                </a:solidFill>
                <a:latin typeface="Arial Black"/>
              </a:rPr>
              <a:t> DOM.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2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C6CDBC-8D79-F7C8-5C9D-F7B2A9B6FDF2}"/>
              </a:ext>
            </a:extLst>
          </p:cNvPr>
          <p:cNvCxnSpPr>
            <a:cxnSpLocks/>
          </p:cNvCxnSpPr>
          <p:nvPr/>
        </p:nvCxnSpPr>
        <p:spPr>
          <a:xfrm>
            <a:off x="314735" y="906438"/>
            <a:ext cx="302481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4B7A8628-A2BF-6184-268D-CA10587605F3}"/>
              </a:ext>
            </a:extLst>
          </p:cNvPr>
          <p:cNvSpPr txBox="1">
            <a:spLocks/>
          </p:cNvSpPr>
          <p:nvPr/>
        </p:nvSpPr>
        <p:spPr>
          <a:xfrm>
            <a:off x="287026" y="168809"/>
            <a:ext cx="10167299" cy="642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Frontend</a:t>
            </a:r>
            <a:r>
              <a:rPr lang="es-ES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s-ES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Unit</a:t>
            </a:r>
            <a:r>
              <a:rPr lang="es-ES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s-ES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Testing</a:t>
            </a:r>
            <a:r>
              <a:rPr lang="es-ES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s-ES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Frameworks</a:t>
            </a:r>
            <a:endParaRPr lang="en-ID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CA5B9C-4BAC-EF76-8231-0F18DC8E40B8}"/>
              </a:ext>
            </a:extLst>
          </p:cNvPr>
          <p:cNvSpPr txBox="1">
            <a:spLocks/>
          </p:cNvSpPr>
          <p:nvPr/>
        </p:nvSpPr>
        <p:spPr>
          <a:xfrm>
            <a:off x="314735" y="3429000"/>
            <a:ext cx="5576587" cy="562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419" sz="2000" dirty="0"/>
              <a:t>Algunos ejemplos de </a:t>
            </a:r>
            <a:r>
              <a:rPr lang="es-419" sz="2000" dirty="0" err="1"/>
              <a:t>framworks</a:t>
            </a:r>
            <a:r>
              <a:rPr lang="es-419" sz="2000" dirty="0"/>
              <a:t> de </a:t>
            </a:r>
            <a:r>
              <a:rPr lang="es-419" sz="2000" dirty="0" err="1"/>
              <a:t>unit</a:t>
            </a:r>
            <a:r>
              <a:rPr lang="es-419" sz="2000" dirty="0"/>
              <a:t> test para </a:t>
            </a:r>
            <a:r>
              <a:rPr lang="es-419" sz="2000" dirty="0" err="1"/>
              <a:t>frontend</a:t>
            </a:r>
            <a:r>
              <a:rPr lang="es-419" sz="2000" dirty="0"/>
              <a:t>:</a:t>
            </a:r>
            <a:endParaRPr lang="es-419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87F0DF-F24E-3C9F-36BB-475C07EC30B6}"/>
              </a:ext>
            </a:extLst>
          </p:cNvPr>
          <p:cNvCxnSpPr/>
          <p:nvPr/>
        </p:nvCxnSpPr>
        <p:spPr>
          <a:xfrm>
            <a:off x="263163" y="3198664"/>
            <a:ext cx="9884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164F89A-8E63-E968-CAD9-4F1B3103C3F7}"/>
              </a:ext>
            </a:extLst>
          </p:cNvPr>
          <p:cNvSpPr txBox="1"/>
          <p:nvPr/>
        </p:nvSpPr>
        <p:spPr>
          <a:xfrm>
            <a:off x="263164" y="455659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Jest.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3"/>
              </a:rPr>
              <a:t>https://jestjs.io/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Mocha.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4"/>
              </a:rPr>
              <a:t>https://mochajs.org/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Jasmine.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5"/>
              </a:rPr>
              <a:t>https://jasmine.github.io/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Cypress.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6"/>
              </a:rPr>
              <a:t>https://www.cypress.io/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Puppeteer.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7"/>
              </a:rPr>
              <a:t>https://pptr.dev/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WebdriverIO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8"/>
              </a:rPr>
              <a:t>https://webdriver.io/es/docs/why-webdriverio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EE8BD1-F417-4685-ABEF-6A2E3A5C9844}"/>
              </a:ext>
            </a:extLst>
          </p:cNvPr>
          <p:cNvSpPr txBox="1">
            <a:spLocks/>
          </p:cNvSpPr>
          <p:nvPr/>
        </p:nvSpPr>
        <p:spPr>
          <a:xfrm>
            <a:off x="263162" y="2071068"/>
            <a:ext cx="9884013" cy="562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419" sz="2000" dirty="0"/>
              <a:t>Son un conjunto de herramientas que nos van a permitir testear nuestras aplicaciones web, interactuando con el dom, creando </a:t>
            </a:r>
            <a:r>
              <a:rPr lang="es-419" sz="2000" dirty="0" err="1"/>
              <a:t>components</a:t>
            </a:r>
            <a:r>
              <a:rPr lang="es-419" sz="2000" dirty="0"/>
              <a:t>, ejecutando eventos, etc. Permitiendo controlar el resultado de los mismos.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5212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E2433"/>
      </a:dk1>
      <a:lt1>
        <a:srgbClr val="FFFFFF"/>
      </a:lt1>
      <a:dk2>
        <a:srgbClr val="DF1733"/>
      </a:dk2>
      <a:lt2>
        <a:srgbClr val="EEEEEE"/>
      </a:lt2>
      <a:accent1>
        <a:srgbClr val="DF1733"/>
      </a:accent1>
      <a:accent2>
        <a:srgbClr val="EFEFEF"/>
      </a:accent2>
      <a:accent3>
        <a:srgbClr val="99B2C9"/>
      </a:accent3>
      <a:accent4>
        <a:srgbClr val="506E8C"/>
      </a:accent4>
      <a:accent5>
        <a:srgbClr val="2B3C4B"/>
      </a:accent5>
      <a:accent6>
        <a:srgbClr val="0E2433"/>
      </a:accent6>
      <a:hlink>
        <a:srgbClr val="DF1733"/>
      </a:hlink>
      <a:folHlink>
        <a:srgbClr val="506E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578803" sx="103269" sy="103269" algn="ctr" rotWithShape="0">
            <a:schemeClr val="accent4">
              <a:alpha val="6170"/>
            </a:scheme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154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security tips</dc:title>
  <dc:creator>Agustin Ramos Trasmonte</dc:creator>
  <cp:lastModifiedBy>Agustin Ramos Trasmonte</cp:lastModifiedBy>
  <cp:revision>9</cp:revision>
  <dcterms:created xsi:type="dcterms:W3CDTF">2023-08-10T12:23:09Z</dcterms:created>
  <dcterms:modified xsi:type="dcterms:W3CDTF">2023-10-20T12:45:06Z</dcterms:modified>
</cp:coreProperties>
</file>