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797675" cy="9874250"/>
  <p:embeddedFontLst>
    <p:embeddedFont>
      <p:font typeface="Quattrocento Sans"/>
      <p:regular r:id="rId31"/>
      <p:bold r:id="rId32"/>
      <p:italic r:id="rId33"/>
      <p:boldItalic r:id="rId34"/>
    </p:embeddedFont>
    <p:embeddedFont>
      <p:font typeface="Gill Sans"/>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660">
          <p15:clr>
            <a:srgbClr val="A4A3A4"/>
          </p15:clr>
        </p15:guide>
        <p15:guide id="2" pos="1942">
          <p15:clr>
            <a:srgbClr val="A4A3A4"/>
          </p15:clr>
        </p15:guide>
      </p15:notesGuideLst>
    </p:ext>
    <p:ext uri="http://customooxmlschemas.google.com/">
      <go:slidesCustomData xmlns:go="http://customooxmlschemas.google.com/" r:id="rId37" roundtripDataSignature="AMtx7mib8tgkUCy2Oc+203Gt+La4s+Fz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660" orient="horz"/>
        <p:guide pos="1942"/>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QuattrocentoSans-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QuattrocentoSans-italic.fntdata"/><Relationship Id="rId10" Type="http://schemas.openxmlformats.org/officeDocument/2006/relationships/slide" Target="slides/slide5.xml"/><Relationship Id="rId32" Type="http://schemas.openxmlformats.org/officeDocument/2006/relationships/font" Target="fonts/QuattrocentoSans-bold.fntdata"/><Relationship Id="rId13" Type="http://schemas.openxmlformats.org/officeDocument/2006/relationships/slide" Target="slides/slide8.xml"/><Relationship Id="rId35" Type="http://schemas.openxmlformats.org/officeDocument/2006/relationships/font" Target="fonts/GillSans-regular.fntdata"/><Relationship Id="rId12" Type="http://schemas.openxmlformats.org/officeDocument/2006/relationships/slide" Target="slides/slide7.xml"/><Relationship Id="rId34" Type="http://schemas.openxmlformats.org/officeDocument/2006/relationships/font" Target="fonts/QuattrocentoSans-boldItalic.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GillSans-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6797675" cy="9874250"/>
          </a:xfrm>
          <a:prstGeom prst="roundRect">
            <a:avLst>
              <a:gd fmla="val 19" name="adj"/>
            </a:avLst>
          </a:prstGeom>
          <a:solidFill>
            <a:srgbClr val="FFFFFF"/>
          </a:solidFill>
          <a:ln>
            <a:noFill/>
          </a:ln>
        </p:spPr>
        <p:txBody>
          <a:bodyPr anchorCtr="0" anchor="ctr" bIns="41750" lIns="83500" spcFirstLastPara="1" rIns="83500" wrap="square" tIns="417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 name="Google Shape;4;n"/>
          <p:cNvSpPr/>
          <p:nvPr>
            <p:ph idx="2" type="sldImg"/>
          </p:nvPr>
        </p:nvSpPr>
        <p:spPr>
          <a:xfrm>
            <a:off x="109538" y="750888"/>
            <a:ext cx="6575425" cy="36988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 name="Google Shape;5;n"/>
          <p:cNvSpPr txBox="1"/>
          <p:nvPr>
            <p:ph idx="1" type="body"/>
          </p:nvPr>
        </p:nvSpPr>
        <p:spPr>
          <a:xfrm>
            <a:off x="679482" y="4690086"/>
            <a:ext cx="5435856" cy="4440846"/>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6" name="Google Shape;6;n"/>
          <p:cNvSpPr txBox="1"/>
          <p:nvPr>
            <p:ph idx="3" type="hdr"/>
          </p:nvPr>
        </p:nvSpPr>
        <p:spPr>
          <a:xfrm>
            <a:off x="0" y="1"/>
            <a:ext cx="2947753" cy="49114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 name="Google Shape;7;n"/>
          <p:cNvSpPr txBox="1"/>
          <p:nvPr>
            <p:ph idx="10" type="dt"/>
          </p:nvPr>
        </p:nvSpPr>
        <p:spPr>
          <a:xfrm>
            <a:off x="3847068" y="1"/>
            <a:ext cx="2947752" cy="491147"/>
          </a:xfrm>
          <a:prstGeom prst="rect">
            <a:avLst/>
          </a:prstGeom>
          <a:noFill/>
          <a:ln>
            <a:noFill/>
          </a:ln>
        </p:spPr>
        <p:txBody>
          <a:bodyPr anchorCtr="0" anchor="t" bIns="0" lIns="0" spcFirstLastPara="1" rIns="0" wrap="square" tIns="0">
            <a:noAutofit/>
          </a:bodyPr>
          <a:lstStyle>
            <a:lvl1pPr lvl="0" marR="0" rtl="0" algn="r">
              <a:lnSpc>
                <a:spcPct val="100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1" type="ftr"/>
          </p:nvPr>
        </p:nvSpPr>
        <p:spPr>
          <a:xfrm>
            <a:off x="0" y="9380171"/>
            <a:ext cx="2947753" cy="491147"/>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n"/>
          <p:cNvSpPr txBox="1"/>
          <p:nvPr>
            <p:ph idx="12" type="sldNum"/>
          </p:nvPr>
        </p:nvSpPr>
        <p:spPr>
          <a:xfrm>
            <a:off x="3847068" y="9380171"/>
            <a:ext cx="2947752" cy="491147"/>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s-ES" sz="1300" u="none" cap="none" strike="noStrike">
                <a:solidFill>
                  <a:srgbClr val="000000"/>
                </a:solidFill>
                <a:latin typeface="Times New Roman"/>
                <a:ea typeface="Times New Roman"/>
                <a:cs typeface="Times New Roman"/>
                <a:sym typeface="Times New Roman"/>
              </a:rPr>
              <a:t>‹#›</a:t>
            </a:fld>
            <a:endParaRPr b="0" i="0" sz="13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9:notes"/>
          <p:cNvSpPr txBox="1"/>
          <p:nvPr>
            <p:ph idx="12" type="sldNum"/>
          </p:nvPr>
        </p:nvSpPr>
        <p:spPr>
          <a:xfrm>
            <a:off x="3847068" y="9380171"/>
            <a:ext cx="2947752" cy="491147"/>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300"/>
              <a:buFont typeface="Times New Roman"/>
              <a:buNone/>
            </a:pPr>
            <a:fld id="{00000000-1234-1234-1234-123412341234}" type="slidenum">
              <a:rPr lang="es-ES"/>
              <a:t>‹#›</a:t>
            </a:fld>
            <a:endParaRPr/>
          </a:p>
        </p:txBody>
      </p:sp>
      <p:sp>
        <p:nvSpPr>
          <p:cNvPr id="205" name="Google Shape;205;p9:notes"/>
          <p:cNvSpPr/>
          <p:nvPr>
            <p:ph idx="2" type="sldImg"/>
          </p:nvPr>
        </p:nvSpPr>
        <p:spPr>
          <a:xfrm>
            <a:off x="107950" y="750888"/>
            <a:ext cx="6580188" cy="37020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06" name="Google Shape;206;p9:notes"/>
          <p:cNvSpPr txBox="1"/>
          <p:nvPr>
            <p:ph idx="1" type="body"/>
          </p:nvPr>
        </p:nvSpPr>
        <p:spPr>
          <a:xfrm>
            <a:off x="679482" y="4690086"/>
            <a:ext cx="5438711" cy="4443778"/>
          </a:xfrm>
          <a:prstGeom prst="rect">
            <a:avLst/>
          </a:prstGeom>
          <a:noFill/>
          <a:ln>
            <a:noFill/>
          </a:ln>
        </p:spPr>
        <p:txBody>
          <a:bodyPr anchorCtr="0" anchor="ctr" bIns="41750" lIns="83500" spcFirstLastPara="1" rIns="83500" wrap="square" tIns="417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0:notes"/>
          <p:cNvSpPr txBox="1"/>
          <p:nvPr>
            <p:ph idx="12" type="sldNum"/>
          </p:nvPr>
        </p:nvSpPr>
        <p:spPr>
          <a:xfrm>
            <a:off x="3847068" y="9380171"/>
            <a:ext cx="2947752" cy="491147"/>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300"/>
              <a:buFont typeface="Times New Roman"/>
              <a:buNone/>
            </a:pPr>
            <a:fld id="{00000000-1234-1234-1234-123412341234}" type="slidenum">
              <a:rPr lang="es-ES"/>
              <a:t>‹#›</a:t>
            </a:fld>
            <a:endParaRPr/>
          </a:p>
        </p:txBody>
      </p:sp>
      <p:sp>
        <p:nvSpPr>
          <p:cNvPr id="220" name="Google Shape;220;p10:notes"/>
          <p:cNvSpPr/>
          <p:nvPr>
            <p:ph idx="2" type="sldImg"/>
          </p:nvPr>
        </p:nvSpPr>
        <p:spPr>
          <a:xfrm>
            <a:off x="107950" y="750888"/>
            <a:ext cx="6580188" cy="37020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21" name="Google Shape;221;p10:notes"/>
          <p:cNvSpPr txBox="1"/>
          <p:nvPr>
            <p:ph idx="1" type="body"/>
          </p:nvPr>
        </p:nvSpPr>
        <p:spPr>
          <a:xfrm>
            <a:off x="679482" y="4690086"/>
            <a:ext cx="5438711" cy="4443778"/>
          </a:xfrm>
          <a:prstGeom prst="rect">
            <a:avLst/>
          </a:prstGeom>
          <a:noFill/>
          <a:ln>
            <a:noFill/>
          </a:ln>
        </p:spPr>
        <p:txBody>
          <a:bodyPr anchorCtr="0" anchor="ctr" bIns="41750" lIns="83500" spcFirstLastPara="1" rIns="83500" wrap="square" tIns="417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1:notes"/>
          <p:cNvSpPr txBox="1"/>
          <p:nvPr>
            <p:ph idx="12" type="sldNum"/>
          </p:nvPr>
        </p:nvSpPr>
        <p:spPr>
          <a:xfrm>
            <a:off x="3847068" y="9380171"/>
            <a:ext cx="2947752" cy="491147"/>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300"/>
              <a:buFont typeface="Times New Roman"/>
              <a:buNone/>
            </a:pPr>
            <a:fld id="{00000000-1234-1234-1234-123412341234}" type="slidenum">
              <a:rPr lang="es-ES"/>
              <a:t>‹#›</a:t>
            </a:fld>
            <a:endParaRPr/>
          </a:p>
        </p:txBody>
      </p:sp>
      <p:sp>
        <p:nvSpPr>
          <p:cNvPr id="240" name="Google Shape;240;p11:notes"/>
          <p:cNvSpPr/>
          <p:nvPr>
            <p:ph idx="2" type="sldImg"/>
          </p:nvPr>
        </p:nvSpPr>
        <p:spPr>
          <a:xfrm>
            <a:off x="107950" y="750888"/>
            <a:ext cx="6580188" cy="37020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41" name="Google Shape;241;p11:notes"/>
          <p:cNvSpPr txBox="1"/>
          <p:nvPr>
            <p:ph idx="1" type="body"/>
          </p:nvPr>
        </p:nvSpPr>
        <p:spPr>
          <a:xfrm>
            <a:off x="679482" y="4690086"/>
            <a:ext cx="5438711" cy="4443778"/>
          </a:xfrm>
          <a:prstGeom prst="rect">
            <a:avLst/>
          </a:prstGeom>
          <a:noFill/>
          <a:ln>
            <a:noFill/>
          </a:ln>
        </p:spPr>
        <p:txBody>
          <a:bodyPr anchorCtr="0" anchor="ctr" bIns="41750" lIns="83500" spcFirstLastPara="1" rIns="83500" wrap="square" tIns="417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2:notes"/>
          <p:cNvSpPr txBox="1"/>
          <p:nvPr>
            <p:ph idx="12" type="sldNum"/>
          </p:nvPr>
        </p:nvSpPr>
        <p:spPr>
          <a:xfrm>
            <a:off x="3847068" y="9380171"/>
            <a:ext cx="2947752" cy="491147"/>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300"/>
              <a:buFont typeface="Times New Roman"/>
              <a:buNone/>
            </a:pPr>
            <a:fld id="{00000000-1234-1234-1234-123412341234}" type="slidenum">
              <a:rPr lang="es-ES"/>
              <a:t>‹#›</a:t>
            </a:fld>
            <a:endParaRPr/>
          </a:p>
        </p:txBody>
      </p:sp>
      <p:sp>
        <p:nvSpPr>
          <p:cNvPr id="262" name="Google Shape;262;p12:notes"/>
          <p:cNvSpPr/>
          <p:nvPr>
            <p:ph idx="2" type="sldImg"/>
          </p:nvPr>
        </p:nvSpPr>
        <p:spPr>
          <a:xfrm>
            <a:off x="107950" y="750888"/>
            <a:ext cx="6580188" cy="37020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63" name="Google Shape;263;p12:notes"/>
          <p:cNvSpPr txBox="1"/>
          <p:nvPr>
            <p:ph idx="1" type="body"/>
          </p:nvPr>
        </p:nvSpPr>
        <p:spPr>
          <a:xfrm>
            <a:off x="679482" y="4690086"/>
            <a:ext cx="5438711" cy="4443778"/>
          </a:xfrm>
          <a:prstGeom prst="rect">
            <a:avLst/>
          </a:prstGeom>
          <a:noFill/>
          <a:ln>
            <a:noFill/>
          </a:ln>
        </p:spPr>
        <p:txBody>
          <a:bodyPr anchorCtr="0" anchor="ctr" bIns="41750" lIns="83500" spcFirstLastPara="1" rIns="83500" wrap="square" tIns="417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3:notes"/>
          <p:cNvSpPr txBox="1"/>
          <p:nvPr>
            <p:ph idx="12" type="sldNum"/>
          </p:nvPr>
        </p:nvSpPr>
        <p:spPr>
          <a:xfrm>
            <a:off x="3847068" y="9380171"/>
            <a:ext cx="2947752" cy="491147"/>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300"/>
              <a:buFont typeface="Times New Roman"/>
              <a:buNone/>
            </a:pPr>
            <a:fld id="{00000000-1234-1234-1234-123412341234}" type="slidenum">
              <a:rPr lang="es-ES"/>
              <a:t>‹#›</a:t>
            </a:fld>
            <a:endParaRPr/>
          </a:p>
        </p:txBody>
      </p:sp>
      <p:sp>
        <p:nvSpPr>
          <p:cNvPr id="280" name="Google Shape;280;p13:notes"/>
          <p:cNvSpPr/>
          <p:nvPr>
            <p:ph idx="2" type="sldImg"/>
          </p:nvPr>
        </p:nvSpPr>
        <p:spPr>
          <a:xfrm>
            <a:off x="107950" y="750888"/>
            <a:ext cx="6580188" cy="37020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81" name="Google Shape;281;p13:notes"/>
          <p:cNvSpPr txBox="1"/>
          <p:nvPr>
            <p:ph idx="1" type="body"/>
          </p:nvPr>
        </p:nvSpPr>
        <p:spPr>
          <a:xfrm>
            <a:off x="679482" y="4690086"/>
            <a:ext cx="5438711" cy="4443778"/>
          </a:xfrm>
          <a:prstGeom prst="rect">
            <a:avLst/>
          </a:prstGeom>
          <a:noFill/>
          <a:ln>
            <a:noFill/>
          </a:ln>
        </p:spPr>
        <p:txBody>
          <a:bodyPr anchorCtr="0" anchor="ctr" bIns="41750" lIns="83500" spcFirstLastPara="1" rIns="83500" wrap="square" tIns="417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4:notes"/>
          <p:cNvSpPr txBox="1"/>
          <p:nvPr>
            <p:ph idx="12" type="sldNum"/>
          </p:nvPr>
        </p:nvSpPr>
        <p:spPr>
          <a:xfrm>
            <a:off x="3847068" y="9380171"/>
            <a:ext cx="2947752" cy="491147"/>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300"/>
              <a:buFont typeface="Times New Roman"/>
              <a:buNone/>
            </a:pPr>
            <a:fld id="{00000000-1234-1234-1234-123412341234}" type="slidenum">
              <a:rPr lang="es-ES"/>
              <a:t>‹#›</a:t>
            </a:fld>
            <a:endParaRPr/>
          </a:p>
        </p:txBody>
      </p:sp>
      <p:sp>
        <p:nvSpPr>
          <p:cNvPr id="309" name="Google Shape;309;p14:notes"/>
          <p:cNvSpPr/>
          <p:nvPr>
            <p:ph idx="2" type="sldImg"/>
          </p:nvPr>
        </p:nvSpPr>
        <p:spPr>
          <a:xfrm>
            <a:off x="107950" y="750888"/>
            <a:ext cx="6580188" cy="37020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10" name="Google Shape;310;p14:notes"/>
          <p:cNvSpPr txBox="1"/>
          <p:nvPr>
            <p:ph idx="1" type="body"/>
          </p:nvPr>
        </p:nvSpPr>
        <p:spPr>
          <a:xfrm>
            <a:off x="679482" y="4690086"/>
            <a:ext cx="5438711" cy="4443778"/>
          </a:xfrm>
          <a:prstGeom prst="rect">
            <a:avLst/>
          </a:prstGeom>
          <a:noFill/>
          <a:ln>
            <a:noFill/>
          </a:ln>
        </p:spPr>
        <p:txBody>
          <a:bodyPr anchorCtr="0" anchor="ctr" bIns="41750" lIns="83500" spcFirstLastPara="1" rIns="83500" wrap="square" tIns="417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5:notes"/>
          <p:cNvSpPr txBox="1"/>
          <p:nvPr>
            <p:ph idx="12" type="sldNum"/>
          </p:nvPr>
        </p:nvSpPr>
        <p:spPr>
          <a:xfrm>
            <a:off x="3847068" y="9380171"/>
            <a:ext cx="2947752" cy="491147"/>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300"/>
              <a:buFont typeface="Times New Roman"/>
              <a:buNone/>
            </a:pPr>
            <a:fld id="{00000000-1234-1234-1234-123412341234}" type="slidenum">
              <a:rPr lang="es-ES"/>
              <a:t>‹#›</a:t>
            </a:fld>
            <a:endParaRPr/>
          </a:p>
        </p:txBody>
      </p:sp>
      <p:sp>
        <p:nvSpPr>
          <p:cNvPr id="341" name="Google Shape;341;p15:notes"/>
          <p:cNvSpPr/>
          <p:nvPr>
            <p:ph idx="2" type="sldImg"/>
          </p:nvPr>
        </p:nvSpPr>
        <p:spPr>
          <a:xfrm>
            <a:off x="107950" y="750888"/>
            <a:ext cx="6580188" cy="37020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42" name="Google Shape;342;p15:notes"/>
          <p:cNvSpPr txBox="1"/>
          <p:nvPr>
            <p:ph idx="1" type="body"/>
          </p:nvPr>
        </p:nvSpPr>
        <p:spPr>
          <a:xfrm>
            <a:off x="679482" y="4690086"/>
            <a:ext cx="5438711" cy="4443778"/>
          </a:xfrm>
          <a:prstGeom prst="rect">
            <a:avLst/>
          </a:prstGeom>
          <a:noFill/>
          <a:ln>
            <a:noFill/>
          </a:ln>
        </p:spPr>
        <p:txBody>
          <a:bodyPr anchorCtr="0" anchor="ctr" bIns="41750" lIns="83500" spcFirstLastPara="1" rIns="83500" wrap="square" tIns="417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6:notes"/>
          <p:cNvSpPr txBox="1"/>
          <p:nvPr>
            <p:ph idx="12" type="sldNum"/>
          </p:nvPr>
        </p:nvSpPr>
        <p:spPr>
          <a:xfrm>
            <a:off x="3847068" y="9380171"/>
            <a:ext cx="2947752" cy="491147"/>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300"/>
              <a:buFont typeface="Times New Roman"/>
              <a:buNone/>
            </a:pPr>
            <a:fld id="{00000000-1234-1234-1234-123412341234}" type="slidenum">
              <a:rPr lang="es-ES"/>
              <a:t>‹#›</a:t>
            </a:fld>
            <a:endParaRPr/>
          </a:p>
        </p:txBody>
      </p:sp>
      <p:sp>
        <p:nvSpPr>
          <p:cNvPr id="372" name="Google Shape;372;p16:notes"/>
          <p:cNvSpPr/>
          <p:nvPr>
            <p:ph idx="2" type="sldImg"/>
          </p:nvPr>
        </p:nvSpPr>
        <p:spPr>
          <a:xfrm>
            <a:off x="107950" y="750888"/>
            <a:ext cx="6580188" cy="37020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73" name="Google Shape;373;p16:notes"/>
          <p:cNvSpPr txBox="1"/>
          <p:nvPr>
            <p:ph idx="1" type="body"/>
          </p:nvPr>
        </p:nvSpPr>
        <p:spPr>
          <a:xfrm>
            <a:off x="679482" y="4690086"/>
            <a:ext cx="5438711" cy="4443778"/>
          </a:xfrm>
          <a:prstGeom prst="rect">
            <a:avLst/>
          </a:prstGeom>
          <a:noFill/>
          <a:ln>
            <a:noFill/>
          </a:ln>
        </p:spPr>
        <p:txBody>
          <a:bodyPr anchorCtr="0" anchor="ctr" bIns="41750" lIns="83500" spcFirstLastPara="1" rIns="83500" wrap="square" tIns="417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17:notes"/>
          <p:cNvSpPr txBox="1"/>
          <p:nvPr>
            <p:ph idx="12" type="sldNum"/>
          </p:nvPr>
        </p:nvSpPr>
        <p:spPr>
          <a:xfrm>
            <a:off x="3847068" y="9380171"/>
            <a:ext cx="2947752" cy="491147"/>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300"/>
              <a:buFont typeface="Times New Roman"/>
              <a:buNone/>
            </a:pPr>
            <a:fld id="{00000000-1234-1234-1234-123412341234}" type="slidenum">
              <a:rPr lang="es-ES"/>
              <a:t>‹#›</a:t>
            </a:fld>
            <a:endParaRPr/>
          </a:p>
        </p:txBody>
      </p:sp>
      <p:sp>
        <p:nvSpPr>
          <p:cNvPr id="407" name="Google Shape;407;p17:notes"/>
          <p:cNvSpPr/>
          <p:nvPr>
            <p:ph idx="2" type="sldImg"/>
          </p:nvPr>
        </p:nvSpPr>
        <p:spPr>
          <a:xfrm>
            <a:off x="107950" y="750888"/>
            <a:ext cx="6580188" cy="37020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08" name="Google Shape;408;p17:notes"/>
          <p:cNvSpPr txBox="1"/>
          <p:nvPr>
            <p:ph idx="1" type="body"/>
          </p:nvPr>
        </p:nvSpPr>
        <p:spPr>
          <a:xfrm>
            <a:off x="679482" y="4690086"/>
            <a:ext cx="5438711" cy="4443778"/>
          </a:xfrm>
          <a:prstGeom prst="rect">
            <a:avLst/>
          </a:prstGeom>
          <a:noFill/>
          <a:ln>
            <a:noFill/>
          </a:ln>
        </p:spPr>
        <p:txBody>
          <a:bodyPr anchorCtr="0" anchor="ctr" bIns="41750" lIns="83500" spcFirstLastPara="1" rIns="83500" wrap="square" tIns="417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18:notes"/>
          <p:cNvSpPr txBox="1"/>
          <p:nvPr>
            <p:ph idx="12" type="sldNum"/>
          </p:nvPr>
        </p:nvSpPr>
        <p:spPr>
          <a:xfrm>
            <a:off x="3847068" y="9380171"/>
            <a:ext cx="2947752" cy="491147"/>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300"/>
              <a:buFont typeface="Times New Roman"/>
              <a:buNone/>
            </a:pPr>
            <a:fld id="{00000000-1234-1234-1234-123412341234}" type="slidenum">
              <a:rPr lang="es-ES"/>
              <a:t>‹#›</a:t>
            </a:fld>
            <a:endParaRPr/>
          </a:p>
        </p:txBody>
      </p:sp>
      <p:sp>
        <p:nvSpPr>
          <p:cNvPr id="443" name="Google Shape;443;p18:notes"/>
          <p:cNvSpPr/>
          <p:nvPr>
            <p:ph idx="2" type="sldImg"/>
          </p:nvPr>
        </p:nvSpPr>
        <p:spPr>
          <a:xfrm>
            <a:off x="107950" y="750888"/>
            <a:ext cx="6580188" cy="37020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44" name="Google Shape;444;p18:notes"/>
          <p:cNvSpPr txBox="1"/>
          <p:nvPr>
            <p:ph idx="1" type="body"/>
          </p:nvPr>
        </p:nvSpPr>
        <p:spPr>
          <a:xfrm>
            <a:off x="679482" y="4690086"/>
            <a:ext cx="5438711" cy="4443778"/>
          </a:xfrm>
          <a:prstGeom prst="rect">
            <a:avLst/>
          </a:prstGeom>
          <a:noFill/>
          <a:ln>
            <a:noFill/>
          </a:ln>
        </p:spPr>
        <p:txBody>
          <a:bodyPr anchorCtr="0" anchor="ctr" bIns="41750" lIns="83500" spcFirstLastPara="1" rIns="83500" wrap="square" tIns="417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1:notes"/>
          <p:cNvSpPr txBox="1"/>
          <p:nvPr>
            <p:ph idx="1" type="body"/>
          </p:nvPr>
        </p:nvSpPr>
        <p:spPr>
          <a:xfrm>
            <a:off x="679482" y="4690086"/>
            <a:ext cx="5435856" cy="4440846"/>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23" name="Google Shape;123;p51:notes"/>
          <p:cNvSpPr/>
          <p:nvPr>
            <p:ph idx="2" type="sldImg"/>
          </p:nvPr>
        </p:nvSpPr>
        <p:spPr>
          <a:xfrm>
            <a:off x="109538" y="750888"/>
            <a:ext cx="6575425" cy="36988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19:notes"/>
          <p:cNvSpPr txBox="1"/>
          <p:nvPr>
            <p:ph idx="12" type="sldNum"/>
          </p:nvPr>
        </p:nvSpPr>
        <p:spPr>
          <a:xfrm>
            <a:off x="3847068" y="9380171"/>
            <a:ext cx="2947752" cy="491147"/>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300"/>
              <a:buFont typeface="Times New Roman"/>
              <a:buNone/>
            </a:pPr>
            <a:fld id="{00000000-1234-1234-1234-123412341234}" type="slidenum">
              <a:rPr lang="es-ES"/>
              <a:t>‹#›</a:t>
            </a:fld>
            <a:endParaRPr/>
          </a:p>
        </p:txBody>
      </p:sp>
      <p:sp>
        <p:nvSpPr>
          <p:cNvPr id="480" name="Google Shape;480;p19:notes"/>
          <p:cNvSpPr/>
          <p:nvPr>
            <p:ph idx="2" type="sldImg"/>
          </p:nvPr>
        </p:nvSpPr>
        <p:spPr>
          <a:xfrm>
            <a:off x="107950" y="750888"/>
            <a:ext cx="6580188" cy="37020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81" name="Google Shape;481;p19:notes"/>
          <p:cNvSpPr txBox="1"/>
          <p:nvPr>
            <p:ph idx="1" type="body"/>
          </p:nvPr>
        </p:nvSpPr>
        <p:spPr>
          <a:xfrm>
            <a:off x="679482" y="4690086"/>
            <a:ext cx="5438711" cy="4443778"/>
          </a:xfrm>
          <a:prstGeom prst="rect">
            <a:avLst/>
          </a:prstGeom>
          <a:noFill/>
          <a:ln>
            <a:noFill/>
          </a:ln>
        </p:spPr>
        <p:txBody>
          <a:bodyPr anchorCtr="0" anchor="ctr" bIns="41750" lIns="83500" spcFirstLastPara="1" rIns="83500" wrap="square" tIns="417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20:notes"/>
          <p:cNvSpPr txBox="1"/>
          <p:nvPr>
            <p:ph idx="12" type="sldNum"/>
          </p:nvPr>
        </p:nvSpPr>
        <p:spPr>
          <a:xfrm>
            <a:off x="3847068" y="9380171"/>
            <a:ext cx="2947752" cy="491147"/>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300"/>
              <a:buFont typeface="Times New Roman"/>
              <a:buNone/>
            </a:pPr>
            <a:fld id="{00000000-1234-1234-1234-123412341234}" type="slidenum">
              <a:rPr lang="es-ES"/>
              <a:t>‹#›</a:t>
            </a:fld>
            <a:endParaRPr/>
          </a:p>
        </p:txBody>
      </p:sp>
      <p:sp>
        <p:nvSpPr>
          <p:cNvPr id="527" name="Google Shape;527;p20:notes"/>
          <p:cNvSpPr/>
          <p:nvPr>
            <p:ph idx="2" type="sldImg"/>
          </p:nvPr>
        </p:nvSpPr>
        <p:spPr>
          <a:xfrm>
            <a:off x="107950" y="750888"/>
            <a:ext cx="6580188" cy="37020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28" name="Google Shape;528;p20:notes"/>
          <p:cNvSpPr txBox="1"/>
          <p:nvPr>
            <p:ph idx="1" type="body"/>
          </p:nvPr>
        </p:nvSpPr>
        <p:spPr>
          <a:xfrm>
            <a:off x="679482" y="4690086"/>
            <a:ext cx="5438711" cy="4443778"/>
          </a:xfrm>
          <a:prstGeom prst="rect">
            <a:avLst/>
          </a:prstGeom>
          <a:noFill/>
          <a:ln>
            <a:noFill/>
          </a:ln>
        </p:spPr>
        <p:txBody>
          <a:bodyPr anchorCtr="0" anchor="ctr" bIns="41750" lIns="83500" spcFirstLastPara="1" rIns="83500" wrap="square" tIns="417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21:notes"/>
          <p:cNvSpPr txBox="1"/>
          <p:nvPr>
            <p:ph idx="12" type="sldNum"/>
          </p:nvPr>
        </p:nvSpPr>
        <p:spPr>
          <a:xfrm>
            <a:off x="3847068" y="9380171"/>
            <a:ext cx="2947752" cy="491147"/>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300"/>
              <a:buFont typeface="Times New Roman"/>
              <a:buNone/>
            </a:pPr>
            <a:fld id="{00000000-1234-1234-1234-123412341234}" type="slidenum">
              <a:rPr lang="es-ES"/>
              <a:t>‹#›</a:t>
            </a:fld>
            <a:endParaRPr/>
          </a:p>
        </p:txBody>
      </p:sp>
      <p:sp>
        <p:nvSpPr>
          <p:cNvPr id="576" name="Google Shape;576;p21:notes"/>
          <p:cNvSpPr/>
          <p:nvPr>
            <p:ph idx="2" type="sldImg"/>
          </p:nvPr>
        </p:nvSpPr>
        <p:spPr>
          <a:xfrm>
            <a:off x="107950" y="750888"/>
            <a:ext cx="6580188" cy="37020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77" name="Google Shape;577;p21:notes"/>
          <p:cNvSpPr txBox="1"/>
          <p:nvPr>
            <p:ph idx="1" type="body"/>
          </p:nvPr>
        </p:nvSpPr>
        <p:spPr>
          <a:xfrm>
            <a:off x="679482" y="4690086"/>
            <a:ext cx="5438711" cy="4443778"/>
          </a:xfrm>
          <a:prstGeom prst="rect">
            <a:avLst/>
          </a:prstGeom>
          <a:noFill/>
          <a:ln>
            <a:noFill/>
          </a:ln>
        </p:spPr>
        <p:txBody>
          <a:bodyPr anchorCtr="0" anchor="ctr" bIns="41750" lIns="83500" spcFirstLastPara="1" rIns="83500" wrap="square" tIns="417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22:notes"/>
          <p:cNvSpPr txBox="1"/>
          <p:nvPr>
            <p:ph idx="12" type="sldNum"/>
          </p:nvPr>
        </p:nvSpPr>
        <p:spPr>
          <a:xfrm>
            <a:off x="3847068" y="9380171"/>
            <a:ext cx="2947752" cy="491147"/>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300"/>
              <a:buFont typeface="Times New Roman"/>
              <a:buNone/>
            </a:pPr>
            <a:fld id="{00000000-1234-1234-1234-123412341234}" type="slidenum">
              <a:rPr lang="es-ES"/>
              <a:t>‹#›</a:t>
            </a:fld>
            <a:endParaRPr/>
          </a:p>
        </p:txBody>
      </p:sp>
      <p:sp>
        <p:nvSpPr>
          <p:cNvPr id="618" name="Google Shape;618;p22:notes"/>
          <p:cNvSpPr/>
          <p:nvPr>
            <p:ph idx="2" type="sldImg"/>
          </p:nvPr>
        </p:nvSpPr>
        <p:spPr>
          <a:xfrm>
            <a:off x="107950" y="750888"/>
            <a:ext cx="6580188" cy="37020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19" name="Google Shape;619;p22:notes"/>
          <p:cNvSpPr txBox="1"/>
          <p:nvPr>
            <p:ph idx="1" type="body"/>
          </p:nvPr>
        </p:nvSpPr>
        <p:spPr>
          <a:xfrm>
            <a:off x="679482" y="4690086"/>
            <a:ext cx="5438711" cy="4443778"/>
          </a:xfrm>
          <a:prstGeom prst="rect">
            <a:avLst/>
          </a:prstGeom>
          <a:noFill/>
          <a:ln>
            <a:noFill/>
          </a:ln>
        </p:spPr>
        <p:txBody>
          <a:bodyPr anchorCtr="0" anchor="ctr" bIns="41750" lIns="83500" spcFirstLastPara="1" rIns="83500" wrap="square" tIns="417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23:notes"/>
          <p:cNvSpPr txBox="1"/>
          <p:nvPr>
            <p:ph idx="12" type="sldNum"/>
          </p:nvPr>
        </p:nvSpPr>
        <p:spPr>
          <a:xfrm>
            <a:off x="3847068" y="9380171"/>
            <a:ext cx="2947752" cy="491147"/>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300"/>
              <a:buFont typeface="Times New Roman"/>
              <a:buNone/>
            </a:pPr>
            <a:fld id="{00000000-1234-1234-1234-123412341234}" type="slidenum">
              <a:rPr lang="es-ES"/>
              <a:t>‹#›</a:t>
            </a:fld>
            <a:endParaRPr/>
          </a:p>
        </p:txBody>
      </p:sp>
      <p:sp>
        <p:nvSpPr>
          <p:cNvPr id="680" name="Google Shape;680;p23:notes"/>
          <p:cNvSpPr/>
          <p:nvPr>
            <p:ph idx="2" type="sldImg"/>
          </p:nvPr>
        </p:nvSpPr>
        <p:spPr>
          <a:xfrm>
            <a:off x="107950" y="750888"/>
            <a:ext cx="6580188" cy="37020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81" name="Google Shape;681;p23:notes"/>
          <p:cNvSpPr txBox="1"/>
          <p:nvPr>
            <p:ph idx="1" type="body"/>
          </p:nvPr>
        </p:nvSpPr>
        <p:spPr>
          <a:xfrm>
            <a:off x="679482" y="4690086"/>
            <a:ext cx="5438711" cy="4443778"/>
          </a:xfrm>
          <a:prstGeom prst="rect">
            <a:avLst/>
          </a:prstGeom>
          <a:noFill/>
          <a:ln>
            <a:noFill/>
          </a:ln>
        </p:spPr>
        <p:txBody>
          <a:bodyPr anchorCtr="0" anchor="ctr" bIns="41750" lIns="83500" spcFirstLastPara="1" rIns="83500" wrap="square" tIns="417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24:notes"/>
          <p:cNvSpPr txBox="1"/>
          <p:nvPr>
            <p:ph idx="12" type="sldNum"/>
          </p:nvPr>
        </p:nvSpPr>
        <p:spPr>
          <a:xfrm>
            <a:off x="3847068" y="9380171"/>
            <a:ext cx="2947752" cy="491147"/>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300"/>
              <a:buFont typeface="Times New Roman"/>
              <a:buNone/>
            </a:pPr>
            <a:fld id="{00000000-1234-1234-1234-123412341234}" type="slidenum">
              <a:rPr lang="es-ES"/>
              <a:t>‹#›</a:t>
            </a:fld>
            <a:endParaRPr/>
          </a:p>
        </p:txBody>
      </p:sp>
      <p:sp>
        <p:nvSpPr>
          <p:cNvPr id="741" name="Google Shape;741;p24:notes"/>
          <p:cNvSpPr/>
          <p:nvPr>
            <p:ph idx="2" type="sldImg"/>
          </p:nvPr>
        </p:nvSpPr>
        <p:spPr>
          <a:xfrm>
            <a:off x="107950" y="750888"/>
            <a:ext cx="6580188" cy="37020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42" name="Google Shape;742;p24:notes"/>
          <p:cNvSpPr txBox="1"/>
          <p:nvPr>
            <p:ph idx="1" type="body"/>
          </p:nvPr>
        </p:nvSpPr>
        <p:spPr>
          <a:xfrm>
            <a:off x="679482" y="4690086"/>
            <a:ext cx="5438711" cy="4443778"/>
          </a:xfrm>
          <a:prstGeom prst="rect">
            <a:avLst/>
          </a:prstGeom>
          <a:noFill/>
          <a:ln>
            <a:noFill/>
          </a:ln>
        </p:spPr>
        <p:txBody>
          <a:bodyPr anchorCtr="0" anchor="ctr" bIns="41750" lIns="83500" spcFirstLastPara="1" rIns="83500" wrap="square" tIns="417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2:notes"/>
          <p:cNvSpPr txBox="1"/>
          <p:nvPr>
            <p:ph idx="12" type="sldNum"/>
          </p:nvPr>
        </p:nvSpPr>
        <p:spPr>
          <a:xfrm>
            <a:off x="3847068" y="9380171"/>
            <a:ext cx="2947752" cy="491147"/>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300"/>
              <a:buFont typeface="Times New Roman"/>
              <a:buNone/>
            </a:pPr>
            <a:fld id="{00000000-1234-1234-1234-123412341234}" type="slidenum">
              <a:rPr lang="es-ES"/>
              <a:t>‹#›</a:t>
            </a:fld>
            <a:endParaRPr/>
          </a:p>
        </p:txBody>
      </p:sp>
      <p:sp>
        <p:nvSpPr>
          <p:cNvPr id="130" name="Google Shape;130;p2:notes"/>
          <p:cNvSpPr/>
          <p:nvPr>
            <p:ph idx="2" type="sldImg"/>
          </p:nvPr>
        </p:nvSpPr>
        <p:spPr>
          <a:xfrm>
            <a:off x="107950" y="750888"/>
            <a:ext cx="6578600" cy="37004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31" name="Google Shape;131;p2:notes"/>
          <p:cNvSpPr txBox="1"/>
          <p:nvPr>
            <p:ph idx="1" type="body"/>
          </p:nvPr>
        </p:nvSpPr>
        <p:spPr>
          <a:xfrm>
            <a:off x="679482" y="4690086"/>
            <a:ext cx="5437284" cy="4442313"/>
          </a:xfrm>
          <a:prstGeom prst="rect">
            <a:avLst/>
          </a:prstGeom>
          <a:noFill/>
          <a:ln>
            <a:noFill/>
          </a:ln>
        </p:spPr>
        <p:txBody>
          <a:bodyPr anchorCtr="0" anchor="ctr" bIns="41750" lIns="83500" spcFirstLastPara="1" rIns="83500" wrap="square" tIns="417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3:notes"/>
          <p:cNvSpPr txBox="1"/>
          <p:nvPr>
            <p:ph idx="12" type="sldNum"/>
          </p:nvPr>
        </p:nvSpPr>
        <p:spPr>
          <a:xfrm>
            <a:off x="3847068" y="9380171"/>
            <a:ext cx="2947752" cy="491147"/>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300"/>
              <a:buFont typeface="Times New Roman"/>
              <a:buNone/>
            </a:pPr>
            <a:fld id="{00000000-1234-1234-1234-123412341234}" type="slidenum">
              <a:rPr lang="es-ES"/>
              <a:t>‹#›</a:t>
            </a:fld>
            <a:endParaRPr/>
          </a:p>
        </p:txBody>
      </p:sp>
      <p:sp>
        <p:nvSpPr>
          <p:cNvPr id="145" name="Google Shape;145;p3:notes"/>
          <p:cNvSpPr/>
          <p:nvPr>
            <p:ph idx="2" type="sldImg"/>
          </p:nvPr>
        </p:nvSpPr>
        <p:spPr>
          <a:xfrm>
            <a:off x="107950" y="750888"/>
            <a:ext cx="6578600" cy="37004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6" name="Google Shape;146;p3:notes"/>
          <p:cNvSpPr txBox="1"/>
          <p:nvPr>
            <p:ph idx="1" type="body"/>
          </p:nvPr>
        </p:nvSpPr>
        <p:spPr>
          <a:xfrm>
            <a:off x="679482" y="4690086"/>
            <a:ext cx="5437284" cy="4442313"/>
          </a:xfrm>
          <a:prstGeom prst="rect">
            <a:avLst/>
          </a:prstGeom>
          <a:noFill/>
          <a:ln>
            <a:noFill/>
          </a:ln>
        </p:spPr>
        <p:txBody>
          <a:bodyPr anchorCtr="0" anchor="ctr" bIns="41750" lIns="83500" spcFirstLastPara="1" rIns="83500" wrap="square" tIns="417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4:notes"/>
          <p:cNvSpPr txBox="1"/>
          <p:nvPr>
            <p:ph idx="12" type="sldNum"/>
          </p:nvPr>
        </p:nvSpPr>
        <p:spPr>
          <a:xfrm>
            <a:off x="3847068" y="9380171"/>
            <a:ext cx="2947752" cy="491147"/>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300"/>
              <a:buFont typeface="Times New Roman"/>
              <a:buNone/>
            </a:pPr>
            <a:fld id="{00000000-1234-1234-1234-123412341234}" type="slidenum">
              <a:rPr lang="es-ES"/>
              <a:t>‹#›</a:t>
            </a:fld>
            <a:endParaRPr/>
          </a:p>
        </p:txBody>
      </p:sp>
      <p:sp>
        <p:nvSpPr>
          <p:cNvPr id="153" name="Google Shape;153;p4:notes"/>
          <p:cNvSpPr/>
          <p:nvPr>
            <p:ph idx="2" type="sldImg"/>
          </p:nvPr>
        </p:nvSpPr>
        <p:spPr>
          <a:xfrm>
            <a:off x="107950" y="750888"/>
            <a:ext cx="6580188" cy="37020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4" name="Google Shape;154;p4:notes"/>
          <p:cNvSpPr txBox="1"/>
          <p:nvPr>
            <p:ph idx="1" type="body"/>
          </p:nvPr>
        </p:nvSpPr>
        <p:spPr>
          <a:xfrm>
            <a:off x="679482" y="4690086"/>
            <a:ext cx="5438711" cy="4443778"/>
          </a:xfrm>
          <a:prstGeom prst="rect">
            <a:avLst/>
          </a:prstGeom>
          <a:noFill/>
          <a:ln>
            <a:noFill/>
          </a:ln>
        </p:spPr>
        <p:txBody>
          <a:bodyPr anchorCtr="0" anchor="ctr" bIns="41750" lIns="83500" spcFirstLastPara="1" rIns="83500" wrap="square" tIns="417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5:notes"/>
          <p:cNvSpPr txBox="1"/>
          <p:nvPr>
            <p:ph idx="12" type="sldNum"/>
          </p:nvPr>
        </p:nvSpPr>
        <p:spPr>
          <a:xfrm>
            <a:off x="3847068" y="9380171"/>
            <a:ext cx="2947752" cy="491147"/>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300"/>
              <a:buFont typeface="Times New Roman"/>
              <a:buNone/>
            </a:pPr>
            <a:fld id="{00000000-1234-1234-1234-123412341234}" type="slidenum">
              <a:rPr lang="es-ES"/>
              <a:t>‹#›</a:t>
            </a:fld>
            <a:endParaRPr/>
          </a:p>
        </p:txBody>
      </p:sp>
      <p:sp>
        <p:nvSpPr>
          <p:cNvPr id="162" name="Google Shape;162;p5:notes"/>
          <p:cNvSpPr/>
          <p:nvPr>
            <p:ph idx="2" type="sldImg"/>
          </p:nvPr>
        </p:nvSpPr>
        <p:spPr>
          <a:xfrm>
            <a:off x="107950" y="750888"/>
            <a:ext cx="6580188" cy="37020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3" name="Google Shape;163;p5:notes"/>
          <p:cNvSpPr txBox="1"/>
          <p:nvPr>
            <p:ph idx="1" type="body"/>
          </p:nvPr>
        </p:nvSpPr>
        <p:spPr>
          <a:xfrm>
            <a:off x="679482" y="4690086"/>
            <a:ext cx="5438711" cy="4443778"/>
          </a:xfrm>
          <a:prstGeom prst="rect">
            <a:avLst/>
          </a:prstGeom>
          <a:noFill/>
          <a:ln>
            <a:noFill/>
          </a:ln>
        </p:spPr>
        <p:txBody>
          <a:bodyPr anchorCtr="0" anchor="ctr" bIns="41750" lIns="83500" spcFirstLastPara="1" rIns="83500" wrap="square" tIns="417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6:notes"/>
          <p:cNvSpPr txBox="1"/>
          <p:nvPr>
            <p:ph idx="12" type="sldNum"/>
          </p:nvPr>
        </p:nvSpPr>
        <p:spPr>
          <a:xfrm>
            <a:off x="3847068" y="9380171"/>
            <a:ext cx="2947752" cy="491147"/>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300"/>
              <a:buFont typeface="Times New Roman"/>
              <a:buNone/>
            </a:pPr>
            <a:fld id="{00000000-1234-1234-1234-123412341234}" type="slidenum">
              <a:rPr lang="es-ES"/>
              <a:t>‹#›</a:t>
            </a:fld>
            <a:endParaRPr/>
          </a:p>
        </p:txBody>
      </p:sp>
      <p:sp>
        <p:nvSpPr>
          <p:cNvPr id="170" name="Google Shape;170;p6:notes"/>
          <p:cNvSpPr/>
          <p:nvPr>
            <p:ph idx="2" type="sldImg"/>
          </p:nvPr>
        </p:nvSpPr>
        <p:spPr>
          <a:xfrm>
            <a:off x="107950" y="750888"/>
            <a:ext cx="6580188" cy="37020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71" name="Google Shape;171;p6:notes"/>
          <p:cNvSpPr txBox="1"/>
          <p:nvPr>
            <p:ph idx="1" type="body"/>
          </p:nvPr>
        </p:nvSpPr>
        <p:spPr>
          <a:xfrm>
            <a:off x="679482" y="4690086"/>
            <a:ext cx="5438711" cy="4443778"/>
          </a:xfrm>
          <a:prstGeom prst="rect">
            <a:avLst/>
          </a:prstGeom>
          <a:noFill/>
          <a:ln>
            <a:noFill/>
          </a:ln>
        </p:spPr>
        <p:txBody>
          <a:bodyPr anchorCtr="0" anchor="ctr" bIns="41750" lIns="83500" spcFirstLastPara="1" rIns="83500" wrap="square" tIns="417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7:notes"/>
          <p:cNvSpPr txBox="1"/>
          <p:nvPr>
            <p:ph idx="12" type="sldNum"/>
          </p:nvPr>
        </p:nvSpPr>
        <p:spPr>
          <a:xfrm>
            <a:off x="3847068" y="9380171"/>
            <a:ext cx="2947752" cy="491147"/>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300"/>
              <a:buFont typeface="Times New Roman"/>
              <a:buNone/>
            </a:pPr>
            <a:fld id="{00000000-1234-1234-1234-123412341234}" type="slidenum">
              <a:rPr lang="es-ES"/>
              <a:t>‹#›</a:t>
            </a:fld>
            <a:endParaRPr/>
          </a:p>
        </p:txBody>
      </p:sp>
      <p:sp>
        <p:nvSpPr>
          <p:cNvPr id="179" name="Google Shape;179;p7:notes"/>
          <p:cNvSpPr/>
          <p:nvPr>
            <p:ph idx="2" type="sldImg"/>
          </p:nvPr>
        </p:nvSpPr>
        <p:spPr>
          <a:xfrm>
            <a:off x="107950" y="750888"/>
            <a:ext cx="6580188" cy="37020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80" name="Google Shape;180;p7:notes"/>
          <p:cNvSpPr txBox="1"/>
          <p:nvPr>
            <p:ph idx="1" type="body"/>
          </p:nvPr>
        </p:nvSpPr>
        <p:spPr>
          <a:xfrm>
            <a:off x="679482" y="4690086"/>
            <a:ext cx="5438711" cy="4443778"/>
          </a:xfrm>
          <a:prstGeom prst="rect">
            <a:avLst/>
          </a:prstGeom>
          <a:noFill/>
          <a:ln>
            <a:noFill/>
          </a:ln>
        </p:spPr>
        <p:txBody>
          <a:bodyPr anchorCtr="0" anchor="ctr" bIns="41750" lIns="83500" spcFirstLastPara="1" rIns="83500" wrap="square" tIns="417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notes"/>
          <p:cNvSpPr txBox="1"/>
          <p:nvPr>
            <p:ph idx="12" type="sldNum"/>
          </p:nvPr>
        </p:nvSpPr>
        <p:spPr>
          <a:xfrm>
            <a:off x="3847068" y="9380171"/>
            <a:ext cx="2947752" cy="491147"/>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300"/>
              <a:buFont typeface="Times New Roman"/>
              <a:buNone/>
            </a:pPr>
            <a:fld id="{00000000-1234-1234-1234-123412341234}" type="slidenum">
              <a:rPr lang="es-ES"/>
              <a:t>‹#›</a:t>
            </a:fld>
            <a:endParaRPr/>
          </a:p>
        </p:txBody>
      </p:sp>
      <p:sp>
        <p:nvSpPr>
          <p:cNvPr id="192" name="Google Shape;192;p8:notes"/>
          <p:cNvSpPr/>
          <p:nvPr>
            <p:ph idx="2" type="sldImg"/>
          </p:nvPr>
        </p:nvSpPr>
        <p:spPr>
          <a:xfrm>
            <a:off x="107950" y="750888"/>
            <a:ext cx="6580188" cy="37020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3" name="Google Shape;193;p8:notes"/>
          <p:cNvSpPr txBox="1"/>
          <p:nvPr>
            <p:ph idx="1" type="body"/>
          </p:nvPr>
        </p:nvSpPr>
        <p:spPr>
          <a:xfrm>
            <a:off x="679482" y="4690086"/>
            <a:ext cx="5438711" cy="4443778"/>
          </a:xfrm>
          <a:prstGeom prst="rect">
            <a:avLst/>
          </a:prstGeom>
          <a:noFill/>
          <a:ln>
            <a:noFill/>
          </a:ln>
        </p:spPr>
        <p:txBody>
          <a:bodyPr anchorCtr="0" anchor="ctr" bIns="41750" lIns="83500" spcFirstLastPara="1" rIns="83500" wrap="square" tIns="417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spTree>
      <p:nvGrpSpPr>
        <p:cNvPr id="19" name="Shape 19"/>
        <p:cNvGrpSpPr/>
        <p:nvPr/>
      </p:nvGrpSpPr>
      <p:grpSpPr>
        <a:xfrm>
          <a:off x="0" y="0"/>
          <a:ext cx="0" cy="0"/>
          <a:chOff x="0" y="0"/>
          <a:chExt cx="0" cy="0"/>
        </a:xfrm>
      </p:grpSpPr>
      <p:sp>
        <p:nvSpPr>
          <p:cNvPr id="20" name="Google Shape;20;p53"/>
          <p:cNvSpPr txBox="1"/>
          <p:nvPr>
            <p:ph type="ctrTitle"/>
          </p:nvPr>
        </p:nvSpPr>
        <p:spPr>
          <a:xfrm>
            <a:off x="1625600" y="3886200"/>
            <a:ext cx="9144000" cy="990600"/>
          </a:xfrm>
          <a:prstGeom prst="rect">
            <a:avLst/>
          </a:prstGeom>
          <a:noFill/>
          <a:ln>
            <a:noFill/>
          </a:ln>
        </p:spPr>
        <p:txBody>
          <a:bodyPr anchorCtr="0" anchor="t" bIns="45700" lIns="91425" spcFirstLastPara="1" rIns="91425" wrap="square" tIns="45700">
            <a:normAutofit/>
          </a:bodyPr>
          <a:lstStyle>
            <a:lvl1pPr lvl="0" algn="r">
              <a:lnSpc>
                <a:spcPct val="100000"/>
              </a:lnSpc>
              <a:spcBef>
                <a:spcPts val="0"/>
              </a:spcBef>
              <a:spcAft>
                <a:spcPts val="0"/>
              </a:spcAft>
              <a:buClr>
                <a:schemeClr val="dk1"/>
              </a:buClr>
              <a:buSzPts val="3200"/>
              <a:buFont typeface="Bookman Old Style"/>
              <a:buNone/>
              <a:defRPr sz="32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3"/>
          <p:cNvSpPr txBox="1"/>
          <p:nvPr>
            <p:ph idx="1" type="subTitle"/>
          </p:nvPr>
        </p:nvSpPr>
        <p:spPr>
          <a:xfrm>
            <a:off x="1625600" y="5124450"/>
            <a:ext cx="9144000" cy="533400"/>
          </a:xfrm>
          <a:prstGeom prst="rect">
            <a:avLst/>
          </a:prstGeom>
          <a:noFill/>
          <a:ln>
            <a:noFill/>
          </a:ln>
        </p:spPr>
        <p:txBody>
          <a:bodyPr anchorCtr="0" anchor="t" bIns="45700" lIns="91425" spcFirstLastPara="1" rIns="91425" wrap="square" tIns="45700">
            <a:normAutofit/>
          </a:bodyPr>
          <a:lstStyle>
            <a:lvl1pPr lvl="0" algn="r">
              <a:lnSpc>
                <a:spcPct val="100000"/>
              </a:lnSpc>
              <a:spcBef>
                <a:spcPts val="600"/>
              </a:spcBef>
              <a:spcAft>
                <a:spcPts val="0"/>
              </a:spcAft>
              <a:buSzPts val="1520"/>
              <a:buNone/>
              <a:defRPr sz="2000">
                <a:solidFill>
                  <a:schemeClr val="dk2"/>
                </a:solidFill>
                <a:latin typeface="Bookman Old Style"/>
                <a:ea typeface="Bookman Old Style"/>
                <a:cs typeface="Bookman Old Style"/>
                <a:sym typeface="Bookman Old Style"/>
              </a:defRPr>
            </a:lvl1pPr>
            <a:lvl2pPr lvl="1" algn="ctr">
              <a:lnSpc>
                <a:spcPct val="100000"/>
              </a:lnSpc>
              <a:spcBef>
                <a:spcPts val="500"/>
              </a:spcBef>
              <a:spcAft>
                <a:spcPts val="0"/>
              </a:spcAft>
              <a:buSzPts val="1368"/>
              <a:buNone/>
              <a:defRPr/>
            </a:lvl2pPr>
            <a:lvl3pPr lvl="2" algn="ctr">
              <a:lnSpc>
                <a:spcPct val="100000"/>
              </a:lnSpc>
              <a:spcBef>
                <a:spcPts val="500"/>
              </a:spcBef>
              <a:spcAft>
                <a:spcPts val="0"/>
              </a:spcAft>
              <a:buSzPts val="1368"/>
              <a:buNone/>
              <a:defRPr/>
            </a:lvl3pPr>
            <a:lvl4pPr lvl="3" algn="ctr">
              <a:lnSpc>
                <a:spcPct val="100000"/>
              </a:lnSpc>
              <a:spcBef>
                <a:spcPts val="400"/>
              </a:spcBef>
              <a:spcAft>
                <a:spcPts val="0"/>
              </a:spcAft>
              <a:buSzPts val="1260"/>
              <a:buNone/>
              <a:defRPr/>
            </a:lvl4pPr>
            <a:lvl5pPr lvl="4" algn="ctr">
              <a:lnSpc>
                <a:spcPct val="100000"/>
              </a:lnSpc>
              <a:spcBef>
                <a:spcPts val="300"/>
              </a:spcBef>
              <a:spcAft>
                <a:spcPts val="0"/>
              </a:spcAft>
              <a:buSzPts val="1260"/>
              <a:buNone/>
              <a:defRPr/>
            </a:lvl5pPr>
            <a:lvl6pPr lvl="5" algn="ctr">
              <a:lnSpc>
                <a:spcPct val="100000"/>
              </a:lnSpc>
              <a:spcBef>
                <a:spcPts val="300"/>
              </a:spcBef>
              <a:spcAft>
                <a:spcPts val="0"/>
              </a:spcAft>
              <a:buSzPts val="1350"/>
              <a:buNone/>
              <a:defRPr/>
            </a:lvl6pPr>
            <a:lvl7pPr lvl="6" algn="ctr">
              <a:lnSpc>
                <a:spcPct val="100000"/>
              </a:lnSpc>
              <a:spcBef>
                <a:spcPts val="300"/>
              </a:spcBef>
              <a:spcAft>
                <a:spcPts val="0"/>
              </a:spcAft>
              <a:buSzPts val="1350"/>
              <a:buNone/>
              <a:defRPr/>
            </a:lvl7pPr>
            <a:lvl8pPr lvl="7" algn="ctr">
              <a:lnSpc>
                <a:spcPct val="100000"/>
              </a:lnSpc>
              <a:spcBef>
                <a:spcPts val="300"/>
              </a:spcBef>
              <a:spcAft>
                <a:spcPts val="0"/>
              </a:spcAft>
              <a:buSzPts val="1350"/>
              <a:buNone/>
              <a:defRPr/>
            </a:lvl8pPr>
            <a:lvl9pPr lvl="8" algn="ctr">
              <a:lnSpc>
                <a:spcPct val="100000"/>
              </a:lnSpc>
              <a:spcBef>
                <a:spcPts val="300"/>
              </a:spcBef>
              <a:spcAft>
                <a:spcPts val="0"/>
              </a:spcAft>
              <a:buSzPts val="1350"/>
              <a:buNone/>
              <a:defRPr/>
            </a:lvl9pPr>
          </a:lstStyle>
          <a:p/>
        </p:txBody>
      </p:sp>
      <p:sp>
        <p:nvSpPr>
          <p:cNvPr id="22" name="Google Shape;22;p53"/>
          <p:cNvSpPr txBox="1"/>
          <p:nvPr>
            <p:ph idx="10" type="dt"/>
          </p:nvPr>
        </p:nvSpPr>
        <p:spPr>
          <a:xfrm>
            <a:off x="8534400" y="6355080"/>
            <a:ext cx="3048000"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53"/>
          <p:cNvSpPr txBox="1"/>
          <p:nvPr>
            <p:ph idx="11" type="ftr"/>
          </p:nvPr>
        </p:nvSpPr>
        <p:spPr>
          <a:xfrm>
            <a:off x="3864864" y="6355080"/>
            <a:ext cx="463296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53"/>
          <p:cNvSpPr txBox="1"/>
          <p:nvPr>
            <p:ph idx="12" type="sldNum"/>
          </p:nvPr>
        </p:nvSpPr>
        <p:spPr>
          <a:xfrm>
            <a:off x="1621536" y="6355080"/>
            <a:ext cx="1625600" cy="36576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ES"/>
              <a:t>‹#›</a:t>
            </a:fld>
            <a:endParaRPr/>
          </a:p>
        </p:txBody>
      </p:sp>
      <p:sp>
        <p:nvSpPr>
          <p:cNvPr id="25" name="Google Shape;25;p53"/>
          <p:cNvSpPr/>
          <p:nvPr/>
        </p:nvSpPr>
        <p:spPr>
          <a:xfrm>
            <a:off x="1206500" y="3648075"/>
            <a:ext cx="97536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6" name="Google Shape;26;p53"/>
          <p:cNvSpPr/>
          <p:nvPr/>
        </p:nvSpPr>
        <p:spPr>
          <a:xfrm>
            <a:off x="1219200" y="5048250"/>
            <a:ext cx="9753600" cy="685800"/>
          </a:xfrm>
          <a:prstGeom prst="rect">
            <a:avLst/>
          </a:prstGeom>
          <a:noFill/>
          <a:ln cap="rnd"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7" name="Google Shape;27;p53"/>
          <p:cNvSpPr/>
          <p:nvPr/>
        </p:nvSpPr>
        <p:spPr>
          <a:xfrm>
            <a:off x="1206500" y="3648075"/>
            <a:ext cx="3048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8" name="Google Shape;28;p53"/>
          <p:cNvSpPr/>
          <p:nvPr/>
        </p:nvSpPr>
        <p:spPr>
          <a:xfrm>
            <a:off x="1219200" y="5048250"/>
            <a:ext cx="304800" cy="685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showMasterSp="0" type="picTx">
  <p:cSld name="PICTURE_WITH_CAPTION_TEXT">
    <p:bg>
      <p:bgPr>
        <a:solidFill>
          <a:schemeClr val="dk2"/>
        </a:solidFill>
      </p:bgPr>
    </p:bg>
    <p:spTree>
      <p:nvGrpSpPr>
        <p:cNvPr id="87" name="Shape 87"/>
        <p:cNvGrpSpPr/>
        <p:nvPr/>
      </p:nvGrpSpPr>
      <p:grpSpPr>
        <a:xfrm>
          <a:off x="0" y="0"/>
          <a:ext cx="0" cy="0"/>
          <a:chOff x="0" y="0"/>
          <a:chExt cx="0" cy="0"/>
        </a:xfrm>
      </p:grpSpPr>
      <p:sp>
        <p:nvSpPr>
          <p:cNvPr id="88" name="Google Shape;88;p62"/>
          <p:cNvSpPr txBox="1"/>
          <p:nvPr>
            <p:ph type="title"/>
          </p:nvPr>
        </p:nvSpPr>
        <p:spPr>
          <a:xfrm>
            <a:off x="609600" y="500856"/>
            <a:ext cx="10972800" cy="674688"/>
          </a:xfrm>
          <a:prstGeom prst="rect">
            <a:avLst/>
          </a:prstGeom>
          <a:noFill/>
          <a:ln cap="flat" cmpd="sng" w="9525">
            <a:solidFill>
              <a:schemeClr val="accent1"/>
            </a:solidFill>
            <a:prstDash val="solid"/>
            <a:round/>
            <a:headEnd len="sm" w="sm" type="none"/>
            <a:tailEnd len="sm" w="sm" type="none"/>
          </a:ln>
        </p:spPr>
        <p:txBody>
          <a:bodyPr anchorCtr="0" anchor="ctr" bIns="45700" lIns="274300" spcFirstLastPara="1" rIns="91425" wrap="square" tIns="45700">
            <a:normAutofit/>
          </a:bodyPr>
          <a:lstStyle>
            <a:lvl1pPr lvl="0" algn="r">
              <a:lnSpc>
                <a:spcPct val="100000"/>
              </a:lnSpc>
              <a:spcBef>
                <a:spcPts val="0"/>
              </a:spcBef>
              <a:spcAft>
                <a:spcPts val="0"/>
              </a:spcAft>
              <a:buClr>
                <a:schemeClr val="lt1"/>
              </a:buClr>
              <a:buSzPts val="2000"/>
              <a:buFont typeface="Bookman Old Style"/>
              <a:buNone/>
              <a:defRPr b="0" sz="2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62"/>
          <p:cNvSpPr/>
          <p:nvPr>
            <p:ph idx="2" type="pic"/>
          </p:nvPr>
        </p:nvSpPr>
        <p:spPr>
          <a:xfrm>
            <a:off x="609600" y="1905000"/>
            <a:ext cx="10972800" cy="4270248"/>
          </a:xfrm>
          <a:prstGeom prst="rect">
            <a:avLst/>
          </a:prstGeom>
          <a:solidFill>
            <a:srgbClr val="BABABA"/>
          </a:solidFill>
          <a:ln>
            <a:noFill/>
          </a:ln>
        </p:spPr>
      </p:sp>
      <p:sp>
        <p:nvSpPr>
          <p:cNvPr id="90" name="Google Shape;90;p62"/>
          <p:cNvSpPr txBox="1"/>
          <p:nvPr>
            <p:ph idx="1" type="body"/>
          </p:nvPr>
        </p:nvSpPr>
        <p:spPr>
          <a:xfrm>
            <a:off x="609600" y="1219200"/>
            <a:ext cx="10972800" cy="5334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600"/>
              </a:spcBef>
              <a:spcAft>
                <a:spcPts val="0"/>
              </a:spcAft>
              <a:buSzPts val="1064"/>
              <a:buFont typeface="Gill Sans"/>
              <a:buNone/>
              <a:defRPr sz="1400"/>
            </a:lvl1pPr>
            <a:lvl2pPr indent="-286512" lvl="1" marL="914400" algn="l">
              <a:lnSpc>
                <a:spcPct val="100000"/>
              </a:lnSpc>
              <a:spcBef>
                <a:spcPts val="500"/>
              </a:spcBef>
              <a:spcAft>
                <a:spcPts val="0"/>
              </a:spcAft>
              <a:buSzPts val="912"/>
              <a:buChar char="?"/>
              <a:defRPr sz="1200"/>
            </a:lvl2pPr>
            <a:lvl3pPr indent="-276860" lvl="2" marL="1371600" algn="l">
              <a:lnSpc>
                <a:spcPct val="100000"/>
              </a:lnSpc>
              <a:spcBef>
                <a:spcPts val="500"/>
              </a:spcBef>
              <a:spcAft>
                <a:spcPts val="0"/>
              </a:spcAft>
              <a:buSzPts val="760"/>
              <a:buChar char="?"/>
              <a:defRPr sz="1000"/>
            </a:lvl3pPr>
            <a:lvl4pPr indent="-268605" lvl="3" marL="1828800" algn="l">
              <a:lnSpc>
                <a:spcPct val="100000"/>
              </a:lnSpc>
              <a:spcBef>
                <a:spcPts val="400"/>
              </a:spcBef>
              <a:spcAft>
                <a:spcPts val="0"/>
              </a:spcAft>
              <a:buSzPts val="630"/>
              <a:buChar char="◻"/>
              <a:defRPr sz="900"/>
            </a:lvl4pPr>
            <a:lvl5pPr indent="-268604" lvl="4" marL="2286000" algn="l">
              <a:lnSpc>
                <a:spcPct val="100000"/>
              </a:lnSpc>
              <a:spcBef>
                <a:spcPts val="300"/>
              </a:spcBef>
              <a:spcAft>
                <a:spcPts val="0"/>
              </a:spcAft>
              <a:buSzPts val="630"/>
              <a:buChar char="◻"/>
              <a:defRPr sz="900"/>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91" name="Google Shape;91;p62"/>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62"/>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62"/>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ES"/>
              <a:t>‹#›</a:t>
            </a:fld>
            <a:endParaRPr/>
          </a:p>
        </p:txBody>
      </p:sp>
      <p:cxnSp>
        <p:nvCxnSpPr>
          <p:cNvPr id="94" name="Google Shape;94;p62"/>
          <p:cNvCxnSpPr/>
          <p:nvPr/>
        </p:nvCxnSpPr>
        <p:spPr>
          <a:xfrm>
            <a:off x="609600" y="6353175"/>
            <a:ext cx="10972800" cy="0"/>
          </a:xfrm>
          <a:prstGeom prst="straightConnector1">
            <a:avLst/>
          </a:prstGeom>
          <a:noFill/>
          <a:ln cap="flat" cmpd="sng" w="9525">
            <a:solidFill>
              <a:schemeClr val="accent2"/>
            </a:solidFill>
            <a:prstDash val="dash"/>
            <a:round/>
            <a:headEnd len="sm" w="sm" type="none"/>
            <a:tailEnd len="sm" w="sm" type="none"/>
          </a:ln>
        </p:spPr>
      </p:cxnSp>
      <p:sp>
        <p:nvSpPr>
          <p:cNvPr id="95" name="Google Shape;95;p62"/>
          <p:cNvSpPr/>
          <p:nvPr/>
        </p:nvSpPr>
        <p:spPr>
          <a:xfrm rot="5400000">
            <a:off x="590614" y="6447425"/>
            <a:ext cx="190849" cy="160418"/>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96" name="Google Shape;96;p62"/>
          <p:cNvSpPr/>
          <p:nvPr/>
        </p:nvSpPr>
        <p:spPr>
          <a:xfrm>
            <a:off x="609600" y="500856"/>
            <a:ext cx="24384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97" name="Shape 97"/>
        <p:cNvGrpSpPr/>
        <p:nvPr/>
      </p:nvGrpSpPr>
      <p:grpSpPr>
        <a:xfrm>
          <a:off x="0" y="0"/>
          <a:ext cx="0" cy="0"/>
          <a:chOff x="0" y="0"/>
          <a:chExt cx="0" cy="0"/>
        </a:xfrm>
      </p:grpSpPr>
      <p:sp>
        <p:nvSpPr>
          <p:cNvPr id="98" name="Google Shape;98;p63"/>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63"/>
          <p:cNvSpPr txBox="1"/>
          <p:nvPr>
            <p:ph idx="1" type="body"/>
          </p:nvPr>
        </p:nvSpPr>
        <p:spPr>
          <a:xfrm rot="5400000">
            <a:off x="3640836" y="-1812036"/>
            <a:ext cx="4910328" cy="1097280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100" name="Google Shape;100;p63"/>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63"/>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63"/>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showMasterSp="0" type="vertTitleAndTx">
  <p:cSld name="VERTICAL_TITLE_AND_VERTICAL_TEXT">
    <p:spTree>
      <p:nvGrpSpPr>
        <p:cNvPr id="103" name="Shape 103"/>
        <p:cNvGrpSpPr/>
        <p:nvPr/>
      </p:nvGrpSpPr>
      <p:grpSpPr>
        <a:xfrm>
          <a:off x="0" y="0"/>
          <a:ext cx="0" cy="0"/>
          <a:chOff x="0" y="0"/>
          <a:chExt cx="0" cy="0"/>
        </a:xfrm>
      </p:grpSpPr>
      <p:sp>
        <p:nvSpPr>
          <p:cNvPr id="104" name="Google Shape;104;p64"/>
          <p:cNvSpPr txBox="1"/>
          <p:nvPr>
            <p:ph type="title"/>
          </p:nvPr>
        </p:nvSpPr>
        <p:spPr>
          <a:xfrm rot="5400000">
            <a:off x="7285037" y="1828810"/>
            <a:ext cx="5851525" cy="2743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64"/>
          <p:cNvSpPr txBox="1"/>
          <p:nvPr>
            <p:ph idx="1" type="body"/>
          </p:nvPr>
        </p:nvSpPr>
        <p:spPr>
          <a:xfrm rot="5400000">
            <a:off x="1697037" y="-812791"/>
            <a:ext cx="5851525" cy="802640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106" name="Google Shape;106;p64"/>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64"/>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64"/>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ES"/>
              <a:t>‹#›</a:t>
            </a:fld>
            <a:endParaRPr/>
          </a:p>
        </p:txBody>
      </p:sp>
      <p:cxnSp>
        <p:nvCxnSpPr>
          <p:cNvPr id="109" name="Google Shape;109;p64"/>
          <p:cNvCxnSpPr/>
          <p:nvPr/>
        </p:nvCxnSpPr>
        <p:spPr>
          <a:xfrm>
            <a:off x="609600" y="6353175"/>
            <a:ext cx="10972800" cy="0"/>
          </a:xfrm>
          <a:prstGeom prst="straightConnector1">
            <a:avLst/>
          </a:prstGeom>
          <a:noFill/>
          <a:ln cap="flat" cmpd="sng" w="9525">
            <a:solidFill>
              <a:schemeClr val="accent2"/>
            </a:solidFill>
            <a:prstDash val="dash"/>
            <a:round/>
            <a:headEnd len="sm" w="sm" type="none"/>
            <a:tailEnd len="sm" w="sm" type="none"/>
          </a:ln>
        </p:spPr>
      </p:cxnSp>
      <p:sp>
        <p:nvSpPr>
          <p:cNvPr id="110" name="Google Shape;110;p64"/>
          <p:cNvSpPr/>
          <p:nvPr/>
        </p:nvSpPr>
        <p:spPr>
          <a:xfrm rot="5400000">
            <a:off x="590614" y="6447425"/>
            <a:ext cx="190849" cy="160418"/>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cxnSp>
        <p:nvCxnSpPr>
          <p:cNvPr id="111" name="Google Shape;111;p64"/>
          <p:cNvCxnSpPr/>
          <p:nvPr/>
        </p:nvCxnSpPr>
        <p:spPr>
          <a:xfrm rot="5400000">
            <a:off x="5814836" y="3201952"/>
            <a:ext cx="5852160" cy="0"/>
          </a:xfrm>
          <a:prstGeom prst="straightConnector1">
            <a:avLst/>
          </a:prstGeom>
          <a:noFill/>
          <a:ln cap="flat" cmpd="sng" w="9525">
            <a:solidFill>
              <a:schemeClr val="accent2"/>
            </a:solidFill>
            <a:prstDash val="dash"/>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9" name="Shape 29"/>
        <p:cNvGrpSpPr/>
        <p:nvPr/>
      </p:nvGrpSpPr>
      <p:grpSpPr>
        <a:xfrm>
          <a:off x="0" y="0"/>
          <a:ext cx="0" cy="0"/>
          <a:chOff x="0" y="0"/>
          <a:chExt cx="0" cy="0"/>
        </a:xfrm>
      </p:grpSpPr>
      <p:sp>
        <p:nvSpPr>
          <p:cNvPr id="30" name="Google Shape;30;p54"/>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4"/>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4"/>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4"/>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ES"/>
              <a:t>‹#›</a:t>
            </a:fld>
            <a:endParaRPr/>
          </a:p>
        </p:txBody>
      </p:sp>
      <p:sp>
        <p:nvSpPr>
          <p:cNvPr id="34" name="Google Shape;34;p54"/>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35" name="Shape 35"/>
        <p:cNvGrpSpPr/>
        <p:nvPr/>
      </p:nvGrpSpPr>
      <p:grpSpPr>
        <a:xfrm>
          <a:off x="0" y="0"/>
          <a:ext cx="0" cy="0"/>
          <a:chOff x="0" y="0"/>
          <a:chExt cx="0" cy="0"/>
        </a:xfrm>
      </p:grpSpPr>
      <p:sp>
        <p:nvSpPr>
          <p:cNvPr id="36" name="Google Shape;36;p55"/>
          <p:cNvSpPr txBox="1"/>
          <p:nvPr>
            <p:ph type="title"/>
          </p:nvPr>
        </p:nvSpPr>
        <p:spPr>
          <a:xfrm>
            <a:off x="609600" y="228600"/>
            <a:ext cx="10972800" cy="914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5"/>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5"/>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5"/>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ES"/>
              <a:t>‹#›</a:t>
            </a:fld>
            <a:endParaRPr/>
          </a:p>
        </p:txBody>
      </p:sp>
      <p:sp>
        <p:nvSpPr>
          <p:cNvPr id="40" name="Google Shape;40;p55"/>
          <p:cNvSpPr/>
          <p:nvPr/>
        </p:nvSpPr>
        <p:spPr>
          <a:xfrm rot="5400000">
            <a:off x="590614" y="6447425"/>
            <a:ext cx="190849" cy="160418"/>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showMasterSp="0" type="blank">
  <p:cSld name="BLANK">
    <p:spTree>
      <p:nvGrpSpPr>
        <p:cNvPr id="41" name="Shape 41"/>
        <p:cNvGrpSpPr/>
        <p:nvPr/>
      </p:nvGrpSpPr>
      <p:grpSpPr>
        <a:xfrm>
          <a:off x="0" y="0"/>
          <a:ext cx="0" cy="0"/>
          <a:chOff x="0" y="0"/>
          <a:chExt cx="0" cy="0"/>
        </a:xfrm>
      </p:grpSpPr>
      <p:sp>
        <p:nvSpPr>
          <p:cNvPr id="42" name="Google Shape;42;p56"/>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6"/>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6"/>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ES"/>
              <a:t>‹#›</a:t>
            </a:fld>
            <a:endParaRPr/>
          </a:p>
        </p:txBody>
      </p:sp>
      <p:cxnSp>
        <p:nvCxnSpPr>
          <p:cNvPr id="45" name="Google Shape;45;p56"/>
          <p:cNvCxnSpPr/>
          <p:nvPr/>
        </p:nvCxnSpPr>
        <p:spPr>
          <a:xfrm>
            <a:off x="609600" y="6353175"/>
            <a:ext cx="10972800" cy="0"/>
          </a:xfrm>
          <a:prstGeom prst="straightConnector1">
            <a:avLst/>
          </a:prstGeom>
          <a:noFill/>
          <a:ln cap="flat" cmpd="sng" w="9525">
            <a:solidFill>
              <a:schemeClr val="accent2"/>
            </a:solidFill>
            <a:prstDash val="dash"/>
            <a:round/>
            <a:headEnd len="sm" w="sm" type="none"/>
            <a:tailEnd len="sm" w="sm" type="none"/>
          </a:ln>
        </p:spPr>
      </p:cxnSp>
      <p:sp>
        <p:nvSpPr>
          <p:cNvPr id="46" name="Google Shape;46;p56"/>
          <p:cNvSpPr/>
          <p:nvPr/>
        </p:nvSpPr>
        <p:spPr>
          <a:xfrm rot="5400000">
            <a:off x="590614" y="6447425"/>
            <a:ext cx="190849" cy="160418"/>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47" name="Shape 47"/>
        <p:cNvGrpSpPr/>
        <p:nvPr/>
      </p:nvGrpSpPr>
      <p:grpSpPr>
        <a:xfrm>
          <a:off x="0" y="0"/>
          <a:ext cx="0" cy="0"/>
          <a:chOff x="0" y="0"/>
          <a:chExt cx="0" cy="0"/>
        </a:xfrm>
      </p:grpSpPr>
      <p:sp>
        <p:nvSpPr>
          <p:cNvPr id="48" name="Google Shape;48;p57"/>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57"/>
          <p:cNvSpPr txBox="1"/>
          <p:nvPr>
            <p:ph idx="11" type="ftr"/>
          </p:nvPr>
        </p:nvSpPr>
        <p:spPr>
          <a:xfrm>
            <a:off x="4241634" y="6459795"/>
            <a:ext cx="5183433"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57"/>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ES"/>
              <a:t>‹#›</a:t>
            </a:fld>
            <a:endParaRPr/>
          </a:p>
        </p:txBody>
      </p:sp>
      <p:sp>
        <p:nvSpPr>
          <p:cNvPr id="51" name="Google Shape;51;p57"/>
          <p:cNvSpPr txBox="1"/>
          <p:nvPr>
            <p:ph idx="1" type="body"/>
          </p:nvPr>
        </p:nvSpPr>
        <p:spPr>
          <a:xfrm>
            <a:off x="4437" y="6451617"/>
            <a:ext cx="4190993" cy="35719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SzPts val="1064"/>
              <a:buNone/>
              <a:defRPr sz="1400">
                <a:solidFill>
                  <a:schemeClr val="lt1"/>
                </a:solidFill>
              </a:defRPr>
            </a:lvl1pPr>
            <a:lvl2pPr indent="-228600" lvl="1" marL="914400" algn="l">
              <a:lnSpc>
                <a:spcPct val="100000"/>
              </a:lnSpc>
              <a:spcBef>
                <a:spcPts val="500"/>
              </a:spcBef>
              <a:spcAft>
                <a:spcPts val="0"/>
              </a:spcAft>
              <a:buSzPts val="1064"/>
              <a:buNone/>
              <a:defRPr sz="1400"/>
            </a:lvl2pPr>
            <a:lvl3pPr indent="-228600" lvl="2" marL="1371600" algn="l">
              <a:lnSpc>
                <a:spcPct val="100000"/>
              </a:lnSpc>
              <a:spcBef>
                <a:spcPts val="500"/>
              </a:spcBef>
              <a:spcAft>
                <a:spcPts val="0"/>
              </a:spcAft>
              <a:buSzPts val="1064"/>
              <a:buNone/>
              <a:defRPr sz="1400"/>
            </a:lvl3pPr>
            <a:lvl4pPr indent="-228600" lvl="3" marL="1828800" algn="l">
              <a:lnSpc>
                <a:spcPct val="100000"/>
              </a:lnSpc>
              <a:spcBef>
                <a:spcPts val="400"/>
              </a:spcBef>
              <a:spcAft>
                <a:spcPts val="0"/>
              </a:spcAft>
              <a:buSzPts val="980"/>
              <a:buNone/>
              <a:defRPr sz="1400"/>
            </a:lvl4pPr>
            <a:lvl5pPr indent="-228600" lvl="4" marL="2286000" algn="l">
              <a:lnSpc>
                <a:spcPct val="100000"/>
              </a:lnSpc>
              <a:spcBef>
                <a:spcPts val="300"/>
              </a:spcBef>
              <a:spcAft>
                <a:spcPts val="0"/>
              </a:spcAft>
              <a:buSzPts val="980"/>
              <a:buNone/>
              <a:defRPr sz="1400"/>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52" name="Google Shape;52;p57"/>
          <p:cNvSpPr txBox="1"/>
          <p:nvPr>
            <p:ph idx="2" type="body"/>
          </p:nvPr>
        </p:nvSpPr>
        <p:spPr>
          <a:xfrm>
            <a:off x="1097279" y="1845734"/>
            <a:ext cx="10058401" cy="4023360"/>
          </a:xfrm>
          <a:prstGeom prst="rect">
            <a:avLst/>
          </a:prstGeom>
          <a:noFill/>
          <a:ln>
            <a:noFill/>
          </a:ln>
        </p:spPr>
        <p:txBody>
          <a:bodyPr anchorCtr="0" anchor="t" bIns="45700" lIns="91425" spcFirstLastPara="1" rIns="91425" wrap="square" tIns="45700">
            <a:normAutofit/>
          </a:bodyPr>
          <a:lstStyle>
            <a:lvl1pPr indent="-363728" lvl="0" marL="457200" algn="l">
              <a:lnSpc>
                <a:spcPct val="100000"/>
              </a:lnSpc>
              <a:spcBef>
                <a:spcPts val="600"/>
              </a:spcBef>
              <a:spcAft>
                <a:spcPts val="0"/>
              </a:spcAft>
              <a:buSzPts val="2128"/>
              <a:buChar char="?"/>
              <a:defRPr sz="2800"/>
            </a:lvl1pPr>
            <a:lvl2pPr indent="-344424" lvl="1" marL="914400" algn="l">
              <a:lnSpc>
                <a:spcPct val="100000"/>
              </a:lnSpc>
              <a:spcBef>
                <a:spcPts val="500"/>
              </a:spcBef>
              <a:spcAft>
                <a:spcPts val="0"/>
              </a:spcAft>
              <a:buSzPts val="1824"/>
              <a:buChar char="?"/>
              <a:defRPr sz="2400"/>
            </a:lvl2pPr>
            <a:lvl3pPr indent="-325119" lvl="2" marL="1371600" algn="l">
              <a:lnSpc>
                <a:spcPct val="100000"/>
              </a:lnSpc>
              <a:spcBef>
                <a:spcPts val="500"/>
              </a:spcBef>
              <a:spcAft>
                <a:spcPts val="0"/>
              </a:spcAft>
              <a:buSzPts val="1520"/>
              <a:buChar char="?"/>
              <a:defRPr sz="2000"/>
            </a:lvl3pPr>
            <a:lvl4pPr indent="-308610" lvl="3" marL="1828800" algn="l">
              <a:lnSpc>
                <a:spcPct val="100000"/>
              </a:lnSpc>
              <a:spcBef>
                <a:spcPts val="400"/>
              </a:spcBef>
              <a:spcAft>
                <a:spcPts val="0"/>
              </a:spcAft>
              <a:buSzPts val="1260"/>
              <a:buChar char="◻"/>
              <a:defRPr sz="1800"/>
            </a:lvl4pPr>
            <a:lvl5pPr indent="-299720" lvl="4" marL="2286000" algn="l">
              <a:lnSpc>
                <a:spcPct val="100000"/>
              </a:lnSpc>
              <a:spcBef>
                <a:spcPts val="300"/>
              </a:spcBef>
              <a:spcAft>
                <a:spcPts val="0"/>
              </a:spcAft>
              <a:buSzPts val="1120"/>
              <a:buChar char="◻"/>
              <a:defRPr sz="1600"/>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showMasterSp="0" type="secHead">
  <p:cSld name="SECTION_HEADER">
    <p:bg>
      <p:bgPr>
        <a:solidFill>
          <a:schemeClr val="dk2"/>
        </a:solidFill>
      </p:bgPr>
    </p:bg>
    <p:spTree>
      <p:nvGrpSpPr>
        <p:cNvPr id="53" name="Shape 53"/>
        <p:cNvGrpSpPr/>
        <p:nvPr/>
      </p:nvGrpSpPr>
      <p:grpSpPr>
        <a:xfrm>
          <a:off x="0" y="0"/>
          <a:ext cx="0" cy="0"/>
          <a:chOff x="0" y="0"/>
          <a:chExt cx="0" cy="0"/>
        </a:xfrm>
      </p:grpSpPr>
      <p:sp>
        <p:nvSpPr>
          <p:cNvPr id="54" name="Google Shape;54;p58"/>
          <p:cNvSpPr txBox="1"/>
          <p:nvPr>
            <p:ph type="title"/>
          </p:nvPr>
        </p:nvSpPr>
        <p:spPr>
          <a:xfrm>
            <a:off x="1625600" y="2971800"/>
            <a:ext cx="9144000" cy="1066800"/>
          </a:xfrm>
          <a:prstGeom prst="rect">
            <a:avLst/>
          </a:prstGeom>
          <a:noFill/>
          <a:ln>
            <a:noFill/>
          </a:ln>
        </p:spPr>
        <p:txBody>
          <a:bodyPr anchorCtr="0" anchor="t" bIns="45700" lIns="91425" spcFirstLastPara="1" rIns="91425" wrap="square" tIns="45700">
            <a:normAutofit/>
          </a:bodyPr>
          <a:lstStyle>
            <a:lvl1pPr lvl="0" algn="r">
              <a:lnSpc>
                <a:spcPct val="100000"/>
              </a:lnSpc>
              <a:spcBef>
                <a:spcPts val="0"/>
              </a:spcBef>
              <a:spcAft>
                <a:spcPts val="0"/>
              </a:spcAft>
              <a:buClr>
                <a:schemeClr val="lt2"/>
              </a:buClr>
              <a:buSzPts val="3200"/>
              <a:buFont typeface="Bookman Old Style"/>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58"/>
          <p:cNvSpPr txBox="1"/>
          <p:nvPr>
            <p:ph idx="1" type="body"/>
          </p:nvPr>
        </p:nvSpPr>
        <p:spPr>
          <a:xfrm>
            <a:off x="1727200" y="4267200"/>
            <a:ext cx="9042400" cy="11430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600"/>
              </a:spcBef>
              <a:spcAft>
                <a:spcPts val="0"/>
              </a:spcAft>
              <a:buSzPts val="1520"/>
              <a:buNone/>
              <a:defRPr sz="2000">
                <a:solidFill>
                  <a:schemeClr val="lt1"/>
                </a:solidFill>
              </a:defRPr>
            </a:lvl1pPr>
            <a:lvl2pPr indent="-228600" lvl="1" marL="914400" algn="l">
              <a:lnSpc>
                <a:spcPct val="100000"/>
              </a:lnSpc>
              <a:spcBef>
                <a:spcPts val="500"/>
              </a:spcBef>
              <a:spcAft>
                <a:spcPts val="0"/>
              </a:spcAft>
              <a:buSzPts val="1368"/>
              <a:buNone/>
              <a:defRPr sz="1800">
                <a:solidFill>
                  <a:schemeClr val="lt1"/>
                </a:solidFill>
              </a:defRPr>
            </a:lvl2pPr>
            <a:lvl3pPr indent="-228600" lvl="2" marL="1371600" algn="l">
              <a:lnSpc>
                <a:spcPct val="100000"/>
              </a:lnSpc>
              <a:spcBef>
                <a:spcPts val="500"/>
              </a:spcBef>
              <a:spcAft>
                <a:spcPts val="0"/>
              </a:spcAft>
              <a:buSzPts val="1216"/>
              <a:buNone/>
              <a:defRPr sz="1600">
                <a:solidFill>
                  <a:schemeClr val="lt1"/>
                </a:solidFill>
              </a:defRPr>
            </a:lvl3pPr>
            <a:lvl4pPr indent="-228600" lvl="3" marL="1828800" algn="l">
              <a:lnSpc>
                <a:spcPct val="100000"/>
              </a:lnSpc>
              <a:spcBef>
                <a:spcPts val="400"/>
              </a:spcBef>
              <a:spcAft>
                <a:spcPts val="0"/>
              </a:spcAft>
              <a:buSzPts val="980"/>
              <a:buNone/>
              <a:defRPr sz="1400">
                <a:solidFill>
                  <a:schemeClr val="lt1"/>
                </a:solidFill>
              </a:defRPr>
            </a:lvl4pPr>
            <a:lvl5pPr indent="-228600" lvl="4" marL="2286000" algn="l">
              <a:lnSpc>
                <a:spcPct val="100000"/>
              </a:lnSpc>
              <a:spcBef>
                <a:spcPts val="300"/>
              </a:spcBef>
              <a:spcAft>
                <a:spcPts val="0"/>
              </a:spcAft>
              <a:buSzPts val="980"/>
              <a:buNone/>
              <a:defRPr sz="1400">
                <a:solidFill>
                  <a:schemeClr val="lt1"/>
                </a:solidFill>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56" name="Google Shape;56;p58"/>
          <p:cNvSpPr txBox="1"/>
          <p:nvPr>
            <p:ph idx="10" type="dt"/>
          </p:nvPr>
        </p:nvSpPr>
        <p:spPr>
          <a:xfrm>
            <a:off x="8534400" y="6355080"/>
            <a:ext cx="3048000"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58"/>
          <p:cNvSpPr txBox="1"/>
          <p:nvPr>
            <p:ph idx="11" type="ftr"/>
          </p:nvPr>
        </p:nvSpPr>
        <p:spPr>
          <a:xfrm>
            <a:off x="3864864" y="6355080"/>
            <a:ext cx="463296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58"/>
          <p:cNvSpPr txBox="1"/>
          <p:nvPr>
            <p:ph idx="12" type="sldNum"/>
          </p:nvPr>
        </p:nvSpPr>
        <p:spPr>
          <a:xfrm>
            <a:off x="1426464" y="6355080"/>
            <a:ext cx="2027936" cy="36576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ES"/>
              <a:t>‹#›</a:t>
            </a:fld>
            <a:endParaRPr/>
          </a:p>
        </p:txBody>
      </p:sp>
      <p:sp>
        <p:nvSpPr>
          <p:cNvPr id="59" name="Google Shape;59;p58"/>
          <p:cNvSpPr/>
          <p:nvPr/>
        </p:nvSpPr>
        <p:spPr>
          <a:xfrm>
            <a:off x="1219200" y="2819400"/>
            <a:ext cx="97536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60" name="Google Shape;60;p58"/>
          <p:cNvSpPr/>
          <p:nvPr/>
        </p:nvSpPr>
        <p:spPr>
          <a:xfrm>
            <a:off x="1219200" y="2819400"/>
            <a:ext cx="3048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61" name="Shape 61"/>
        <p:cNvGrpSpPr/>
        <p:nvPr/>
      </p:nvGrpSpPr>
      <p:grpSpPr>
        <a:xfrm>
          <a:off x="0" y="0"/>
          <a:ext cx="0" cy="0"/>
          <a:chOff x="0" y="0"/>
          <a:chExt cx="0" cy="0"/>
        </a:xfrm>
      </p:grpSpPr>
      <p:sp>
        <p:nvSpPr>
          <p:cNvPr id="62" name="Google Shape;62;p59"/>
          <p:cNvSpPr txBox="1"/>
          <p:nvPr>
            <p:ph type="title"/>
          </p:nvPr>
        </p:nvSpPr>
        <p:spPr>
          <a:xfrm>
            <a:off x="609600" y="228600"/>
            <a:ext cx="10972800" cy="914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9"/>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59"/>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59"/>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ES"/>
              <a:t>‹#›</a:t>
            </a:fld>
            <a:endParaRPr/>
          </a:p>
        </p:txBody>
      </p:sp>
      <p:sp>
        <p:nvSpPr>
          <p:cNvPr id="66" name="Google Shape;66;p59"/>
          <p:cNvSpPr txBox="1"/>
          <p:nvPr>
            <p:ph idx="1" type="body"/>
          </p:nvPr>
        </p:nvSpPr>
        <p:spPr>
          <a:xfrm>
            <a:off x="609600" y="1219200"/>
            <a:ext cx="5388864" cy="493776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67" name="Google Shape;67;p59"/>
          <p:cNvSpPr txBox="1"/>
          <p:nvPr>
            <p:ph idx="2" type="body"/>
          </p:nvPr>
        </p:nvSpPr>
        <p:spPr>
          <a:xfrm>
            <a:off x="6176265" y="1216152"/>
            <a:ext cx="5388864" cy="493776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68" name="Shape 68"/>
        <p:cNvGrpSpPr/>
        <p:nvPr/>
      </p:nvGrpSpPr>
      <p:grpSpPr>
        <a:xfrm>
          <a:off x="0" y="0"/>
          <a:ext cx="0" cy="0"/>
          <a:chOff x="0" y="0"/>
          <a:chExt cx="0" cy="0"/>
        </a:xfrm>
      </p:grpSpPr>
      <p:sp>
        <p:nvSpPr>
          <p:cNvPr id="69" name="Google Shape;69;p60"/>
          <p:cNvSpPr txBox="1"/>
          <p:nvPr>
            <p:ph type="title"/>
          </p:nvPr>
        </p:nvSpPr>
        <p:spPr>
          <a:xfrm>
            <a:off x="609600" y="228600"/>
            <a:ext cx="10972800" cy="9144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3200"/>
              <a:buFont typeface="Bookman Old Style"/>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60"/>
          <p:cNvSpPr txBox="1"/>
          <p:nvPr>
            <p:ph idx="1" type="body"/>
          </p:nvPr>
        </p:nvSpPr>
        <p:spPr>
          <a:xfrm>
            <a:off x="609600" y="1285875"/>
            <a:ext cx="5386917" cy="6858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600"/>
              </a:spcBef>
              <a:spcAft>
                <a:spcPts val="0"/>
              </a:spcAft>
              <a:buSzPts val="1824"/>
              <a:buNone/>
              <a:defRPr b="1" sz="2400">
                <a:solidFill>
                  <a:schemeClr val="accent2"/>
                </a:solidFill>
              </a:defRPr>
            </a:lvl1pPr>
            <a:lvl2pPr indent="-228600" lvl="1" marL="914400" algn="l">
              <a:lnSpc>
                <a:spcPct val="100000"/>
              </a:lnSpc>
              <a:spcBef>
                <a:spcPts val="500"/>
              </a:spcBef>
              <a:spcAft>
                <a:spcPts val="0"/>
              </a:spcAft>
              <a:buSzPts val="1520"/>
              <a:buNone/>
              <a:defRPr b="1" sz="2000"/>
            </a:lvl2pPr>
            <a:lvl3pPr indent="-228600" lvl="2" marL="1371600" algn="l">
              <a:lnSpc>
                <a:spcPct val="100000"/>
              </a:lnSpc>
              <a:spcBef>
                <a:spcPts val="500"/>
              </a:spcBef>
              <a:spcAft>
                <a:spcPts val="0"/>
              </a:spcAft>
              <a:buSzPts val="1368"/>
              <a:buNone/>
              <a:defRPr b="1" sz="1800"/>
            </a:lvl3pPr>
            <a:lvl4pPr indent="-228600" lvl="3" marL="1828800" algn="l">
              <a:lnSpc>
                <a:spcPct val="100000"/>
              </a:lnSpc>
              <a:spcBef>
                <a:spcPts val="400"/>
              </a:spcBef>
              <a:spcAft>
                <a:spcPts val="0"/>
              </a:spcAft>
              <a:buSzPts val="1120"/>
              <a:buNone/>
              <a:defRPr b="1" sz="1600"/>
            </a:lvl4pPr>
            <a:lvl5pPr indent="-228600" lvl="4" marL="2286000" algn="l">
              <a:lnSpc>
                <a:spcPct val="100000"/>
              </a:lnSpc>
              <a:spcBef>
                <a:spcPts val="300"/>
              </a:spcBef>
              <a:spcAft>
                <a:spcPts val="0"/>
              </a:spcAft>
              <a:buSzPts val="1120"/>
              <a:buNone/>
              <a:defRPr b="1" sz="1600"/>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71" name="Google Shape;71;p60"/>
          <p:cNvSpPr txBox="1"/>
          <p:nvPr>
            <p:ph idx="2" type="body"/>
          </p:nvPr>
        </p:nvSpPr>
        <p:spPr>
          <a:xfrm>
            <a:off x="6197604" y="1295400"/>
            <a:ext cx="5389033" cy="6858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600"/>
              </a:spcBef>
              <a:spcAft>
                <a:spcPts val="0"/>
              </a:spcAft>
              <a:buSzPts val="1824"/>
              <a:buNone/>
              <a:defRPr b="1" sz="2400">
                <a:solidFill>
                  <a:schemeClr val="accent2"/>
                </a:solidFill>
              </a:defRPr>
            </a:lvl1pPr>
            <a:lvl2pPr indent="-228600" lvl="1" marL="914400" algn="l">
              <a:lnSpc>
                <a:spcPct val="100000"/>
              </a:lnSpc>
              <a:spcBef>
                <a:spcPts val="500"/>
              </a:spcBef>
              <a:spcAft>
                <a:spcPts val="0"/>
              </a:spcAft>
              <a:buSzPts val="1520"/>
              <a:buNone/>
              <a:defRPr b="1" sz="2000"/>
            </a:lvl2pPr>
            <a:lvl3pPr indent="-228600" lvl="2" marL="1371600" algn="l">
              <a:lnSpc>
                <a:spcPct val="100000"/>
              </a:lnSpc>
              <a:spcBef>
                <a:spcPts val="500"/>
              </a:spcBef>
              <a:spcAft>
                <a:spcPts val="0"/>
              </a:spcAft>
              <a:buSzPts val="1368"/>
              <a:buNone/>
              <a:defRPr b="1" sz="1800"/>
            </a:lvl3pPr>
            <a:lvl4pPr indent="-228600" lvl="3" marL="1828800" algn="l">
              <a:lnSpc>
                <a:spcPct val="100000"/>
              </a:lnSpc>
              <a:spcBef>
                <a:spcPts val="400"/>
              </a:spcBef>
              <a:spcAft>
                <a:spcPts val="0"/>
              </a:spcAft>
              <a:buSzPts val="1120"/>
              <a:buNone/>
              <a:defRPr b="1" sz="1600"/>
            </a:lvl4pPr>
            <a:lvl5pPr indent="-228600" lvl="4" marL="2286000" algn="l">
              <a:lnSpc>
                <a:spcPct val="100000"/>
              </a:lnSpc>
              <a:spcBef>
                <a:spcPts val="300"/>
              </a:spcBef>
              <a:spcAft>
                <a:spcPts val="0"/>
              </a:spcAft>
              <a:buSzPts val="1120"/>
              <a:buNone/>
              <a:defRPr b="1" sz="1600"/>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72" name="Google Shape;72;p60"/>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60"/>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60"/>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ES"/>
              <a:t>‹#›</a:t>
            </a:fld>
            <a:endParaRPr/>
          </a:p>
        </p:txBody>
      </p:sp>
      <p:sp>
        <p:nvSpPr>
          <p:cNvPr id="75" name="Google Shape;75;p60"/>
          <p:cNvSpPr txBox="1"/>
          <p:nvPr>
            <p:ph idx="3" type="body"/>
          </p:nvPr>
        </p:nvSpPr>
        <p:spPr>
          <a:xfrm>
            <a:off x="609600" y="2133600"/>
            <a:ext cx="5384800" cy="403860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76" name="Google Shape;76;p60"/>
          <p:cNvSpPr txBox="1"/>
          <p:nvPr>
            <p:ph idx="4" type="body"/>
          </p:nvPr>
        </p:nvSpPr>
        <p:spPr>
          <a:xfrm>
            <a:off x="6197600" y="2133600"/>
            <a:ext cx="5384800" cy="403860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showMasterSp="0" type="objTx">
  <p:cSld name="OBJECT_WITH_CAPTION_TEXT">
    <p:spTree>
      <p:nvGrpSpPr>
        <p:cNvPr id="77" name="Shape 77"/>
        <p:cNvGrpSpPr/>
        <p:nvPr/>
      </p:nvGrpSpPr>
      <p:grpSpPr>
        <a:xfrm>
          <a:off x="0" y="0"/>
          <a:ext cx="0" cy="0"/>
          <a:chOff x="0" y="0"/>
          <a:chExt cx="0" cy="0"/>
        </a:xfrm>
      </p:grpSpPr>
      <p:sp>
        <p:nvSpPr>
          <p:cNvPr id="78" name="Google Shape;78;p61"/>
          <p:cNvSpPr txBox="1"/>
          <p:nvPr>
            <p:ph type="title"/>
          </p:nvPr>
        </p:nvSpPr>
        <p:spPr>
          <a:xfrm>
            <a:off x="8432800" y="304800"/>
            <a:ext cx="3352800" cy="838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2000"/>
              <a:buFont typeface="Gill Sans"/>
              <a:buNone/>
              <a:defRPr b="1" sz="2000">
                <a:solidFill>
                  <a:schemeClr val="dk2"/>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61"/>
          <p:cNvSpPr txBox="1"/>
          <p:nvPr>
            <p:ph idx="1" type="body"/>
          </p:nvPr>
        </p:nvSpPr>
        <p:spPr>
          <a:xfrm>
            <a:off x="8432800" y="1219203"/>
            <a:ext cx="3352800" cy="4843463"/>
          </a:xfrm>
          <a:prstGeom prst="rect">
            <a:avLst/>
          </a:prstGeom>
          <a:noFill/>
          <a:ln>
            <a:noFill/>
          </a:ln>
        </p:spPr>
        <p:txBody>
          <a:bodyPr anchorCtr="0" anchor="t" bIns="45700" lIns="91425" spcFirstLastPara="1" rIns="91425" wrap="square" tIns="45700">
            <a:normAutofit/>
          </a:bodyPr>
          <a:lstStyle>
            <a:lvl1pPr indent="-228600" lvl="0" marL="457200" algn="l">
              <a:lnSpc>
                <a:spcPct val="137500"/>
              </a:lnSpc>
              <a:spcBef>
                <a:spcPts val="600"/>
              </a:spcBef>
              <a:spcAft>
                <a:spcPts val="0"/>
              </a:spcAft>
              <a:buSzPts val="1216"/>
              <a:buNone/>
              <a:defRPr sz="1600">
                <a:solidFill>
                  <a:schemeClr val="dk2"/>
                </a:solidFill>
              </a:defRPr>
            </a:lvl1pPr>
            <a:lvl2pPr indent="-228600" lvl="1" marL="914400" algn="l">
              <a:lnSpc>
                <a:spcPct val="100000"/>
              </a:lnSpc>
              <a:spcBef>
                <a:spcPts val="1000"/>
              </a:spcBef>
              <a:spcAft>
                <a:spcPts val="0"/>
              </a:spcAft>
              <a:buSzPts val="912"/>
              <a:buNone/>
              <a:defRPr sz="1200"/>
            </a:lvl2pPr>
            <a:lvl3pPr indent="-228600" lvl="2" marL="1371600" algn="l">
              <a:lnSpc>
                <a:spcPct val="100000"/>
              </a:lnSpc>
              <a:spcBef>
                <a:spcPts val="500"/>
              </a:spcBef>
              <a:spcAft>
                <a:spcPts val="0"/>
              </a:spcAft>
              <a:buSzPts val="760"/>
              <a:buNone/>
              <a:defRPr sz="1000"/>
            </a:lvl3pPr>
            <a:lvl4pPr indent="-228600" lvl="3" marL="1828800" algn="l">
              <a:lnSpc>
                <a:spcPct val="100000"/>
              </a:lnSpc>
              <a:spcBef>
                <a:spcPts val="400"/>
              </a:spcBef>
              <a:spcAft>
                <a:spcPts val="0"/>
              </a:spcAft>
              <a:buSzPts val="630"/>
              <a:buNone/>
              <a:defRPr sz="900"/>
            </a:lvl4pPr>
            <a:lvl5pPr indent="-228600" lvl="4" marL="2286000" algn="l">
              <a:lnSpc>
                <a:spcPct val="100000"/>
              </a:lnSpc>
              <a:spcBef>
                <a:spcPts val="300"/>
              </a:spcBef>
              <a:spcAft>
                <a:spcPts val="0"/>
              </a:spcAft>
              <a:buSzPts val="630"/>
              <a:buNone/>
              <a:defRPr sz="900"/>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80" name="Google Shape;80;p61"/>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61"/>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61"/>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ES"/>
              <a:t>‹#›</a:t>
            </a:fld>
            <a:endParaRPr/>
          </a:p>
        </p:txBody>
      </p:sp>
      <p:cxnSp>
        <p:nvCxnSpPr>
          <p:cNvPr id="83" name="Google Shape;83;p61"/>
          <p:cNvCxnSpPr/>
          <p:nvPr/>
        </p:nvCxnSpPr>
        <p:spPr>
          <a:xfrm>
            <a:off x="609600" y="6353175"/>
            <a:ext cx="10972800" cy="0"/>
          </a:xfrm>
          <a:prstGeom prst="straightConnector1">
            <a:avLst/>
          </a:prstGeom>
          <a:noFill/>
          <a:ln cap="flat" cmpd="sng" w="9525">
            <a:solidFill>
              <a:schemeClr val="accent2"/>
            </a:solidFill>
            <a:prstDash val="dash"/>
            <a:round/>
            <a:headEnd len="sm" w="sm" type="none"/>
            <a:tailEnd len="sm" w="sm" type="none"/>
          </a:ln>
        </p:spPr>
      </p:cxnSp>
      <p:cxnSp>
        <p:nvCxnSpPr>
          <p:cNvPr id="84" name="Google Shape;84;p61"/>
          <p:cNvCxnSpPr/>
          <p:nvPr/>
        </p:nvCxnSpPr>
        <p:spPr>
          <a:xfrm rot="5400000">
            <a:off x="5220033" y="3324225"/>
            <a:ext cx="6035040" cy="0"/>
          </a:xfrm>
          <a:prstGeom prst="straightConnector1">
            <a:avLst/>
          </a:prstGeom>
          <a:noFill/>
          <a:ln cap="flat" cmpd="sng" w="9525">
            <a:solidFill>
              <a:schemeClr val="accent2"/>
            </a:solidFill>
            <a:prstDash val="dash"/>
            <a:round/>
            <a:headEnd len="sm" w="sm" type="none"/>
            <a:tailEnd len="sm" w="sm" type="none"/>
          </a:ln>
        </p:spPr>
      </p:cxnSp>
      <p:sp>
        <p:nvSpPr>
          <p:cNvPr id="85" name="Google Shape;85;p61"/>
          <p:cNvSpPr/>
          <p:nvPr/>
        </p:nvSpPr>
        <p:spPr>
          <a:xfrm rot="5400000">
            <a:off x="590614" y="6447425"/>
            <a:ext cx="190849" cy="160418"/>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86" name="Google Shape;86;p61"/>
          <p:cNvSpPr txBox="1"/>
          <p:nvPr>
            <p:ph idx="2" type="body"/>
          </p:nvPr>
        </p:nvSpPr>
        <p:spPr>
          <a:xfrm>
            <a:off x="406400" y="304800"/>
            <a:ext cx="7620000" cy="571500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 name="Shape 10"/>
        <p:cNvGrpSpPr/>
        <p:nvPr/>
      </p:nvGrpSpPr>
      <p:grpSpPr>
        <a:xfrm>
          <a:off x="0" y="0"/>
          <a:ext cx="0" cy="0"/>
          <a:chOff x="0" y="0"/>
          <a:chExt cx="0" cy="0"/>
        </a:xfrm>
      </p:grpSpPr>
      <p:sp>
        <p:nvSpPr>
          <p:cNvPr id="11" name="Google Shape;11;p52"/>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dk2"/>
              </a:buClr>
              <a:buSzPts val="3200"/>
              <a:buFont typeface="Bookman Old Style"/>
              <a:buNone/>
              <a:defRPr b="0" i="0" sz="3200" u="none" cap="none" strike="noStrike">
                <a:solidFill>
                  <a:schemeClr val="dk2"/>
                </a:solidFill>
                <a:latin typeface="Bookman Old Style"/>
                <a:ea typeface="Bookman Old Style"/>
                <a:cs typeface="Bookman Old Style"/>
                <a:sym typeface="Bookman Old Sty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52"/>
          <p:cNvSpPr txBox="1"/>
          <p:nvPr>
            <p:ph idx="1" type="body"/>
          </p:nvPr>
        </p:nvSpPr>
        <p:spPr>
          <a:xfrm>
            <a:off x="609600" y="1219200"/>
            <a:ext cx="10972800" cy="4910328"/>
          </a:xfrm>
          <a:prstGeom prst="rect">
            <a:avLst/>
          </a:prstGeom>
          <a:noFill/>
          <a:ln>
            <a:noFill/>
          </a:ln>
        </p:spPr>
        <p:txBody>
          <a:bodyPr anchorCtr="0" anchor="t" bIns="45700" lIns="91425" spcFirstLastPara="1" rIns="91425" wrap="square" tIns="45700">
            <a:normAutofit/>
          </a:bodyPr>
          <a:lstStyle>
            <a:lvl1pPr indent="-354076" lvl="0" marL="457200" marR="0" rtl="0" algn="l">
              <a:lnSpc>
                <a:spcPct val="100000"/>
              </a:lnSpc>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lnSpc>
                <a:spcPct val="100000"/>
              </a:lnSpc>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lnSpc>
                <a:spcPct val="100000"/>
              </a:lnSpc>
              <a:spcBef>
                <a:spcPts val="500"/>
              </a:spcBef>
              <a:spcAft>
                <a:spcPts val="0"/>
              </a:spcAft>
              <a:buClr>
                <a:srgbClr val="BABABA"/>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08610" lvl="3" marL="1828800" marR="0" rtl="0" algn="l">
              <a:lnSpc>
                <a:spcPct val="100000"/>
              </a:lnSpc>
              <a:spcBef>
                <a:spcPts val="400"/>
              </a:spcBef>
              <a:spcAft>
                <a:spcPts val="0"/>
              </a:spcAft>
              <a:buClr>
                <a:srgbClr val="8BA1B3"/>
              </a:buClr>
              <a:buSzPts val="1260"/>
              <a:buFont typeface="Noto Sans Symbols"/>
              <a:buChar char="◻"/>
              <a:defRPr b="0" i="0" sz="1800" u="none" cap="none" strike="noStrike">
                <a:solidFill>
                  <a:schemeClr val="dk1"/>
                </a:solidFill>
                <a:latin typeface="Gill Sans"/>
                <a:ea typeface="Gill Sans"/>
                <a:cs typeface="Gill Sans"/>
                <a:sym typeface="Gill Sans"/>
              </a:defRPr>
            </a:lvl4pPr>
            <a:lvl5pPr indent="-299720" lvl="4" marL="2286000" marR="0" rtl="0" algn="l">
              <a:lnSpc>
                <a:spcPct val="100000"/>
              </a:lnSpc>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lnSpc>
                <a:spcPct val="100000"/>
              </a:lnSpc>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lnSpc>
                <a:spcPct val="100000"/>
              </a:lnSpc>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lnSpc>
                <a:spcPct val="100000"/>
              </a:lnSpc>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lnSpc>
                <a:spcPct val="100000"/>
              </a:lnSpc>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
        <p:nvSpPr>
          <p:cNvPr id="13" name="Google Shape;13;p52"/>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4" name="Google Shape;14;p52"/>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5" name="Google Shape;15;p52"/>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ES"/>
              <a:t>‹#›</a:t>
            </a:fld>
            <a:endParaRPr/>
          </a:p>
        </p:txBody>
      </p:sp>
      <p:cxnSp>
        <p:nvCxnSpPr>
          <p:cNvPr id="16" name="Google Shape;16;p52"/>
          <p:cNvCxnSpPr/>
          <p:nvPr/>
        </p:nvCxnSpPr>
        <p:spPr>
          <a:xfrm>
            <a:off x="609600" y="6353175"/>
            <a:ext cx="10972800" cy="0"/>
          </a:xfrm>
          <a:prstGeom prst="straightConnector1">
            <a:avLst/>
          </a:prstGeom>
          <a:noFill/>
          <a:ln cap="flat" cmpd="sng" w="9525">
            <a:solidFill>
              <a:schemeClr val="accent2"/>
            </a:solidFill>
            <a:prstDash val="dash"/>
            <a:round/>
            <a:headEnd len="sm" w="sm" type="none"/>
            <a:tailEnd len="sm" w="sm" type="none"/>
          </a:ln>
        </p:spPr>
      </p:cxnSp>
      <p:cxnSp>
        <p:nvCxnSpPr>
          <p:cNvPr id="17" name="Google Shape;17;p52"/>
          <p:cNvCxnSpPr/>
          <p:nvPr/>
        </p:nvCxnSpPr>
        <p:spPr>
          <a:xfrm>
            <a:off x="609600" y="1143000"/>
            <a:ext cx="10972800" cy="0"/>
          </a:xfrm>
          <a:prstGeom prst="straightConnector1">
            <a:avLst/>
          </a:prstGeom>
          <a:noFill/>
          <a:ln cap="flat" cmpd="sng" w="9525">
            <a:solidFill>
              <a:schemeClr val="accent2"/>
            </a:solidFill>
            <a:prstDash val="dash"/>
            <a:round/>
            <a:headEnd len="sm" w="sm" type="none"/>
            <a:tailEnd len="sm" w="sm" type="none"/>
          </a:ln>
        </p:spPr>
      </p:cxnSp>
      <p:sp>
        <p:nvSpPr>
          <p:cNvPr id="18" name="Google Shape;18;p52"/>
          <p:cNvSpPr/>
          <p:nvPr/>
        </p:nvSpPr>
        <p:spPr>
          <a:xfrm rot="5400000">
            <a:off x="590614" y="6447425"/>
            <a:ext cx="190849" cy="160418"/>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0"/>
          <p:cNvSpPr/>
          <p:nvPr/>
        </p:nvSpPr>
        <p:spPr>
          <a:xfrm>
            <a:off x="0" y="0"/>
            <a:ext cx="12192000" cy="1909187"/>
          </a:xfrm>
          <a:prstGeom prst="rect">
            <a:avLst/>
          </a:prstGeom>
          <a:solidFill>
            <a:srgbClr val="E1E7E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200" u="none" cap="none" strike="noStrike">
              <a:solidFill>
                <a:schemeClr val="lt1"/>
              </a:solidFill>
              <a:latin typeface="Arial"/>
              <a:ea typeface="Arial"/>
              <a:cs typeface="Arial"/>
              <a:sym typeface="Arial"/>
            </a:endParaRPr>
          </a:p>
        </p:txBody>
      </p:sp>
      <p:sp>
        <p:nvSpPr>
          <p:cNvPr id="117" name="Google Shape;117;p50"/>
          <p:cNvSpPr txBox="1"/>
          <p:nvPr>
            <p:ph type="ctrTitle"/>
          </p:nvPr>
        </p:nvSpPr>
        <p:spPr>
          <a:xfrm>
            <a:off x="2351586" y="3614880"/>
            <a:ext cx="7644849" cy="1296144"/>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464653"/>
              </a:buClr>
              <a:buSzPts val="4000"/>
              <a:buFont typeface="Cambria"/>
              <a:buNone/>
            </a:pPr>
            <a:r>
              <a:rPr lang="es-ES" sz="4000">
                <a:solidFill>
                  <a:srgbClr val="464653"/>
                </a:solidFill>
                <a:latin typeface="Cambria"/>
                <a:ea typeface="Cambria"/>
                <a:cs typeface="Cambria"/>
                <a:sym typeface="Cambria"/>
              </a:rPr>
              <a:t>Ingeniería de Software I - 2022</a:t>
            </a:r>
            <a:endParaRPr sz="4000">
              <a:solidFill>
                <a:srgbClr val="464653"/>
              </a:solidFill>
              <a:latin typeface="Cambria"/>
              <a:ea typeface="Cambria"/>
              <a:cs typeface="Cambria"/>
              <a:sym typeface="Cambria"/>
            </a:endParaRPr>
          </a:p>
        </p:txBody>
      </p:sp>
      <p:sp>
        <p:nvSpPr>
          <p:cNvPr id="118" name="Google Shape;118;p50"/>
          <p:cNvSpPr txBox="1"/>
          <p:nvPr>
            <p:ph idx="1" type="subTitle"/>
          </p:nvPr>
        </p:nvSpPr>
        <p:spPr>
          <a:xfrm>
            <a:off x="2429596" y="5055039"/>
            <a:ext cx="7566841" cy="64807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432"/>
              <a:buNone/>
            </a:pPr>
            <a:r>
              <a:rPr lang="es-ES" sz="3200">
                <a:solidFill>
                  <a:srgbClr val="464653"/>
                </a:solidFill>
                <a:latin typeface="Arial"/>
                <a:ea typeface="Arial"/>
                <a:cs typeface="Arial"/>
                <a:sym typeface="Arial"/>
              </a:rPr>
              <a:t>Diagramas de Transición de Estados</a:t>
            </a:r>
            <a:endParaRPr sz="3200">
              <a:solidFill>
                <a:srgbClr val="464653"/>
              </a:solidFill>
              <a:latin typeface="Arial"/>
              <a:ea typeface="Arial"/>
              <a:cs typeface="Arial"/>
              <a:sym typeface="Arial"/>
            </a:endParaRPr>
          </a:p>
        </p:txBody>
      </p:sp>
      <p:pic>
        <p:nvPicPr>
          <p:cNvPr id="119" name="Google Shape;119;p50"/>
          <p:cNvPicPr preferRelativeResize="0"/>
          <p:nvPr/>
        </p:nvPicPr>
        <p:blipFill rotWithShape="1">
          <a:blip r:embed="rId3">
            <a:alphaModFix/>
          </a:blip>
          <a:srcRect b="0" l="0" r="0" t="0"/>
          <a:stretch/>
        </p:blipFill>
        <p:spPr>
          <a:xfrm>
            <a:off x="10423759" y="338757"/>
            <a:ext cx="1220036" cy="1220036"/>
          </a:xfrm>
          <a:prstGeom prst="rect">
            <a:avLst/>
          </a:prstGeom>
          <a:noFill/>
          <a:ln>
            <a:noFill/>
          </a:ln>
        </p:spPr>
      </p:pic>
      <p:pic>
        <p:nvPicPr>
          <p:cNvPr id="120" name="Google Shape;120;p50"/>
          <p:cNvPicPr preferRelativeResize="0"/>
          <p:nvPr/>
        </p:nvPicPr>
        <p:blipFill rotWithShape="1">
          <a:blip r:embed="rId4">
            <a:alphaModFix/>
          </a:blip>
          <a:srcRect b="0" l="0" r="0" t="0"/>
          <a:stretch/>
        </p:blipFill>
        <p:spPr>
          <a:xfrm>
            <a:off x="548205" y="338757"/>
            <a:ext cx="2539238" cy="122003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7" name="Shape 207"/>
        <p:cNvGrpSpPr/>
        <p:nvPr/>
      </p:nvGrpSpPr>
      <p:grpSpPr>
        <a:xfrm>
          <a:off x="0" y="0"/>
          <a:ext cx="0" cy="0"/>
          <a:chOff x="0" y="0"/>
          <a:chExt cx="0" cy="0"/>
        </a:xfrm>
      </p:grpSpPr>
      <p:sp>
        <p:nvSpPr>
          <p:cNvPr id="208" name="Google Shape;208;p9"/>
          <p:cNvSpPr txBox="1"/>
          <p:nvPr/>
        </p:nvSpPr>
        <p:spPr>
          <a:xfrm>
            <a:off x="1981200" y="215902"/>
            <a:ext cx="8229600" cy="59404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209" name="Google Shape;209;p9"/>
          <p:cNvGrpSpPr/>
          <p:nvPr/>
        </p:nvGrpSpPr>
        <p:grpSpPr>
          <a:xfrm>
            <a:off x="4655843" y="1484784"/>
            <a:ext cx="2664295" cy="1512168"/>
            <a:chOff x="2988495" y="1188138"/>
            <a:chExt cx="2664295" cy="1512168"/>
          </a:xfrm>
        </p:grpSpPr>
        <p:sp>
          <p:nvSpPr>
            <p:cNvPr id="210" name="Google Shape;210;p9"/>
            <p:cNvSpPr/>
            <p:nvPr/>
          </p:nvSpPr>
          <p:spPr>
            <a:xfrm>
              <a:off x="4284638" y="1188138"/>
              <a:ext cx="215900" cy="215900"/>
            </a:xfrm>
            <a:prstGeom prst="ellipse">
              <a:avLst/>
            </a:prstGeom>
            <a:solidFill>
              <a:srgbClr val="7F7F7F"/>
            </a:solidFill>
            <a:ln cap="sq"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211" name="Google Shape;211;p9"/>
            <p:cNvCxnSpPr>
              <a:stCxn id="210" idx="4"/>
            </p:cNvCxnSpPr>
            <p:nvPr/>
          </p:nvCxnSpPr>
          <p:spPr>
            <a:xfrm>
              <a:off x="4392588" y="1404038"/>
              <a:ext cx="0" cy="432300"/>
            </a:xfrm>
            <a:prstGeom prst="straightConnector1">
              <a:avLst/>
            </a:prstGeom>
            <a:noFill/>
            <a:ln cap="sq" cmpd="sng" w="28575">
              <a:solidFill>
                <a:srgbClr val="7F7F7F"/>
              </a:solidFill>
              <a:prstDash val="solid"/>
              <a:miter lim="800000"/>
              <a:headEnd len="sm" w="sm" type="none"/>
              <a:tailEnd len="med" w="med" type="stealth"/>
            </a:ln>
          </p:spPr>
        </p:cxnSp>
        <p:sp>
          <p:nvSpPr>
            <p:cNvPr id="212" name="Google Shape;212;p9"/>
            <p:cNvSpPr/>
            <p:nvPr/>
          </p:nvSpPr>
          <p:spPr>
            <a:xfrm>
              <a:off x="2988495" y="1836210"/>
              <a:ext cx="2664295" cy="864096"/>
            </a:xfrm>
            <a:prstGeom prst="roundRect">
              <a:avLst>
                <a:gd fmla="val 16667" name="adj"/>
              </a:avLst>
            </a:prstGeom>
            <a:noFill/>
            <a:ln cap="sq" cmpd="sng" w="285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Calibri"/>
                  <a:ea typeface="Calibri"/>
                  <a:cs typeface="Calibri"/>
                  <a:sym typeface="Calibri"/>
                </a:rPr>
                <a:t>Configurando</a:t>
              </a:r>
              <a:endParaRPr b="0" i="0" sz="1400" u="none" cap="none" strike="noStrike">
                <a:solidFill>
                  <a:srgbClr val="000000"/>
                </a:solidFill>
                <a:latin typeface="Arial"/>
                <a:ea typeface="Arial"/>
                <a:cs typeface="Arial"/>
                <a:sym typeface="Arial"/>
              </a:endParaRPr>
            </a:p>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Calibri"/>
                  <a:ea typeface="Calibri"/>
                  <a:cs typeface="Calibri"/>
                  <a:sym typeface="Calibri"/>
                </a:rPr>
                <a:t>Tiempo</a:t>
              </a:r>
              <a:endParaRPr b="0" i="0" sz="1800" u="none" cap="none" strike="noStrike">
                <a:solidFill>
                  <a:srgbClr val="000000"/>
                </a:solidFill>
                <a:latin typeface="Calibri"/>
                <a:ea typeface="Calibri"/>
                <a:cs typeface="Calibri"/>
                <a:sym typeface="Calibri"/>
              </a:endParaRPr>
            </a:p>
          </p:txBody>
        </p:sp>
      </p:grpSp>
      <p:sp>
        <p:nvSpPr>
          <p:cNvPr id="213" name="Google Shape;213;p9"/>
          <p:cNvSpPr/>
          <p:nvPr/>
        </p:nvSpPr>
        <p:spPr>
          <a:xfrm>
            <a:off x="1775520" y="0"/>
            <a:ext cx="8640960" cy="147732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1" lang="es-ES" sz="1800" u="none" cap="none" strike="noStrike">
                <a:solidFill>
                  <a:srgbClr val="7F7F7F"/>
                </a:solidFill>
                <a:latin typeface="Calibri"/>
                <a:ea typeface="Calibri"/>
                <a:cs typeface="Calibri"/>
                <a:sym typeface="Calibri"/>
              </a:rPr>
              <a:t>Para poner en funcionamiento el microondas se presiona el botón &lt;encender&gt;, se abre la puerta automáticamente y se habilita el teclado numérico. </a:t>
            </a:r>
            <a:r>
              <a:rPr b="0" i="1" lang="es-ES" sz="1800" u="none" cap="none" strike="noStrike">
                <a:solidFill>
                  <a:schemeClr val="dk1"/>
                </a:solidFill>
                <a:latin typeface="Calibri"/>
                <a:ea typeface="Calibri"/>
                <a:cs typeface="Calibri"/>
                <a:sym typeface="Calibri"/>
              </a:rPr>
              <a:t>Luego el usuario debe configurar a través del teclado numérico el tiempo de cocción, el cual es de 4 dígitos, </a:t>
            </a:r>
            <a:r>
              <a:rPr b="0" i="1" lang="es-ES" sz="1800" u="none" cap="none" strike="noStrike">
                <a:solidFill>
                  <a:srgbClr val="7F7F7F"/>
                </a:solidFill>
                <a:latin typeface="Calibri"/>
                <a:ea typeface="Calibri"/>
                <a:cs typeface="Calibri"/>
                <a:sym typeface="Calibri"/>
              </a:rPr>
              <a:t>al ingresar el último dígito se habilita el teclado de configuración de la temperatura y se pasa a configurar la misma.</a:t>
            </a:r>
            <a:endParaRPr b="0" i="0" sz="1400" u="none" cap="none" strike="noStrike">
              <a:solidFill>
                <a:srgbClr val="000000"/>
              </a:solidFill>
              <a:latin typeface="Arial"/>
              <a:ea typeface="Arial"/>
              <a:cs typeface="Arial"/>
              <a:sym typeface="Arial"/>
            </a:endParaRPr>
          </a:p>
        </p:txBody>
      </p:sp>
      <p:sp>
        <p:nvSpPr>
          <p:cNvPr id="214" name="Google Shape;214;p9"/>
          <p:cNvSpPr/>
          <p:nvPr/>
        </p:nvSpPr>
        <p:spPr>
          <a:xfrm>
            <a:off x="695400" y="5824187"/>
            <a:ext cx="11089232" cy="764312"/>
          </a:xfrm>
          <a:prstGeom prst="rect">
            <a:avLst/>
          </a:prstGeom>
          <a:solidFill>
            <a:schemeClr val="lt1"/>
          </a:solidFill>
          <a:ln cap="flat" cmpd="sng" w="1587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s-ES" sz="1600" u="none" cap="none" strike="noStrike">
                <a:solidFill>
                  <a:srgbClr val="7F7F7F"/>
                </a:solidFill>
                <a:latin typeface="Calibri"/>
                <a:ea typeface="Calibri"/>
                <a:cs typeface="Calibri"/>
                <a:sym typeface="Calibri"/>
              </a:rPr>
              <a:t>acciones1 = </a:t>
            </a:r>
            <a:r>
              <a:rPr b="0" i="0" lang="es-ES" sz="1600" u="none" cap="none" strike="noStrike">
                <a:solidFill>
                  <a:srgbClr val="7F7F7F"/>
                </a:solidFill>
                <a:latin typeface="Calibri"/>
                <a:ea typeface="Calibri"/>
                <a:cs typeface="Calibri"/>
                <a:sym typeface="Calibri"/>
              </a:rPr>
              <a:t>habilitar teclado numérico, iniciar contador de tiempo total, iniciar cantidad de dígitos,  actualizar display, abrir puerta.</a:t>
            </a:r>
            <a:endParaRPr b="1" i="0" sz="1600" u="none" cap="none" strike="noStrike">
              <a:solidFill>
                <a:srgbClr val="000000"/>
              </a:solidFill>
              <a:latin typeface="Calibri"/>
              <a:ea typeface="Calibri"/>
              <a:cs typeface="Calibri"/>
              <a:sym typeface="Calibri"/>
            </a:endParaRPr>
          </a:p>
          <a:p>
            <a:pPr indent="0" lvl="0" marL="0" marR="0" rtl="0" algn="l">
              <a:lnSpc>
                <a:spcPct val="100000"/>
              </a:lnSpc>
              <a:spcBef>
                <a:spcPts val="1425"/>
              </a:spcBef>
              <a:spcAft>
                <a:spcPts val="0"/>
              </a:spcAft>
              <a:buClr>
                <a:srgbClr val="000000"/>
              </a:buClr>
              <a:buSzPts val="1600"/>
              <a:buFont typeface="Arial"/>
              <a:buNone/>
            </a:pPr>
            <a:r>
              <a:rPr b="1" i="0" lang="es-ES" sz="1600" u="none" cap="none" strike="noStrike">
                <a:solidFill>
                  <a:srgbClr val="000000"/>
                </a:solidFill>
                <a:latin typeface="Calibri"/>
                <a:ea typeface="Calibri"/>
                <a:cs typeface="Calibri"/>
                <a:sym typeface="Calibri"/>
              </a:rPr>
              <a:t>acciones2= incrementar la cantidad de dígitos, actualizar contador de tiempo total, mostrar dígito tiempo en display.</a:t>
            </a:r>
            <a:endParaRPr b="0" i="0" sz="1400" u="none" cap="none" strike="noStrike">
              <a:solidFill>
                <a:srgbClr val="000000"/>
              </a:solidFill>
              <a:latin typeface="Arial"/>
              <a:ea typeface="Arial"/>
              <a:cs typeface="Arial"/>
              <a:sym typeface="Arial"/>
            </a:endParaRPr>
          </a:p>
        </p:txBody>
      </p:sp>
      <p:sp>
        <p:nvSpPr>
          <p:cNvPr id="215" name="Google Shape;215;p9"/>
          <p:cNvSpPr/>
          <p:nvPr/>
        </p:nvSpPr>
        <p:spPr>
          <a:xfrm flipH="1">
            <a:off x="7163104" y="2348880"/>
            <a:ext cx="742912" cy="432048"/>
          </a:xfrm>
          <a:prstGeom prst="arc">
            <a:avLst>
              <a:gd fmla="val 3280199" name="adj1"/>
              <a:gd fmla="val 18899354" name="adj2"/>
            </a:avLst>
          </a:prstGeom>
          <a:noFill/>
          <a:ln cap="flat" cmpd="sng" w="28575">
            <a:solidFill>
              <a:schemeClr val="dk1"/>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6" name="Google Shape;216;p9"/>
          <p:cNvSpPr txBox="1"/>
          <p:nvPr/>
        </p:nvSpPr>
        <p:spPr>
          <a:xfrm>
            <a:off x="6095330" y="1728945"/>
            <a:ext cx="3241031" cy="263791"/>
          </a:xfrm>
          <a:prstGeom prst="rect">
            <a:avLst/>
          </a:prstGeom>
          <a:noFill/>
          <a:ln>
            <a:noFill/>
          </a:ln>
        </p:spPr>
        <p:txBody>
          <a:bodyPr anchorCtr="0" anchor="t" bIns="46800" lIns="90000" spcFirstLastPara="1" rIns="90000" wrap="square" tIns="468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botón &lt;encender&gt;  /  acciones1</a:t>
            </a:r>
            <a:endParaRPr b="0" i="0" sz="1400" u="none" cap="none" strike="noStrike">
              <a:solidFill>
                <a:srgbClr val="000000"/>
              </a:solidFill>
              <a:latin typeface="Arial"/>
              <a:ea typeface="Arial"/>
              <a:cs typeface="Arial"/>
              <a:sym typeface="Arial"/>
            </a:endParaRPr>
          </a:p>
        </p:txBody>
      </p:sp>
      <p:sp>
        <p:nvSpPr>
          <p:cNvPr id="217" name="Google Shape;217;p9"/>
          <p:cNvSpPr/>
          <p:nvPr/>
        </p:nvSpPr>
        <p:spPr>
          <a:xfrm>
            <a:off x="7860704" y="2276873"/>
            <a:ext cx="2843808" cy="430887"/>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Se presiona dígito [cantidad dígitos &lt; 3]  </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  acciones2</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2" name="Shape 222"/>
        <p:cNvGrpSpPr/>
        <p:nvPr/>
      </p:nvGrpSpPr>
      <p:grpSpPr>
        <a:xfrm>
          <a:off x="0" y="0"/>
          <a:ext cx="0" cy="0"/>
          <a:chOff x="0" y="0"/>
          <a:chExt cx="0" cy="0"/>
        </a:xfrm>
      </p:grpSpPr>
      <p:sp>
        <p:nvSpPr>
          <p:cNvPr id="223" name="Google Shape;223;p10"/>
          <p:cNvSpPr/>
          <p:nvPr/>
        </p:nvSpPr>
        <p:spPr>
          <a:xfrm flipH="1">
            <a:off x="7176120" y="2348880"/>
            <a:ext cx="648072" cy="432048"/>
          </a:xfrm>
          <a:prstGeom prst="arc">
            <a:avLst>
              <a:gd fmla="val 3280199" name="adj1"/>
              <a:gd fmla="val 18899354" name="adj2"/>
            </a:avLst>
          </a:prstGeom>
          <a:noFill/>
          <a:ln cap="flat" cmpd="sng" w="28575">
            <a:solidFill>
              <a:schemeClr val="dk1"/>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7F7F7F"/>
              </a:solidFill>
              <a:latin typeface="Calibri"/>
              <a:ea typeface="Calibri"/>
              <a:cs typeface="Calibri"/>
              <a:sym typeface="Calibri"/>
            </a:endParaRPr>
          </a:p>
        </p:txBody>
      </p:sp>
      <p:sp>
        <p:nvSpPr>
          <p:cNvPr id="224" name="Google Shape;224;p10"/>
          <p:cNvSpPr txBox="1"/>
          <p:nvPr/>
        </p:nvSpPr>
        <p:spPr>
          <a:xfrm>
            <a:off x="1873188" y="98749"/>
            <a:ext cx="8229600" cy="59404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5" name="Google Shape;225;p10"/>
          <p:cNvSpPr/>
          <p:nvPr/>
        </p:nvSpPr>
        <p:spPr>
          <a:xfrm>
            <a:off x="1775520" y="0"/>
            <a:ext cx="8640960" cy="147732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1" lang="es-ES" sz="1800" u="none" cap="none" strike="noStrike">
                <a:solidFill>
                  <a:srgbClr val="7F7F7F"/>
                </a:solidFill>
                <a:latin typeface="Calibri"/>
                <a:ea typeface="Calibri"/>
                <a:cs typeface="Calibri"/>
                <a:sym typeface="Calibri"/>
              </a:rPr>
              <a:t>Para poner en funcionamiento el microondas se presiona el botón &lt;encender&gt;, se abre la puerta automáticamente y se habilita el teclado numérico. Luego el usuario debe configurar a través del teclado numérico el tiempo de cocción, el cual es de 4 dígitos, </a:t>
            </a:r>
            <a:r>
              <a:rPr b="0" i="1" lang="es-ES" sz="1800" u="none" cap="none" strike="noStrike">
                <a:solidFill>
                  <a:schemeClr val="dk1"/>
                </a:solidFill>
                <a:latin typeface="Calibri"/>
                <a:ea typeface="Calibri"/>
                <a:cs typeface="Calibri"/>
                <a:sym typeface="Calibri"/>
              </a:rPr>
              <a:t>al ingresar el último dígito se habilita el teclado de configuración de la temperatura y se pasa a configurar la misma.</a:t>
            </a:r>
            <a:endParaRPr b="0" i="1" sz="1800" u="none" cap="none" strike="noStrike">
              <a:solidFill>
                <a:srgbClr val="7F7F7F"/>
              </a:solidFill>
              <a:latin typeface="Calibri"/>
              <a:ea typeface="Calibri"/>
              <a:cs typeface="Calibri"/>
              <a:sym typeface="Calibri"/>
            </a:endParaRPr>
          </a:p>
        </p:txBody>
      </p:sp>
      <p:sp>
        <p:nvSpPr>
          <p:cNvPr id="226" name="Google Shape;226;p10"/>
          <p:cNvSpPr/>
          <p:nvPr/>
        </p:nvSpPr>
        <p:spPr>
          <a:xfrm>
            <a:off x="4655840" y="3429000"/>
            <a:ext cx="2664296" cy="864096"/>
          </a:xfrm>
          <a:prstGeom prst="roundRect">
            <a:avLst>
              <a:gd fmla="val 16667" name="adj"/>
            </a:avLst>
          </a:prstGeom>
          <a:noFill/>
          <a:ln cap="sq" cmpd="sng" w="285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214308" lvl="0" marL="215895"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27" name="Google Shape;227;p10"/>
          <p:cNvGrpSpPr/>
          <p:nvPr/>
        </p:nvGrpSpPr>
        <p:grpSpPr>
          <a:xfrm>
            <a:off x="2279578" y="2996952"/>
            <a:ext cx="3816399" cy="432048"/>
            <a:chOff x="1004473" y="2996952"/>
            <a:chExt cx="3567502" cy="432048"/>
          </a:xfrm>
        </p:grpSpPr>
        <p:cxnSp>
          <p:nvCxnSpPr>
            <p:cNvPr id="228" name="Google Shape;228;p10"/>
            <p:cNvCxnSpPr/>
            <p:nvPr/>
          </p:nvCxnSpPr>
          <p:spPr>
            <a:xfrm flipH="1">
              <a:off x="4535996" y="2996952"/>
              <a:ext cx="1" cy="432048"/>
            </a:xfrm>
            <a:prstGeom prst="straightConnector1">
              <a:avLst/>
            </a:prstGeom>
            <a:noFill/>
            <a:ln cap="sq" cmpd="sng" w="28575">
              <a:solidFill>
                <a:srgbClr val="000000"/>
              </a:solidFill>
              <a:prstDash val="solid"/>
              <a:miter lim="800000"/>
              <a:headEnd len="sm" w="sm" type="none"/>
              <a:tailEnd len="med" w="med" type="stealth"/>
            </a:ln>
          </p:spPr>
        </p:cxnSp>
        <p:sp>
          <p:nvSpPr>
            <p:cNvPr id="229" name="Google Shape;229;p10"/>
            <p:cNvSpPr txBox="1"/>
            <p:nvPr/>
          </p:nvSpPr>
          <p:spPr>
            <a:xfrm>
              <a:off x="1004473" y="3068960"/>
              <a:ext cx="3567502" cy="263791"/>
            </a:xfrm>
            <a:prstGeom prst="rect">
              <a:avLst/>
            </a:prstGeom>
            <a:noFill/>
            <a:ln>
              <a:noFill/>
            </a:ln>
          </p:spPr>
          <p:txBody>
            <a:bodyPr anchorCtr="0" anchor="t" bIns="46800" lIns="90000" spcFirstLastPara="1" rIns="90000" wrap="square" tIns="46800">
              <a:spAutoFit/>
            </a:bodyPr>
            <a:lstStyle/>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Calibri"/>
                  <a:ea typeface="Calibri"/>
                  <a:cs typeface="Calibri"/>
                  <a:sym typeface="Calibri"/>
                </a:rPr>
                <a:t>Se presiona dígito [cantidad dígitos es 3]  / acciones3</a:t>
              </a:r>
              <a:endParaRPr b="0" i="0" sz="1400" u="none" cap="none" strike="noStrike">
                <a:solidFill>
                  <a:srgbClr val="000000"/>
                </a:solidFill>
                <a:latin typeface="Arial"/>
                <a:ea typeface="Arial"/>
                <a:cs typeface="Arial"/>
                <a:sym typeface="Arial"/>
              </a:endParaRPr>
            </a:p>
          </p:txBody>
        </p:sp>
      </p:grpSp>
      <p:grpSp>
        <p:nvGrpSpPr>
          <p:cNvPr id="230" name="Google Shape;230;p10"/>
          <p:cNvGrpSpPr/>
          <p:nvPr/>
        </p:nvGrpSpPr>
        <p:grpSpPr>
          <a:xfrm>
            <a:off x="4655843" y="1484784"/>
            <a:ext cx="4590255" cy="1512168"/>
            <a:chOff x="3131841" y="1484784"/>
            <a:chExt cx="4590255" cy="1512168"/>
          </a:xfrm>
        </p:grpSpPr>
        <p:grpSp>
          <p:nvGrpSpPr>
            <p:cNvPr id="231" name="Google Shape;231;p10"/>
            <p:cNvGrpSpPr/>
            <p:nvPr/>
          </p:nvGrpSpPr>
          <p:grpSpPr>
            <a:xfrm>
              <a:off x="3131841" y="1484784"/>
              <a:ext cx="2664295" cy="1512168"/>
              <a:chOff x="2988495" y="1188138"/>
              <a:chExt cx="2664295" cy="1512168"/>
            </a:xfrm>
          </p:grpSpPr>
          <p:sp>
            <p:nvSpPr>
              <p:cNvPr id="232" name="Google Shape;232;p10"/>
              <p:cNvSpPr/>
              <p:nvPr/>
            </p:nvSpPr>
            <p:spPr>
              <a:xfrm>
                <a:off x="4284638" y="1188138"/>
                <a:ext cx="215900" cy="215900"/>
              </a:xfrm>
              <a:prstGeom prst="ellipse">
                <a:avLst/>
              </a:prstGeom>
              <a:solidFill>
                <a:srgbClr val="7F7F7F"/>
              </a:solidFill>
              <a:ln cap="sq"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233" name="Google Shape;233;p10"/>
              <p:cNvCxnSpPr>
                <a:stCxn id="232" idx="4"/>
              </p:cNvCxnSpPr>
              <p:nvPr/>
            </p:nvCxnSpPr>
            <p:spPr>
              <a:xfrm>
                <a:off x="4392588" y="1404038"/>
                <a:ext cx="0" cy="432300"/>
              </a:xfrm>
              <a:prstGeom prst="straightConnector1">
                <a:avLst/>
              </a:prstGeom>
              <a:noFill/>
              <a:ln cap="sq" cmpd="sng" w="28575">
                <a:solidFill>
                  <a:srgbClr val="7F7F7F"/>
                </a:solidFill>
                <a:prstDash val="solid"/>
                <a:miter lim="800000"/>
                <a:headEnd len="sm" w="sm" type="none"/>
                <a:tailEnd len="med" w="med" type="stealth"/>
              </a:ln>
            </p:spPr>
          </p:cxnSp>
          <p:sp>
            <p:nvSpPr>
              <p:cNvPr id="234" name="Google Shape;234;p10"/>
              <p:cNvSpPr/>
              <p:nvPr/>
            </p:nvSpPr>
            <p:spPr>
              <a:xfrm>
                <a:off x="2988495" y="1836210"/>
                <a:ext cx="2664295" cy="864096"/>
              </a:xfrm>
              <a:prstGeom prst="roundRect">
                <a:avLst>
                  <a:gd fmla="val 16667" name="adj"/>
                </a:avLst>
              </a:prstGeom>
              <a:noFill/>
              <a:ln cap="sq" cmpd="sng" w="285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Calibri"/>
                    <a:ea typeface="Calibri"/>
                    <a:cs typeface="Calibri"/>
                    <a:sym typeface="Calibri"/>
                  </a:rPr>
                  <a:t>Configurando</a:t>
                </a:r>
                <a:endParaRPr b="0" i="0" sz="1400" u="none" cap="none" strike="noStrike">
                  <a:solidFill>
                    <a:srgbClr val="000000"/>
                  </a:solidFill>
                  <a:latin typeface="Arial"/>
                  <a:ea typeface="Arial"/>
                  <a:cs typeface="Arial"/>
                  <a:sym typeface="Arial"/>
                </a:endParaRPr>
              </a:p>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Calibri"/>
                    <a:ea typeface="Calibri"/>
                    <a:cs typeface="Calibri"/>
                    <a:sym typeface="Calibri"/>
                  </a:rPr>
                  <a:t>Tiempo</a:t>
                </a:r>
                <a:endParaRPr b="0" i="0" sz="1800" u="none" cap="none" strike="noStrike">
                  <a:solidFill>
                    <a:srgbClr val="000000"/>
                  </a:solidFill>
                  <a:latin typeface="Calibri"/>
                  <a:ea typeface="Calibri"/>
                  <a:cs typeface="Calibri"/>
                  <a:sym typeface="Calibri"/>
                </a:endParaRPr>
              </a:p>
            </p:txBody>
          </p:sp>
        </p:grpSp>
        <p:sp>
          <p:nvSpPr>
            <p:cNvPr id="235" name="Google Shape;235;p10"/>
            <p:cNvSpPr txBox="1"/>
            <p:nvPr/>
          </p:nvSpPr>
          <p:spPr>
            <a:xfrm>
              <a:off x="4571330" y="1728944"/>
              <a:ext cx="3150766" cy="263791"/>
            </a:xfrm>
            <a:prstGeom prst="rect">
              <a:avLst/>
            </a:prstGeom>
            <a:noFill/>
            <a:ln>
              <a:noFill/>
            </a:ln>
          </p:spPr>
          <p:txBody>
            <a:bodyPr anchorCtr="0" anchor="t" bIns="46800" lIns="90000" spcFirstLastPara="1" rIns="90000" wrap="square" tIns="468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botón &lt;encender&gt;  /  acciones1</a:t>
              </a:r>
              <a:endParaRPr b="0" i="0" sz="1400" u="none" cap="none" strike="noStrike">
                <a:solidFill>
                  <a:srgbClr val="000000"/>
                </a:solidFill>
                <a:latin typeface="Arial"/>
                <a:ea typeface="Arial"/>
                <a:cs typeface="Arial"/>
                <a:sym typeface="Arial"/>
              </a:endParaRPr>
            </a:p>
          </p:txBody>
        </p:sp>
      </p:grpSp>
      <p:sp>
        <p:nvSpPr>
          <p:cNvPr id="236" name="Google Shape;236;p10"/>
          <p:cNvSpPr/>
          <p:nvPr/>
        </p:nvSpPr>
        <p:spPr>
          <a:xfrm>
            <a:off x="7824192" y="2276873"/>
            <a:ext cx="2843808" cy="430887"/>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Se presiona dígito [cantidad dígitos &lt; 3]  </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  acciones2</a:t>
            </a:r>
            <a:endParaRPr b="0" i="0" sz="1400" u="none" cap="none" strike="noStrike">
              <a:solidFill>
                <a:srgbClr val="000000"/>
              </a:solidFill>
              <a:latin typeface="Arial"/>
              <a:ea typeface="Arial"/>
              <a:cs typeface="Arial"/>
              <a:sym typeface="Arial"/>
            </a:endParaRPr>
          </a:p>
        </p:txBody>
      </p:sp>
      <p:sp>
        <p:nvSpPr>
          <p:cNvPr id="237" name="Google Shape;237;p10"/>
          <p:cNvSpPr/>
          <p:nvPr/>
        </p:nvSpPr>
        <p:spPr>
          <a:xfrm>
            <a:off x="407368" y="5039827"/>
            <a:ext cx="11593288" cy="1436291"/>
          </a:xfrm>
          <a:prstGeom prst="rect">
            <a:avLst/>
          </a:prstGeom>
          <a:solidFill>
            <a:schemeClr val="lt1"/>
          </a:solidFill>
          <a:ln cap="flat" cmpd="sng" w="1587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s-ES" sz="1600" u="none" cap="none" strike="noStrike">
                <a:solidFill>
                  <a:srgbClr val="7F7F7F"/>
                </a:solidFill>
                <a:latin typeface="Calibri"/>
                <a:ea typeface="Calibri"/>
                <a:cs typeface="Calibri"/>
                <a:sym typeface="Calibri"/>
              </a:rPr>
              <a:t>acciones1 = habilitar teclado numérico, iniciar contador de tiempo total, iniciar cantidad de dígitos,  actualizar display, abrir puerta.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425"/>
              </a:spcBef>
              <a:spcAft>
                <a:spcPts val="0"/>
              </a:spcAft>
              <a:buClr>
                <a:srgbClr val="000000"/>
              </a:buClr>
              <a:buSzPts val="1600"/>
              <a:buFont typeface="Arial"/>
              <a:buNone/>
            </a:pPr>
            <a:r>
              <a:rPr b="1" i="0" lang="es-ES" sz="1600" u="none" cap="none" strike="noStrike">
                <a:solidFill>
                  <a:srgbClr val="7F7F7F"/>
                </a:solidFill>
                <a:latin typeface="Calibri"/>
                <a:ea typeface="Calibri"/>
                <a:cs typeface="Calibri"/>
                <a:sym typeface="Calibri"/>
              </a:rPr>
              <a:t>acciones2= incrementar la cantidad de dígitos, actualizar contador de tiempo total, mostrar dígito tiempo en display.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425"/>
              </a:spcBef>
              <a:spcAft>
                <a:spcPts val="0"/>
              </a:spcAft>
              <a:buClr>
                <a:srgbClr val="000000"/>
              </a:buClr>
              <a:buSzPts val="1600"/>
              <a:buFont typeface="Arial"/>
              <a:buNone/>
            </a:pPr>
            <a:r>
              <a:rPr b="1" i="0" lang="es-ES" sz="1600" u="none" cap="none" strike="noStrike">
                <a:solidFill>
                  <a:schemeClr val="dk1"/>
                </a:solidFill>
                <a:latin typeface="Calibri"/>
                <a:ea typeface="Calibri"/>
                <a:cs typeface="Calibri"/>
                <a:sym typeface="Calibri"/>
              </a:rPr>
              <a:t>acciones3 = incrementar la cantidad de dígitos, actualizar contador de tiempo total, habilitar teclado temperatura y botón inicio, iniciar contador de temperatura, deshabilitar el teclado numérico, mostrar en display mensaje de configuración de temperatura.</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2" name="Shape 242"/>
        <p:cNvGrpSpPr/>
        <p:nvPr/>
      </p:nvGrpSpPr>
      <p:grpSpPr>
        <a:xfrm>
          <a:off x="0" y="0"/>
          <a:ext cx="0" cy="0"/>
          <a:chOff x="0" y="0"/>
          <a:chExt cx="0" cy="0"/>
        </a:xfrm>
      </p:grpSpPr>
      <p:sp>
        <p:nvSpPr>
          <p:cNvPr id="243" name="Google Shape;243;p11"/>
          <p:cNvSpPr txBox="1"/>
          <p:nvPr/>
        </p:nvSpPr>
        <p:spPr>
          <a:xfrm>
            <a:off x="1981200" y="215902"/>
            <a:ext cx="8229600" cy="59404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4" name="Google Shape;244;p11"/>
          <p:cNvSpPr/>
          <p:nvPr/>
        </p:nvSpPr>
        <p:spPr>
          <a:xfrm>
            <a:off x="1775520" y="0"/>
            <a:ext cx="8640960" cy="147732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1" lang="es-ES" sz="1800" u="none" cap="none" strike="noStrike">
                <a:solidFill>
                  <a:srgbClr val="7F7F7F"/>
                </a:solidFill>
                <a:latin typeface="Calibri"/>
                <a:ea typeface="Calibri"/>
                <a:cs typeface="Calibri"/>
                <a:sym typeface="Calibri"/>
              </a:rPr>
              <a:t>Para poner en funcionamiento el microondas se presiona el botón &lt;encender&gt;, se abre la puerta automáticamente y se habilita el teclado numérico. Luego el usuario debe configurar a través del teclado numérico el tiempo de cocción, el cual es de 4 dígitos, </a:t>
            </a:r>
            <a:r>
              <a:rPr b="0" i="1" lang="es-ES" sz="1800" u="none" cap="none" strike="noStrike">
                <a:solidFill>
                  <a:schemeClr val="dk1"/>
                </a:solidFill>
                <a:latin typeface="Calibri"/>
                <a:ea typeface="Calibri"/>
                <a:cs typeface="Calibri"/>
                <a:sym typeface="Calibri"/>
              </a:rPr>
              <a:t>al ingresar el último dígito se habilita el teclado de configuración de la temperatura y se pasa a configurar la misma.</a:t>
            </a:r>
            <a:endParaRPr b="0" i="1" sz="1800" u="none" cap="none" strike="noStrike">
              <a:solidFill>
                <a:srgbClr val="7F7F7F"/>
              </a:solidFill>
              <a:latin typeface="Calibri"/>
              <a:ea typeface="Calibri"/>
              <a:cs typeface="Calibri"/>
              <a:sym typeface="Calibri"/>
            </a:endParaRPr>
          </a:p>
        </p:txBody>
      </p:sp>
      <p:sp>
        <p:nvSpPr>
          <p:cNvPr id="245" name="Google Shape;245;p11"/>
          <p:cNvSpPr/>
          <p:nvPr/>
        </p:nvSpPr>
        <p:spPr>
          <a:xfrm>
            <a:off x="407368" y="5156497"/>
            <a:ext cx="11521280" cy="1256754"/>
          </a:xfrm>
          <a:prstGeom prst="rect">
            <a:avLst/>
          </a:prstGeom>
          <a:solidFill>
            <a:schemeClr val="lt1"/>
          </a:solidFill>
          <a:ln cap="flat" cmpd="sng" w="1587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s-ES" sz="1600" u="none" cap="none" strike="noStrike">
                <a:solidFill>
                  <a:srgbClr val="7F7F7F"/>
                </a:solidFill>
                <a:latin typeface="Calibri"/>
                <a:ea typeface="Calibri"/>
                <a:cs typeface="Calibri"/>
                <a:sym typeface="Calibri"/>
              </a:rPr>
              <a:t>acciones1 = habilitar teclado numérico, iniciar contador de tiempo total, iniciar cantidad de dígitos,  actualizar display, abrir puerta acciones2= incrementar la cantidad de dígitos, actualizar contador de tiempo total, mostrar dígito tiempo en display.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425"/>
              </a:spcBef>
              <a:spcAft>
                <a:spcPts val="0"/>
              </a:spcAft>
              <a:buClr>
                <a:srgbClr val="000000"/>
              </a:buClr>
              <a:buSzPts val="1600"/>
              <a:buFont typeface="Arial"/>
              <a:buNone/>
            </a:pPr>
            <a:r>
              <a:rPr b="1" i="0" lang="es-ES" sz="1600" u="none" cap="none" strike="noStrike">
                <a:solidFill>
                  <a:schemeClr val="dk1"/>
                </a:solidFill>
                <a:latin typeface="Calibri"/>
                <a:ea typeface="Calibri"/>
                <a:cs typeface="Calibri"/>
                <a:sym typeface="Calibri"/>
              </a:rPr>
              <a:t>acciones3 = incrementar la cantidad de dígitos, actualizar contador de tiempo total, habilitar teclado temperatura y botón inicio, iniciar contador de temperatura, deshabilitar el teclado numérico, mostrar en display mensaje de configuración de temperatura.</a:t>
            </a:r>
            <a:endParaRPr b="0" i="0" sz="1400" u="none" cap="none" strike="noStrike">
              <a:solidFill>
                <a:srgbClr val="000000"/>
              </a:solidFill>
              <a:latin typeface="Arial"/>
              <a:ea typeface="Arial"/>
              <a:cs typeface="Arial"/>
              <a:sym typeface="Arial"/>
            </a:endParaRPr>
          </a:p>
        </p:txBody>
      </p:sp>
      <p:sp>
        <p:nvSpPr>
          <p:cNvPr id="246" name="Google Shape;246;p11"/>
          <p:cNvSpPr/>
          <p:nvPr/>
        </p:nvSpPr>
        <p:spPr>
          <a:xfrm>
            <a:off x="4655840" y="3429000"/>
            <a:ext cx="2664296" cy="864096"/>
          </a:xfrm>
          <a:prstGeom prst="roundRect">
            <a:avLst>
              <a:gd fmla="val 16667" name="adj"/>
            </a:avLst>
          </a:prstGeom>
          <a:noFill/>
          <a:ln cap="sq" cmpd="sng" w="285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214308" lvl="0" marL="215895"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cxnSp>
        <p:nvCxnSpPr>
          <p:cNvPr id="247" name="Google Shape;247;p11"/>
          <p:cNvCxnSpPr/>
          <p:nvPr/>
        </p:nvCxnSpPr>
        <p:spPr>
          <a:xfrm flipH="1">
            <a:off x="6059936" y="2996952"/>
            <a:ext cx="1" cy="432048"/>
          </a:xfrm>
          <a:prstGeom prst="straightConnector1">
            <a:avLst/>
          </a:prstGeom>
          <a:noFill/>
          <a:ln cap="sq" cmpd="sng" w="28575">
            <a:solidFill>
              <a:srgbClr val="000000"/>
            </a:solidFill>
            <a:prstDash val="solid"/>
            <a:miter lim="800000"/>
            <a:headEnd len="sm" w="sm" type="none"/>
            <a:tailEnd len="med" w="med" type="stealth"/>
          </a:ln>
        </p:spPr>
      </p:cxnSp>
      <p:grpSp>
        <p:nvGrpSpPr>
          <p:cNvPr id="248" name="Google Shape;248;p11"/>
          <p:cNvGrpSpPr/>
          <p:nvPr/>
        </p:nvGrpSpPr>
        <p:grpSpPr>
          <a:xfrm>
            <a:off x="4655843" y="1484784"/>
            <a:ext cx="4590255" cy="1512168"/>
            <a:chOff x="3131841" y="1484784"/>
            <a:chExt cx="4590255" cy="1512168"/>
          </a:xfrm>
        </p:grpSpPr>
        <p:grpSp>
          <p:nvGrpSpPr>
            <p:cNvPr id="249" name="Google Shape;249;p11"/>
            <p:cNvGrpSpPr/>
            <p:nvPr/>
          </p:nvGrpSpPr>
          <p:grpSpPr>
            <a:xfrm>
              <a:off x="3131841" y="1484784"/>
              <a:ext cx="2664295" cy="1512168"/>
              <a:chOff x="2988495" y="1188138"/>
              <a:chExt cx="2664295" cy="1512168"/>
            </a:xfrm>
          </p:grpSpPr>
          <p:sp>
            <p:nvSpPr>
              <p:cNvPr id="250" name="Google Shape;250;p11"/>
              <p:cNvSpPr/>
              <p:nvPr/>
            </p:nvSpPr>
            <p:spPr>
              <a:xfrm>
                <a:off x="4284638" y="1188138"/>
                <a:ext cx="215900" cy="215900"/>
              </a:xfrm>
              <a:prstGeom prst="ellipse">
                <a:avLst/>
              </a:prstGeom>
              <a:solidFill>
                <a:srgbClr val="7F7F7F"/>
              </a:solidFill>
              <a:ln cap="sq"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251" name="Google Shape;251;p11"/>
              <p:cNvCxnSpPr>
                <a:stCxn id="250" idx="4"/>
              </p:cNvCxnSpPr>
              <p:nvPr/>
            </p:nvCxnSpPr>
            <p:spPr>
              <a:xfrm>
                <a:off x="4392588" y="1404038"/>
                <a:ext cx="0" cy="432300"/>
              </a:xfrm>
              <a:prstGeom prst="straightConnector1">
                <a:avLst/>
              </a:prstGeom>
              <a:noFill/>
              <a:ln cap="sq" cmpd="sng" w="28575">
                <a:solidFill>
                  <a:srgbClr val="7F7F7F"/>
                </a:solidFill>
                <a:prstDash val="solid"/>
                <a:miter lim="800000"/>
                <a:headEnd len="sm" w="sm" type="none"/>
                <a:tailEnd len="med" w="med" type="stealth"/>
              </a:ln>
            </p:spPr>
          </p:cxnSp>
          <p:sp>
            <p:nvSpPr>
              <p:cNvPr id="252" name="Google Shape;252;p11"/>
              <p:cNvSpPr/>
              <p:nvPr/>
            </p:nvSpPr>
            <p:spPr>
              <a:xfrm>
                <a:off x="2988495" y="1836210"/>
                <a:ext cx="2664295" cy="864096"/>
              </a:xfrm>
              <a:prstGeom prst="roundRect">
                <a:avLst>
                  <a:gd fmla="val 16667" name="adj"/>
                </a:avLst>
              </a:prstGeom>
              <a:noFill/>
              <a:ln cap="sq" cmpd="sng" w="285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Calibri"/>
                    <a:ea typeface="Calibri"/>
                    <a:cs typeface="Calibri"/>
                    <a:sym typeface="Calibri"/>
                  </a:rPr>
                  <a:t>Configurando</a:t>
                </a:r>
                <a:endParaRPr b="0" i="0" sz="1400" u="none" cap="none" strike="noStrike">
                  <a:solidFill>
                    <a:srgbClr val="000000"/>
                  </a:solidFill>
                  <a:latin typeface="Arial"/>
                  <a:ea typeface="Arial"/>
                  <a:cs typeface="Arial"/>
                  <a:sym typeface="Arial"/>
                </a:endParaRPr>
              </a:p>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Calibri"/>
                    <a:ea typeface="Calibri"/>
                    <a:cs typeface="Calibri"/>
                    <a:sym typeface="Calibri"/>
                  </a:rPr>
                  <a:t>Tiempo</a:t>
                </a:r>
                <a:endParaRPr b="0" i="0" sz="1800" u="none" cap="none" strike="noStrike">
                  <a:solidFill>
                    <a:srgbClr val="000000"/>
                  </a:solidFill>
                  <a:latin typeface="Calibri"/>
                  <a:ea typeface="Calibri"/>
                  <a:cs typeface="Calibri"/>
                  <a:sym typeface="Calibri"/>
                </a:endParaRPr>
              </a:p>
            </p:txBody>
          </p:sp>
        </p:grpSp>
        <p:sp>
          <p:nvSpPr>
            <p:cNvPr id="253" name="Google Shape;253;p11"/>
            <p:cNvSpPr txBox="1"/>
            <p:nvPr/>
          </p:nvSpPr>
          <p:spPr>
            <a:xfrm>
              <a:off x="4571330" y="1728944"/>
              <a:ext cx="3150766" cy="263791"/>
            </a:xfrm>
            <a:prstGeom prst="rect">
              <a:avLst/>
            </a:prstGeom>
            <a:noFill/>
            <a:ln>
              <a:noFill/>
            </a:ln>
          </p:spPr>
          <p:txBody>
            <a:bodyPr anchorCtr="0" anchor="t" bIns="46800" lIns="90000" spcFirstLastPara="1" rIns="90000" wrap="square" tIns="468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botón &lt;encender&gt;  /  acciones1</a:t>
              </a:r>
              <a:endParaRPr b="0" i="0" sz="1400" u="none" cap="none" strike="noStrike">
                <a:solidFill>
                  <a:srgbClr val="000000"/>
                </a:solidFill>
                <a:latin typeface="Arial"/>
                <a:ea typeface="Arial"/>
                <a:cs typeface="Arial"/>
                <a:sym typeface="Arial"/>
              </a:endParaRPr>
            </a:p>
          </p:txBody>
        </p:sp>
      </p:grpSp>
      <p:sp>
        <p:nvSpPr>
          <p:cNvPr id="254" name="Google Shape;254;p11"/>
          <p:cNvSpPr/>
          <p:nvPr/>
        </p:nvSpPr>
        <p:spPr>
          <a:xfrm flipH="1">
            <a:off x="7176120" y="2348880"/>
            <a:ext cx="648072" cy="432048"/>
          </a:xfrm>
          <a:prstGeom prst="arc">
            <a:avLst>
              <a:gd fmla="val 3280199" name="adj1"/>
              <a:gd fmla="val 18899354" name="adj2"/>
            </a:avLst>
          </a:prstGeom>
          <a:noFill/>
          <a:ln cap="flat" cmpd="sng" w="28575">
            <a:solidFill>
              <a:schemeClr val="dk1"/>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5" name="Google Shape;255;p11"/>
          <p:cNvSpPr txBox="1"/>
          <p:nvPr/>
        </p:nvSpPr>
        <p:spPr>
          <a:xfrm>
            <a:off x="2279578" y="3068961"/>
            <a:ext cx="3816399" cy="263791"/>
          </a:xfrm>
          <a:prstGeom prst="rect">
            <a:avLst/>
          </a:prstGeom>
          <a:noFill/>
          <a:ln>
            <a:noFill/>
          </a:ln>
        </p:spPr>
        <p:txBody>
          <a:bodyPr anchorCtr="0" anchor="t" bIns="46800" lIns="90000" spcFirstLastPara="1" rIns="90000" wrap="square" tIns="46800">
            <a:spAutoFit/>
          </a:bodyPr>
          <a:lstStyle/>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Calibri"/>
                <a:ea typeface="Calibri"/>
                <a:cs typeface="Calibri"/>
                <a:sym typeface="Calibri"/>
              </a:rPr>
              <a:t>Se presiona dígito [cantidad dígitos es 3]  / acciones3</a:t>
            </a:r>
            <a:endParaRPr b="0" i="0" sz="1400" u="none" cap="none" strike="noStrike">
              <a:solidFill>
                <a:srgbClr val="000000"/>
              </a:solidFill>
              <a:latin typeface="Arial"/>
              <a:ea typeface="Arial"/>
              <a:cs typeface="Arial"/>
              <a:sym typeface="Arial"/>
            </a:endParaRPr>
          </a:p>
        </p:txBody>
      </p:sp>
      <p:sp>
        <p:nvSpPr>
          <p:cNvPr id="256" name="Google Shape;256;p11"/>
          <p:cNvSpPr/>
          <p:nvPr/>
        </p:nvSpPr>
        <p:spPr>
          <a:xfrm>
            <a:off x="7824192" y="2276873"/>
            <a:ext cx="2843808" cy="430887"/>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Se presiona dígito [cantidad dígitos &lt; 3]  </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  acciones2</a:t>
            </a:r>
            <a:endParaRPr b="0" i="0" sz="1400" u="none" cap="none" strike="noStrike">
              <a:solidFill>
                <a:srgbClr val="000000"/>
              </a:solidFill>
              <a:latin typeface="Arial"/>
              <a:ea typeface="Arial"/>
              <a:cs typeface="Arial"/>
              <a:sym typeface="Arial"/>
            </a:endParaRPr>
          </a:p>
        </p:txBody>
      </p:sp>
      <p:grpSp>
        <p:nvGrpSpPr>
          <p:cNvPr id="257" name="Google Shape;257;p11"/>
          <p:cNvGrpSpPr/>
          <p:nvPr/>
        </p:nvGrpSpPr>
        <p:grpSpPr>
          <a:xfrm rot="-798941">
            <a:off x="1103528" y="1822840"/>
            <a:ext cx="4935967" cy="1066855"/>
            <a:chOff x="-604262" y="3911733"/>
            <a:chExt cx="5108923" cy="1066855"/>
          </a:xfrm>
        </p:grpSpPr>
        <p:pic>
          <p:nvPicPr>
            <p:cNvPr descr="C:\Users\Vero\Dropbox\Con Nico\hojita.png" id="258" name="Google Shape;258;p11"/>
            <p:cNvPicPr preferRelativeResize="0"/>
            <p:nvPr/>
          </p:nvPicPr>
          <p:blipFill rotWithShape="1">
            <a:blip r:embed="rId3">
              <a:alphaModFix/>
            </a:blip>
            <a:srcRect b="0" l="0" r="0" t="0"/>
            <a:stretch/>
          </p:blipFill>
          <p:spPr>
            <a:xfrm>
              <a:off x="-604262" y="3911733"/>
              <a:ext cx="5108923" cy="1066855"/>
            </a:xfrm>
            <a:prstGeom prst="rect">
              <a:avLst/>
            </a:prstGeom>
            <a:noFill/>
            <a:ln>
              <a:noFill/>
            </a:ln>
          </p:spPr>
        </p:pic>
        <p:sp>
          <p:nvSpPr>
            <p:cNvPr id="259" name="Google Shape;259;p11"/>
            <p:cNvSpPr/>
            <p:nvPr/>
          </p:nvSpPr>
          <p:spPr>
            <a:xfrm>
              <a:off x="-235737" y="3951800"/>
              <a:ext cx="4499992"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s-ES" sz="1600" u="none" cap="none" strike="noStrike">
                  <a:solidFill>
                    <a:srgbClr val="FF0000"/>
                  </a:solidFill>
                  <a:latin typeface="Quattrocento Sans"/>
                  <a:ea typeface="Quattrocento Sans"/>
                  <a:cs typeface="Quattrocento Sans"/>
                  <a:sym typeface="Quattrocento Sans"/>
                </a:rPr>
                <a:t>Notar que en acciones2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s-ES" sz="1600" u="none" cap="none" strike="noStrike">
                  <a:solidFill>
                    <a:srgbClr val="FF0000"/>
                  </a:solidFill>
                  <a:latin typeface="Quattrocento Sans"/>
                  <a:ea typeface="Quattrocento Sans"/>
                  <a:cs typeface="Quattrocento Sans"/>
                  <a:sym typeface="Quattrocento Sans"/>
                </a:rPr>
                <a:t>“incrementar cantidad de dígitos”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s-ES" sz="1600" u="none" cap="none" strike="noStrike">
                  <a:solidFill>
                    <a:srgbClr val="FF0000"/>
                  </a:solidFill>
                  <a:latin typeface="Quattrocento Sans"/>
                  <a:ea typeface="Quattrocento Sans"/>
                  <a:cs typeface="Quattrocento Sans"/>
                  <a:sym typeface="Quattrocento Sans"/>
                </a:rPr>
                <a:t>modifica la condición “cantidad dígitos”</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4" name="Shape 264"/>
        <p:cNvGrpSpPr/>
        <p:nvPr/>
      </p:nvGrpSpPr>
      <p:grpSpPr>
        <a:xfrm>
          <a:off x="0" y="0"/>
          <a:ext cx="0" cy="0"/>
          <a:chOff x="0" y="0"/>
          <a:chExt cx="0" cy="0"/>
        </a:xfrm>
      </p:grpSpPr>
      <p:sp>
        <p:nvSpPr>
          <p:cNvPr id="265" name="Google Shape;265;p12"/>
          <p:cNvSpPr txBox="1"/>
          <p:nvPr/>
        </p:nvSpPr>
        <p:spPr>
          <a:xfrm>
            <a:off x="1983025" y="242765"/>
            <a:ext cx="8229600" cy="59404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6" name="Google Shape;266;p12"/>
          <p:cNvSpPr/>
          <p:nvPr/>
        </p:nvSpPr>
        <p:spPr>
          <a:xfrm>
            <a:off x="1631504" y="-27383"/>
            <a:ext cx="8856984" cy="160043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1" lang="es-ES" sz="1400" u="none" cap="none" strike="noStrike">
                <a:solidFill>
                  <a:srgbClr val="000000"/>
                </a:solidFill>
                <a:latin typeface="Calibri"/>
                <a:ea typeface="Calibri"/>
                <a:cs typeface="Calibri"/>
                <a:sym typeface="Calibri"/>
              </a:rPr>
              <a:t>El teclado de la temperatura contiene los botones &lt;inicio&gt;, &lt;+&gt; y &lt;-&gt; para configurar la temperatura entre 0 y 300 grados. Al seleccionar &lt;+&gt; se incrementa la temperatura en 10 grados, al seleccionar &lt;-&gt; se decrementa la temperatura en 10 grados. </a:t>
            </a:r>
            <a:r>
              <a:rPr b="0" i="1" lang="es-ES" sz="1400" u="none" cap="none" strike="noStrike">
                <a:solidFill>
                  <a:srgbClr val="7F7F7F"/>
                </a:solidFill>
                <a:latin typeface="Calibri"/>
                <a:ea typeface="Calibri"/>
                <a:cs typeface="Calibri"/>
                <a:sym typeface="Calibri"/>
              </a:rPr>
              <a:t>Para finalizar la configuración de la temperatura se presiona &lt;inicio&gt;. Esta operación traba la puerta, si la misma está cerrada. El microondas comienza a funcionar mostrando la cuenta regresiva del tiempo en el display. Tenga en cuenta que por cuestiones de seguridad, el microondas sólo funciona estando la puerta cerrada. Si al presionar el botón &lt;inicio&gt; la puerta está abierta o la temperatura está en cero, el microondas no comenzará y emitirá un pitido de operación inválida.</a:t>
            </a:r>
            <a:endParaRPr b="0" i="1" sz="1400" u="none" cap="none" strike="noStrike">
              <a:solidFill>
                <a:srgbClr val="7F7F7F"/>
              </a:solidFill>
              <a:latin typeface="Calibri"/>
              <a:ea typeface="Calibri"/>
              <a:cs typeface="Calibri"/>
              <a:sym typeface="Calibri"/>
            </a:endParaRPr>
          </a:p>
        </p:txBody>
      </p:sp>
      <p:sp>
        <p:nvSpPr>
          <p:cNvPr id="267" name="Google Shape;267;p12"/>
          <p:cNvSpPr/>
          <p:nvPr/>
        </p:nvSpPr>
        <p:spPr>
          <a:xfrm>
            <a:off x="4799856" y="3429000"/>
            <a:ext cx="2448272" cy="864096"/>
          </a:xfrm>
          <a:prstGeom prst="roundRect">
            <a:avLst>
              <a:gd fmla="val 16667" name="adj"/>
            </a:avLst>
          </a:prstGeom>
          <a:noFill/>
          <a:ln cap="sq" cmpd="sng" w="285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Calibri"/>
                <a:ea typeface="Calibri"/>
                <a:cs typeface="Calibri"/>
                <a:sym typeface="Calibri"/>
              </a:rPr>
              <a:t>Configurando</a:t>
            </a:r>
            <a:endParaRPr b="0" i="0" sz="1400" u="none" cap="none" strike="noStrike">
              <a:solidFill>
                <a:srgbClr val="000000"/>
              </a:solidFill>
              <a:latin typeface="Arial"/>
              <a:ea typeface="Arial"/>
              <a:cs typeface="Arial"/>
              <a:sym typeface="Arial"/>
            </a:endParaRPr>
          </a:p>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Calibri"/>
                <a:ea typeface="Calibri"/>
                <a:cs typeface="Calibri"/>
                <a:sym typeface="Calibri"/>
              </a:rPr>
              <a:t>Temperatura</a:t>
            </a:r>
            <a:endParaRPr b="0" i="0" sz="1800" u="none" cap="none" strike="noStrike">
              <a:solidFill>
                <a:srgbClr val="000000"/>
              </a:solidFill>
              <a:latin typeface="Calibri"/>
              <a:ea typeface="Calibri"/>
              <a:cs typeface="Calibri"/>
              <a:sym typeface="Calibri"/>
            </a:endParaRPr>
          </a:p>
        </p:txBody>
      </p:sp>
      <p:cxnSp>
        <p:nvCxnSpPr>
          <p:cNvPr id="268" name="Google Shape;268;p12"/>
          <p:cNvCxnSpPr/>
          <p:nvPr/>
        </p:nvCxnSpPr>
        <p:spPr>
          <a:xfrm flipH="1">
            <a:off x="6059998" y="2996952"/>
            <a:ext cx="1" cy="432048"/>
          </a:xfrm>
          <a:prstGeom prst="straightConnector1">
            <a:avLst/>
          </a:prstGeom>
          <a:noFill/>
          <a:ln cap="sq" cmpd="sng" w="28575">
            <a:solidFill>
              <a:srgbClr val="7F7F7F"/>
            </a:solidFill>
            <a:prstDash val="solid"/>
            <a:miter lim="800000"/>
            <a:headEnd len="sm" w="sm" type="none"/>
            <a:tailEnd len="med" w="med" type="stealth"/>
          </a:ln>
        </p:spPr>
      </p:cxnSp>
      <p:grpSp>
        <p:nvGrpSpPr>
          <p:cNvPr id="269" name="Google Shape;269;p12"/>
          <p:cNvGrpSpPr/>
          <p:nvPr/>
        </p:nvGrpSpPr>
        <p:grpSpPr>
          <a:xfrm>
            <a:off x="4799856" y="1484784"/>
            <a:ext cx="2448272" cy="1512168"/>
            <a:chOff x="3060502" y="1188138"/>
            <a:chExt cx="2448272" cy="1512168"/>
          </a:xfrm>
        </p:grpSpPr>
        <p:sp>
          <p:nvSpPr>
            <p:cNvPr id="270" name="Google Shape;270;p12"/>
            <p:cNvSpPr/>
            <p:nvPr/>
          </p:nvSpPr>
          <p:spPr>
            <a:xfrm>
              <a:off x="4213388" y="1188138"/>
              <a:ext cx="215900" cy="215900"/>
            </a:xfrm>
            <a:prstGeom prst="ellipse">
              <a:avLst/>
            </a:prstGeom>
            <a:solidFill>
              <a:srgbClr val="7F7F7F"/>
            </a:solidFill>
            <a:ln cap="sq"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271" name="Google Shape;271;p12"/>
            <p:cNvCxnSpPr/>
            <p:nvPr/>
          </p:nvCxnSpPr>
          <p:spPr>
            <a:xfrm>
              <a:off x="4320263" y="1404038"/>
              <a:ext cx="0" cy="432172"/>
            </a:xfrm>
            <a:prstGeom prst="straightConnector1">
              <a:avLst/>
            </a:prstGeom>
            <a:noFill/>
            <a:ln cap="sq" cmpd="sng" w="28575">
              <a:solidFill>
                <a:srgbClr val="7F7F7F"/>
              </a:solidFill>
              <a:prstDash val="solid"/>
              <a:miter lim="800000"/>
              <a:headEnd len="sm" w="sm" type="none"/>
              <a:tailEnd len="med" w="med" type="stealth"/>
            </a:ln>
          </p:spPr>
        </p:cxnSp>
        <p:sp>
          <p:nvSpPr>
            <p:cNvPr id="272" name="Google Shape;272;p12"/>
            <p:cNvSpPr/>
            <p:nvPr/>
          </p:nvSpPr>
          <p:spPr>
            <a:xfrm>
              <a:off x="3060502" y="1836210"/>
              <a:ext cx="2448272" cy="864096"/>
            </a:xfrm>
            <a:prstGeom prst="roundRect">
              <a:avLst>
                <a:gd fmla="val 16667" name="adj"/>
              </a:avLst>
            </a:prstGeom>
            <a:noFill/>
            <a:ln cap="sq" cmpd="sng" w="28575">
              <a:solidFill>
                <a:srgbClr val="7F7F7F"/>
              </a:solidFill>
              <a:prstDash val="solid"/>
              <a:miter lim="800000"/>
              <a:headEnd len="sm" w="sm" type="none"/>
              <a:tailEnd len="sm" w="sm" type="none"/>
            </a:ln>
          </p:spPr>
          <p:txBody>
            <a:bodyPr anchorCtr="0" anchor="ctr" bIns="46800" lIns="90000" spcFirstLastPara="1" rIns="90000" wrap="square" tIns="46800">
              <a:noAutofit/>
            </a:bodyPr>
            <a:lstStyle/>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7F7F7F"/>
                  </a:solidFill>
                  <a:latin typeface="Calibri"/>
                  <a:ea typeface="Calibri"/>
                  <a:cs typeface="Calibri"/>
                  <a:sym typeface="Calibri"/>
                </a:rPr>
                <a:t>Configurando</a:t>
              </a:r>
              <a:endParaRPr b="0" i="0" sz="1400" u="none" cap="none" strike="noStrike">
                <a:solidFill>
                  <a:srgbClr val="000000"/>
                </a:solidFill>
                <a:latin typeface="Arial"/>
                <a:ea typeface="Arial"/>
                <a:cs typeface="Arial"/>
                <a:sym typeface="Arial"/>
              </a:endParaRPr>
            </a:p>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7F7F7F"/>
                  </a:solidFill>
                  <a:latin typeface="Calibri"/>
                  <a:ea typeface="Calibri"/>
                  <a:cs typeface="Calibri"/>
                  <a:sym typeface="Calibri"/>
                </a:rPr>
                <a:t>Tiempo</a:t>
              </a:r>
              <a:endParaRPr b="0" i="0" sz="1800" u="none" cap="none" strike="noStrike">
                <a:solidFill>
                  <a:srgbClr val="7F7F7F"/>
                </a:solidFill>
                <a:latin typeface="Calibri"/>
                <a:ea typeface="Calibri"/>
                <a:cs typeface="Calibri"/>
                <a:sym typeface="Calibri"/>
              </a:endParaRPr>
            </a:p>
          </p:txBody>
        </p:sp>
      </p:grpSp>
      <p:grpSp>
        <p:nvGrpSpPr>
          <p:cNvPr id="273" name="Google Shape;273;p12"/>
          <p:cNvGrpSpPr/>
          <p:nvPr/>
        </p:nvGrpSpPr>
        <p:grpSpPr>
          <a:xfrm>
            <a:off x="7104112" y="2276871"/>
            <a:ext cx="3312368" cy="504056"/>
            <a:chOff x="5652120" y="2276872"/>
            <a:chExt cx="3312368" cy="504056"/>
          </a:xfrm>
        </p:grpSpPr>
        <p:sp>
          <p:nvSpPr>
            <p:cNvPr id="274" name="Google Shape;274;p12"/>
            <p:cNvSpPr/>
            <p:nvPr/>
          </p:nvSpPr>
          <p:spPr>
            <a:xfrm flipH="1">
              <a:off x="5652120" y="2348880"/>
              <a:ext cx="648072" cy="432048"/>
            </a:xfrm>
            <a:prstGeom prst="arc">
              <a:avLst>
                <a:gd fmla="val 3280199" name="adj1"/>
                <a:gd fmla="val 18899354" name="adj2"/>
              </a:avLst>
            </a:prstGeom>
            <a:noFill/>
            <a:ln cap="flat" cmpd="sng" w="28575">
              <a:solidFill>
                <a:srgbClr val="7F7F7F"/>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5" name="Google Shape;275;p12"/>
            <p:cNvSpPr/>
            <p:nvPr/>
          </p:nvSpPr>
          <p:spPr>
            <a:xfrm>
              <a:off x="6300192" y="2276872"/>
              <a:ext cx="2664296" cy="430887"/>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dígito [cantidad dígitos &lt; 3]  </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  acciones2</a:t>
              </a:r>
              <a:endParaRPr b="0" i="0" sz="1400" u="none" cap="none" strike="noStrike">
                <a:solidFill>
                  <a:srgbClr val="000000"/>
                </a:solidFill>
                <a:latin typeface="Arial"/>
                <a:ea typeface="Arial"/>
                <a:cs typeface="Arial"/>
                <a:sym typeface="Arial"/>
              </a:endParaRPr>
            </a:p>
          </p:txBody>
        </p:sp>
      </p:grpSp>
      <p:sp>
        <p:nvSpPr>
          <p:cNvPr id="276" name="Google Shape;276;p12"/>
          <p:cNvSpPr txBox="1"/>
          <p:nvPr/>
        </p:nvSpPr>
        <p:spPr>
          <a:xfrm>
            <a:off x="6095330" y="1728945"/>
            <a:ext cx="3150767" cy="263791"/>
          </a:xfrm>
          <a:prstGeom prst="rect">
            <a:avLst/>
          </a:prstGeom>
          <a:noFill/>
          <a:ln>
            <a:noFill/>
          </a:ln>
        </p:spPr>
        <p:txBody>
          <a:bodyPr anchorCtr="0" anchor="t" bIns="46800" lIns="90000" spcFirstLastPara="1" rIns="90000" wrap="square" tIns="468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botón &lt;encender&gt;  /  acciones1</a:t>
            </a:r>
            <a:endParaRPr b="0" i="0" sz="1400" u="none" cap="none" strike="noStrike">
              <a:solidFill>
                <a:srgbClr val="000000"/>
              </a:solidFill>
              <a:latin typeface="Arial"/>
              <a:ea typeface="Arial"/>
              <a:cs typeface="Arial"/>
              <a:sym typeface="Arial"/>
            </a:endParaRPr>
          </a:p>
        </p:txBody>
      </p:sp>
      <p:sp>
        <p:nvSpPr>
          <p:cNvPr id="277" name="Google Shape;277;p12"/>
          <p:cNvSpPr txBox="1"/>
          <p:nvPr/>
        </p:nvSpPr>
        <p:spPr>
          <a:xfrm>
            <a:off x="2135587" y="3081080"/>
            <a:ext cx="3816399" cy="263791"/>
          </a:xfrm>
          <a:prstGeom prst="rect">
            <a:avLst/>
          </a:prstGeom>
          <a:noFill/>
          <a:ln>
            <a:noFill/>
          </a:ln>
        </p:spPr>
        <p:txBody>
          <a:bodyPr anchorCtr="0" anchor="t" bIns="46800" lIns="90000" spcFirstLastPara="1" rIns="90000" wrap="square" tIns="46800">
            <a:spAutoFit/>
          </a:bodyPr>
          <a:lstStyle/>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 Se presiona dígito [cantidad dígitos es 3]  / acciones3</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2" name="Shape 282"/>
        <p:cNvGrpSpPr/>
        <p:nvPr/>
      </p:nvGrpSpPr>
      <p:grpSpPr>
        <a:xfrm>
          <a:off x="0" y="0"/>
          <a:ext cx="0" cy="0"/>
          <a:chOff x="0" y="0"/>
          <a:chExt cx="0" cy="0"/>
        </a:xfrm>
      </p:grpSpPr>
      <p:sp>
        <p:nvSpPr>
          <p:cNvPr id="283" name="Google Shape;283;p13"/>
          <p:cNvSpPr txBox="1"/>
          <p:nvPr/>
        </p:nvSpPr>
        <p:spPr>
          <a:xfrm>
            <a:off x="1981200" y="215902"/>
            <a:ext cx="8229600" cy="59404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4" name="Google Shape;284;p13"/>
          <p:cNvSpPr/>
          <p:nvPr/>
        </p:nvSpPr>
        <p:spPr>
          <a:xfrm>
            <a:off x="371240" y="5493151"/>
            <a:ext cx="11593288" cy="1190069"/>
          </a:xfrm>
          <a:prstGeom prst="rect">
            <a:avLst/>
          </a:prstGeom>
          <a:solidFill>
            <a:schemeClr val="lt1"/>
          </a:solidFill>
          <a:ln cap="flat" cmpd="sng" w="1587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s-ES" sz="1600" u="none" cap="none" strike="noStrike">
                <a:solidFill>
                  <a:schemeClr val="dk1"/>
                </a:solidFill>
                <a:latin typeface="Calibri"/>
                <a:ea typeface="Calibri"/>
                <a:cs typeface="Calibri"/>
                <a:sym typeface="Calibri"/>
              </a:rPr>
              <a:t>acciones4= incrementar en 10 grados el contador de temperatura, mostrar en display el nuevo valor de temperatura.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425"/>
              </a:spcBef>
              <a:spcAft>
                <a:spcPts val="0"/>
              </a:spcAft>
              <a:buClr>
                <a:srgbClr val="000000"/>
              </a:buClr>
              <a:buSzPts val="1600"/>
              <a:buFont typeface="Arial"/>
              <a:buNone/>
            </a:pPr>
            <a:r>
              <a:rPr b="1" i="0" lang="es-ES" sz="1600" u="none" cap="none" strike="noStrike">
                <a:solidFill>
                  <a:schemeClr val="dk1"/>
                </a:solidFill>
                <a:latin typeface="Calibri"/>
                <a:ea typeface="Calibri"/>
                <a:cs typeface="Calibri"/>
                <a:sym typeface="Calibri"/>
              </a:rPr>
              <a:t>acciones5= decrementar en 10 grados el contador de temperatura, mostrar en display el nuevo valor de temperatura.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425"/>
              </a:spcBef>
              <a:spcAft>
                <a:spcPts val="0"/>
              </a:spcAft>
              <a:buClr>
                <a:srgbClr val="000000"/>
              </a:buClr>
              <a:buSzPts val="1600"/>
              <a:buFont typeface="Arial"/>
              <a:buNone/>
            </a:pPr>
            <a:r>
              <a:rPr b="1" i="0" lang="es-ES" sz="1600" u="none" cap="none" strike="noStrike">
                <a:solidFill>
                  <a:schemeClr val="dk1"/>
                </a:solidFill>
                <a:latin typeface="Calibri"/>
                <a:ea typeface="Calibri"/>
                <a:cs typeface="Calibri"/>
                <a:sym typeface="Calibri"/>
              </a:rPr>
              <a:t>acciones6= emitir sonido de operación invalida.</a:t>
            </a:r>
            <a:endParaRPr b="0" i="0" sz="1400" u="none" cap="none" strike="noStrike">
              <a:solidFill>
                <a:srgbClr val="000000"/>
              </a:solidFill>
              <a:latin typeface="Arial"/>
              <a:ea typeface="Arial"/>
              <a:cs typeface="Arial"/>
              <a:sym typeface="Arial"/>
            </a:endParaRPr>
          </a:p>
        </p:txBody>
      </p:sp>
      <p:sp>
        <p:nvSpPr>
          <p:cNvPr id="285" name="Google Shape;285;p13"/>
          <p:cNvSpPr/>
          <p:nvPr/>
        </p:nvSpPr>
        <p:spPr>
          <a:xfrm>
            <a:off x="4799856" y="3429000"/>
            <a:ext cx="2448272" cy="864096"/>
          </a:xfrm>
          <a:prstGeom prst="roundRect">
            <a:avLst>
              <a:gd fmla="val 16667" name="adj"/>
            </a:avLst>
          </a:prstGeom>
          <a:noFill/>
          <a:ln cap="sq" cmpd="sng" w="285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Calibri"/>
                <a:ea typeface="Calibri"/>
                <a:cs typeface="Calibri"/>
                <a:sym typeface="Calibri"/>
              </a:rPr>
              <a:t>Configurando</a:t>
            </a:r>
            <a:endParaRPr b="0" i="0" sz="1400" u="none" cap="none" strike="noStrike">
              <a:solidFill>
                <a:srgbClr val="000000"/>
              </a:solidFill>
              <a:latin typeface="Arial"/>
              <a:ea typeface="Arial"/>
              <a:cs typeface="Arial"/>
              <a:sym typeface="Arial"/>
            </a:endParaRPr>
          </a:p>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Calibri"/>
                <a:ea typeface="Calibri"/>
                <a:cs typeface="Calibri"/>
                <a:sym typeface="Calibri"/>
              </a:rPr>
              <a:t>Temperatura</a:t>
            </a:r>
            <a:endParaRPr b="0" i="0" sz="1800" u="none" cap="none" strike="noStrike">
              <a:solidFill>
                <a:srgbClr val="000000"/>
              </a:solidFill>
              <a:latin typeface="Calibri"/>
              <a:ea typeface="Calibri"/>
              <a:cs typeface="Calibri"/>
              <a:sym typeface="Calibri"/>
            </a:endParaRPr>
          </a:p>
        </p:txBody>
      </p:sp>
      <p:cxnSp>
        <p:nvCxnSpPr>
          <p:cNvPr id="286" name="Google Shape;286;p13"/>
          <p:cNvCxnSpPr/>
          <p:nvPr/>
        </p:nvCxnSpPr>
        <p:spPr>
          <a:xfrm flipH="1">
            <a:off x="6059998" y="2996952"/>
            <a:ext cx="1" cy="432048"/>
          </a:xfrm>
          <a:prstGeom prst="straightConnector1">
            <a:avLst/>
          </a:prstGeom>
          <a:noFill/>
          <a:ln cap="sq" cmpd="sng" w="28575">
            <a:solidFill>
              <a:srgbClr val="7F7F7F"/>
            </a:solidFill>
            <a:prstDash val="solid"/>
            <a:miter lim="800000"/>
            <a:headEnd len="sm" w="sm" type="none"/>
            <a:tailEnd len="med" w="med" type="stealth"/>
          </a:ln>
        </p:spPr>
      </p:cxnSp>
      <p:grpSp>
        <p:nvGrpSpPr>
          <p:cNvPr id="287" name="Google Shape;287;p13"/>
          <p:cNvGrpSpPr/>
          <p:nvPr/>
        </p:nvGrpSpPr>
        <p:grpSpPr>
          <a:xfrm>
            <a:off x="4799856" y="1484784"/>
            <a:ext cx="2448272" cy="1512168"/>
            <a:chOff x="3132510" y="1188138"/>
            <a:chExt cx="2448272" cy="1512168"/>
          </a:xfrm>
        </p:grpSpPr>
        <p:sp>
          <p:nvSpPr>
            <p:cNvPr id="288" name="Google Shape;288;p13"/>
            <p:cNvSpPr/>
            <p:nvPr/>
          </p:nvSpPr>
          <p:spPr>
            <a:xfrm>
              <a:off x="4284638" y="1188138"/>
              <a:ext cx="215900" cy="215900"/>
            </a:xfrm>
            <a:prstGeom prst="ellipse">
              <a:avLst/>
            </a:prstGeom>
            <a:solidFill>
              <a:srgbClr val="7F7F7F"/>
            </a:solidFill>
            <a:ln cap="sq"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289" name="Google Shape;289;p13"/>
            <p:cNvCxnSpPr>
              <a:stCxn id="288" idx="4"/>
            </p:cNvCxnSpPr>
            <p:nvPr/>
          </p:nvCxnSpPr>
          <p:spPr>
            <a:xfrm>
              <a:off x="4392588" y="1404038"/>
              <a:ext cx="0" cy="432300"/>
            </a:xfrm>
            <a:prstGeom prst="straightConnector1">
              <a:avLst/>
            </a:prstGeom>
            <a:noFill/>
            <a:ln cap="sq" cmpd="sng" w="28575">
              <a:solidFill>
                <a:srgbClr val="7F7F7F"/>
              </a:solidFill>
              <a:prstDash val="solid"/>
              <a:miter lim="800000"/>
              <a:headEnd len="sm" w="sm" type="none"/>
              <a:tailEnd len="med" w="med" type="stealth"/>
            </a:ln>
          </p:spPr>
        </p:cxnSp>
        <p:sp>
          <p:nvSpPr>
            <p:cNvPr id="290" name="Google Shape;290;p13"/>
            <p:cNvSpPr/>
            <p:nvPr/>
          </p:nvSpPr>
          <p:spPr>
            <a:xfrm>
              <a:off x="3132510" y="1836210"/>
              <a:ext cx="2448272" cy="864096"/>
            </a:xfrm>
            <a:prstGeom prst="roundRect">
              <a:avLst>
                <a:gd fmla="val 16667" name="adj"/>
              </a:avLst>
            </a:prstGeom>
            <a:noFill/>
            <a:ln cap="sq" cmpd="sng" w="28575">
              <a:solidFill>
                <a:srgbClr val="7F7F7F"/>
              </a:solidFill>
              <a:prstDash val="solid"/>
              <a:miter lim="800000"/>
              <a:headEnd len="sm" w="sm" type="none"/>
              <a:tailEnd len="sm" w="sm" type="none"/>
            </a:ln>
          </p:spPr>
          <p:txBody>
            <a:bodyPr anchorCtr="0" anchor="ctr" bIns="46800" lIns="90000" spcFirstLastPara="1" rIns="90000" wrap="square" tIns="46800">
              <a:noAutofit/>
            </a:bodyPr>
            <a:lstStyle/>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7F7F7F"/>
                  </a:solidFill>
                  <a:latin typeface="Calibri"/>
                  <a:ea typeface="Calibri"/>
                  <a:cs typeface="Calibri"/>
                  <a:sym typeface="Calibri"/>
                </a:rPr>
                <a:t>Configurando</a:t>
              </a:r>
              <a:endParaRPr b="0" i="0" sz="1400" u="none" cap="none" strike="noStrike">
                <a:solidFill>
                  <a:srgbClr val="000000"/>
                </a:solidFill>
                <a:latin typeface="Arial"/>
                <a:ea typeface="Arial"/>
                <a:cs typeface="Arial"/>
                <a:sym typeface="Arial"/>
              </a:endParaRPr>
            </a:p>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7F7F7F"/>
                  </a:solidFill>
                  <a:latin typeface="Calibri"/>
                  <a:ea typeface="Calibri"/>
                  <a:cs typeface="Calibri"/>
                  <a:sym typeface="Calibri"/>
                </a:rPr>
                <a:t>Tiempo</a:t>
              </a:r>
              <a:endParaRPr b="0" i="0" sz="1800" u="none" cap="none" strike="noStrike">
                <a:solidFill>
                  <a:srgbClr val="7F7F7F"/>
                </a:solidFill>
                <a:latin typeface="Calibri"/>
                <a:ea typeface="Calibri"/>
                <a:cs typeface="Calibri"/>
                <a:sym typeface="Calibri"/>
              </a:endParaRPr>
            </a:p>
          </p:txBody>
        </p:sp>
      </p:grpSp>
      <p:grpSp>
        <p:nvGrpSpPr>
          <p:cNvPr id="291" name="Google Shape;291;p13"/>
          <p:cNvGrpSpPr/>
          <p:nvPr/>
        </p:nvGrpSpPr>
        <p:grpSpPr>
          <a:xfrm>
            <a:off x="1991546" y="3395095"/>
            <a:ext cx="2946168" cy="591056"/>
            <a:chOff x="467544" y="3395092"/>
            <a:chExt cx="2946168" cy="591054"/>
          </a:xfrm>
        </p:grpSpPr>
        <p:sp>
          <p:nvSpPr>
            <p:cNvPr id="292" name="Google Shape;292;p13"/>
            <p:cNvSpPr/>
            <p:nvPr/>
          </p:nvSpPr>
          <p:spPr>
            <a:xfrm flipH="1" rot="-9494675">
              <a:off x="2736167" y="3497830"/>
              <a:ext cx="628470" cy="385578"/>
            </a:xfrm>
            <a:prstGeom prst="arc">
              <a:avLst>
                <a:gd fmla="val 2319310" name="adj1"/>
                <a:gd fmla="val 20447926" name="adj2"/>
              </a:avLst>
            </a:prstGeom>
            <a:noFill/>
            <a:ln cap="flat" cmpd="sng" w="28575">
              <a:solidFill>
                <a:schemeClr val="dk1"/>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3" name="Google Shape;293;p13"/>
            <p:cNvSpPr/>
            <p:nvPr/>
          </p:nvSpPr>
          <p:spPr>
            <a:xfrm>
              <a:off x="467544" y="3501009"/>
              <a:ext cx="2088206" cy="430886"/>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Se presiona botón &lt;-&gt;</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[temperatura &gt;0] / acciones5</a:t>
              </a:r>
              <a:endParaRPr b="0" i="0" sz="1400" u="none" cap="none" strike="noStrike">
                <a:solidFill>
                  <a:srgbClr val="000000"/>
                </a:solidFill>
                <a:latin typeface="Arial"/>
                <a:ea typeface="Arial"/>
                <a:cs typeface="Arial"/>
                <a:sym typeface="Arial"/>
              </a:endParaRPr>
            </a:p>
          </p:txBody>
        </p:sp>
      </p:grpSp>
      <p:grpSp>
        <p:nvGrpSpPr>
          <p:cNvPr id="294" name="Google Shape;294;p13"/>
          <p:cNvGrpSpPr/>
          <p:nvPr/>
        </p:nvGrpSpPr>
        <p:grpSpPr>
          <a:xfrm>
            <a:off x="7131314" y="3862835"/>
            <a:ext cx="3645207" cy="635086"/>
            <a:chOff x="5695613" y="3286769"/>
            <a:chExt cx="3157132" cy="635085"/>
          </a:xfrm>
        </p:grpSpPr>
        <p:sp>
          <p:nvSpPr>
            <p:cNvPr id="295" name="Google Shape;295;p13"/>
            <p:cNvSpPr/>
            <p:nvPr/>
          </p:nvSpPr>
          <p:spPr>
            <a:xfrm>
              <a:off x="6217373" y="3480821"/>
              <a:ext cx="2635372" cy="430887"/>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Calibri"/>
                  <a:ea typeface="Calibri"/>
                  <a:cs typeface="Calibri"/>
                  <a:sym typeface="Calibri"/>
                </a:rPr>
                <a:t>Se presiona </a:t>
              </a:r>
              <a:r>
                <a:rPr b="0" i="0" lang="es-ES" sz="1100" u="none" cap="none" strike="noStrike">
                  <a:solidFill>
                    <a:schemeClr val="dk1"/>
                  </a:solidFill>
                  <a:latin typeface="Calibri"/>
                  <a:ea typeface="Calibri"/>
                  <a:cs typeface="Calibri"/>
                  <a:sym typeface="Calibri"/>
                </a:rPr>
                <a:t>botón &lt;+&gt; [temperatura es</a:t>
              </a:r>
              <a:r>
                <a:rPr b="0" i="0" lang="es-ES" sz="1100" u="none" cap="none" strike="noStrike">
                  <a:solidFill>
                    <a:srgbClr val="000000"/>
                  </a:solidFill>
                  <a:latin typeface="Calibri"/>
                  <a:ea typeface="Calibri"/>
                  <a:cs typeface="Calibri"/>
                  <a:sym typeface="Calibri"/>
                </a:rPr>
                <a:t> 300]</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Calibri"/>
                  <a:ea typeface="Calibri"/>
                  <a:cs typeface="Calibri"/>
                  <a:sym typeface="Calibri"/>
                </a:rPr>
                <a:t>/ acciones6</a:t>
              </a:r>
              <a:endParaRPr b="0" i="0" sz="1100" u="none" cap="none" strike="noStrike">
                <a:solidFill>
                  <a:srgbClr val="000000"/>
                </a:solidFill>
                <a:latin typeface="Calibri"/>
                <a:ea typeface="Calibri"/>
                <a:cs typeface="Calibri"/>
                <a:sym typeface="Calibri"/>
              </a:endParaRPr>
            </a:p>
          </p:txBody>
        </p:sp>
        <p:sp>
          <p:nvSpPr>
            <p:cNvPr id="296" name="Google Shape;296;p13"/>
            <p:cNvSpPr/>
            <p:nvPr/>
          </p:nvSpPr>
          <p:spPr>
            <a:xfrm flipH="1" rot="2868168">
              <a:off x="5728293" y="3437336"/>
              <a:ext cx="554474" cy="333951"/>
            </a:xfrm>
            <a:prstGeom prst="arc">
              <a:avLst>
                <a:gd fmla="val 3310550" name="adj1"/>
                <a:gd fmla="val 546973" name="adj2"/>
              </a:avLst>
            </a:prstGeom>
            <a:noFill/>
            <a:ln cap="flat" cmpd="sng" w="28575">
              <a:solidFill>
                <a:schemeClr val="dk1"/>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97" name="Google Shape;297;p13"/>
          <p:cNvSpPr/>
          <p:nvPr/>
        </p:nvSpPr>
        <p:spPr>
          <a:xfrm flipH="1">
            <a:off x="7104112" y="2348880"/>
            <a:ext cx="648072" cy="432048"/>
          </a:xfrm>
          <a:prstGeom prst="arc">
            <a:avLst>
              <a:gd fmla="val 3280199" name="adj1"/>
              <a:gd fmla="val 18899354" name="adj2"/>
            </a:avLst>
          </a:prstGeom>
          <a:noFill/>
          <a:ln cap="flat" cmpd="sng" w="28575">
            <a:solidFill>
              <a:srgbClr val="7F7F7F"/>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8" name="Google Shape;298;p13"/>
          <p:cNvSpPr/>
          <p:nvPr/>
        </p:nvSpPr>
        <p:spPr>
          <a:xfrm rot="-2279776">
            <a:off x="4324292" y="3999768"/>
            <a:ext cx="571848" cy="351952"/>
          </a:xfrm>
          <a:prstGeom prst="arc">
            <a:avLst>
              <a:gd fmla="val 2766321" name="adj1"/>
              <a:gd fmla="val 21049619" name="adj2"/>
            </a:avLst>
          </a:prstGeom>
          <a:noFill/>
          <a:ln cap="flat" cmpd="sng" w="28575">
            <a:solidFill>
              <a:schemeClr val="dk1"/>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299" name="Google Shape;299;p13"/>
          <p:cNvGrpSpPr/>
          <p:nvPr/>
        </p:nvGrpSpPr>
        <p:grpSpPr>
          <a:xfrm>
            <a:off x="7104114" y="3282891"/>
            <a:ext cx="3096343" cy="650156"/>
            <a:chOff x="5580113" y="3282897"/>
            <a:chExt cx="3096343" cy="650158"/>
          </a:xfrm>
        </p:grpSpPr>
        <p:sp>
          <p:nvSpPr>
            <p:cNvPr id="300" name="Google Shape;300;p13"/>
            <p:cNvSpPr/>
            <p:nvPr/>
          </p:nvSpPr>
          <p:spPr>
            <a:xfrm>
              <a:off x="6300192" y="3403600"/>
              <a:ext cx="2376264" cy="430888"/>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Se presiona botón &lt;+&gt;</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[temperatura &lt; 300] / acciones4</a:t>
              </a:r>
              <a:endParaRPr b="0" i="0" sz="1400" u="none" cap="none" strike="noStrike">
                <a:solidFill>
                  <a:srgbClr val="000000"/>
                </a:solidFill>
                <a:latin typeface="Arial"/>
                <a:ea typeface="Arial"/>
                <a:cs typeface="Arial"/>
                <a:sym typeface="Arial"/>
              </a:endParaRPr>
            </a:p>
          </p:txBody>
        </p:sp>
        <p:sp>
          <p:nvSpPr>
            <p:cNvPr id="301" name="Google Shape;301;p13"/>
            <p:cNvSpPr/>
            <p:nvPr/>
          </p:nvSpPr>
          <p:spPr>
            <a:xfrm rot="8674003">
              <a:off x="5640515" y="3412450"/>
              <a:ext cx="571848" cy="391053"/>
            </a:xfrm>
            <a:prstGeom prst="arc">
              <a:avLst>
                <a:gd fmla="val 4185236" name="adj1"/>
                <a:gd fmla="val 21049619" name="adj2"/>
              </a:avLst>
            </a:prstGeom>
            <a:noFill/>
            <a:ln cap="flat" cmpd="sng" w="28575">
              <a:solidFill>
                <a:schemeClr val="dk1"/>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02" name="Google Shape;302;p13"/>
          <p:cNvSpPr/>
          <p:nvPr/>
        </p:nvSpPr>
        <p:spPr>
          <a:xfrm>
            <a:off x="1631504" y="-27383"/>
            <a:ext cx="8856984" cy="160043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1" lang="es-ES" sz="1400" u="none" cap="none" strike="noStrike">
                <a:solidFill>
                  <a:srgbClr val="000000"/>
                </a:solidFill>
                <a:latin typeface="Calibri"/>
                <a:ea typeface="Calibri"/>
                <a:cs typeface="Calibri"/>
                <a:sym typeface="Calibri"/>
              </a:rPr>
              <a:t>El teclado de la temperatura contiene los botones &lt;inicio&gt;, &lt;+&gt; y &lt;-&gt; para configurar la temperatura entre 0 y 300 grados. Al seleccionar &lt;+&gt; se incrementa la temperatura en 10 grados, al seleccionar &lt;-&gt; se decrementa la temperatura en 10 grados. </a:t>
            </a:r>
            <a:r>
              <a:rPr b="0" i="1" lang="es-ES" sz="1400" u="none" cap="none" strike="noStrike">
                <a:solidFill>
                  <a:srgbClr val="7F7F7F"/>
                </a:solidFill>
                <a:latin typeface="Calibri"/>
                <a:ea typeface="Calibri"/>
                <a:cs typeface="Calibri"/>
                <a:sym typeface="Calibri"/>
              </a:rPr>
              <a:t>Para finalizar la configuración de la temperatura se presiona &lt;inicio&gt;. Esta operación traba la puerta, si la misma está cerrada. El microondas comienza a funcionar mostrando la cuenta regresiva del tiempo en el display. Tenga en cuenta que por cuestiones de seguridad, el microondas sólo funciona estando la puerta cerrada. Si al presionar el botón &lt;inicio&gt; la puerta está abierta o la temperatura está en cero, el microondas no comenzará y emitirá un pitido de operación inválida.</a:t>
            </a:r>
            <a:endParaRPr b="0" i="1" sz="1400" u="none" cap="none" strike="noStrike">
              <a:solidFill>
                <a:srgbClr val="7F7F7F"/>
              </a:solidFill>
              <a:latin typeface="Calibri"/>
              <a:ea typeface="Calibri"/>
              <a:cs typeface="Calibri"/>
              <a:sym typeface="Calibri"/>
            </a:endParaRPr>
          </a:p>
        </p:txBody>
      </p:sp>
      <p:sp>
        <p:nvSpPr>
          <p:cNvPr id="303" name="Google Shape;303;p13"/>
          <p:cNvSpPr txBox="1"/>
          <p:nvPr/>
        </p:nvSpPr>
        <p:spPr>
          <a:xfrm>
            <a:off x="6095330" y="1728945"/>
            <a:ext cx="3150767" cy="263791"/>
          </a:xfrm>
          <a:prstGeom prst="rect">
            <a:avLst/>
          </a:prstGeom>
          <a:noFill/>
          <a:ln>
            <a:noFill/>
          </a:ln>
        </p:spPr>
        <p:txBody>
          <a:bodyPr anchorCtr="0" anchor="t" bIns="46800" lIns="90000" spcFirstLastPara="1" rIns="90000" wrap="square" tIns="468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botón &lt;encender&gt;  /  acciones1</a:t>
            </a:r>
            <a:endParaRPr b="0" i="0" sz="1400" u="none" cap="none" strike="noStrike">
              <a:solidFill>
                <a:srgbClr val="000000"/>
              </a:solidFill>
              <a:latin typeface="Arial"/>
              <a:ea typeface="Arial"/>
              <a:cs typeface="Arial"/>
              <a:sym typeface="Arial"/>
            </a:endParaRPr>
          </a:p>
        </p:txBody>
      </p:sp>
      <p:sp>
        <p:nvSpPr>
          <p:cNvPr id="304" name="Google Shape;304;p13"/>
          <p:cNvSpPr/>
          <p:nvPr/>
        </p:nvSpPr>
        <p:spPr>
          <a:xfrm>
            <a:off x="7824192" y="2276873"/>
            <a:ext cx="2664296" cy="430887"/>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dígito [cantidad dígitos &lt; 3]  </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  acciones2</a:t>
            </a:r>
            <a:endParaRPr b="0" i="0" sz="1400" u="none" cap="none" strike="noStrike">
              <a:solidFill>
                <a:srgbClr val="000000"/>
              </a:solidFill>
              <a:latin typeface="Arial"/>
              <a:ea typeface="Arial"/>
              <a:cs typeface="Arial"/>
              <a:sym typeface="Arial"/>
            </a:endParaRPr>
          </a:p>
        </p:txBody>
      </p:sp>
      <p:sp>
        <p:nvSpPr>
          <p:cNvPr id="305" name="Google Shape;305;p13"/>
          <p:cNvSpPr txBox="1"/>
          <p:nvPr/>
        </p:nvSpPr>
        <p:spPr>
          <a:xfrm>
            <a:off x="2135587" y="3068961"/>
            <a:ext cx="3816399" cy="263791"/>
          </a:xfrm>
          <a:prstGeom prst="rect">
            <a:avLst/>
          </a:prstGeom>
          <a:noFill/>
          <a:ln>
            <a:noFill/>
          </a:ln>
        </p:spPr>
        <p:txBody>
          <a:bodyPr anchorCtr="0" anchor="t" bIns="46800" lIns="90000" spcFirstLastPara="1" rIns="90000" wrap="square" tIns="46800">
            <a:spAutoFit/>
          </a:bodyPr>
          <a:lstStyle/>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 Se presiona dígito [cantidad dígitos es 3]  / acciones3</a:t>
            </a:r>
            <a:endParaRPr b="0" i="0" sz="1400" u="none" cap="none" strike="noStrike">
              <a:solidFill>
                <a:srgbClr val="000000"/>
              </a:solidFill>
              <a:latin typeface="Arial"/>
              <a:ea typeface="Arial"/>
              <a:cs typeface="Arial"/>
              <a:sym typeface="Arial"/>
            </a:endParaRPr>
          </a:p>
        </p:txBody>
      </p:sp>
      <p:sp>
        <p:nvSpPr>
          <p:cNvPr id="306" name="Google Shape;306;p13"/>
          <p:cNvSpPr/>
          <p:nvPr/>
        </p:nvSpPr>
        <p:spPr>
          <a:xfrm>
            <a:off x="1991546" y="4006227"/>
            <a:ext cx="2199641" cy="430887"/>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Se presiona </a:t>
            </a:r>
            <a:r>
              <a:rPr b="0" i="0" lang="es-ES" sz="1100" u="none" cap="none" strike="noStrike">
                <a:solidFill>
                  <a:srgbClr val="000000"/>
                </a:solidFill>
                <a:latin typeface="Calibri"/>
                <a:ea typeface="Calibri"/>
                <a:cs typeface="Calibri"/>
                <a:sym typeface="Calibri"/>
              </a:rPr>
              <a:t>botón &lt;-&gt;</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a:t>
            </a:r>
            <a:r>
              <a:rPr b="0" i="0" lang="es-ES" sz="1100" u="none" cap="none" strike="noStrike">
                <a:solidFill>
                  <a:srgbClr val="000000"/>
                </a:solidFill>
                <a:latin typeface="Calibri"/>
                <a:ea typeface="Calibri"/>
                <a:cs typeface="Calibri"/>
                <a:sym typeface="Calibri"/>
              </a:rPr>
              <a:t>temperatura  es</a:t>
            </a:r>
            <a:r>
              <a:rPr b="0" i="0" lang="es-ES" sz="1100" u="none" cap="none" strike="noStrike">
                <a:solidFill>
                  <a:schemeClr val="dk1"/>
                </a:solidFill>
                <a:latin typeface="Calibri"/>
                <a:ea typeface="Calibri"/>
                <a:cs typeface="Calibri"/>
                <a:sym typeface="Calibri"/>
              </a:rPr>
              <a:t> 0] / acciones6</a:t>
            </a:r>
            <a:endParaRPr b="0" i="0" sz="11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1" name="Shape 311"/>
        <p:cNvGrpSpPr/>
        <p:nvPr/>
      </p:nvGrpSpPr>
      <p:grpSpPr>
        <a:xfrm>
          <a:off x="0" y="0"/>
          <a:ext cx="0" cy="0"/>
          <a:chOff x="0" y="0"/>
          <a:chExt cx="0" cy="0"/>
        </a:xfrm>
      </p:grpSpPr>
      <p:sp>
        <p:nvSpPr>
          <p:cNvPr id="312" name="Google Shape;312;p14"/>
          <p:cNvSpPr txBox="1"/>
          <p:nvPr/>
        </p:nvSpPr>
        <p:spPr>
          <a:xfrm>
            <a:off x="1981200" y="215902"/>
            <a:ext cx="8229600" cy="59404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313" name="Google Shape;313;p14"/>
          <p:cNvCxnSpPr/>
          <p:nvPr/>
        </p:nvCxnSpPr>
        <p:spPr>
          <a:xfrm flipH="1">
            <a:off x="6059998" y="2996952"/>
            <a:ext cx="1" cy="432048"/>
          </a:xfrm>
          <a:prstGeom prst="straightConnector1">
            <a:avLst/>
          </a:prstGeom>
          <a:noFill/>
          <a:ln cap="sq" cmpd="sng" w="28575">
            <a:solidFill>
              <a:srgbClr val="7F7F7F"/>
            </a:solidFill>
            <a:prstDash val="solid"/>
            <a:miter lim="800000"/>
            <a:headEnd len="sm" w="sm" type="none"/>
            <a:tailEnd len="med" w="med" type="stealth"/>
          </a:ln>
        </p:spPr>
      </p:cxnSp>
      <p:grpSp>
        <p:nvGrpSpPr>
          <p:cNvPr id="314" name="Google Shape;314;p14"/>
          <p:cNvGrpSpPr/>
          <p:nvPr/>
        </p:nvGrpSpPr>
        <p:grpSpPr>
          <a:xfrm>
            <a:off x="4799857" y="1484784"/>
            <a:ext cx="2448273" cy="1512168"/>
            <a:chOff x="2988495" y="1188138"/>
            <a:chExt cx="2664295" cy="1512168"/>
          </a:xfrm>
        </p:grpSpPr>
        <p:sp>
          <p:nvSpPr>
            <p:cNvPr id="315" name="Google Shape;315;p14"/>
            <p:cNvSpPr/>
            <p:nvPr/>
          </p:nvSpPr>
          <p:spPr>
            <a:xfrm>
              <a:off x="4258792" y="1188138"/>
              <a:ext cx="215900" cy="215900"/>
            </a:xfrm>
            <a:prstGeom prst="ellipse">
              <a:avLst/>
            </a:prstGeom>
            <a:solidFill>
              <a:srgbClr val="7F7F7F"/>
            </a:solidFill>
            <a:ln cap="sq"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316" name="Google Shape;316;p14"/>
            <p:cNvCxnSpPr/>
            <p:nvPr/>
          </p:nvCxnSpPr>
          <p:spPr>
            <a:xfrm>
              <a:off x="4366743" y="1404038"/>
              <a:ext cx="63" cy="432172"/>
            </a:xfrm>
            <a:prstGeom prst="straightConnector1">
              <a:avLst/>
            </a:prstGeom>
            <a:noFill/>
            <a:ln cap="sq" cmpd="sng" w="28575">
              <a:solidFill>
                <a:srgbClr val="7F7F7F"/>
              </a:solidFill>
              <a:prstDash val="solid"/>
              <a:miter lim="800000"/>
              <a:headEnd len="sm" w="sm" type="none"/>
              <a:tailEnd len="med" w="med" type="stealth"/>
            </a:ln>
          </p:spPr>
        </p:cxnSp>
        <p:sp>
          <p:nvSpPr>
            <p:cNvPr id="317" name="Google Shape;317;p14"/>
            <p:cNvSpPr/>
            <p:nvPr/>
          </p:nvSpPr>
          <p:spPr>
            <a:xfrm>
              <a:off x="2988495" y="1836210"/>
              <a:ext cx="2664295" cy="864096"/>
            </a:xfrm>
            <a:prstGeom prst="roundRect">
              <a:avLst>
                <a:gd fmla="val 16667" name="adj"/>
              </a:avLst>
            </a:prstGeom>
            <a:noFill/>
            <a:ln cap="sq" cmpd="sng" w="28575">
              <a:solidFill>
                <a:srgbClr val="7F7F7F"/>
              </a:solidFill>
              <a:prstDash val="solid"/>
              <a:miter lim="800000"/>
              <a:headEnd len="sm" w="sm" type="none"/>
              <a:tailEnd len="sm" w="sm" type="none"/>
            </a:ln>
          </p:spPr>
          <p:txBody>
            <a:bodyPr anchorCtr="0" anchor="ctr" bIns="46800" lIns="90000" spcFirstLastPara="1" rIns="90000" wrap="square" tIns="46800">
              <a:noAutofit/>
            </a:bodyPr>
            <a:lstStyle/>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7F7F7F"/>
                  </a:solidFill>
                  <a:latin typeface="Calibri"/>
                  <a:ea typeface="Calibri"/>
                  <a:cs typeface="Calibri"/>
                  <a:sym typeface="Calibri"/>
                </a:rPr>
                <a:t>Configurando</a:t>
              </a:r>
              <a:endParaRPr b="0" i="0" sz="1400" u="none" cap="none" strike="noStrike">
                <a:solidFill>
                  <a:srgbClr val="000000"/>
                </a:solidFill>
                <a:latin typeface="Arial"/>
                <a:ea typeface="Arial"/>
                <a:cs typeface="Arial"/>
                <a:sym typeface="Arial"/>
              </a:endParaRPr>
            </a:p>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7F7F7F"/>
                  </a:solidFill>
                  <a:latin typeface="Calibri"/>
                  <a:ea typeface="Calibri"/>
                  <a:cs typeface="Calibri"/>
                  <a:sym typeface="Calibri"/>
                </a:rPr>
                <a:t>Tiempo</a:t>
              </a:r>
              <a:endParaRPr b="0" i="0" sz="1800" u="none" cap="none" strike="noStrike">
                <a:solidFill>
                  <a:srgbClr val="7F7F7F"/>
                </a:solidFill>
                <a:latin typeface="Calibri"/>
                <a:ea typeface="Calibri"/>
                <a:cs typeface="Calibri"/>
                <a:sym typeface="Calibri"/>
              </a:endParaRPr>
            </a:p>
          </p:txBody>
        </p:sp>
      </p:grpSp>
      <p:sp>
        <p:nvSpPr>
          <p:cNvPr id="318" name="Google Shape;318;p14"/>
          <p:cNvSpPr/>
          <p:nvPr/>
        </p:nvSpPr>
        <p:spPr>
          <a:xfrm flipH="1">
            <a:off x="7104112" y="2348880"/>
            <a:ext cx="648072" cy="432048"/>
          </a:xfrm>
          <a:prstGeom prst="arc">
            <a:avLst>
              <a:gd fmla="val 3280199" name="adj1"/>
              <a:gd fmla="val 18899354" name="adj2"/>
            </a:avLst>
          </a:prstGeom>
          <a:noFill/>
          <a:ln cap="flat" cmpd="sng" w="28575">
            <a:solidFill>
              <a:srgbClr val="7F7F7F"/>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9" name="Google Shape;319;p14"/>
          <p:cNvSpPr/>
          <p:nvPr/>
        </p:nvSpPr>
        <p:spPr>
          <a:xfrm>
            <a:off x="4799856" y="3429000"/>
            <a:ext cx="2448272" cy="864096"/>
          </a:xfrm>
          <a:prstGeom prst="roundRect">
            <a:avLst>
              <a:gd fmla="val 16667" name="adj"/>
            </a:avLst>
          </a:prstGeom>
          <a:noFill/>
          <a:ln cap="sq" cmpd="sng" w="285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Calibri"/>
                <a:ea typeface="Calibri"/>
                <a:cs typeface="Calibri"/>
                <a:sym typeface="Calibri"/>
              </a:rPr>
              <a:t>Configurando</a:t>
            </a:r>
            <a:endParaRPr b="0" i="0" sz="1400" u="none" cap="none" strike="noStrike">
              <a:solidFill>
                <a:srgbClr val="000000"/>
              </a:solidFill>
              <a:latin typeface="Arial"/>
              <a:ea typeface="Arial"/>
              <a:cs typeface="Arial"/>
              <a:sym typeface="Arial"/>
            </a:endParaRPr>
          </a:p>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Calibri"/>
                <a:ea typeface="Calibri"/>
                <a:cs typeface="Calibri"/>
                <a:sym typeface="Calibri"/>
              </a:rPr>
              <a:t>Temperatura</a:t>
            </a:r>
            <a:endParaRPr b="0" i="0" sz="1800" u="none" cap="none" strike="noStrike">
              <a:solidFill>
                <a:srgbClr val="000000"/>
              </a:solidFill>
              <a:latin typeface="Calibri"/>
              <a:ea typeface="Calibri"/>
              <a:cs typeface="Calibri"/>
              <a:sym typeface="Calibri"/>
            </a:endParaRPr>
          </a:p>
        </p:txBody>
      </p:sp>
      <p:grpSp>
        <p:nvGrpSpPr>
          <p:cNvPr id="320" name="Google Shape;320;p14"/>
          <p:cNvGrpSpPr/>
          <p:nvPr/>
        </p:nvGrpSpPr>
        <p:grpSpPr>
          <a:xfrm>
            <a:off x="1991546" y="3395095"/>
            <a:ext cx="2946168" cy="591056"/>
            <a:chOff x="467544" y="3395092"/>
            <a:chExt cx="2946168" cy="591054"/>
          </a:xfrm>
        </p:grpSpPr>
        <p:sp>
          <p:nvSpPr>
            <p:cNvPr id="321" name="Google Shape;321;p14"/>
            <p:cNvSpPr/>
            <p:nvPr/>
          </p:nvSpPr>
          <p:spPr>
            <a:xfrm flipH="1" rot="-9494675">
              <a:off x="2736167" y="3497830"/>
              <a:ext cx="628470" cy="385578"/>
            </a:xfrm>
            <a:prstGeom prst="arc">
              <a:avLst>
                <a:gd fmla="val 2319310" name="adj1"/>
                <a:gd fmla="val 20447926" name="adj2"/>
              </a:avLst>
            </a:prstGeom>
            <a:noFill/>
            <a:ln cap="flat" cmpd="sng" w="28575">
              <a:solidFill>
                <a:schemeClr val="dk1"/>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2" name="Google Shape;322;p14"/>
            <p:cNvSpPr/>
            <p:nvPr/>
          </p:nvSpPr>
          <p:spPr>
            <a:xfrm>
              <a:off x="467544" y="3501009"/>
              <a:ext cx="2376264" cy="430886"/>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Se presiona botón &lt;-&gt;</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[temperatura &gt;0] / acciones5</a:t>
              </a:r>
              <a:endParaRPr b="0" i="0" sz="1400" u="none" cap="none" strike="noStrike">
                <a:solidFill>
                  <a:srgbClr val="000000"/>
                </a:solidFill>
                <a:latin typeface="Arial"/>
                <a:ea typeface="Arial"/>
                <a:cs typeface="Arial"/>
                <a:sym typeface="Arial"/>
              </a:endParaRPr>
            </a:p>
          </p:txBody>
        </p:sp>
      </p:grpSp>
      <p:grpSp>
        <p:nvGrpSpPr>
          <p:cNvPr id="323" name="Google Shape;323;p14"/>
          <p:cNvGrpSpPr/>
          <p:nvPr/>
        </p:nvGrpSpPr>
        <p:grpSpPr>
          <a:xfrm>
            <a:off x="7131314" y="3862835"/>
            <a:ext cx="3645207" cy="635086"/>
            <a:chOff x="5695613" y="3286769"/>
            <a:chExt cx="3157132" cy="635085"/>
          </a:xfrm>
        </p:grpSpPr>
        <p:sp>
          <p:nvSpPr>
            <p:cNvPr id="324" name="Google Shape;324;p14"/>
            <p:cNvSpPr/>
            <p:nvPr/>
          </p:nvSpPr>
          <p:spPr>
            <a:xfrm>
              <a:off x="6217373" y="3480821"/>
              <a:ext cx="2635372" cy="430887"/>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Calibri"/>
                  <a:ea typeface="Calibri"/>
                  <a:cs typeface="Calibri"/>
                  <a:sym typeface="Calibri"/>
                </a:rPr>
                <a:t>Se presiona </a:t>
              </a:r>
              <a:r>
                <a:rPr b="0" i="0" lang="es-ES" sz="1100" u="none" cap="none" strike="noStrike">
                  <a:solidFill>
                    <a:schemeClr val="dk1"/>
                  </a:solidFill>
                  <a:latin typeface="Calibri"/>
                  <a:ea typeface="Calibri"/>
                  <a:cs typeface="Calibri"/>
                  <a:sym typeface="Calibri"/>
                </a:rPr>
                <a:t>botón &lt;+&gt; [temperatura es</a:t>
              </a:r>
              <a:r>
                <a:rPr b="0" i="0" lang="es-ES" sz="1100" u="none" cap="none" strike="noStrike">
                  <a:solidFill>
                    <a:srgbClr val="000000"/>
                  </a:solidFill>
                  <a:latin typeface="Calibri"/>
                  <a:ea typeface="Calibri"/>
                  <a:cs typeface="Calibri"/>
                  <a:sym typeface="Calibri"/>
                </a:rPr>
                <a:t> 300]</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Calibri"/>
                  <a:ea typeface="Calibri"/>
                  <a:cs typeface="Calibri"/>
                  <a:sym typeface="Calibri"/>
                </a:rPr>
                <a:t>/ acciones6</a:t>
              </a:r>
              <a:endParaRPr b="0" i="0" sz="1100" u="none" cap="none" strike="noStrike">
                <a:solidFill>
                  <a:srgbClr val="000000"/>
                </a:solidFill>
                <a:latin typeface="Calibri"/>
                <a:ea typeface="Calibri"/>
                <a:cs typeface="Calibri"/>
                <a:sym typeface="Calibri"/>
              </a:endParaRPr>
            </a:p>
          </p:txBody>
        </p:sp>
        <p:sp>
          <p:nvSpPr>
            <p:cNvPr id="325" name="Google Shape;325;p14"/>
            <p:cNvSpPr/>
            <p:nvPr/>
          </p:nvSpPr>
          <p:spPr>
            <a:xfrm flipH="1" rot="2868168">
              <a:off x="5728293" y="3437336"/>
              <a:ext cx="554474" cy="333951"/>
            </a:xfrm>
            <a:prstGeom prst="arc">
              <a:avLst>
                <a:gd fmla="val 3310550" name="adj1"/>
                <a:gd fmla="val 546973" name="adj2"/>
              </a:avLst>
            </a:prstGeom>
            <a:noFill/>
            <a:ln cap="flat" cmpd="sng" w="28575">
              <a:solidFill>
                <a:schemeClr val="dk1"/>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26" name="Google Shape;326;p14"/>
          <p:cNvSpPr/>
          <p:nvPr/>
        </p:nvSpPr>
        <p:spPr>
          <a:xfrm rot="-2279776">
            <a:off x="4324292" y="3999768"/>
            <a:ext cx="571848" cy="351952"/>
          </a:xfrm>
          <a:prstGeom prst="arc">
            <a:avLst>
              <a:gd fmla="val 2766321" name="adj1"/>
              <a:gd fmla="val 21049619" name="adj2"/>
            </a:avLst>
          </a:prstGeom>
          <a:noFill/>
          <a:ln cap="flat" cmpd="sng" w="28575">
            <a:solidFill>
              <a:schemeClr val="dk1"/>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327" name="Google Shape;327;p14"/>
          <p:cNvGrpSpPr/>
          <p:nvPr/>
        </p:nvGrpSpPr>
        <p:grpSpPr>
          <a:xfrm>
            <a:off x="7104114" y="3282891"/>
            <a:ext cx="3096343" cy="650156"/>
            <a:chOff x="5580113" y="3282897"/>
            <a:chExt cx="3096343" cy="650158"/>
          </a:xfrm>
        </p:grpSpPr>
        <p:sp>
          <p:nvSpPr>
            <p:cNvPr id="328" name="Google Shape;328;p14"/>
            <p:cNvSpPr/>
            <p:nvPr/>
          </p:nvSpPr>
          <p:spPr>
            <a:xfrm>
              <a:off x="6300192" y="3403600"/>
              <a:ext cx="2376264" cy="430888"/>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Se presiona botón &lt;+&gt;</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[temperatura &lt; 300] / acciones4</a:t>
              </a:r>
              <a:endParaRPr b="0" i="0" sz="1400" u="none" cap="none" strike="noStrike">
                <a:solidFill>
                  <a:srgbClr val="000000"/>
                </a:solidFill>
                <a:latin typeface="Arial"/>
                <a:ea typeface="Arial"/>
                <a:cs typeface="Arial"/>
                <a:sym typeface="Arial"/>
              </a:endParaRPr>
            </a:p>
          </p:txBody>
        </p:sp>
        <p:sp>
          <p:nvSpPr>
            <p:cNvPr id="329" name="Google Shape;329;p14"/>
            <p:cNvSpPr/>
            <p:nvPr/>
          </p:nvSpPr>
          <p:spPr>
            <a:xfrm rot="8674003">
              <a:off x="5640515" y="3412450"/>
              <a:ext cx="571848" cy="391053"/>
            </a:xfrm>
            <a:prstGeom prst="arc">
              <a:avLst>
                <a:gd fmla="val 4185236" name="adj1"/>
                <a:gd fmla="val 21049619" name="adj2"/>
              </a:avLst>
            </a:prstGeom>
            <a:noFill/>
            <a:ln cap="flat" cmpd="sng" w="28575">
              <a:solidFill>
                <a:schemeClr val="dk1"/>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30" name="Google Shape;330;p14"/>
          <p:cNvSpPr/>
          <p:nvPr/>
        </p:nvSpPr>
        <p:spPr>
          <a:xfrm>
            <a:off x="1631504" y="-27383"/>
            <a:ext cx="8856984" cy="160043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1" lang="es-ES" sz="1400" u="none" cap="none" strike="noStrike">
                <a:solidFill>
                  <a:srgbClr val="000000"/>
                </a:solidFill>
                <a:latin typeface="Calibri"/>
                <a:ea typeface="Calibri"/>
                <a:cs typeface="Calibri"/>
                <a:sym typeface="Calibri"/>
              </a:rPr>
              <a:t>El teclado de la temperatura contiene los botones &lt;inicio&gt;, &lt;+&gt; y &lt;-&gt; para configurar la temperatura entre 0 y 300 grados. Al seleccionar &lt;+&gt; se incrementa la temperatura en 10 grados, al seleccionar &lt;-&gt; se decrementa la temperatura en 10 grados. </a:t>
            </a:r>
            <a:r>
              <a:rPr b="0" i="1" lang="es-ES" sz="1400" u="none" cap="none" strike="noStrike">
                <a:solidFill>
                  <a:srgbClr val="7F7F7F"/>
                </a:solidFill>
                <a:latin typeface="Calibri"/>
                <a:ea typeface="Calibri"/>
                <a:cs typeface="Calibri"/>
                <a:sym typeface="Calibri"/>
              </a:rPr>
              <a:t>Para finalizar la configuración de la temperatura se presiona &lt;inicio&gt;. Esta operación traba la puerta, si la misma está cerrada. El microondas comienza a funcionar mostrando la cuenta regresiva del tiempo en el display. Tenga en cuenta que por cuestiones de seguridad, el microondas sólo funciona estando la puerta cerrada. Si al presionar el botón &lt;inicio&gt; la puerta está abierta o la temperatura está en cero, el microondas no comenzará y emitirá un pitido de operación inválida.</a:t>
            </a:r>
            <a:endParaRPr b="0" i="1" sz="1400" u="none" cap="none" strike="noStrike">
              <a:solidFill>
                <a:srgbClr val="7F7F7F"/>
              </a:solidFill>
              <a:latin typeface="Calibri"/>
              <a:ea typeface="Calibri"/>
              <a:cs typeface="Calibri"/>
              <a:sym typeface="Calibri"/>
            </a:endParaRPr>
          </a:p>
        </p:txBody>
      </p:sp>
      <p:sp>
        <p:nvSpPr>
          <p:cNvPr id="331" name="Google Shape;331;p14"/>
          <p:cNvSpPr txBox="1"/>
          <p:nvPr/>
        </p:nvSpPr>
        <p:spPr>
          <a:xfrm>
            <a:off x="6095330" y="1728945"/>
            <a:ext cx="3150767" cy="263791"/>
          </a:xfrm>
          <a:prstGeom prst="rect">
            <a:avLst/>
          </a:prstGeom>
          <a:noFill/>
          <a:ln>
            <a:noFill/>
          </a:ln>
        </p:spPr>
        <p:txBody>
          <a:bodyPr anchorCtr="0" anchor="t" bIns="46800" lIns="90000" spcFirstLastPara="1" rIns="90000" wrap="square" tIns="468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botón &lt;encender&gt;  /  acciones1</a:t>
            </a:r>
            <a:endParaRPr b="0" i="0" sz="1400" u="none" cap="none" strike="noStrike">
              <a:solidFill>
                <a:srgbClr val="000000"/>
              </a:solidFill>
              <a:latin typeface="Arial"/>
              <a:ea typeface="Arial"/>
              <a:cs typeface="Arial"/>
              <a:sym typeface="Arial"/>
            </a:endParaRPr>
          </a:p>
        </p:txBody>
      </p:sp>
      <p:sp>
        <p:nvSpPr>
          <p:cNvPr id="332" name="Google Shape;332;p14"/>
          <p:cNvSpPr/>
          <p:nvPr/>
        </p:nvSpPr>
        <p:spPr>
          <a:xfrm>
            <a:off x="7824192" y="2276873"/>
            <a:ext cx="2664296" cy="430887"/>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dígito [cantidad dígitos &lt; 3]  </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  acciones2</a:t>
            </a:r>
            <a:endParaRPr b="0" i="0" sz="1400" u="none" cap="none" strike="noStrike">
              <a:solidFill>
                <a:srgbClr val="000000"/>
              </a:solidFill>
              <a:latin typeface="Arial"/>
              <a:ea typeface="Arial"/>
              <a:cs typeface="Arial"/>
              <a:sym typeface="Arial"/>
            </a:endParaRPr>
          </a:p>
        </p:txBody>
      </p:sp>
      <p:sp>
        <p:nvSpPr>
          <p:cNvPr id="333" name="Google Shape;333;p14"/>
          <p:cNvSpPr txBox="1"/>
          <p:nvPr/>
        </p:nvSpPr>
        <p:spPr>
          <a:xfrm>
            <a:off x="2135587" y="3081080"/>
            <a:ext cx="3816399" cy="263791"/>
          </a:xfrm>
          <a:prstGeom prst="rect">
            <a:avLst/>
          </a:prstGeom>
          <a:noFill/>
          <a:ln>
            <a:noFill/>
          </a:ln>
        </p:spPr>
        <p:txBody>
          <a:bodyPr anchorCtr="0" anchor="t" bIns="46800" lIns="90000" spcFirstLastPara="1" rIns="90000" wrap="square" tIns="46800">
            <a:spAutoFit/>
          </a:bodyPr>
          <a:lstStyle/>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 Se presiona dígito [cantidad dígitos es 3]  / acciones3</a:t>
            </a:r>
            <a:endParaRPr b="0" i="0" sz="1400" u="none" cap="none" strike="noStrike">
              <a:solidFill>
                <a:srgbClr val="000000"/>
              </a:solidFill>
              <a:latin typeface="Arial"/>
              <a:ea typeface="Arial"/>
              <a:cs typeface="Arial"/>
              <a:sym typeface="Arial"/>
            </a:endParaRPr>
          </a:p>
        </p:txBody>
      </p:sp>
      <p:sp>
        <p:nvSpPr>
          <p:cNvPr id="334" name="Google Shape;334;p14"/>
          <p:cNvSpPr/>
          <p:nvPr/>
        </p:nvSpPr>
        <p:spPr>
          <a:xfrm>
            <a:off x="2002053" y="4005065"/>
            <a:ext cx="2534281" cy="430887"/>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Se presiona </a:t>
            </a:r>
            <a:r>
              <a:rPr b="0" i="0" lang="es-ES" sz="1100" u="none" cap="none" strike="noStrike">
                <a:solidFill>
                  <a:srgbClr val="000000"/>
                </a:solidFill>
                <a:latin typeface="Calibri"/>
                <a:ea typeface="Calibri"/>
                <a:cs typeface="Calibri"/>
                <a:sym typeface="Calibri"/>
              </a:rPr>
              <a:t>botón &lt;-&gt;</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a:t>
            </a:r>
            <a:r>
              <a:rPr b="0" i="0" lang="es-ES" sz="1100" u="none" cap="none" strike="noStrike">
                <a:solidFill>
                  <a:srgbClr val="000000"/>
                </a:solidFill>
                <a:latin typeface="Calibri"/>
                <a:ea typeface="Calibri"/>
                <a:cs typeface="Calibri"/>
                <a:sym typeface="Calibri"/>
              </a:rPr>
              <a:t>temperatura  es</a:t>
            </a:r>
            <a:r>
              <a:rPr b="0" i="0" lang="es-ES" sz="1100" u="none" cap="none" strike="noStrike">
                <a:solidFill>
                  <a:schemeClr val="dk1"/>
                </a:solidFill>
                <a:latin typeface="Calibri"/>
                <a:ea typeface="Calibri"/>
                <a:cs typeface="Calibri"/>
                <a:sym typeface="Calibri"/>
              </a:rPr>
              <a:t> 0] / acciones6</a:t>
            </a:r>
            <a:endParaRPr b="0" i="0" sz="1100" u="none" cap="none" strike="noStrike">
              <a:solidFill>
                <a:schemeClr val="dk1"/>
              </a:solidFill>
              <a:latin typeface="Calibri"/>
              <a:ea typeface="Calibri"/>
              <a:cs typeface="Calibri"/>
              <a:sym typeface="Calibri"/>
            </a:endParaRPr>
          </a:p>
        </p:txBody>
      </p:sp>
      <p:grpSp>
        <p:nvGrpSpPr>
          <p:cNvPr id="335" name="Google Shape;335;p14"/>
          <p:cNvGrpSpPr/>
          <p:nvPr/>
        </p:nvGrpSpPr>
        <p:grpSpPr>
          <a:xfrm rot="-952585">
            <a:off x="1074339" y="2010807"/>
            <a:ext cx="5112568" cy="877133"/>
            <a:chOff x="-324544" y="1687772"/>
            <a:chExt cx="5112568" cy="877132"/>
          </a:xfrm>
        </p:grpSpPr>
        <p:pic>
          <p:nvPicPr>
            <p:cNvPr descr="C:\Users\Vero\Dropbox\Con Nico\hojita.png" id="336" name="Google Shape;336;p14"/>
            <p:cNvPicPr preferRelativeResize="0"/>
            <p:nvPr/>
          </p:nvPicPr>
          <p:blipFill rotWithShape="1">
            <a:blip r:embed="rId3">
              <a:alphaModFix/>
            </a:blip>
            <a:srcRect b="0" l="0" r="0" t="0"/>
            <a:stretch/>
          </p:blipFill>
          <p:spPr>
            <a:xfrm>
              <a:off x="-324544" y="1700808"/>
              <a:ext cx="5112568" cy="864096"/>
            </a:xfrm>
            <a:prstGeom prst="rect">
              <a:avLst/>
            </a:prstGeom>
            <a:noFill/>
            <a:ln>
              <a:noFill/>
            </a:ln>
          </p:spPr>
        </p:pic>
        <p:sp>
          <p:nvSpPr>
            <p:cNvPr id="337" name="Google Shape;337;p14"/>
            <p:cNvSpPr/>
            <p:nvPr/>
          </p:nvSpPr>
          <p:spPr>
            <a:xfrm>
              <a:off x="14619" y="1687772"/>
              <a:ext cx="4485372" cy="83099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s-ES" sz="1600" u="none" cap="none" strike="noStrike">
                  <a:solidFill>
                    <a:srgbClr val="FF0000"/>
                  </a:solidFill>
                  <a:latin typeface="Quattrocento Sans"/>
                  <a:ea typeface="Quattrocento Sans"/>
                  <a:cs typeface="Quattrocento Sans"/>
                  <a:sym typeface="Quattrocento Sans"/>
                </a:rPr>
                <a:t>Dado un evento, las transiciones que lo comparten deben condicionarse para que a lo sumo una se active</a:t>
              </a:r>
              <a:endParaRPr b="0" i="0" sz="1400" u="none" cap="none" strike="noStrike">
                <a:solidFill>
                  <a:srgbClr val="000000"/>
                </a:solidFill>
                <a:latin typeface="Arial"/>
                <a:ea typeface="Arial"/>
                <a:cs typeface="Arial"/>
                <a:sym typeface="Arial"/>
              </a:endParaRPr>
            </a:p>
          </p:txBody>
        </p:sp>
      </p:grpSp>
      <p:sp>
        <p:nvSpPr>
          <p:cNvPr id="338" name="Google Shape;338;p14"/>
          <p:cNvSpPr/>
          <p:nvPr/>
        </p:nvSpPr>
        <p:spPr>
          <a:xfrm>
            <a:off x="371240" y="5493151"/>
            <a:ext cx="11593288" cy="1190069"/>
          </a:xfrm>
          <a:prstGeom prst="rect">
            <a:avLst/>
          </a:prstGeom>
          <a:solidFill>
            <a:schemeClr val="lt1"/>
          </a:solidFill>
          <a:ln cap="flat" cmpd="sng" w="1587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s-ES" sz="1600" u="none" cap="none" strike="noStrike">
                <a:solidFill>
                  <a:schemeClr val="dk1"/>
                </a:solidFill>
                <a:latin typeface="Calibri"/>
                <a:ea typeface="Calibri"/>
                <a:cs typeface="Calibri"/>
                <a:sym typeface="Calibri"/>
              </a:rPr>
              <a:t>acciones4= incrementar en 10 grados el contador de temperatura, mostrar en display el nuevo valor de temperatura.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425"/>
              </a:spcBef>
              <a:spcAft>
                <a:spcPts val="0"/>
              </a:spcAft>
              <a:buClr>
                <a:srgbClr val="000000"/>
              </a:buClr>
              <a:buSzPts val="1600"/>
              <a:buFont typeface="Arial"/>
              <a:buNone/>
            </a:pPr>
            <a:r>
              <a:rPr b="1" i="0" lang="es-ES" sz="1600" u="none" cap="none" strike="noStrike">
                <a:solidFill>
                  <a:schemeClr val="dk1"/>
                </a:solidFill>
                <a:latin typeface="Calibri"/>
                <a:ea typeface="Calibri"/>
                <a:cs typeface="Calibri"/>
                <a:sym typeface="Calibri"/>
              </a:rPr>
              <a:t>acciones5= decrementar en 10 grados el contador de temperatura, mostrar en display el nuevo valor de temperatura.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425"/>
              </a:spcBef>
              <a:spcAft>
                <a:spcPts val="0"/>
              </a:spcAft>
              <a:buClr>
                <a:srgbClr val="000000"/>
              </a:buClr>
              <a:buSzPts val="1600"/>
              <a:buFont typeface="Arial"/>
              <a:buNone/>
            </a:pPr>
            <a:r>
              <a:rPr b="1" i="0" lang="es-ES" sz="1600" u="none" cap="none" strike="noStrike">
                <a:solidFill>
                  <a:schemeClr val="dk1"/>
                </a:solidFill>
                <a:latin typeface="Calibri"/>
                <a:ea typeface="Calibri"/>
                <a:cs typeface="Calibri"/>
                <a:sym typeface="Calibri"/>
              </a:rPr>
              <a:t>acciones6= emitir sonido de operación invalida.</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8">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3" name="Shape 343"/>
        <p:cNvGrpSpPr/>
        <p:nvPr/>
      </p:nvGrpSpPr>
      <p:grpSpPr>
        <a:xfrm>
          <a:off x="0" y="0"/>
          <a:ext cx="0" cy="0"/>
          <a:chOff x="0" y="0"/>
          <a:chExt cx="0" cy="0"/>
        </a:xfrm>
      </p:grpSpPr>
      <p:sp>
        <p:nvSpPr>
          <p:cNvPr id="344" name="Google Shape;344;p15"/>
          <p:cNvSpPr txBox="1"/>
          <p:nvPr/>
        </p:nvSpPr>
        <p:spPr>
          <a:xfrm>
            <a:off x="1981200" y="215902"/>
            <a:ext cx="8229600" cy="59404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345" name="Google Shape;345;p15"/>
          <p:cNvCxnSpPr/>
          <p:nvPr/>
        </p:nvCxnSpPr>
        <p:spPr>
          <a:xfrm flipH="1">
            <a:off x="6059998" y="2996952"/>
            <a:ext cx="1" cy="432048"/>
          </a:xfrm>
          <a:prstGeom prst="straightConnector1">
            <a:avLst/>
          </a:prstGeom>
          <a:noFill/>
          <a:ln cap="sq" cmpd="sng" w="28575">
            <a:solidFill>
              <a:srgbClr val="7F7F7F"/>
            </a:solidFill>
            <a:prstDash val="solid"/>
            <a:miter lim="800000"/>
            <a:headEnd len="sm" w="sm" type="none"/>
            <a:tailEnd len="med" w="med" type="stealth"/>
          </a:ln>
        </p:spPr>
      </p:cxnSp>
      <p:grpSp>
        <p:nvGrpSpPr>
          <p:cNvPr id="346" name="Google Shape;346;p15"/>
          <p:cNvGrpSpPr/>
          <p:nvPr/>
        </p:nvGrpSpPr>
        <p:grpSpPr>
          <a:xfrm>
            <a:off x="4799857" y="1484784"/>
            <a:ext cx="2448273" cy="1512168"/>
            <a:chOff x="2988495" y="1188138"/>
            <a:chExt cx="2664295" cy="1512168"/>
          </a:xfrm>
        </p:grpSpPr>
        <p:sp>
          <p:nvSpPr>
            <p:cNvPr id="347" name="Google Shape;347;p15"/>
            <p:cNvSpPr/>
            <p:nvPr/>
          </p:nvSpPr>
          <p:spPr>
            <a:xfrm>
              <a:off x="4258792" y="1188138"/>
              <a:ext cx="215900" cy="215900"/>
            </a:xfrm>
            <a:prstGeom prst="ellipse">
              <a:avLst/>
            </a:prstGeom>
            <a:solidFill>
              <a:srgbClr val="7F7F7F"/>
            </a:solidFill>
            <a:ln cap="sq"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348" name="Google Shape;348;p15"/>
            <p:cNvCxnSpPr/>
            <p:nvPr/>
          </p:nvCxnSpPr>
          <p:spPr>
            <a:xfrm>
              <a:off x="4366743" y="1404038"/>
              <a:ext cx="63" cy="432172"/>
            </a:xfrm>
            <a:prstGeom prst="straightConnector1">
              <a:avLst/>
            </a:prstGeom>
            <a:noFill/>
            <a:ln cap="sq" cmpd="sng" w="28575">
              <a:solidFill>
                <a:srgbClr val="7F7F7F"/>
              </a:solidFill>
              <a:prstDash val="solid"/>
              <a:miter lim="800000"/>
              <a:headEnd len="sm" w="sm" type="none"/>
              <a:tailEnd len="med" w="med" type="stealth"/>
            </a:ln>
          </p:spPr>
        </p:cxnSp>
        <p:sp>
          <p:nvSpPr>
            <p:cNvPr id="349" name="Google Shape;349;p15"/>
            <p:cNvSpPr/>
            <p:nvPr/>
          </p:nvSpPr>
          <p:spPr>
            <a:xfrm>
              <a:off x="2988495" y="1836210"/>
              <a:ext cx="2664295" cy="864096"/>
            </a:xfrm>
            <a:prstGeom prst="roundRect">
              <a:avLst>
                <a:gd fmla="val 16667" name="adj"/>
              </a:avLst>
            </a:prstGeom>
            <a:noFill/>
            <a:ln cap="sq" cmpd="sng" w="28575">
              <a:solidFill>
                <a:srgbClr val="7F7F7F"/>
              </a:solidFill>
              <a:prstDash val="solid"/>
              <a:miter lim="800000"/>
              <a:headEnd len="sm" w="sm" type="none"/>
              <a:tailEnd len="sm" w="sm" type="none"/>
            </a:ln>
          </p:spPr>
          <p:txBody>
            <a:bodyPr anchorCtr="0" anchor="ctr" bIns="46800" lIns="90000" spcFirstLastPara="1" rIns="90000" wrap="square" tIns="46800">
              <a:noAutofit/>
            </a:bodyPr>
            <a:lstStyle/>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7F7F7F"/>
                  </a:solidFill>
                  <a:latin typeface="Calibri"/>
                  <a:ea typeface="Calibri"/>
                  <a:cs typeface="Calibri"/>
                  <a:sym typeface="Calibri"/>
                </a:rPr>
                <a:t>Configurando</a:t>
              </a:r>
              <a:endParaRPr b="0" i="0" sz="1400" u="none" cap="none" strike="noStrike">
                <a:solidFill>
                  <a:srgbClr val="000000"/>
                </a:solidFill>
                <a:latin typeface="Arial"/>
                <a:ea typeface="Arial"/>
                <a:cs typeface="Arial"/>
                <a:sym typeface="Arial"/>
              </a:endParaRPr>
            </a:p>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7F7F7F"/>
                  </a:solidFill>
                  <a:latin typeface="Calibri"/>
                  <a:ea typeface="Calibri"/>
                  <a:cs typeface="Calibri"/>
                  <a:sym typeface="Calibri"/>
                </a:rPr>
                <a:t>Tiempo</a:t>
              </a:r>
              <a:endParaRPr b="0" i="0" sz="1800" u="none" cap="none" strike="noStrike">
                <a:solidFill>
                  <a:srgbClr val="7F7F7F"/>
                </a:solidFill>
                <a:latin typeface="Calibri"/>
                <a:ea typeface="Calibri"/>
                <a:cs typeface="Calibri"/>
                <a:sym typeface="Calibri"/>
              </a:endParaRPr>
            </a:p>
          </p:txBody>
        </p:sp>
      </p:grpSp>
      <p:sp>
        <p:nvSpPr>
          <p:cNvPr id="350" name="Google Shape;350;p15"/>
          <p:cNvSpPr/>
          <p:nvPr/>
        </p:nvSpPr>
        <p:spPr>
          <a:xfrm flipH="1">
            <a:off x="7104112" y="2348880"/>
            <a:ext cx="648072" cy="432048"/>
          </a:xfrm>
          <a:prstGeom prst="arc">
            <a:avLst>
              <a:gd fmla="val 3280199" name="adj1"/>
              <a:gd fmla="val 18899354" name="adj2"/>
            </a:avLst>
          </a:prstGeom>
          <a:noFill/>
          <a:ln cap="flat" cmpd="sng" w="28575">
            <a:solidFill>
              <a:srgbClr val="7F7F7F"/>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1" name="Google Shape;351;p15"/>
          <p:cNvSpPr/>
          <p:nvPr/>
        </p:nvSpPr>
        <p:spPr>
          <a:xfrm>
            <a:off x="4799856" y="3429000"/>
            <a:ext cx="2448272" cy="864096"/>
          </a:xfrm>
          <a:prstGeom prst="roundRect">
            <a:avLst>
              <a:gd fmla="val 16667" name="adj"/>
            </a:avLst>
          </a:prstGeom>
          <a:noFill/>
          <a:ln cap="sq" cmpd="sng" w="285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Calibri"/>
                <a:ea typeface="Calibri"/>
                <a:cs typeface="Calibri"/>
                <a:sym typeface="Calibri"/>
              </a:rPr>
              <a:t>Configurando</a:t>
            </a:r>
            <a:endParaRPr b="0" i="0" sz="1400" u="none" cap="none" strike="noStrike">
              <a:solidFill>
                <a:srgbClr val="000000"/>
              </a:solidFill>
              <a:latin typeface="Arial"/>
              <a:ea typeface="Arial"/>
              <a:cs typeface="Arial"/>
              <a:sym typeface="Arial"/>
            </a:endParaRPr>
          </a:p>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Calibri"/>
                <a:ea typeface="Calibri"/>
                <a:cs typeface="Calibri"/>
                <a:sym typeface="Calibri"/>
              </a:rPr>
              <a:t>Temperatura</a:t>
            </a:r>
            <a:endParaRPr b="0" i="0" sz="1800" u="none" cap="none" strike="noStrike">
              <a:solidFill>
                <a:srgbClr val="000000"/>
              </a:solidFill>
              <a:latin typeface="Calibri"/>
              <a:ea typeface="Calibri"/>
              <a:cs typeface="Calibri"/>
              <a:sym typeface="Calibri"/>
            </a:endParaRPr>
          </a:p>
        </p:txBody>
      </p:sp>
      <p:grpSp>
        <p:nvGrpSpPr>
          <p:cNvPr id="352" name="Google Shape;352;p15"/>
          <p:cNvGrpSpPr/>
          <p:nvPr/>
        </p:nvGrpSpPr>
        <p:grpSpPr>
          <a:xfrm>
            <a:off x="1991546" y="3395095"/>
            <a:ext cx="2946168" cy="591056"/>
            <a:chOff x="467544" y="3395092"/>
            <a:chExt cx="2946168" cy="591054"/>
          </a:xfrm>
        </p:grpSpPr>
        <p:sp>
          <p:nvSpPr>
            <p:cNvPr id="353" name="Google Shape;353;p15"/>
            <p:cNvSpPr/>
            <p:nvPr/>
          </p:nvSpPr>
          <p:spPr>
            <a:xfrm flipH="1" rot="-9494675">
              <a:off x="2736167" y="3497830"/>
              <a:ext cx="628470" cy="385578"/>
            </a:xfrm>
            <a:prstGeom prst="arc">
              <a:avLst>
                <a:gd fmla="val 2319310" name="adj1"/>
                <a:gd fmla="val 20447926" name="adj2"/>
              </a:avLst>
            </a:prstGeom>
            <a:noFill/>
            <a:ln cap="flat" cmpd="sng" w="28575">
              <a:solidFill>
                <a:schemeClr val="dk1"/>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4" name="Google Shape;354;p15"/>
            <p:cNvSpPr/>
            <p:nvPr/>
          </p:nvSpPr>
          <p:spPr>
            <a:xfrm>
              <a:off x="467544" y="3501009"/>
              <a:ext cx="2376264" cy="430886"/>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Se presiona botón &lt;-&gt;</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[temperatura &gt;0] / acciones5</a:t>
              </a:r>
              <a:endParaRPr b="0" i="0" sz="1400" u="none" cap="none" strike="noStrike">
                <a:solidFill>
                  <a:srgbClr val="000000"/>
                </a:solidFill>
                <a:latin typeface="Arial"/>
                <a:ea typeface="Arial"/>
                <a:cs typeface="Arial"/>
                <a:sym typeface="Arial"/>
              </a:endParaRPr>
            </a:p>
          </p:txBody>
        </p:sp>
      </p:grpSp>
      <p:grpSp>
        <p:nvGrpSpPr>
          <p:cNvPr id="355" name="Google Shape;355;p15"/>
          <p:cNvGrpSpPr/>
          <p:nvPr/>
        </p:nvGrpSpPr>
        <p:grpSpPr>
          <a:xfrm>
            <a:off x="7131314" y="3862835"/>
            <a:ext cx="3645207" cy="635086"/>
            <a:chOff x="5695613" y="3286769"/>
            <a:chExt cx="3157132" cy="635085"/>
          </a:xfrm>
        </p:grpSpPr>
        <p:sp>
          <p:nvSpPr>
            <p:cNvPr id="356" name="Google Shape;356;p15"/>
            <p:cNvSpPr/>
            <p:nvPr/>
          </p:nvSpPr>
          <p:spPr>
            <a:xfrm>
              <a:off x="6217373" y="3480821"/>
              <a:ext cx="2635372" cy="430887"/>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Calibri"/>
                  <a:ea typeface="Calibri"/>
                  <a:cs typeface="Calibri"/>
                  <a:sym typeface="Calibri"/>
                </a:rPr>
                <a:t>Se presiona </a:t>
              </a:r>
              <a:r>
                <a:rPr b="0" i="0" lang="es-ES" sz="1100" u="none" cap="none" strike="noStrike">
                  <a:solidFill>
                    <a:schemeClr val="dk1"/>
                  </a:solidFill>
                  <a:latin typeface="Calibri"/>
                  <a:ea typeface="Calibri"/>
                  <a:cs typeface="Calibri"/>
                  <a:sym typeface="Calibri"/>
                </a:rPr>
                <a:t>botón &lt;+&gt; [temperatura es</a:t>
              </a:r>
              <a:r>
                <a:rPr b="0" i="0" lang="es-ES" sz="1100" u="none" cap="none" strike="noStrike">
                  <a:solidFill>
                    <a:srgbClr val="000000"/>
                  </a:solidFill>
                  <a:latin typeface="Calibri"/>
                  <a:ea typeface="Calibri"/>
                  <a:cs typeface="Calibri"/>
                  <a:sym typeface="Calibri"/>
                </a:rPr>
                <a:t> 300]</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Calibri"/>
                  <a:ea typeface="Calibri"/>
                  <a:cs typeface="Calibri"/>
                  <a:sym typeface="Calibri"/>
                </a:rPr>
                <a:t>/ acciones6</a:t>
              </a:r>
              <a:endParaRPr b="0" i="0" sz="1100" u="none" cap="none" strike="noStrike">
                <a:solidFill>
                  <a:srgbClr val="000000"/>
                </a:solidFill>
                <a:latin typeface="Calibri"/>
                <a:ea typeface="Calibri"/>
                <a:cs typeface="Calibri"/>
                <a:sym typeface="Calibri"/>
              </a:endParaRPr>
            </a:p>
          </p:txBody>
        </p:sp>
        <p:sp>
          <p:nvSpPr>
            <p:cNvPr id="357" name="Google Shape;357;p15"/>
            <p:cNvSpPr/>
            <p:nvPr/>
          </p:nvSpPr>
          <p:spPr>
            <a:xfrm flipH="1" rot="2868168">
              <a:off x="5728293" y="3437336"/>
              <a:ext cx="554474" cy="333951"/>
            </a:xfrm>
            <a:prstGeom prst="arc">
              <a:avLst>
                <a:gd fmla="val 3310550" name="adj1"/>
                <a:gd fmla="val 546973" name="adj2"/>
              </a:avLst>
            </a:prstGeom>
            <a:noFill/>
            <a:ln cap="flat" cmpd="sng" w="28575">
              <a:solidFill>
                <a:schemeClr val="dk1"/>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58" name="Google Shape;358;p15"/>
          <p:cNvSpPr/>
          <p:nvPr/>
        </p:nvSpPr>
        <p:spPr>
          <a:xfrm rot="-2279776">
            <a:off x="4324292" y="3999768"/>
            <a:ext cx="571848" cy="351952"/>
          </a:xfrm>
          <a:prstGeom prst="arc">
            <a:avLst>
              <a:gd fmla="val 2766321" name="adj1"/>
              <a:gd fmla="val 21049619" name="adj2"/>
            </a:avLst>
          </a:prstGeom>
          <a:noFill/>
          <a:ln cap="flat" cmpd="sng" w="28575">
            <a:solidFill>
              <a:schemeClr val="dk1"/>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359" name="Google Shape;359;p15"/>
          <p:cNvGrpSpPr/>
          <p:nvPr/>
        </p:nvGrpSpPr>
        <p:grpSpPr>
          <a:xfrm>
            <a:off x="7104114" y="3282891"/>
            <a:ext cx="3096343" cy="650156"/>
            <a:chOff x="5580113" y="3282897"/>
            <a:chExt cx="3096343" cy="650158"/>
          </a:xfrm>
        </p:grpSpPr>
        <p:sp>
          <p:nvSpPr>
            <p:cNvPr id="360" name="Google Shape;360;p15"/>
            <p:cNvSpPr/>
            <p:nvPr/>
          </p:nvSpPr>
          <p:spPr>
            <a:xfrm>
              <a:off x="6300192" y="3403600"/>
              <a:ext cx="2376264" cy="430888"/>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Se presiona botón &lt;+&gt;</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[temperatura &lt; 300] / acciones4</a:t>
              </a:r>
              <a:endParaRPr b="0" i="0" sz="1400" u="none" cap="none" strike="noStrike">
                <a:solidFill>
                  <a:srgbClr val="000000"/>
                </a:solidFill>
                <a:latin typeface="Arial"/>
                <a:ea typeface="Arial"/>
                <a:cs typeface="Arial"/>
                <a:sym typeface="Arial"/>
              </a:endParaRPr>
            </a:p>
          </p:txBody>
        </p:sp>
        <p:sp>
          <p:nvSpPr>
            <p:cNvPr id="361" name="Google Shape;361;p15"/>
            <p:cNvSpPr/>
            <p:nvPr/>
          </p:nvSpPr>
          <p:spPr>
            <a:xfrm rot="8674003">
              <a:off x="5640515" y="3412450"/>
              <a:ext cx="571848" cy="391053"/>
            </a:xfrm>
            <a:prstGeom prst="arc">
              <a:avLst>
                <a:gd fmla="val 4185236" name="adj1"/>
                <a:gd fmla="val 21049619" name="adj2"/>
              </a:avLst>
            </a:prstGeom>
            <a:noFill/>
            <a:ln cap="flat" cmpd="sng" w="28575">
              <a:solidFill>
                <a:schemeClr val="dk1"/>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62" name="Google Shape;362;p15"/>
          <p:cNvSpPr/>
          <p:nvPr/>
        </p:nvSpPr>
        <p:spPr>
          <a:xfrm>
            <a:off x="1631504" y="-27383"/>
            <a:ext cx="8856984" cy="160043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1" lang="es-ES" sz="1400" u="none" cap="none" strike="noStrike">
                <a:solidFill>
                  <a:srgbClr val="7F7F7F"/>
                </a:solidFill>
                <a:latin typeface="Calibri"/>
                <a:ea typeface="Calibri"/>
                <a:cs typeface="Calibri"/>
                <a:sym typeface="Calibri"/>
              </a:rPr>
              <a:t>El teclado de la temperatura contiene los botones &lt;inicio&gt;, &lt;+&gt; y &lt;-&gt; para configurar la temperatura entre 0 y 300 grados. Al seleccionar &lt;+&gt; se incrementa la temperatura en 10 grados, al seleccionar &lt;-&gt; se decrementa la temperatura en 10 grados. </a:t>
            </a:r>
            <a:r>
              <a:rPr b="0" i="1" lang="es-ES" sz="1400" u="none" cap="none" strike="noStrike">
                <a:solidFill>
                  <a:schemeClr val="dk1"/>
                </a:solidFill>
                <a:latin typeface="Calibri"/>
                <a:ea typeface="Calibri"/>
                <a:cs typeface="Calibri"/>
                <a:sym typeface="Calibri"/>
              </a:rPr>
              <a:t>Para finalizar la configuración de la temperatura se presiona &lt;inicio&gt;. Esta operación traba la puerta, si la misma está cerrada. El microondas comienza a funcionar mostrando la cuenta regresiva del tiempo en el display. Tenga en cuenta que por cuestiones de seguridad, el microondas sólo funciona estando la puerta cerrada. Si al presionar el botón &lt;inicio&gt; la puerta está abierta o la temperatura está en cero, el microondas no comenzará y emitirá un pitido de operación inválida.</a:t>
            </a:r>
            <a:endParaRPr b="0" i="1" sz="1400" u="none" cap="none" strike="noStrike">
              <a:solidFill>
                <a:schemeClr val="dk1"/>
              </a:solidFill>
              <a:latin typeface="Calibri"/>
              <a:ea typeface="Calibri"/>
              <a:cs typeface="Calibri"/>
              <a:sym typeface="Calibri"/>
            </a:endParaRPr>
          </a:p>
        </p:txBody>
      </p:sp>
      <p:sp>
        <p:nvSpPr>
          <p:cNvPr id="363" name="Google Shape;363;p15"/>
          <p:cNvSpPr txBox="1"/>
          <p:nvPr/>
        </p:nvSpPr>
        <p:spPr>
          <a:xfrm>
            <a:off x="6095330" y="1728945"/>
            <a:ext cx="3150767" cy="263791"/>
          </a:xfrm>
          <a:prstGeom prst="rect">
            <a:avLst/>
          </a:prstGeom>
          <a:noFill/>
          <a:ln>
            <a:noFill/>
          </a:ln>
        </p:spPr>
        <p:txBody>
          <a:bodyPr anchorCtr="0" anchor="t" bIns="46800" lIns="90000" spcFirstLastPara="1" rIns="90000" wrap="square" tIns="468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botón &lt;encender&gt;  /  acciones1</a:t>
            </a:r>
            <a:endParaRPr b="0" i="0" sz="1400" u="none" cap="none" strike="noStrike">
              <a:solidFill>
                <a:srgbClr val="000000"/>
              </a:solidFill>
              <a:latin typeface="Arial"/>
              <a:ea typeface="Arial"/>
              <a:cs typeface="Arial"/>
              <a:sym typeface="Arial"/>
            </a:endParaRPr>
          </a:p>
        </p:txBody>
      </p:sp>
      <p:sp>
        <p:nvSpPr>
          <p:cNvPr id="364" name="Google Shape;364;p15"/>
          <p:cNvSpPr/>
          <p:nvPr/>
        </p:nvSpPr>
        <p:spPr>
          <a:xfrm>
            <a:off x="7824192" y="2276873"/>
            <a:ext cx="2664296" cy="430887"/>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dígito [cantidad dígitos &lt; 3]  </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  acciones2</a:t>
            </a:r>
            <a:endParaRPr b="0" i="0" sz="1400" u="none" cap="none" strike="noStrike">
              <a:solidFill>
                <a:srgbClr val="000000"/>
              </a:solidFill>
              <a:latin typeface="Arial"/>
              <a:ea typeface="Arial"/>
              <a:cs typeface="Arial"/>
              <a:sym typeface="Arial"/>
            </a:endParaRPr>
          </a:p>
        </p:txBody>
      </p:sp>
      <p:sp>
        <p:nvSpPr>
          <p:cNvPr id="365" name="Google Shape;365;p15"/>
          <p:cNvSpPr txBox="1"/>
          <p:nvPr/>
        </p:nvSpPr>
        <p:spPr>
          <a:xfrm>
            <a:off x="2135587" y="3081080"/>
            <a:ext cx="3816399" cy="263791"/>
          </a:xfrm>
          <a:prstGeom prst="rect">
            <a:avLst/>
          </a:prstGeom>
          <a:noFill/>
          <a:ln>
            <a:noFill/>
          </a:ln>
        </p:spPr>
        <p:txBody>
          <a:bodyPr anchorCtr="0" anchor="t" bIns="46800" lIns="90000" spcFirstLastPara="1" rIns="90000" wrap="square" tIns="46800">
            <a:spAutoFit/>
          </a:bodyPr>
          <a:lstStyle/>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 Se presiona dígito [cantidad dígitos es 3]  / acciones3</a:t>
            </a:r>
            <a:endParaRPr b="0" i="0" sz="1400" u="none" cap="none" strike="noStrike">
              <a:solidFill>
                <a:srgbClr val="000000"/>
              </a:solidFill>
              <a:latin typeface="Arial"/>
              <a:ea typeface="Arial"/>
              <a:cs typeface="Arial"/>
              <a:sym typeface="Arial"/>
            </a:endParaRPr>
          </a:p>
        </p:txBody>
      </p:sp>
      <p:sp>
        <p:nvSpPr>
          <p:cNvPr id="366" name="Google Shape;366;p15"/>
          <p:cNvSpPr/>
          <p:nvPr/>
        </p:nvSpPr>
        <p:spPr>
          <a:xfrm>
            <a:off x="2002053" y="4005065"/>
            <a:ext cx="2534281" cy="430887"/>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Se presiona </a:t>
            </a:r>
            <a:r>
              <a:rPr b="0" i="0" lang="es-ES" sz="1100" u="none" cap="none" strike="noStrike">
                <a:solidFill>
                  <a:srgbClr val="000000"/>
                </a:solidFill>
                <a:latin typeface="Calibri"/>
                <a:ea typeface="Calibri"/>
                <a:cs typeface="Calibri"/>
                <a:sym typeface="Calibri"/>
              </a:rPr>
              <a:t>botón &lt;-&gt;</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a:t>
            </a:r>
            <a:r>
              <a:rPr b="0" i="0" lang="es-ES" sz="1100" u="none" cap="none" strike="noStrike">
                <a:solidFill>
                  <a:srgbClr val="000000"/>
                </a:solidFill>
                <a:latin typeface="Calibri"/>
                <a:ea typeface="Calibri"/>
                <a:cs typeface="Calibri"/>
                <a:sym typeface="Calibri"/>
              </a:rPr>
              <a:t>temperatura  es</a:t>
            </a:r>
            <a:r>
              <a:rPr b="0" i="0" lang="es-ES" sz="1100" u="none" cap="none" strike="noStrike">
                <a:solidFill>
                  <a:schemeClr val="dk1"/>
                </a:solidFill>
                <a:latin typeface="Calibri"/>
                <a:ea typeface="Calibri"/>
                <a:cs typeface="Calibri"/>
                <a:sym typeface="Calibri"/>
              </a:rPr>
              <a:t> 0] / acciones6</a:t>
            </a:r>
            <a:endParaRPr b="0" i="0" sz="1100" u="none" cap="none" strike="noStrike">
              <a:solidFill>
                <a:schemeClr val="dk1"/>
              </a:solidFill>
              <a:latin typeface="Calibri"/>
              <a:ea typeface="Calibri"/>
              <a:cs typeface="Calibri"/>
              <a:sym typeface="Calibri"/>
            </a:endParaRPr>
          </a:p>
        </p:txBody>
      </p:sp>
      <p:grpSp>
        <p:nvGrpSpPr>
          <p:cNvPr id="367" name="Google Shape;367;p15"/>
          <p:cNvGrpSpPr/>
          <p:nvPr/>
        </p:nvGrpSpPr>
        <p:grpSpPr>
          <a:xfrm rot="-952585">
            <a:off x="1074339" y="2010807"/>
            <a:ext cx="5112568" cy="877133"/>
            <a:chOff x="-324544" y="1687772"/>
            <a:chExt cx="5112568" cy="877132"/>
          </a:xfrm>
        </p:grpSpPr>
        <p:pic>
          <p:nvPicPr>
            <p:cNvPr descr="C:\Users\Vero\Dropbox\Con Nico\hojita.png" id="368" name="Google Shape;368;p15"/>
            <p:cNvPicPr preferRelativeResize="0"/>
            <p:nvPr/>
          </p:nvPicPr>
          <p:blipFill rotWithShape="1">
            <a:blip r:embed="rId3">
              <a:alphaModFix/>
            </a:blip>
            <a:srcRect b="0" l="0" r="0" t="0"/>
            <a:stretch/>
          </p:blipFill>
          <p:spPr>
            <a:xfrm>
              <a:off x="-324544" y="1700808"/>
              <a:ext cx="5112568" cy="864096"/>
            </a:xfrm>
            <a:prstGeom prst="rect">
              <a:avLst/>
            </a:prstGeom>
            <a:noFill/>
            <a:ln>
              <a:noFill/>
            </a:ln>
          </p:spPr>
        </p:pic>
        <p:sp>
          <p:nvSpPr>
            <p:cNvPr id="369" name="Google Shape;369;p15"/>
            <p:cNvSpPr/>
            <p:nvPr/>
          </p:nvSpPr>
          <p:spPr>
            <a:xfrm>
              <a:off x="14619" y="1687772"/>
              <a:ext cx="4485372" cy="83099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s-ES" sz="1600" u="none" cap="none" strike="noStrike">
                  <a:solidFill>
                    <a:srgbClr val="FF0000"/>
                  </a:solidFill>
                  <a:latin typeface="Quattrocento Sans"/>
                  <a:ea typeface="Quattrocento Sans"/>
                  <a:cs typeface="Quattrocento Sans"/>
                  <a:sym typeface="Quattrocento Sans"/>
                </a:rPr>
                <a:t>Dado un evento, las transiciones que lo comparten deben condicionarse para que a lo sumo una se active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74" name="Shape 374"/>
        <p:cNvGrpSpPr/>
        <p:nvPr/>
      </p:nvGrpSpPr>
      <p:grpSpPr>
        <a:xfrm>
          <a:off x="0" y="0"/>
          <a:ext cx="0" cy="0"/>
          <a:chOff x="0" y="0"/>
          <a:chExt cx="0" cy="0"/>
        </a:xfrm>
      </p:grpSpPr>
      <p:sp>
        <p:nvSpPr>
          <p:cNvPr id="375" name="Google Shape;375;p16"/>
          <p:cNvSpPr txBox="1"/>
          <p:nvPr/>
        </p:nvSpPr>
        <p:spPr>
          <a:xfrm>
            <a:off x="1981200" y="110869"/>
            <a:ext cx="8229600" cy="59404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6" name="Google Shape;376;p16"/>
          <p:cNvSpPr/>
          <p:nvPr/>
        </p:nvSpPr>
        <p:spPr>
          <a:xfrm>
            <a:off x="551384" y="5936901"/>
            <a:ext cx="11521280" cy="764312"/>
          </a:xfrm>
          <a:prstGeom prst="rect">
            <a:avLst/>
          </a:prstGeom>
          <a:solidFill>
            <a:schemeClr val="lt1"/>
          </a:solidFill>
          <a:ln cap="flat" cmpd="sng" w="1587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s-ES" sz="1600" u="none" cap="none" strike="noStrike">
                <a:solidFill>
                  <a:schemeClr val="dk1"/>
                </a:solidFill>
                <a:latin typeface="Calibri"/>
                <a:ea typeface="Calibri"/>
                <a:cs typeface="Calibri"/>
                <a:sym typeface="Calibri"/>
              </a:rPr>
              <a:t>acciones6= emitir sonido de operación invalida.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425"/>
              </a:spcBef>
              <a:spcAft>
                <a:spcPts val="0"/>
              </a:spcAft>
              <a:buClr>
                <a:srgbClr val="000000"/>
              </a:buClr>
              <a:buSzPts val="1600"/>
              <a:buFont typeface="Arial"/>
              <a:buNone/>
            </a:pPr>
            <a:r>
              <a:rPr b="1" i="0" lang="es-ES" sz="1600" u="none" cap="none" strike="noStrike">
                <a:solidFill>
                  <a:schemeClr val="dk1"/>
                </a:solidFill>
                <a:latin typeface="Calibri"/>
                <a:ea typeface="Calibri"/>
                <a:cs typeface="Calibri"/>
                <a:sym typeface="Calibri"/>
              </a:rPr>
              <a:t>acciones7= visualizar cuenta regresiva en el display, deshabilitar teclado temperatura. Trabar puerta. </a:t>
            </a:r>
            <a:r>
              <a:rPr b="1" lang="es-ES" sz="1600">
                <a:solidFill>
                  <a:schemeClr val="dk1"/>
                </a:solidFill>
                <a:latin typeface="Calibri"/>
                <a:ea typeface="Calibri"/>
                <a:cs typeface="Calibri"/>
                <a:sym typeface="Calibri"/>
              </a:rPr>
              <a:t>Encender motor. </a:t>
            </a:r>
            <a:endParaRPr b="0" i="0" sz="1400" u="none" cap="none" strike="noStrike">
              <a:solidFill>
                <a:srgbClr val="000000"/>
              </a:solidFill>
              <a:latin typeface="Arial"/>
              <a:ea typeface="Arial"/>
              <a:cs typeface="Arial"/>
              <a:sym typeface="Arial"/>
            </a:endParaRPr>
          </a:p>
        </p:txBody>
      </p:sp>
      <p:cxnSp>
        <p:nvCxnSpPr>
          <p:cNvPr id="377" name="Google Shape;377;p16"/>
          <p:cNvCxnSpPr/>
          <p:nvPr/>
        </p:nvCxnSpPr>
        <p:spPr>
          <a:xfrm flipH="1">
            <a:off x="6059998" y="2996952"/>
            <a:ext cx="1" cy="432048"/>
          </a:xfrm>
          <a:prstGeom prst="straightConnector1">
            <a:avLst/>
          </a:prstGeom>
          <a:noFill/>
          <a:ln cap="sq" cmpd="sng" w="28575">
            <a:solidFill>
              <a:srgbClr val="7F7F7F"/>
            </a:solidFill>
            <a:prstDash val="solid"/>
            <a:miter lim="800000"/>
            <a:headEnd len="sm" w="sm" type="none"/>
            <a:tailEnd len="med" w="med" type="stealth"/>
          </a:ln>
        </p:spPr>
      </p:cxnSp>
      <p:grpSp>
        <p:nvGrpSpPr>
          <p:cNvPr id="378" name="Google Shape;378;p16"/>
          <p:cNvGrpSpPr/>
          <p:nvPr/>
        </p:nvGrpSpPr>
        <p:grpSpPr>
          <a:xfrm>
            <a:off x="4799856" y="1484784"/>
            <a:ext cx="2448272" cy="1512168"/>
            <a:chOff x="2988495" y="1188138"/>
            <a:chExt cx="2664295" cy="1512168"/>
          </a:xfrm>
        </p:grpSpPr>
        <p:sp>
          <p:nvSpPr>
            <p:cNvPr id="379" name="Google Shape;379;p16"/>
            <p:cNvSpPr/>
            <p:nvPr/>
          </p:nvSpPr>
          <p:spPr>
            <a:xfrm>
              <a:off x="4281049" y="1188138"/>
              <a:ext cx="215900" cy="215900"/>
            </a:xfrm>
            <a:prstGeom prst="ellipse">
              <a:avLst/>
            </a:prstGeom>
            <a:solidFill>
              <a:srgbClr val="7F7F7F"/>
            </a:solidFill>
            <a:ln cap="sq"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380" name="Google Shape;380;p16"/>
            <p:cNvCxnSpPr/>
            <p:nvPr/>
          </p:nvCxnSpPr>
          <p:spPr>
            <a:xfrm>
              <a:off x="4379665" y="1404038"/>
              <a:ext cx="63" cy="432172"/>
            </a:xfrm>
            <a:prstGeom prst="straightConnector1">
              <a:avLst/>
            </a:prstGeom>
            <a:noFill/>
            <a:ln cap="sq" cmpd="sng" w="28575">
              <a:solidFill>
                <a:srgbClr val="7F7F7F"/>
              </a:solidFill>
              <a:prstDash val="solid"/>
              <a:miter lim="800000"/>
              <a:headEnd len="sm" w="sm" type="none"/>
              <a:tailEnd len="med" w="med" type="stealth"/>
            </a:ln>
          </p:spPr>
        </p:cxnSp>
        <p:sp>
          <p:nvSpPr>
            <p:cNvPr id="381" name="Google Shape;381;p16"/>
            <p:cNvSpPr/>
            <p:nvPr/>
          </p:nvSpPr>
          <p:spPr>
            <a:xfrm>
              <a:off x="2988495" y="1836210"/>
              <a:ext cx="2664295" cy="864096"/>
            </a:xfrm>
            <a:prstGeom prst="roundRect">
              <a:avLst>
                <a:gd fmla="val 16667" name="adj"/>
              </a:avLst>
            </a:prstGeom>
            <a:noFill/>
            <a:ln cap="sq" cmpd="sng" w="28575">
              <a:solidFill>
                <a:srgbClr val="7F7F7F"/>
              </a:solidFill>
              <a:prstDash val="solid"/>
              <a:miter lim="800000"/>
              <a:headEnd len="sm" w="sm" type="none"/>
              <a:tailEnd len="sm" w="sm" type="none"/>
            </a:ln>
          </p:spPr>
          <p:txBody>
            <a:bodyPr anchorCtr="0" anchor="ctr" bIns="46800" lIns="90000" spcFirstLastPara="1" rIns="90000" wrap="square" tIns="46800">
              <a:noAutofit/>
            </a:bodyPr>
            <a:lstStyle/>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7F7F7F"/>
                  </a:solidFill>
                  <a:latin typeface="Calibri"/>
                  <a:ea typeface="Calibri"/>
                  <a:cs typeface="Calibri"/>
                  <a:sym typeface="Calibri"/>
                </a:rPr>
                <a:t>Configurando</a:t>
              </a:r>
              <a:endParaRPr b="0" i="0" sz="1400" u="none" cap="none" strike="noStrike">
                <a:solidFill>
                  <a:srgbClr val="000000"/>
                </a:solidFill>
                <a:latin typeface="Arial"/>
                <a:ea typeface="Arial"/>
                <a:cs typeface="Arial"/>
                <a:sym typeface="Arial"/>
              </a:endParaRPr>
            </a:p>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7F7F7F"/>
                  </a:solidFill>
                  <a:latin typeface="Calibri"/>
                  <a:ea typeface="Calibri"/>
                  <a:cs typeface="Calibri"/>
                  <a:sym typeface="Calibri"/>
                </a:rPr>
                <a:t>Tiempo</a:t>
              </a:r>
              <a:endParaRPr b="0" i="0" sz="1800" u="none" cap="none" strike="noStrike">
                <a:solidFill>
                  <a:srgbClr val="7F7F7F"/>
                </a:solidFill>
                <a:latin typeface="Calibri"/>
                <a:ea typeface="Calibri"/>
                <a:cs typeface="Calibri"/>
                <a:sym typeface="Calibri"/>
              </a:endParaRPr>
            </a:p>
          </p:txBody>
        </p:sp>
      </p:grpSp>
      <p:cxnSp>
        <p:nvCxnSpPr>
          <p:cNvPr id="382" name="Google Shape;382;p16"/>
          <p:cNvCxnSpPr/>
          <p:nvPr/>
        </p:nvCxnSpPr>
        <p:spPr>
          <a:xfrm>
            <a:off x="6059996" y="4293096"/>
            <a:ext cx="0" cy="576064"/>
          </a:xfrm>
          <a:prstGeom prst="straightConnector1">
            <a:avLst/>
          </a:prstGeom>
          <a:noFill/>
          <a:ln cap="sq" cmpd="sng" w="28575">
            <a:solidFill>
              <a:schemeClr val="dk1"/>
            </a:solidFill>
            <a:prstDash val="solid"/>
            <a:miter lim="800000"/>
            <a:headEnd len="sm" w="sm" type="none"/>
            <a:tailEnd len="med" w="med" type="stealth"/>
          </a:ln>
        </p:spPr>
      </p:cxnSp>
      <p:sp>
        <p:nvSpPr>
          <p:cNvPr id="383" name="Google Shape;383;p16"/>
          <p:cNvSpPr/>
          <p:nvPr/>
        </p:nvSpPr>
        <p:spPr>
          <a:xfrm>
            <a:off x="4799856" y="4869160"/>
            <a:ext cx="2448272" cy="864096"/>
          </a:xfrm>
          <a:prstGeom prst="roundRect">
            <a:avLst>
              <a:gd fmla="val 16667" name="adj"/>
            </a:avLst>
          </a:prstGeom>
          <a:noFill/>
          <a:ln cap="sq" cmpd="sng" w="285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214308" lvl="0" marL="215895"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4" name="Google Shape;384;p16"/>
          <p:cNvSpPr txBox="1"/>
          <p:nvPr/>
        </p:nvSpPr>
        <p:spPr>
          <a:xfrm>
            <a:off x="6023992" y="4437113"/>
            <a:ext cx="4644008" cy="433068"/>
          </a:xfrm>
          <a:prstGeom prst="rect">
            <a:avLst/>
          </a:prstGeom>
          <a:noFill/>
          <a:ln>
            <a:noFill/>
          </a:ln>
        </p:spPr>
        <p:txBody>
          <a:bodyPr anchorCtr="0" anchor="t" bIns="46800" lIns="90000" spcFirstLastPara="1" rIns="90000" wrap="square" tIns="468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Se presiona </a:t>
            </a:r>
            <a:r>
              <a:rPr b="0" i="0" lang="es-ES" sz="1100" u="none" cap="none" strike="noStrike">
                <a:solidFill>
                  <a:srgbClr val="000000"/>
                </a:solidFill>
                <a:latin typeface="Calibri"/>
                <a:ea typeface="Calibri"/>
                <a:cs typeface="Calibri"/>
                <a:sym typeface="Calibri"/>
              </a:rPr>
              <a:t>botón &lt;inicio&gt; [ temperatura</a:t>
            </a:r>
            <a:r>
              <a:rPr b="0" i="0" lang="es-ES" sz="1100" u="none" cap="none" strike="noStrike">
                <a:solidFill>
                  <a:schemeClr val="dk1"/>
                </a:solidFill>
                <a:latin typeface="Calibri"/>
                <a:ea typeface="Calibri"/>
                <a:cs typeface="Calibri"/>
                <a:sym typeface="Calibri"/>
              </a:rPr>
              <a:t> &gt; 0 y puerta cerrada]   </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    / acciones7</a:t>
            </a:r>
            <a:endParaRPr b="0" i="0" sz="1400" u="none" cap="none" strike="noStrike">
              <a:solidFill>
                <a:srgbClr val="000000"/>
              </a:solidFill>
              <a:latin typeface="Arial"/>
              <a:ea typeface="Arial"/>
              <a:cs typeface="Arial"/>
              <a:sym typeface="Arial"/>
            </a:endParaRPr>
          </a:p>
        </p:txBody>
      </p:sp>
      <p:sp>
        <p:nvSpPr>
          <p:cNvPr id="385" name="Google Shape;385;p16"/>
          <p:cNvSpPr/>
          <p:nvPr/>
        </p:nvSpPr>
        <p:spPr>
          <a:xfrm flipH="1">
            <a:off x="7104112" y="2348880"/>
            <a:ext cx="648072" cy="432048"/>
          </a:xfrm>
          <a:prstGeom prst="arc">
            <a:avLst>
              <a:gd fmla="val 3280199" name="adj1"/>
              <a:gd fmla="val 18899354" name="adj2"/>
            </a:avLst>
          </a:prstGeom>
          <a:noFill/>
          <a:ln cap="flat" cmpd="sng" w="28575">
            <a:solidFill>
              <a:srgbClr val="7F7F7F"/>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386" name="Google Shape;386;p16"/>
          <p:cNvGrpSpPr/>
          <p:nvPr/>
        </p:nvGrpSpPr>
        <p:grpSpPr>
          <a:xfrm>
            <a:off x="1847530" y="3395095"/>
            <a:ext cx="3090184" cy="591056"/>
            <a:chOff x="323528" y="3395092"/>
            <a:chExt cx="3090184" cy="591054"/>
          </a:xfrm>
        </p:grpSpPr>
        <p:sp>
          <p:nvSpPr>
            <p:cNvPr id="387" name="Google Shape;387;p16"/>
            <p:cNvSpPr/>
            <p:nvPr/>
          </p:nvSpPr>
          <p:spPr>
            <a:xfrm flipH="1" rot="-9494675">
              <a:off x="2736167" y="3497830"/>
              <a:ext cx="628470" cy="385578"/>
            </a:xfrm>
            <a:prstGeom prst="arc">
              <a:avLst>
                <a:gd fmla="val 2319310" name="adj1"/>
                <a:gd fmla="val 20447926" name="adj2"/>
              </a:avLst>
            </a:prstGeom>
            <a:noFill/>
            <a:ln cap="flat" cmpd="sng" w="28575">
              <a:solidFill>
                <a:srgbClr val="7F7F7F"/>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7F7F7F"/>
                </a:solidFill>
                <a:latin typeface="Calibri"/>
                <a:ea typeface="Calibri"/>
                <a:cs typeface="Calibri"/>
                <a:sym typeface="Calibri"/>
              </a:endParaRPr>
            </a:p>
          </p:txBody>
        </p:sp>
        <p:sp>
          <p:nvSpPr>
            <p:cNvPr id="388" name="Google Shape;388;p16"/>
            <p:cNvSpPr/>
            <p:nvPr/>
          </p:nvSpPr>
          <p:spPr>
            <a:xfrm>
              <a:off x="323528" y="3501009"/>
              <a:ext cx="2376264" cy="430886"/>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botón &lt;-&gt;</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[temperatura &gt;0] / acciones5</a:t>
              </a:r>
              <a:endParaRPr b="0" i="0" sz="1400" u="none" cap="none" strike="noStrike">
                <a:solidFill>
                  <a:srgbClr val="000000"/>
                </a:solidFill>
                <a:latin typeface="Arial"/>
                <a:ea typeface="Arial"/>
                <a:cs typeface="Arial"/>
                <a:sym typeface="Arial"/>
              </a:endParaRPr>
            </a:p>
          </p:txBody>
        </p:sp>
      </p:grpSp>
      <p:grpSp>
        <p:nvGrpSpPr>
          <p:cNvPr id="389" name="Google Shape;389;p16"/>
          <p:cNvGrpSpPr/>
          <p:nvPr/>
        </p:nvGrpSpPr>
        <p:grpSpPr>
          <a:xfrm>
            <a:off x="7131314" y="3862839"/>
            <a:ext cx="3645207" cy="635087"/>
            <a:chOff x="5695613" y="3286769"/>
            <a:chExt cx="3157132" cy="635085"/>
          </a:xfrm>
        </p:grpSpPr>
        <p:sp>
          <p:nvSpPr>
            <p:cNvPr id="390" name="Google Shape;390;p16"/>
            <p:cNvSpPr/>
            <p:nvPr/>
          </p:nvSpPr>
          <p:spPr>
            <a:xfrm>
              <a:off x="6217373" y="3480821"/>
              <a:ext cx="2635372" cy="430886"/>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botón &lt;+&gt; [temperatura es 300] / acciones6</a:t>
              </a:r>
              <a:endParaRPr b="0" i="0" sz="1100" u="none" cap="none" strike="noStrike">
                <a:solidFill>
                  <a:srgbClr val="7F7F7F"/>
                </a:solidFill>
                <a:latin typeface="Calibri"/>
                <a:ea typeface="Calibri"/>
                <a:cs typeface="Calibri"/>
                <a:sym typeface="Calibri"/>
              </a:endParaRPr>
            </a:p>
          </p:txBody>
        </p:sp>
        <p:sp>
          <p:nvSpPr>
            <p:cNvPr id="391" name="Google Shape;391;p16"/>
            <p:cNvSpPr/>
            <p:nvPr/>
          </p:nvSpPr>
          <p:spPr>
            <a:xfrm flipH="1" rot="2868168">
              <a:off x="5728293" y="3437336"/>
              <a:ext cx="554474" cy="333951"/>
            </a:xfrm>
            <a:prstGeom prst="arc">
              <a:avLst>
                <a:gd fmla="val 3310550" name="adj1"/>
                <a:gd fmla="val 546973" name="adj2"/>
              </a:avLst>
            </a:prstGeom>
            <a:noFill/>
            <a:ln cap="flat" cmpd="sng" w="28575">
              <a:solidFill>
                <a:srgbClr val="7F7F7F"/>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7F7F7F"/>
                </a:solidFill>
                <a:latin typeface="Calibri"/>
                <a:ea typeface="Calibri"/>
                <a:cs typeface="Calibri"/>
                <a:sym typeface="Calibri"/>
              </a:endParaRPr>
            </a:p>
          </p:txBody>
        </p:sp>
      </p:grpSp>
      <p:grpSp>
        <p:nvGrpSpPr>
          <p:cNvPr id="392" name="Google Shape;392;p16"/>
          <p:cNvGrpSpPr/>
          <p:nvPr/>
        </p:nvGrpSpPr>
        <p:grpSpPr>
          <a:xfrm>
            <a:off x="1847529" y="3861056"/>
            <a:ext cx="3091764" cy="629393"/>
            <a:chOff x="-72008" y="3353814"/>
            <a:chExt cx="3419871" cy="629391"/>
          </a:xfrm>
        </p:grpSpPr>
        <p:sp>
          <p:nvSpPr>
            <p:cNvPr id="393" name="Google Shape;393;p16"/>
            <p:cNvSpPr/>
            <p:nvPr/>
          </p:nvSpPr>
          <p:spPr>
            <a:xfrm rot="-2279776">
              <a:off x="2728284" y="3492534"/>
              <a:ext cx="571848" cy="351952"/>
            </a:xfrm>
            <a:prstGeom prst="arc">
              <a:avLst>
                <a:gd fmla="val 2766321" name="adj1"/>
                <a:gd fmla="val 21049619" name="adj2"/>
              </a:avLst>
            </a:prstGeom>
            <a:noFill/>
            <a:ln cap="flat" cmpd="sng" w="28575">
              <a:solidFill>
                <a:srgbClr val="7F7F7F"/>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7F7F7F"/>
                </a:solidFill>
                <a:latin typeface="Calibri"/>
                <a:ea typeface="Calibri"/>
                <a:cs typeface="Calibri"/>
                <a:sym typeface="Calibri"/>
              </a:endParaRPr>
            </a:p>
          </p:txBody>
        </p:sp>
        <p:sp>
          <p:nvSpPr>
            <p:cNvPr id="394" name="Google Shape;394;p16"/>
            <p:cNvSpPr/>
            <p:nvPr/>
          </p:nvSpPr>
          <p:spPr>
            <a:xfrm>
              <a:off x="-72008" y="3497830"/>
              <a:ext cx="2771798" cy="430886"/>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botón &lt;-&gt;</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[temperatura es 0] / acciones6</a:t>
              </a:r>
              <a:endParaRPr b="0" i="0" sz="1100" u="none" cap="none" strike="noStrike">
                <a:solidFill>
                  <a:srgbClr val="7F7F7F"/>
                </a:solidFill>
                <a:latin typeface="Calibri"/>
                <a:ea typeface="Calibri"/>
                <a:cs typeface="Calibri"/>
                <a:sym typeface="Calibri"/>
              </a:endParaRPr>
            </a:p>
          </p:txBody>
        </p:sp>
      </p:grpSp>
      <p:grpSp>
        <p:nvGrpSpPr>
          <p:cNvPr id="395" name="Google Shape;395;p16"/>
          <p:cNvGrpSpPr/>
          <p:nvPr/>
        </p:nvGrpSpPr>
        <p:grpSpPr>
          <a:xfrm>
            <a:off x="7104114" y="3282891"/>
            <a:ext cx="3096343" cy="650156"/>
            <a:chOff x="5580113" y="3282897"/>
            <a:chExt cx="3096343" cy="650158"/>
          </a:xfrm>
        </p:grpSpPr>
        <p:sp>
          <p:nvSpPr>
            <p:cNvPr id="396" name="Google Shape;396;p16"/>
            <p:cNvSpPr/>
            <p:nvPr/>
          </p:nvSpPr>
          <p:spPr>
            <a:xfrm>
              <a:off x="6300192" y="3403600"/>
              <a:ext cx="2376264" cy="430888"/>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botón &lt;+&gt;</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[temperatura &lt; 300] / acciones4</a:t>
              </a:r>
              <a:endParaRPr b="0" i="0" sz="1400" u="none" cap="none" strike="noStrike">
                <a:solidFill>
                  <a:srgbClr val="000000"/>
                </a:solidFill>
                <a:latin typeface="Arial"/>
                <a:ea typeface="Arial"/>
                <a:cs typeface="Arial"/>
                <a:sym typeface="Arial"/>
              </a:endParaRPr>
            </a:p>
          </p:txBody>
        </p:sp>
        <p:sp>
          <p:nvSpPr>
            <p:cNvPr id="397" name="Google Shape;397;p16"/>
            <p:cNvSpPr/>
            <p:nvPr/>
          </p:nvSpPr>
          <p:spPr>
            <a:xfrm rot="8674003">
              <a:off x="5640515" y="3412450"/>
              <a:ext cx="571848" cy="391053"/>
            </a:xfrm>
            <a:prstGeom prst="arc">
              <a:avLst>
                <a:gd fmla="val 4185236" name="adj1"/>
                <a:gd fmla="val 21049619" name="adj2"/>
              </a:avLst>
            </a:prstGeom>
            <a:noFill/>
            <a:ln cap="flat" cmpd="sng" w="28575">
              <a:solidFill>
                <a:srgbClr val="7F7F7F"/>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7F7F7F"/>
                </a:solidFill>
                <a:latin typeface="Calibri"/>
                <a:ea typeface="Calibri"/>
                <a:cs typeface="Calibri"/>
                <a:sym typeface="Calibri"/>
              </a:endParaRPr>
            </a:p>
          </p:txBody>
        </p:sp>
      </p:grpSp>
      <p:sp>
        <p:nvSpPr>
          <p:cNvPr id="398" name="Google Shape;398;p16"/>
          <p:cNvSpPr/>
          <p:nvPr/>
        </p:nvSpPr>
        <p:spPr>
          <a:xfrm>
            <a:off x="4799856" y="3429000"/>
            <a:ext cx="2448272" cy="864096"/>
          </a:xfrm>
          <a:prstGeom prst="roundRect">
            <a:avLst>
              <a:gd fmla="val 16667" name="adj"/>
            </a:avLst>
          </a:prstGeom>
          <a:noFill/>
          <a:ln cap="sq" cmpd="sng" w="285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Calibri"/>
                <a:ea typeface="Calibri"/>
                <a:cs typeface="Calibri"/>
                <a:sym typeface="Calibri"/>
              </a:rPr>
              <a:t>Configurando</a:t>
            </a:r>
            <a:endParaRPr b="0" i="0" sz="1400" u="none" cap="none" strike="noStrike">
              <a:solidFill>
                <a:srgbClr val="000000"/>
              </a:solidFill>
              <a:latin typeface="Arial"/>
              <a:ea typeface="Arial"/>
              <a:cs typeface="Arial"/>
              <a:sym typeface="Arial"/>
            </a:endParaRPr>
          </a:p>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Calibri"/>
                <a:ea typeface="Calibri"/>
                <a:cs typeface="Calibri"/>
                <a:sym typeface="Calibri"/>
              </a:rPr>
              <a:t>Temperatura</a:t>
            </a:r>
            <a:endParaRPr b="0" i="0" sz="1800" u="none" cap="none" strike="noStrike">
              <a:solidFill>
                <a:srgbClr val="000000"/>
              </a:solidFill>
              <a:latin typeface="Calibri"/>
              <a:ea typeface="Calibri"/>
              <a:cs typeface="Calibri"/>
              <a:sym typeface="Calibri"/>
            </a:endParaRPr>
          </a:p>
        </p:txBody>
      </p:sp>
      <p:sp>
        <p:nvSpPr>
          <p:cNvPr id="399" name="Google Shape;399;p16"/>
          <p:cNvSpPr/>
          <p:nvPr/>
        </p:nvSpPr>
        <p:spPr>
          <a:xfrm flipH="1" rot="7908461">
            <a:off x="5001364" y="4337557"/>
            <a:ext cx="554475" cy="385579"/>
          </a:xfrm>
          <a:prstGeom prst="arc">
            <a:avLst>
              <a:gd fmla="val 3310550" name="adj1"/>
              <a:gd fmla="val 546973" name="adj2"/>
            </a:avLst>
          </a:prstGeom>
          <a:noFill/>
          <a:ln cap="flat" cmpd="sng" w="28575">
            <a:solidFill>
              <a:schemeClr val="dk1"/>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0" name="Google Shape;400;p16"/>
          <p:cNvSpPr/>
          <p:nvPr/>
        </p:nvSpPr>
        <p:spPr>
          <a:xfrm>
            <a:off x="1631504" y="-27383"/>
            <a:ext cx="8856984" cy="160043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1" lang="es-ES" sz="1400" u="none" cap="none" strike="noStrike">
                <a:solidFill>
                  <a:srgbClr val="7F7F7F"/>
                </a:solidFill>
                <a:latin typeface="Calibri"/>
                <a:ea typeface="Calibri"/>
                <a:cs typeface="Calibri"/>
                <a:sym typeface="Calibri"/>
              </a:rPr>
              <a:t>El teclado de la temperatura contiene los botones &lt;inicio&gt;, &lt;+&gt; y &lt;-&gt; para configurar la temperatura entre 0 y 300 grados. Al seleccionar &lt;+&gt; se incrementa la temperatura en 10 grados, al seleccionar &lt;-&gt; se decrementa la temperatura en 10 grados. </a:t>
            </a:r>
            <a:r>
              <a:rPr b="0" i="1" lang="es-ES" sz="1400" u="none" cap="none" strike="noStrike">
                <a:solidFill>
                  <a:schemeClr val="dk1"/>
                </a:solidFill>
                <a:latin typeface="Calibri"/>
                <a:ea typeface="Calibri"/>
                <a:cs typeface="Calibri"/>
                <a:sym typeface="Calibri"/>
              </a:rPr>
              <a:t>Para finalizar la configuración de la temperatura se presiona &lt;inicio&gt;. Esta operación traba la puerta, si la misma está cerrada. El microondas comienza a funcionar mostrando la cuenta regresiva del tiempo en el display. Tenga en cuenta que por cuestiones de seguridad, el microondas sólo funciona estando la puerta cerrada. Si al presionar el botón &lt;inicio&gt; la puerta está abierta o la temperatura está en cero, el microondas no comenzará y emitirá un pitido de operación inválida.</a:t>
            </a:r>
            <a:endParaRPr b="0" i="1" sz="1400" u="none" cap="none" strike="noStrike">
              <a:solidFill>
                <a:schemeClr val="dk1"/>
              </a:solidFill>
              <a:latin typeface="Calibri"/>
              <a:ea typeface="Calibri"/>
              <a:cs typeface="Calibri"/>
              <a:sym typeface="Calibri"/>
            </a:endParaRPr>
          </a:p>
        </p:txBody>
      </p:sp>
      <p:sp>
        <p:nvSpPr>
          <p:cNvPr id="401" name="Google Shape;401;p16"/>
          <p:cNvSpPr txBox="1"/>
          <p:nvPr/>
        </p:nvSpPr>
        <p:spPr>
          <a:xfrm>
            <a:off x="6095330" y="1728945"/>
            <a:ext cx="3150767" cy="263791"/>
          </a:xfrm>
          <a:prstGeom prst="rect">
            <a:avLst/>
          </a:prstGeom>
          <a:noFill/>
          <a:ln>
            <a:noFill/>
          </a:ln>
        </p:spPr>
        <p:txBody>
          <a:bodyPr anchorCtr="0" anchor="t" bIns="46800" lIns="90000" spcFirstLastPara="1" rIns="90000" wrap="square" tIns="468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botón &lt;encender&gt;  /  acciones1</a:t>
            </a:r>
            <a:endParaRPr b="0" i="0" sz="1400" u="none" cap="none" strike="noStrike">
              <a:solidFill>
                <a:srgbClr val="000000"/>
              </a:solidFill>
              <a:latin typeface="Arial"/>
              <a:ea typeface="Arial"/>
              <a:cs typeface="Arial"/>
              <a:sym typeface="Arial"/>
            </a:endParaRPr>
          </a:p>
        </p:txBody>
      </p:sp>
      <p:sp>
        <p:nvSpPr>
          <p:cNvPr id="402" name="Google Shape;402;p16"/>
          <p:cNvSpPr/>
          <p:nvPr/>
        </p:nvSpPr>
        <p:spPr>
          <a:xfrm>
            <a:off x="7824192" y="2276873"/>
            <a:ext cx="2664296" cy="430887"/>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dígito [cantidad dígitos &lt; 3]  </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  acciones2</a:t>
            </a:r>
            <a:endParaRPr b="0" i="0" sz="1400" u="none" cap="none" strike="noStrike">
              <a:solidFill>
                <a:srgbClr val="000000"/>
              </a:solidFill>
              <a:latin typeface="Arial"/>
              <a:ea typeface="Arial"/>
              <a:cs typeface="Arial"/>
              <a:sym typeface="Arial"/>
            </a:endParaRPr>
          </a:p>
        </p:txBody>
      </p:sp>
      <p:sp>
        <p:nvSpPr>
          <p:cNvPr id="403" name="Google Shape;403;p16"/>
          <p:cNvSpPr txBox="1"/>
          <p:nvPr/>
        </p:nvSpPr>
        <p:spPr>
          <a:xfrm>
            <a:off x="2135587" y="3081080"/>
            <a:ext cx="3816399" cy="263791"/>
          </a:xfrm>
          <a:prstGeom prst="rect">
            <a:avLst/>
          </a:prstGeom>
          <a:noFill/>
          <a:ln>
            <a:noFill/>
          </a:ln>
        </p:spPr>
        <p:txBody>
          <a:bodyPr anchorCtr="0" anchor="t" bIns="46800" lIns="90000" spcFirstLastPara="1" rIns="90000" wrap="square" tIns="46800">
            <a:spAutoFit/>
          </a:bodyPr>
          <a:lstStyle/>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 Se presiona dígito [cantidad dígitos es 3]  / acciones3</a:t>
            </a:r>
            <a:endParaRPr b="0" i="0" sz="1400" u="none" cap="none" strike="noStrike">
              <a:solidFill>
                <a:srgbClr val="000000"/>
              </a:solidFill>
              <a:latin typeface="Arial"/>
              <a:ea typeface="Arial"/>
              <a:cs typeface="Arial"/>
              <a:sym typeface="Arial"/>
            </a:endParaRPr>
          </a:p>
        </p:txBody>
      </p:sp>
      <p:sp>
        <p:nvSpPr>
          <p:cNvPr id="404" name="Google Shape;404;p16"/>
          <p:cNvSpPr/>
          <p:nvPr/>
        </p:nvSpPr>
        <p:spPr>
          <a:xfrm>
            <a:off x="1953628" y="4346185"/>
            <a:ext cx="3099736" cy="600164"/>
          </a:xfrm>
          <a:prstGeom prst="rect">
            <a:avLst/>
          </a:prstGeom>
          <a:noFill/>
          <a:ln>
            <a:noFill/>
          </a:ln>
        </p:spPr>
        <p:txBody>
          <a:bodyPr anchorCtr="0" anchor="t" bIns="45700" lIns="91425" spcFirstLastPara="1" rIns="91425" wrap="square" tIns="45700">
            <a:spAutoFit/>
          </a:bodyPr>
          <a:lstStyle/>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Calibri"/>
                <a:ea typeface="Calibri"/>
                <a:cs typeface="Calibri"/>
                <a:sym typeface="Calibri"/>
              </a:rPr>
              <a:t>Se presiona botón &lt;inicio&gt;</a:t>
            </a:r>
            <a:endParaRPr b="0" i="0" sz="1400" u="none" cap="none" strike="noStrike">
              <a:solidFill>
                <a:srgbClr val="000000"/>
              </a:solidFill>
              <a:latin typeface="Arial"/>
              <a:ea typeface="Arial"/>
              <a:cs typeface="Arial"/>
              <a:sym typeface="Arial"/>
            </a:endParaRPr>
          </a:p>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Calibri"/>
                <a:ea typeface="Calibri"/>
                <a:cs typeface="Calibri"/>
                <a:sym typeface="Calibri"/>
              </a:rPr>
              <a:t>[temperatura es 0 o puerta abierta] </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Calibri"/>
                <a:ea typeface="Calibri"/>
                <a:cs typeface="Calibri"/>
                <a:sym typeface="Calibri"/>
              </a:rPr>
              <a:t>				 / acciones6       </a:t>
            </a:r>
            <a:endParaRPr b="0" i="0" sz="11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500"/>
                                        <p:tgtEl>
                                          <p:spTgt spid="3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09" name="Shape 409"/>
        <p:cNvGrpSpPr/>
        <p:nvPr/>
      </p:nvGrpSpPr>
      <p:grpSpPr>
        <a:xfrm>
          <a:off x="0" y="0"/>
          <a:ext cx="0" cy="0"/>
          <a:chOff x="0" y="0"/>
          <a:chExt cx="0" cy="0"/>
        </a:xfrm>
      </p:grpSpPr>
      <p:sp>
        <p:nvSpPr>
          <p:cNvPr id="410" name="Google Shape;410;p17"/>
          <p:cNvSpPr txBox="1"/>
          <p:nvPr/>
        </p:nvSpPr>
        <p:spPr>
          <a:xfrm>
            <a:off x="1981200" y="110869"/>
            <a:ext cx="8229600" cy="59404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1" name="Google Shape;411;p17"/>
          <p:cNvSpPr/>
          <p:nvPr/>
        </p:nvSpPr>
        <p:spPr>
          <a:xfrm>
            <a:off x="551384" y="5936901"/>
            <a:ext cx="11521280" cy="764312"/>
          </a:xfrm>
          <a:prstGeom prst="rect">
            <a:avLst/>
          </a:prstGeom>
          <a:solidFill>
            <a:schemeClr val="lt1"/>
          </a:solidFill>
          <a:ln cap="flat" cmpd="sng" w="1587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s-ES" sz="1600" u="none" cap="none" strike="noStrike">
                <a:solidFill>
                  <a:schemeClr val="dk1"/>
                </a:solidFill>
                <a:latin typeface="Calibri"/>
                <a:ea typeface="Calibri"/>
                <a:cs typeface="Calibri"/>
                <a:sym typeface="Calibri"/>
              </a:rPr>
              <a:t>acciones6= emitir sonido de operación invalida.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425"/>
              </a:spcBef>
              <a:spcAft>
                <a:spcPts val="0"/>
              </a:spcAft>
              <a:buClr>
                <a:srgbClr val="000000"/>
              </a:buClr>
              <a:buSzPts val="1600"/>
              <a:buFont typeface="Arial"/>
              <a:buNone/>
            </a:pPr>
            <a:r>
              <a:rPr b="1" i="0" lang="es-ES" sz="1600" u="none" cap="none" strike="noStrike">
                <a:solidFill>
                  <a:schemeClr val="dk1"/>
                </a:solidFill>
                <a:latin typeface="Calibri"/>
                <a:ea typeface="Calibri"/>
                <a:cs typeface="Calibri"/>
                <a:sym typeface="Calibri"/>
              </a:rPr>
              <a:t>acciones7= visualizar cuenta regresiva en el display, deshabilitar teclado temperatura. Trabar puerta. </a:t>
            </a:r>
            <a:r>
              <a:rPr b="1" lang="es-ES" sz="1600">
                <a:solidFill>
                  <a:schemeClr val="dk1"/>
                </a:solidFill>
                <a:latin typeface="Calibri"/>
                <a:ea typeface="Calibri"/>
                <a:cs typeface="Calibri"/>
                <a:sym typeface="Calibri"/>
              </a:rPr>
              <a:t>Encender motor. </a:t>
            </a:r>
            <a:endParaRPr b="0" i="0" sz="1400" u="none" cap="none" strike="noStrike">
              <a:solidFill>
                <a:srgbClr val="000000"/>
              </a:solidFill>
              <a:latin typeface="Arial"/>
              <a:ea typeface="Arial"/>
              <a:cs typeface="Arial"/>
              <a:sym typeface="Arial"/>
            </a:endParaRPr>
          </a:p>
        </p:txBody>
      </p:sp>
      <p:cxnSp>
        <p:nvCxnSpPr>
          <p:cNvPr id="412" name="Google Shape;412;p17"/>
          <p:cNvCxnSpPr/>
          <p:nvPr/>
        </p:nvCxnSpPr>
        <p:spPr>
          <a:xfrm flipH="1">
            <a:off x="6059998" y="2996952"/>
            <a:ext cx="1" cy="432048"/>
          </a:xfrm>
          <a:prstGeom prst="straightConnector1">
            <a:avLst/>
          </a:prstGeom>
          <a:noFill/>
          <a:ln cap="sq" cmpd="sng" w="28575">
            <a:solidFill>
              <a:srgbClr val="7F7F7F"/>
            </a:solidFill>
            <a:prstDash val="solid"/>
            <a:miter lim="800000"/>
            <a:headEnd len="sm" w="sm" type="none"/>
            <a:tailEnd len="med" w="med" type="stealth"/>
          </a:ln>
        </p:spPr>
      </p:cxnSp>
      <p:grpSp>
        <p:nvGrpSpPr>
          <p:cNvPr id="413" name="Google Shape;413;p17"/>
          <p:cNvGrpSpPr/>
          <p:nvPr/>
        </p:nvGrpSpPr>
        <p:grpSpPr>
          <a:xfrm>
            <a:off x="4799856" y="1484784"/>
            <a:ext cx="2448272" cy="1512168"/>
            <a:chOff x="2988495" y="1188138"/>
            <a:chExt cx="2664295" cy="1512168"/>
          </a:xfrm>
        </p:grpSpPr>
        <p:sp>
          <p:nvSpPr>
            <p:cNvPr id="414" name="Google Shape;414;p17"/>
            <p:cNvSpPr/>
            <p:nvPr/>
          </p:nvSpPr>
          <p:spPr>
            <a:xfrm>
              <a:off x="4281049" y="1188138"/>
              <a:ext cx="215900" cy="215900"/>
            </a:xfrm>
            <a:prstGeom prst="ellipse">
              <a:avLst/>
            </a:prstGeom>
            <a:solidFill>
              <a:srgbClr val="7F7F7F"/>
            </a:solidFill>
            <a:ln cap="sq"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415" name="Google Shape;415;p17"/>
            <p:cNvCxnSpPr/>
            <p:nvPr/>
          </p:nvCxnSpPr>
          <p:spPr>
            <a:xfrm>
              <a:off x="4379665" y="1404038"/>
              <a:ext cx="63" cy="432172"/>
            </a:xfrm>
            <a:prstGeom prst="straightConnector1">
              <a:avLst/>
            </a:prstGeom>
            <a:noFill/>
            <a:ln cap="sq" cmpd="sng" w="28575">
              <a:solidFill>
                <a:srgbClr val="7F7F7F"/>
              </a:solidFill>
              <a:prstDash val="solid"/>
              <a:miter lim="800000"/>
              <a:headEnd len="sm" w="sm" type="none"/>
              <a:tailEnd len="med" w="med" type="stealth"/>
            </a:ln>
          </p:spPr>
        </p:cxnSp>
        <p:sp>
          <p:nvSpPr>
            <p:cNvPr id="416" name="Google Shape;416;p17"/>
            <p:cNvSpPr/>
            <p:nvPr/>
          </p:nvSpPr>
          <p:spPr>
            <a:xfrm>
              <a:off x="2988495" y="1836210"/>
              <a:ext cx="2664295" cy="864096"/>
            </a:xfrm>
            <a:prstGeom prst="roundRect">
              <a:avLst>
                <a:gd fmla="val 16667" name="adj"/>
              </a:avLst>
            </a:prstGeom>
            <a:noFill/>
            <a:ln cap="sq" cmpd="sng" w="28575">
              <a:solidFill>
                <a:srgbClr val="7F7F7F"/>
              </a:solidFill>
              <a:prstDash val="solid"/>
              <a:miter lim="800000"/>
              <a:headEnd len="sm" w="sm" type="none"/>
              <a:tailEnd len="sm" w="sm" type="none"/>
            </a:ln>
          </p:spPr>
          <p:txBody>
            <a:bodyPr anchorCtr="0" anchor="ctr" bIns="46800" lIns="90000" spcFirstLastPara="1" rIns="90000" wrap="square" tIns="46800">
              <a:noAutofit/>
            </a:bodyPr>
            <a:lstStyle/>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7F7F7F"/>
                  </a:solidFill>
                  <a:latin typeface="Calibri"/>
                  <a:ea typeface="Calibri"/>
                  <a:cs typeface="Calibri"/>
                  <a:sym typeface="Calibri"/>
                </a:rPr>
                <a:t>Configurando</a:t>
              </a:r>
              <a:endParaRPr b="0" i="0" sz="1400" u="none" cap="none" strike="noStrike">
                <a:solidFill>
                  <a:srgbClr val="000000"/>
                </a:solidFill>
                <a:latin typeface="Arial"/>
                <a:ea typeface="Arial"/>
                <a:cs typeface="Arial"/>
                <a:sym typeface="Arial"/>
              </a:endParaRPr>
            </a:p>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7F7F7F"/>
                  </a:solidFill>
                  <a:latin typeface="Calibri"/>
                  <a:ea typeface="Calibri"/>
                  <a:cs typeface="Calibri"/>
                  <a:sym typeface="Calibri"/>
                </a:rPr>
                <a:t>Tiempo</a:t>
              </a:r>
              <a:endParaRPr b="0" i="0" sz="1800" u="none" cap="none" strike="noStrike">
                <a:solidFill>
                  <a:srgbClr val="7F7F7F"/>
                </a:solidFill>
                <a:latin typeface="Calibri"/>
                <a:ea typeface="Calibri"/>
                <a:cs typeface="Calibri"/>
                <a:sym typeface="Calibri"/>
              </a:endParaRPr>
            </a:p>
          </p:txBody>
        </p:sp>
      </p:grpSp>
      <p:cxnSp>
        <p:nvCxnSpPr>
          <p:cNvPr id="417" name="Google Shape;417;p17"/>
          <p:cNvCxnSpPr/>
          <p:nvPr/>
        </p:nvCxnSpPr>
        <p:spPr>
          <a:xfrm>
            <a:off x="6059996" y="4293096"/>
            <a:ext cx="0" cy="576064"/>
          </a:xfrm>
          <a:prstGeom prst="straightConnector1">
            <a:avLst/>
          </a:prstGeom>
          <a:noFill/>
          <a:ln cap="sq" cmpd="sng" w="28575">
            <a:solidFill>
              <a:schemeClr val="dk1"/>
            </a:solidFill>
            <a:prstDash val="solid"/>
            <a:miter lim="800000"/>
            <a:headEnd len="sm" w="sm" type="none"/>
            <a:tailEnd len="med" w="med" type="stealth"/>
          </a:ln>
        </p:spPr>
      </p:cxnSp>
      <p:sp>
        <p:nvSpPr>
          <p:cNvPr id="418" name="Google Shape;418;p17"/>
          <p:cNvSpPr/>
          <p:nvPr/>
        </p:nvSpPr>
        <p:spPr>
          <a:xfrm>
            <a:off x="4799856" y="4869160"/>
            <a:ext cx="2448272" cy="864096"/>
          </a:xfrm>
          <a:prstGeom prst="roundRect">
            <a:avLst>
              <a:gd fmla="val 16667" name="adj"/>
            </a:avLst>
          </a:prstGeom>
          <a:noFill/>
          <a:ln cap="sq" cmpd="sng" w="285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214308" lvl="0" marL="215895"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9" name="Google Shape;419;p17"/>
          <p:cNvSpPr txBox="1"/>
          <p:nvPr/>
        </p:nvSpPr>
        <p:spPr>
          <a:xfrm>
            <a:off x="6023992" y="4437113"/>
            <a:ext cx="4644008" cy="433068"/>
          </a:xfrm>
          <a:prstGeom prst="rect">
            <a:avLst/>
          </a:prstGeom>
          <a:noFill/>
          <a:ln>
            <a:noFill/>
          </a:ln>
        </p:spPr>
        <p:txBody>
          <a:bodyPr anchorCtr="0" anchor="t" bIns="46800" lIns="90000" spcFirstLastPara="1" rIns="90000" wrap="square" tIns="468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Se presiona </a:t>
            </a:r>
            <a:r>
              <a:rPr b="0" i="0" lang="es-ES" sz="1100" u="none" cap="none" strike="noStrike">
                <a:solidFill>
                  <a:srgbClr val="000000"/>
                </a:solidFill>
                <a:latin typeface="Calibri"/>
                <a:ea typeface="Calibri"/>
                <a:cs typeface="Calibri"/>
                <a:sym typeface="Calibri"/>
              </a:rPr>
              <a:t>botón &lt;inicio&gt; [ temperatura</a:t>
            </a:r>
            <a:r>
              <a:rPr b="0" i="0" lang="es-ES" sz="1100" u="none" cap="none" strike="noStrike">
                <a:solidFill>
                  <a:schemeClr val="dk1"/>
                </a:solidFill>
                <a:latin typeface="Calibri"/>
                <a:ea typeface="Calibri"/>
                <a:cs typeface="Calibri"/>
                <a:sym typeface="Calibri"/>
              </a:rPr>
              <a:t> &gt; 0 y puerta cerrada]   </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    / acciones7</a:t>
            </a:r>
            <a:endParaRPr b="0" i="0" sz="1400" u="none" cap="none" strike="noStrike">
              <a:solidFill>
                <a:srgbClr val="000000"/>
              </a:solidFill>
              <a:latin typeface="Arial"/>
              <a:ea typeface="Arial"/>
              <a:cs typeface="Arial"/>
              <a:sym typeface="Arial"/>
            </a:endParaRPr>
          </a:p>
        </p:txBody>
      </p:sp>
      <p:sp>
        <p:nvSpPr>
          <p:cNvPr id="420" name="Google Shape;420;p17"/>
          <p:cNvSpPr/>
          <p:nvPr/>
        </p:nvSpPr>
        <p:spPr>
          <a:xfrm flipH="1">
            <a:off x="7104112" y="2348880"/>
            <a:ext cx="648072" cy="432048"/>
          </a:xfrm>
          <a:prstGeom prst="arc">
            <a:avLst>
              <a:gd fmla="val 3280199" name="adj1"/>
              <a:gd fmla="val 18899354" name="adj2"/>
            </a:avLst>
          </a:prstGeom>
          <a:noFill/>
          <a:ln cap="flat" cmpd="sng" w="28575">
            <a:solidFill>
              <a:srgbClr val="7F7F7F"/>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421" name="Google Shape;421;p17"/>
          <p:cNvGrpSpPr/>
          <p:nvPr/>
        </p:nvGrpSpPr>
        <p:grpSpPr>
          <a:xfrm>
            <a:off x="1847530" y="3395095"/>
            <a:ext cx="3090184" cy="591056"/>
            <a:chOff x="323528" y="3395092"/>
            <a:chExt cx="3090184" cy="591054"/>
          </a:xfrm>
        </p:grpSpPr>
        <p:sp>
          <p:nvSpPr>
            <p:cNvPr id="422" name="Google Shape;422;p17"/>
            <p:cNvSpPr/>
            <p:nvPr/>
          </p:nvSpPr>
          <p:spPr>
            <a:xfrm flipH="1" rot="-9494675">
              <a:off x="2736167" y="3497830"/>
              <a:ext cx="628470" cy="385578"/>
            </a:xfrm>
            <a:prstGeom prst="arc">
              <a:avLst>
                <a:gd fmla="val 2319310" name="adj1"/>
                <a:gd fmla="val 20447926" name="adj2"/>
              </a:avLst>
            </a:prstGeom>
            <a:noFill/>
            <a:ln cap="flat" cmpd="sng" w="28575">
              <a:solidFill>
                <a:srgbClr val="7F7F7F"/>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7F7F7F"/>
                </a:solidFill>
                <a:latin typeface="Calibri"/>
                <a:ea typeface="Calibri"/>
                <a:cs typeface="Calibri"/>
                <a:sym typeface="Calibri"/>
              </a:endParaRPr>
            </a:p>
          </p:txBody>
        </p:sp>
        <p:sp>
          <p:nvSpPr>
            <p:cNvPr id="423" name="Google Shape;423;p17"/>
            <p:cNvSpPr/>
            <p:nvPr/>
          </p:nvSpPr>
          <p:spPr>
            <a:xfrm>
              <a:off x="323528" y="3501009"/>
              <a:ext cx="2376264" cy="430886"/>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botón &lt;-&gt;</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[temperatura &gt;0] / acciones5</a:t>
              </a:r>
              <a:endParaRPr b="0" i="0" sz="1400" u="none" cap="none" strike="noStrike">
                <a:solidFill>
                  <a:srgbClr val="000000"/>
                </a:solidFill>
                <a:latin typeface="Arial"/>
                <a:ea typeface="Arial"/>
                <a:cs typeface="Arial"/>
                <a:sym typeface="Arial"/>
              </a:endParaRPr>
            </a:p>
          </p:txBody>
        </p:sp>
      </p:grpSp>
      <p:grpSp>
        <p:nvGrpSpPr>
          <p:cNvPr id="424" name="Google Shape;424;p17"/>
          <p:cNvGrpSpPr/>
          <p:nvPr/>
        </p:nvGrpSpPr>
        <p:grpSpPr>
          <a:xfrm>
            <a:off x="7131314" y="3862839"/>
            <a:ext cx="3645207" cy="635087"/>
            <a:chOff x="5695613" y="3286769"/>
            <a:chExt cx="3157132" cy="635085"/>
          </a:xfrm>
        </p:grpSpPr>
        <p:sp>
          <p:nvSpPr>
            <p:cNvPr id="425" name="Google Shape;425;p17"/>
            <p:cNvSpPr/>
            <p:nvPr/>
          </p:nvSpPr>
          <p:spPr>
            <a:xfrm>
              <a:off x="6217373" y="3480821"/>
              <a:ext cx="2635372" cy="430886"/>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botón &lt;+&gt; [temperatura es 300] / acciones6</a:t>
              </a:r>
              <a:endParaRPr b="0" i="0" sz="1100" u="none" cap="none" strike="noStrike">
                <a:solidFill>
                  <a:srgbClr val="7F7F7F"/>
                </a:solidFill>
                <a:latin typeface="Calibri"/>
                <a:ea typeface="Calibri"/>
                <a:cs typeface="Calibri"/>
                <a:sym typeface="Calibri"/>
              </a:endParaRPr>
            </a:p>
          </p:txBody>
        </p:sp>
        <p:sp>
          <p:nvSpPr>
            <p:cNvPr id="426" name="Google Shape;426;p17"/>
            <p:cNvSpPr/>
            <p:nvPr/>
          </p:nvSpPr>
          <p:spPr>
            <a:xfrm flipH="1" rot="2868168">
              <a:off x="5728293" y="3437336"/>
              <a:ext cx="554474" cy="333951"/>
            </a:xfrm>
            <a:prstGeom prst="arc">
              <a:avLst>
                <a:gd fmla="val 3310550" name="adj1"/>
                <a:gd fmla="val 546973" name="adj2"/>
              </a:avLst>
            </a:prstGeom>
            <a:noFill/>
            <a:ln cap="flat" cmpd="sng" w="28575">
              <a:solidFill>
                <a:srgbClr val="7F7F7F"/>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7F7F7F"/>
                </a:solidFill>
                <a:latin typeface="Calibri"/>
                <a:ea typeface="Calibri"/>
                <a:cs typeface="Calibri"/>
                <a:sym typeface="Calibri"/>
              </a:endParaRPr>
            </a:p>
          </p:txBody>
        </p:sp>
      </p:grpSp>
      <p:grpSp>
        <p:nvGrpSpPr>
          <p:cNvPr id="427" name="Google Shape;427;p17"/>
          <p:cNvGrpSpPr/>
          <p:nvPr/>
        </p:nvGrpSpPr>
        <p:grpSpPr>
          <a:xfrm>
            <a:off x="1847529" y="3861056"/>
            <a:ext cx="3091764" cy="629393"/>
            <a:chOff x="-72008" y="3353814"/>
            <a:chExt cx="3419871" cy="629391"/>
          </a:xfrm>
        </p:grpSpPr>
        <p:sp>
          <p:nvSpPr>
            <p:cNvPr id="428" name="Google Shape;428;p17"/>
            <p:cNvSpPr/>
            <p:nvPr/>
          </p:nvSpPr>
          <p:spPr>
            <a:xfrm rot="-2279776">
              <a:off x="2728284" y="3492534"/>
              <a:ext cx="571848" cy="351952"/>
            </a:xfrm>
            <a:prstGeom prst="arc">
              <a:avLst>
                <a:gd fmla="val 2766321" name="adj1"/>
                <a:gd fmla="val 21049619" name="adj2"/>
              </a:avLst>
            </a:prstGeom>
            <a:noFill/>
            <a:ln cap="flat" cmpd="sng" w="28575">
              <a:solidFill>
                <a:srgbClr val="7F7F7F"/>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7F7F7F"/>
                </a:solidFill>
                <a:latin typeface="Calibri"/>
                <a:ea typeface="Calibri"/>
                <a:cs typeface="Calibri"/>
                <a:sym typeface="Calibri"/>
              </a:endParaRPr>
            </a:p>
          </p:txBody>
        </p:sp>
        <p:sp>
          <p:nvSpPr>
            <p:cNvPr id="429" name="Google Shape;429;p17"/>
            <p:cNvSpPr/>
            <p:nvPr/>
          </p:nvSpPr>
          <p:spPr>
            <a:xfrm>
              <a:off x="-72008" y="3497830"/>
              <a:ext cx="2771798" cy="430886"/>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botón &lt;-&gt;</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[temperatura es 0] / acciones6</a:t>
              </a:r>
              <a:endParaRPr b="0" i="0" sz="1100" u="none" cap="none" strike="noStrike">
                <a:solidFill>
                  <a:srgbClr val="7F7F7F"/>
                </a:solidFill>
                <a:latin typeface="Calibri"/>
                <a:ea typeface="Calibri"/>
                <a:cs typeface="Calibri"/>
                <a:sym typeface="Calibri"/>
              </a:endParaRPr>
            </a:p>
          </p:txBody>
        </p:sp>
      </p:grpSp>
      <p:grpSp>
        <p:nvGrpSpPr>
          <p:cNvPr id="430" name="Google Shape;430;p17"/>
          <p:cNvGrpSpPr/>
          <p:nvPr/>
        </p:nvGrpSpPr>
        <p:grpSpPr>
          <a:xfrm>
            <a:off x="7104114" y="3282891"/>
            <a:ext cx="3096343" cy="650156"/>
            <a:chOff x="5580113" y="3282897"/>
            <a:chExt cx="3096343" cy="650158"/>
          </a:xfrm>
        </p:grpSpPr>
        <p:sp>
          <p:nvSpPr>
            <p:cNvPr id="431" name="Google Shape;431;p17"/>
            <p:cNvSpPr/>
            <p:nvPr/>
          </p:nvSpPr>
          <p:spPr>
            <a:xfrm>
              <a:off x="6300192" y="3403600"/>
              <a:ext cx="2376264" cy="430888"/>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botón &lt;+&gt;</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[temperatura &lt; 300] / acciones4</a:t>
              </a:r>
              <a:endParaRPr b="0" i="0" sz="1400" u="none" cap="none" strike="noStrike">
                <a:solidFill>
                  <a:srgbClr val="000000"/>
                </a:solidFill>
                <a:latin typeface="Arial"/>
                <a:ea typeface="Arial"/>
                <a:cs typeface="Arial"/>
                <a:sym typeface="Arial"/>
              </a:endParaRPr>
            </a:p>
          </p:txBody>
        </p:sp>
        <p:sp>
          <p:nvSpPr>
            <p:cNvPr id="432" name="Google Shape;432;p17"/>
            <p:cNvSpPr/>
            <p:nvPr/>
          </p:nvSpPr>
          <p:spPr>
            <a:xfrm rot="8674003">
              <a:off x="5640515" y="3412450"/>
              <a:ext cx="571848" cy="391053"/>
            </a:xfrm>
            <a:prstGeom prst="arc">
              <a:avLst>
                <a:gd fmla="val 4185236" name="adj1"/>
                <a:gd fmla="val 21049619" name="adj2"/>
              </a:avLst>
            </a:prstGeom>
            <a:noFill/>
            <a:ln cap="flat" cmpd="sng" w="28575">
              <a:solidFill>
                <a:srgbClr val="7F7F7F"/>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7F7F7F"/>
                </a:solidFill>
                <a:latin typeface="Calibri"/>
                <a:ea typeface="Calibri"/>
                <a:cs typeface="Calibri"/>
                <a:sym typeface="Calibri"/>
              </a:endParaRPr>
            </a:p>
          </p:txBody>
        </p:sp>
      </p:grpSp>
      <p:sp>
        <p:nvSpPr>
          <p:cNvPr id="433" name="Google Shape;433;p17"/>
          <p:cNvSpPr/>
          <p:nvPr/>
        </p:nvSpPr>
        <p:spPr>
          <a:xfrm>
            <a:off x="4799856" y="3429000"/>
            <a:ext cx="2448272" cy="864096"/>
          </a:xfrm>
          <a:prstGeom prst="roundRect">
            <a:avLst>
              <a:gd fmla="val 16667" name="adj"/>
            </a:avLst>
          </a:prstGeom>
          <a:noFill/>
          <a:ln cap="sq" cmpd="sng" w="285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Calibri"/>
                <a:ea typeface="Calibri"/>
                <a:cs typeface="Calibri"/>
                <a:sym typeface="Calibri"/>
              </a:rPr>
              <a:t>Configurando</a:t>
            </a:r>
            <a:endParaRPr b="0" i="0" sz="1400" u="none" cap="none" strike="noStrike">
              <a:solidFill>
                <a:srgbClr val="000000"/>
              </a:solidFill>
              <a:latin typeface="Arial"/>
              <a:ea typeface="Arial"/>
              <a:cs typeface="Arial"/>
              <a:sym typeface="Arial"/>
            </a:endParaRPr>
          </a:p>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Calibri"/>
                <a:ea typeface="Calibri"/>
                <a:cs typeface="Calibri"/>
                <a:sym typeface="Calibri"/>
              </a:rPr>
              <a:t>Temperatura</a:t>
            </a:r>
            <a:endParaRPr b="0" i="0" sz="1800" u="none" cap="none" strike="noStrike">
              <a:solidFill>
                <a:srgbClr val="000000"/>
              </a:solidFill>
              <a:latin typeface="Calibri"/>
              <a:ea typeface="Calibri"/>
              <a:cs typeface="Calibri"/>
              <a:sym typeface="Calibri"/>
            </a:endParaRPr>
          </a:p>
        </p:txBody>
      </p:sp>
      <p:sp>
        <p:nvSpPr>
          <p:cNvPr id="434" name="Google Shape;434;p17"/>
          <p:cNvSpPr/>
          <p:nvPr/>
        </p:nvSpPr>
        <p:spPr>
          <a:xfrm flipH="1" rot="7908461">
            <a:off x="5001364" y="4337557"/>
            <a:ext cx="554475" cy="385579"/>
          </a:xfrm>
          <a:prstGeom prst="arc">
            <a:avLst>
              <a:gd fmla="val 3310550" name="adj1"/>
              <a:gd fmla="val 546973" name="adj2"/>
            </a:avLst>
          </a:prstGeom>
          <a:noFill/>
          <a:ln cap="flat" cmpd="sng" w="28575">
            <a:solidFill>
              <a:schemeClr val="dk1"/>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5" name="Google Shape;435;p17"/>
          <p:cNvSpPr/>
          <p:nvPr/>
        </p:nvSpPr>
        <p:spPr>
          <a:xfrm>
            <a:off x="1631504" y="-27383"/>
            <a:ext cx="8856984" cy="160043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1" lang="es-ES" sz="1400" u="none" cap="none" strike="noStrike">
                <a:solidFill>
                  <a:srgbClr val="7F7F7F"/>
                </a:solidFill>
                <a:latin typeface="Calibri"/>
                <a:ea typeface="Calibri"/>
                <a:cs typeface="Calibri"/>
                <a:sym typeface="Calibri"/>
              </a:rPr>
              <a:t>El teclado de la temperatura contiene los botones &lt;inicio&gt;, &lt;+&gt; y &lt;-&gt; para configurar la temperatura entre 0 y 300 grados. Al seleccionar &lt;+&gt; se incrementa la temperatura en 10 grados, al seleccionar &lt;-&gt; se decrementa la temperatura en 10 grados. </a:t>
            </a:r>
            <a:r>
              <a:rPr b="0" i="1" lang="es-ES" sz="1400" u="none" cap="none" strike="noStrike">
                <a:solidFill>
                  <a:schemeClr val="dk1"/>
                </a:solidFill>
                <a:latin typeface="Calibri"/>
                <a:ea typeface="Calibri"/>
                <a:cs typeface="Calibri"/>
                <a:sym typeface="Calibri"/>
              </a:rPr>
              <a:t>Para finalizar la configuración de la temperatura se presiona &lt;inicio&gt;. Esta operación traba la puerta, si la misma está cerrada. El microondas comienza a funcionar mostrando la cuenta regresiva del tiempo en el display. Tenga en cuenta que por cuestiones de seguridad, el microondas sólo funciona estando la puerta cerrada. Si al presionar el botón &lt;inicio&gt; la puerta está abierta o la temperatura está en cero, el microondas no comenzará y emitirá un pitido de operación inválida.</a:t>
            </a:r>
            <a:endParaRPr b="0" i="1" sz="1400" u="none" cap="none" strike="noStrike">
              <a:solidFill>
                <a:schemeClr val="dk1"/>
              </a:solidFill>
              <a:latin typeface="Calibri"/>
              <a:ea typeface="Calibri"/>
              <a:cs typeface="Calibri"/>
              <a:sym typeface="Calibri"/>
            </a:endParaRPr>
          </a:p>
        </p:txBody>
      </p:sp>
      <p:sp>
        <p:nvSpPr>
          <p:cNvPr id="436" name="Google Shape;436;p17"/>
          <p:cNvSpPr txBox="1"/>
          <p:nvPr/>
        </p:nvSpPr>
        <p:spPr>
          <a:xfrm>
            <a:off x="6095330" y="1728945"/>
            <a:ext cx="3150767" cy="263791"/>
          </a:xfrm>
          <a:prstGeom prst="rect">
            <a:avLst/>
          </a:prstGeom>
          <a:noFill/>
          <a:ln>
            <a:noFill/>
          </a:ln>
        </p:spPr>
        <p:txBody>
          <a:bodyPr anchorCtr="0" anchor="t" bIns="46800" lIns="90000" spcFirstLastPara="1" rIns="90000" wrap="square" tIns="468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botón &lt;encender&gt;  /  acciones1</a:t>
            </a:r>
            <a:endParaRPr b="0" i="0" sz="1400" u="none" cap="none" strike="noStrike">
              <a:solidFill>
                <a:srgbClr val="000000"/>
              </a:solidFill>
              <a:latin typeface="Arial"/>
              <a:ea typeface="Arial"/>
              <a:cs typeface="Arial"/>
              <a:sym typeface="Arial"/>
            </a:endParaRPr>
          </a:p>
        </p:txBody>
      </p:sp>
      <p:sp>
        <p:nvSpPr>
          <p:cNvPr id="437" name="Google Shape;437;p17"/>
          <p:cNvSpPr/>
          <p:nvPr/>
        </p:nvSpPr>
        <p:spPr>
          <a:xfrm>
            <a:off x="7824192" y="2276873"/>
            <a:ext cx="2664296" cy="430887"/>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dígito [cantidad dígitos &lt; 3]  </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  acciones2</a:t>
            </a:r>
            <a:endParaRPr b="0" i="0" sz="1400" u="none" cap="none" strike="noStrike">
              <a:solidFill>
                <a:srgbClr val="000000"/>
              </a:solidFill>
              <a:latin typeface="Arial"/>
              <a:ea typeface="Arial"/>
              <a:cs typeface="Arial"/>
              <a:sym typeface="Arial"/>
            </a:endParaRPr>
          </a:p>
        </p:txBody>
      </p:sp>
      <p:sp>
        <p:nvSpPr>
          <p:cNvPr id="438" name="Google Shape;438;p17"/>
          <p:cNvSpPr txBox="1"/>
          <p:nvPr/>
        </p:nvSpPr>
        <p:spPr>
          <a:xfrm>
            <a:off x="2135587" y="3081080"/>
            <a:ext cx="3816399" cy="263791"/>
          </a:xfrm>
          <a:prstGeom prst="rect">
            <a:avLst/>
          </a:prstGeom>
          <a:noFill/>
          <a:ln>
            <a:noFill/>
          </a:ln>
        </p:spPr>
        <p:txBody>
          <a:bodyPr anchorCtr="0" anchor="t" bIns="46800" lIns="90000" spcFirstLastPara="1" rIns="90000" wrap="square" tIns="46800">
            <a:spAutoFit/>
          </a:bodyPr>
          <a:lstStyle/>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 Se presiona dígito [cantidad dígitos es 3]  / acciones3</a:t>
            </a:r>
            <a:endParaRPr b="0" i="0" sz="1400" u="none" cap="none" strike="noStrike">
              <a:solidFill>
                <a:srgbClr val="000000"/>
              </a:solidFill>
              <a:latin typeface="Arial"/>
              <a:ea typeface="Arial"/>
              <a:cs typeface="Arial"/>
              <a:sym typeface="Arial"/>
            </a:endParaRPr>
          </a:p>
        </p:txBody>
      </p:sp>
      <p:sp>
        <p:nvSpPr>
          <p:cNvPr id="439" name="Google Shape;439;p17"/>
          <p:cNvSpPr/>
          <p:nvPr/>
        </p:nvSpPr>
        <p:spPr>
          <a:xfrm>
            <a:off x="1953628" y="4346185"/>
            <a:ext cx="3099736" cy="600164"/>
          </a:xfrm>
          <a:prstGeom prst="rect">
            <a:avLst/>
          </a:prstGeom>
          <a:noFill/>
          <a:ln>
            <a:noFill/>
          </a:ln>
        </p:spPr>
        <p:txBody>
          <a:bodyPr anchorCtr="0" anchor="t" bIns="45700" lIns="91425" spcFirstLastPara="1" rIns="91425" wrap="square" tIns="45700">
            <a:spAutoFit/>
          </a:bodyPr>
          <a:lstStyle/>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Calibri"/>
                <a:ea typeface="Calibri"/>
                <a:cs typeface="Calibri"/>
                <a:sym typeface="Calibri"/>
              </a:rPr>
              <a:t>Se presiona botón &lt;inicio&gt;</a:t>
            </a:r>
            <a:endParaRPr b="0" i="0" sz="1400" u="none" cap="none" strike="noStrike">
              <a:solidFill>
                <a:srgbClr val="000000"/>
              </a:solidFill>
              <a:latin typeface="Arial"/>
              <a:ea typeface="Arial"/>
              <a:cs typeface="Arial"/>
              <a:sym typeface="Arial"/>
            </a:endParaRPr>
          </a:p>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Calibri"/>
                <a:ea typeface="Calibri"/>
                <a:cs typeface="Calibri"/>
                <a:sym typeface="Calibri"/>
              </a:rPr>
              <a:t>[temperatura es 0 o puerta abierta] </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Calibri"/>
                <a:ea typeface="Calibri"/>
                <a:cs typeface="Calibri"/>
                <a:sym typeface="Calibri"/>
              </a:rPr>
              <a:t>				 / acciones6       </a:t>
            </a:r>
            <a:endParaRPr b="0" i="0" sz="1100" u="none" cap="none" strike="noStrike">
              <a:solidFill>
                <a:srgbClr val="000000"/>
              </a:solidFill>
              <a:latin typeface="Calibri"/>
              <a:ea typeface="Calibri"/>
              <a:cs typeface="Calibri"/>
              <a:sym typeface="Calibri"/>
            </a:endParaRPr>
          </a:p>
        </p:txBody>
      </p:sp>
      <p:sp>
        <p:nvSpPr>
          <p:cNvPr id="440" name="Google Shape;440;p17"/>
          <p:cNvSpPr/>
          <p:nvPr/>
        </p:nvSpPr>
        <p:spPr>
          <a:xfrm>
            <a:off x="5333408" y="5114680"/>
            <a:ext cx="140455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Calibri"/>
                <a:ea typeface="Calibri"/>
                <a:cs typeface="Calibri"/>
                <a:sym typeface="Calibri"/>
              </a:rPr>
              <a:t>Funcionando</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45" name="Shape 445"/>
        <p:cNvGrpSpPr/>
        <p:nvPr/>
      </p:nvGrpSpPr>
      <p:grpSpPr>
        <a:xfrm>
          <a:off x="0" y="0"/>
          <a:ext cx="0" cy="0"/>
          <a:chOff x="0" y="0"/>
          <a:chExt cx="0" cy="0"/>
        </a:xfrm>
      </p:grpSpPr>
      <p:cxnSp>
        <p:nvCxnSpPr>
          <p:cNvPr id="446" name="Google Shape;446;p18"/>
          <p:cNvCxnSpPr/>
          <p:nvPr/>
        </p:nvCxnSpPr>
        <p:spPr>
          <a:xfrm>
            <a:off x="6059996" y="4293096"/>
            <a:ext cx="0" cy="576064"/>
          </a:xfrm>
          <a:prstGeom prst="straightConnector1">
            <a:avLst/>
          </a:prstGeom>
          <a:noFill/>
          <a:ln cap="sq" cmpd="sng" w="28575">
            <a:solidFill>
              <a:srgbClr val="7F7F7F"/>
            </a:solidFill>
            <a:prstDash val="solid"/>
            <a:miter lim="800000"/>
            <a:headEnd len="sm" w="sm" type="none"/>
            <a:tailEnd len="med" w="med" type="stealth"/>
          </a:ln>
        </p:spPr>
      </p:cxnSp>
      <p:grpSp>
        <p:nvGrpSpPr>
          <p:cNvPr id="447" name="Google Shape;447;p18"/>
          <p:cNvGrpSpPr/>
          <p:nvPr/>
        </p:nvGrpSpPr>
        <p:grpSpPr>
          <a:xfrm>
            <a:off x="7080363" y="2276871"/>
            <a:ext cx="3384376" cy="504056"/>
            <a:chOff x="5652120" y="2276872"/>
            <a:chExt cx="2952328" cy="504056"/>
          </a:xfrm>
        </p:grpSpPr>
        <p:sp>
          <p:nvSpPr>
            <p:cNvPr id="448" name="Google Shape;448;p18"/>
            <p:cNvSpPr/>
            <p:nvPr/>
          </p:nvSpPr>
          <p:spPr>
            <a:xfrm flipH="1">
              <a:off x="5652120" y="2348880"/>
              <a:ext cx="648072" cy="432048"/>
            </a:xfrm>
            <a:prstGeom prst="arc">
              <a:avLst>
                <a:gd fmla="val 3280199" name="adj1"/>
                <a:gd fmla="val 18899354" name="adj2"/>
              </a:avLst>
            </a:prstGeom>
            <a:noFill/>
            <a:ln cap="flat" cmpd="sng" w="28575">
              <a:solidFill>
                <a:srgbClr val="7F7F7F"/>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9" name="Google Shape;449;p18"/>
            <p:cNvSpPr/>
            <p:nvPr/>
          </p:nvSpPr>
          <p:spPr>
            <a:xfrm>
              <a:off x="6300192" y="2276872"/>
              <a:ext cx="2304256" cy="430887"/>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dígito [cantidad dígitos &lt; 3]  </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  acciones2</a:t>
              </a:r>
              <a:endParaRPr b="0" i="0" sz="1400" u="none" cap="none" strike="noStrike">
                <a:solidFill>
                  <a:srgbClr val="000000"/>
                </a:solidFill>
                <a:latin typeface="Arial"/>
                <a:ea typeface="Arial"/>
                <a:cs typeface="Arial"/>
                <a:sym typeface="Arial"/>
              </a:endParaRPr>
            </a:p>
          </p:txBody>
        </p:sp>
      </p:grpSp>
      <p:cxnSp>
        <p:nvCxnSpPr>
          <p:cNvPr id="450" name="Google Shape;450;p18"/>
          <p:cNvCxnSpPr/>
          <p:nvPr/>
        </p:nvCxnSpPr>
        <p:spPr>
          <a:xfrm flipH="1">
            <a:off x="6059998" y="2996952"/>
            <a:ext cx="1" cy="432048"/>
          </a:xfrm>
          <a:prstGeom prst="straightConnector1">
            <a:avLst/>
          </a:prstGeom>
          <a:noFill/>
          <a:ln cap="sq" cmpd="sng" w="28575">
            <a:solidFill>
              <a:srgbClr val="7F7F7F"/>
            </a:solidFill>
            <a:prstDash val="solid"/>
            <a:miter lim="800000"/>
            <a:headEnd len="sm" w="sm" type="none"/>
            <a:tailEnd len="med" w="med" type="stealth"/>
          </a:ln>
        </p:spPr>
      </p:cxnSp>
      <p:grpSp>
        <p:nvGrpSpPr>
          <p:cNvPr id="451" name="Google Shape;451;p18"/>
          <p:cNvGrpSpPr/>
          <p:nvPr/>
        </p:nvGrpSpPr>
        <p:grpSpPr>
          <a:xfrm>
            <a:off x="4799856" y="1484784"/>
            <a:ext cx="4752528" cy="1512168"/>
            <a:chOff x="3131841" y="1484784"/>
            <a:chExt cx="4896543" cy="1512168"/>
          </a:xfrm>
        </p:grpSpPr>
        <p:grpSp>
          <p:nvGrpSpPr>
            <p:cNvPr id="452" name="Google Shape;452;p18"/>
            <p:cNvGrpSpPr/>
            <p:nvPr/>
          </p:nvGrpSpPr>
          <p:grpSpPr>
            <a:xfrm>
              <a:off x="3131841" y="1484784"/>
              <a:ext cx="2522461" cy="1512168"/>
              <a:chOff x="2988495" y="1188138"/>
              <a:chExt cx="2522461" cy="1512168"/>
            </a:xfrm>
          </p:grpSpPr>
          <p:sp>
            <p:nvSpPr>
              <p:cNvPr id="453" name="Google Shape;453;p18"/>
              <p:cNvSpPr/>
              <p:nvPr/>
            </p:nvSpPr>
            <p:spPr>
              <a:xfrm>
                <a:off x="4198994" y="1188138"/>
                <a:ext cx="215900" cy="215900"/>
              </a:xfrm>
              <a:prstGeom prst="ellipse">
                <a:avLst/>
              </a:prstGeom>
              <a:solidFill>
                <a:srgbClr val="7F7F7F"/>
              </a:solidFill>
              <a:ln cap="sq"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454" name="Google Shape;454;p18"/>
              <p:cNvCxnSpPr/>
              <p:nvPr/>
            </p:nvCxnSpPr>
            <p:spPr>
              <a:xfrm>
                <a:off x="4286431" y="1404038"/>
                <a:ext cx="63" cy="432172"/>
              </a:xfrm>
              <a:prstGeom prst="straightConnector1">
                <a:avLst/>
              </a:prstGeom>
              <a:noFill/>
              <a:ln cap="sq" cmpd="sng" w="28575">
                <a:solidFill>
                  <a:srgbClr val="7F7F7F"/>
                </a:solidFill>
                <a:prstDash val="solid"/>
                <a:miter lim="800000"/>
                <a:headEnd len="sm" w="sm" type="none"/>
                <a:tailEnd len="med" w="med" type="stealth"/>
              </a:ln>
            </p:spPr>
          </p:cxnSp>
          <p:sp>
            <p:nvSpPr>
              <p:cNvPr id="455" name="Google Shape;455;p18"/>
              <p:cNvSpPr/>
              <p:nvPr/>
            </p:nvSpPr>
            <p:spPr>
              <a:xfrm>
                <a:off x="2988495" y="1836210"/>
                <a:ext cx="2522461" cy="864096"/>
              </a:xfrm>
              <a:prstGeom prst="roundRect">
                <a:avLst>
                  <a:gd fmla="val 16667" name="adj"/>
                </a:avLst>
              </a:prstGeom>
              <a:noFill/>
              <a:ln cap="sq" cmpd="sng" w="28575">
                <a:solidFill>
                  <a:srgbClr val="7F7F7F"/>
                </a:solidFill>
                <a:prstDash val="solid"/>
                <a:miter lim="800000"/>
                <a:headEnd len="sm" w="sm" type="none"/>
                <a:tailEnd len="sm" w="sm" type="none"/>
              </a:ln>
            </p:spPr>
            <p:txBody>
              <a:bodyPr anchorCtr="0" anchor="ctr" bIns="46800" lIns="90000" spcFirstLastPara="1" rIns="90000" wrap="square" tIns="46800">
                <a:noAutofit/>
              </a:bodyPr>
              <a:lstStyle/>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7F7F7F"/>
                    </a:solidFill>
                    <a:latin typeface="Calibri"/>
                    <a:ea typeface="Calibri"/>
                    <a:cs typeface="Calibri"/>
                    <a:sym typeface="Calibri"/>
                  </a:rPr>
                  <a:t>Configurando</a:t>
                </a:r>
                <a:endParaRPr b="0" i="0" sz="1400" u="none" cap="none" strike="noStrike">
                  <a:solidFill>
                    <a:srgbClr val="000000"/>
                  </a:solidFill>
                  <a:latin typeface="Arial"/>
                  <a:ea typeface="Arial"/>
                  <a:cs typeface="Arial"/>
                  <a:sym typeface="Arial"/>
                </a:endParaRPr>
              </a:p>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7F7F7F"/>
                    </a:solidFill>
                    <a:latin typeface="Calibri"/>
                    <a:ea typeface="Calibri"/>
                    <a:cs typeface="Calibri"/>
                    <a:sym typeface="Calibri"/>
                  </a:rPr>
                  <a:t>Tiempo</a:t>
                </a:r>
                <a:endParaRPr b="0" i="0" sz="1800" u="none" cap="none" strike="noStrike">
                  <a:solidFill>
                    <a:srgbClr val="7F7F7F"/>
                  </a:solidFill>
                  <a:latin typeface="Calibri"/>
                  <a:ea typeface="Calibri"/>
                  <a:cs typeface="Calibri"/>
                  <a:sym typeface="Calibri"/>
                </a:endParaRPr>
              </a:p>
            </p:txBody>
          </p:sp>
        </p:grpSp>
        <p:sp>
          <p:nvSpPr>
            <p:cNvPr id="456" name="Google Shape;456;p18"/>
            <p:cNvSpPr txBox="1"/>
            <p:nvPr/>
          </p:nvSpPr>
          <p:spPr>
            <a:xfrm>
              <a:off x="4571331" y="1728944"/>
              <a:ext cx="3457053" cy="263791"/>
            </a:xfrm>
            <a:prstGeom prst="rect">
              <a:avLst/>
            </a:prstGeom>
            <a:noFill/>
            <a:ln>
              <a:noFill/>
            </a:ln>
          </p:spPr>
          <p:txBody>
            <a:bodyPr anchorCtr="0" anchor="t" bIns="46800" lIns="90000" spcFirstLastPara="1" rIns="90000" wrap="square" tIns="468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botón &lt;encender&gt;  /  acciones1</a:t>
              </a:r>
              <a:endParaRPr b="0" i="0" sz="1400" u="none" cap="none" strike="noStrike">
                <a:solidFill>
                  <a:srgbClr val="000000"/>
                </a:solidFill>
                <a:latin typeface="Arial"/>
                <a:ea typeface="Arial"/>
                <a:cs typeface="Arial"/>
                <a:sym typeface="Arial"/>
              </a:endParaRPr>
            </a:p>
          </p:txBody>
        </p:sp>
      </p:grpSp>
      <p:sp>
        <p:nvSpPr>
          <p:cNvPr id="457" name="Google Shape;457;p18"/>
          <p:cNvSpPr/>
          <p:nvPr/>
        </p:nvSpPr>
        <p:spPr>
          <a:xfrm>
            <a:off x="1775520" y="52214"/>
            <a:ext cx="8640960" cy="90794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1" lang="es-ES" sz="1600" u="none" cap="none" strike="noStrike">
                <a:solidFill>
                  <a:srgbClr val="000000"/>
                </a:solidFill>
                <a:latin typeface="Calibri"/>
                <a:ea typeface="Calibri"/>
                <a:cs typeface="Calibri"/>
                <a:sym typeface="Calibri"/>
              </a:rPr>
              <a:t>Una vez finalizado el tiempo establecido, se vuelve al estado de la configuración del tiempo y se abre la puerta automáticamente, emitiendo un pitido de finalización.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600"/>
              </a:spcBef>
              <a:spcAft>
                <a:spcPts val="0"/>
              </a:spcAft>
              <a:buClr>
                <a:srgbClr val="000000"/>
              </a:buClr>
              <a:buSzPts val="1600"/>
              <a:buFont typeface="Arial"/>
              <a:buNone/>
            </a:pPr>
            <a:r>
              <a:rPr b="0" i="1" lang="es-ES" sz="1600" u="none" cap="none" strike="noStrike">
                <a:solidFill>
                  <a:srgbClr val="000000"/>
                </a:solidFill>
                <a:latin typeface="Calibri"/>
                <a:ea typeface="Calibri"/>
                <a:cs typeface="Calibri"/>
                <a:sym typeface="Calibri"/>
              </a:rPr>
              <a:t>La puerta no puede ser abierta por el usuario mientras el microondas está encendido.</a:t>
            </a:r>
            <a:endParaRPr b="0" i="0" sz="1400" u="none" cap="none" strike="noStrike">
              <a:solidFill>
                <a:srgbClr val="000000"/>
              </a:solidFill>
              <a:latin typeface="Arial"/>
              <a:ea typeface="Arial"/>
              <a:cs typeface="Arial"/>
              <a:sym typeface="Arial"/>
            </a:endParaRPr>
          </a:p>
        </p:txBody>
      </p:sp>
      <p:sp>
        <p:nvSpPr>
          <p:cNvPr id="458" name="Google Shape;458;p18"/>
          <p:cNvSpPr/>
          <p:nvPr/>
        </p:nvSpPr>
        <p:spPr>
          <a:xfrm>
            <a:off x="4799858" y="4869160"/>
            <a:ext cx="2448271" cy="864096"/>
          </a:xfrm>
          <a:prstGeom prst="roundRect">
            <a:avLst>
              <a:gd fmla="val 16667" name="adj"/>
            </a:avLst>
          </a:prstGeom>
          <a:noFill/>
          <a:ln cap="sq" cmpd="sng" w="285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214308" lvl="0" marL="215895"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9" name="Google Shape;459;p18"/>
          <p:cNvSpPr txBox="1"/>
          <p:nvPr/>
        </p:nvSpPr>
        <p:spPr>
          <a:xfrm>
            <a:off x="6023992" y="4437112"/>
            <a:ext cx="4392488" cy="433068"/>
          </a:xfrm>
          <a:prstGeom prst="rect">
            <a:avLst/>
          </a:prstGeom>
          <a:noFill/>
          <a:ln>
            <a:noFill/>
          </a:ln>
        </p:spPr>
        <p:txBody>
          <a:bodyPr anchorCtr="0" anchor="t" bIns="46800" lIns="90000" spcFirstLastPara="1" rIns="90000" wrap="square" tIns="468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botón &lt;inicio&gt; [ temperatura &gt; 0 y puerta cerrada]   / acciones7</a:t>
            </a:r>
            <a:endParaRPr b="0" i="0" sz="1400" u="none" cap="none" strike="noStrike">
              <a:solidFill>
                <a:srgbClr val="000000"/>
              </a:solidFill>
              <a:latin typeface="Arial"/>
              <a:ea typeface="Arial"/>
              <a:cs typeface="Arial"/>
              <a:sym typeface="Arial"/>
            </a:endParaRPr>
          </a:p>
        </p:txBody>
      </p:sp>
      <p:grpSp>
        <p:nvGrpSpPr>
          <p:cNvPr id="460" name="Google Shape;460;p18"/>
          <p:cNvGrpSpPr/>
          <p:nvPr/>
        </p:nvGrpSpPr>
        <p:grpSpPr>
          <a:xfrm>
            <a:off x="2207568" y="3282897"/>
            <a:ext cx="8670675" cy="1582618"/>
            <a:chOff x="683568" y="3282897"/>
            <a:chExt cx="8670674" cy="1582618"/>
          </a:xfrm>
        </p:grpSpPr>
        <p:sp>
          <p:nvSpPr>
            <p:cNvPr id="461" name="Google Shape;461;p18"/>
            <p:cNvSpPr/>
            <p:nvPr/>
          </p:nvSpPr>
          <p:spPr>
            <a:xfrm flipH="1" rot="7908461">
              <a:off x="3477364" y="4337558"/>
              <a:ext cx="554474" cy="385578"/>
            </a:xfrm>
            <a:prstGeom prst="arc">
              <a:avLst>
                <a:gd fmla="val 3310550" name="adj1"/>
                <a:gd fmla="val 546973" name="adj2"/>
              </a:avLst>
            </a:prstGeom>
            <a:noFill/>
            <a:ln cap="flat" cmpd="sng" w="28575">
              <a:solidFill>
                <a:srgbClr val="7F7F7F"/>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7F7F7F"/>
                </a:solidFill>
                <a:latin typeface="Calibri"/>
                <a:ea typeface="Calibri"/>
                <a:cs typeface="Calibri"/>
                <a:sym typeface="Calibri"/>
              </a:endParaRPr>
            </a:p>
          </p:txBody>
        </p:sp>
        <p:grpSp>
          <p:nvGrpSpPr>
            <p:cNvPr id="462" name="Google Shape;462;p18"/>
            <p:cNvGrpSpPr/>
            <p:nvPr/>
          </p:nvGrpSpPr>
          <p:grpSpPr>
            <a:xfrm>
              <a:off x="683568" y="3395092"/>
              <a:ext cx="2730144" cy="591054"/>
              <a:chOff x="683568" y="3395092"/>
              <a:chExt cx="2730144" cy="591054"/>
            </a:xfrm>
          </p:grpSpPr>
          <p:sp>
            <p:nvSpPr>
              <p:cNvPr id="463" name="Google Shape;463;p18"/>
              <p:cNvSpPr/>
              <p:nvPr/>
            </p:nvSpPr>
            <p:spPr>
              <a:xfrm flipH="1" rot="-9494675">
                <a:off x="2736167" y="3497830"/>
                <a:ext cx="628470" cy="385578"/>
              </a:xfrm>
              <a:prstGeom prst="arc">
                <a:avLst>
                  <a:gd fmla="val 2319310" name="adj1"/>
                  <a:gd fmla="val 20447926" name="adj2"/>
                </a:avLst>
              </a:prstGeom>
              <a:noFill/>
              <a:ln cap="flat" cmpd="sng" w="28575">
                <a:solidFill>
                  <a:srgbClr val="7F7F7F"/>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7F7F7F"/>
                  </a:solidFill>
                  <a:latin typeface="Calibri"/>
                  <a:ea typeface="Calibri"/>
                  <a:cs typeface="Calibri"/>
                  <a:sym typeface="Calibri"/>
                </a:endParaRPr>
              </a:p>
            </p:txBody>
          </p:sp>
          <p:sp>
            <p:nvSpPr>
              <p:cNvPr id="464" name="Google Shape;464;p18"/>
              <p:cNvSpPr/>
              <p:nvPr/>
            </p:nvSpPr>
            <p:spPr>
              <a:xfrm>
                <a:off x="683568" y="3501009"/>
                <a:ext cx="2016224" cy="430887"/>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botón &lt;-&gt;</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[temperatura &gt;0] / acciones5</a:t>
                </a:r>
                <a:endParaRPr b="0" i="0" sz="1400" u="none" cap="none" strike="noStrike">
                  <a:solidFill>
                    <a:srgbClr val="000000"/>
                  </a:solidFill>
                  <a:latin typeface="Arial"/>
                  <a:ea typeface="Arial"/>
                  <a:cs typeface="Arial"/>
                  <a:sym typeface="Arial"/>
                </a:endParaRPr>
              </a:p>
            </p:txBody>
          </p:sp>
        </p:grpSp>
        <p:grpSp>
          <p:nvGrpSpPr>
            <p:cNvPr id="465" name="Google Shape;465;p18"/>
            <p:cNvGrpSpPr/>
            <p:nvPr/>
          </p:nvGrpSpPr>
          <p:grpSpPr>
            <a:xfrm>
              <a:off x="5607314" y="3862833"/>
              <a:ext cx="3746928" cy="635085"/>
              <a:chOff x="5695613" y="3286769"/>
              <a:chExt cx="3245234" cy="635085"/>
            </a:xfrm>
          </p:grpSpPr>
          <p:sp>
            <p:nvSpPr>
              <p:cNvPr id="466" name="Google Shape;466;p18"/>
              <p:cNvSpPr/>
              <p:nvPr/>
            </p:nvSpPr>
            <p:spPr>
              <a:xfrm>
                <a:off x="6217372" y="3480820"/>
                <a:ext cx="2723475" cy="430887"/>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botón &lt;+&gt; [temperatura es 300] / acciones6</a:t>
                </a:r>
                <a:endParaRPr b="0" i="0" sz="1100" u="none" cap="none" strike="noStrike">
                  <a:solidFill>
                    <a:srgbClr val="7F7F7F"/>
                  </a:solidFill>
                  <a:latin typeface="Calibri"/>
                  <a:ea typeface="Calibri"/>
                  <a:cs typeface="Calibri"/>
                  <a:sym typeface="Calibri"/>
                </a:endParaRPr>
              </a:p>
            </p:txBody>
          </p:sp>
          <p:sp>
            <p:nvSpPr>
              <p:cNvPr id="467" name="Google Shape;467;p18"/>
              <p:cNvSpPr/>
              <p:nvPr/>
            </p:nvSpPr>
            <p:spPr>
              <a:xfrm flipH="1" rot="2868168">
                <a:off x="5728293" y="3437336"/>
                <a:ext cx="554474" cy="333951"/>
              </a:xfrm>
              <a:prstGeom prst="arc">
                <a:avLst>
                  <a:gd fmla="val 3310550" name="adj1"/>
                  <a:gd fmla="val 546973" name="adj2"/>
                </a:avLst>
              </a:prstGeom>
              <a:noFill/>
              <a:ln cap="flat" cmpd="sng" w="28575">
                <a:solidFill>
                  <a:srgbClr val="7F7F7F"/>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7F7F7F"/>
                  </a:solidFill>
                  <a:latin typeface="Calibri"/>
                  <a:ea typeface="Calibri"/>
                  <a:cs typeface="Calibri"/>
                  <a:sym typeface="Calibri"/>
                </a:endParaRPr>
              </a:p>
            </p:txBody>
          </p:sp>
        </p:grpSp>
        <p:grpSp>
          <p:nvGrpSpPr>
            <p:cNvPr id="468" name="Google Shape;468;p18"/>
            <p:cNvGrpSpPr/>
            <p:nvPr/>
          </p:nvGrpSpPr>
          <p:grpSpPr>
            <a:xfrm>
              <a:off x="683568" y="3861048"/>
              <a:ext cx="2736303" cy="629391"/>
              <a:chOff x="611560" y="3353814"/>
              <a:chExt cx="2736303" cy="629391"/>
            </a:xfrm>
          </p:grpSpPr>
          <p:sp>
            <p:nvSpPr>
              <p:cNvPr id="469" name="Google Shape;469;p18"/>
              <p:cNvSpPr/>
              <p:nvPr/>
            </p:nvSpPr>
            <p:spPr>
              <a:xfrm rot="-2279776">
                <a:off x="2728284" y="3492534"/>
                <a:ext cx="571848" cy="351952"/>
              </a:xfrm>
              <a:prstGeom prst="arc">
                <a:avLst>
                  <a:gd fmla="val 2766321" name="adj1"/>
                  <a:gd fmla="val 21049619" name="adj2"/>
                </a:avLst>
              </a:prstGeom>
              <a:noFill/>
              <a:ln cap="flat" cmpd="sng" w="28575">
                <a:solidFill>
                  <a:srgbClr val="7F7F7F"/>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7F7F7F"/>
                  </a:solidFill>
                  <a:latin typeface="Calibri"/>
                  <a:ea typeface="Calibri"/>
                  <a:cs typeface="Calibri"/>
                  <a:sym typeface="Calibri"/>
                </a:endParaRPr>
              </a:p>
            </p:txBody>
          </p:sp>
          <p:sp>
            <p:nvSpPr>
              <p:cNvPr id="470" name="Google Shape;470;p18"/>
              <p:cNvSpPr/>
              <p:nvPr/>
            </p:nvSpPr>
            <p:spPr>
              <a:xfrm>
                <a:off x="611560" y="3497830"/>
                <a:ext cx="2088232" cy="430887"/>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botón &lt;-&gt;</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[temperatura es 0] / acciones6</a:t>
                </a:r>
                <a:endParaRPr b="0" i="0" sz="1100" u="none" cap="none" strike="noStrike">
                  <a:solidFill>
                    <a:srgbClr val="7F7F7F"/>
                  </a:solidFill>
                  <a:latin typeface="Calibri"/>
                  <a:ea typeface="Calibri"/>
                  <a:cs typeface="Calibri"/>
                  <a:sym typeface="Calibri"/>
                </a:endParaRPr>
              </a:p>
            </p:txBody>
          </p:sp>
        </p:grpSp>
        <p:grpSp>
          <p:nvGrpSpPr>
            <p:cNvPr id="471" name="Google Shape;471;p18"/>
            <p:cNvGrpSpPr/>
            <p:nvPr/>
          </p:nvGrpSpPr>
          <p:grpSpPr>
            <a:xfrm>
              <a:off x="5580113" y="3282897"/>
              <a:ext cx="3096343" cy="650158"/>
              <a:chOff x="5580113" y="3282897"/>
              <a:chExt cx="3096343" cy="650158"/>
            </a:xfrm>
          </p:grpSpPr>
          <p:sp>
            <p:nvSpPr>
              <p:cNvPr id="472" name="Google Shape;472;p18"/>
              <p:cNvSpPr/>
              <p:nvPr/>
            </p:nvSpPr>
            <p:spPr>
              <a:xfrm>
                <a:off x="6300192" y="3403600"/>
                <a:ext cx="2376264" cy="430887"/>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botón &lt;+&gt;</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[temperatura &lt; 300] / acciones4</a:t>
                </a:r>
                <a:endParaRPr b="0" i="0" sz="1400" u="none" cap="none" strike="noStrike">
                  <a:solidFill>
                    <a:srgbClr val="000000"/>
                  </a:solidFill>
                  <a:latin typeface="Arial"/>
                  <a:ea typeface="Arial"/>
                  <a:cs typeface="Arial"/>
                  <a:sym typeface="Arial"/>
                </a:endParaRPr>
              </a:p>
            </p:txBody>
          </p:sp>
          <p:sp>
            <p:nvSpPr>
              <p:cNvPr id="473" name="Google Shape;473;p18"/>
              <p:cNvSpPr/>
              <p:nvPr/>
            </p:nvSpPr>
            <p:spPr>
              <a:xfrm rot="8674003">
                <a:off x="5640515" y="3412450"/>
                <a:ext cx="571848" cy="391053"/>
              </a:xfrm>
              <a:prstGeom prst="arc">
                <a:avLst>
                  <a:gd fmla="val 4185236" name="adj1"/>
                  <a:gd fmla="val 21049619" name="adj2"/>
                </a:avLst>
              </a:prstGeom>
              <a:noFill/>
              <a:ln cap="flat" cmpd="sng" w="28575">
                <a:solidFill>
                  <a:srgbClr val="7F7F7F"/>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7F7F7F"/>
                  </a:solidFill>
                  <a:latin typeface="Calibri"/>
                  <a:ea typeface="Calibri"/>
                  <a:cs typeface="Calibri"/>
                  <a:sym typeface="Calibri"/>
                </a:endParaRPr>
              </a:p>
            </p:txBody>
          </p:sp>
        </p:grpSp>
        <p:sp>
          <p:nvSpPr>
            <p:cNvPr id="474" name="Google Shape;474;p18"/>
            <p:cNvSpPr/>
            <p:nvPr/>
          </p:nvSpPr>
          <p:spPr>
            <a:xfrm>
              <a:off x="3275856" y="3429000"/>
              <a:ext cx="2448272" cy="864096"/>
            </a:xfrm>
            <a:prstGeom prst="roundRect">
              <a:avLst>
                <a:gd fmla="val 16667" name="adj"/>
              </a:avLst>
            </a:prstGeom>
            <a:noFill/>
            <a:ln cap="sq" cmpd="sng" w="28575">
              <a:solidFill>
                <a:srgbClr val="7F7F7F"/>
              </a:solidFill>
              <a:prstDash val="solid"/>
              <a:miter lim="800000"/>
              <a:headEnd len="sm" w="sm" type="none"/>
              <a:tailEnd len="sm" w="sm" type="none"/>
            </a:ln>
          </p:spPr>
          <p:txBody>
            <a:bodyPr anchorCtr="0" anchor="ctr" bIns="46800" lIns="90000" spcFirstLastPara="1" rIns="90000" wrap="square" tIns="46800">
              <a:noAutofit/>
            </a:bodyPr>
            <a:lstStyle/>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7F7F7F"/>
                  </a:solidFill>
                  <a:latin typeface="Calibri"/>
                  <a:ea typeface="Calibri"/>
                  <a:cs typeface="Calibri"/>
                  <a:sym typeface="Calibri"/>
                </a:rPr>
                <a:t>Configurando</a:t>
              </a:r>
              <a:endParaRPr b="0" i="0" sz="1400" u="none" cap="none" strike="noStrike">
                <a:solidFill>
                  <a:srgbClr val="000000"/>
                </a:solidFill>
                <a:latin typeface="Arial"/>
                <a:ea typeface="Arial"/>
                <a:cs typeface="Arial"/>
                <a:sym typeface="Arial"/>
              </a:endParaRPr>
            </a:p>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7F7F7F"/>
                  </a:solidFill>
                  <a:latin typeface="Calibri"/>
                  <a:ea typeface="Calibri"/>
                  <a:cs typeface="Calibri"/>
                  <a:sym typeface="Calibri"/>
                </a:rPr>
                <a:t>Temperatura</a:t>
              </a:r>
              <a:endParaRPr b="0" i="0" sz="1800" u="none" cap="none" strike="noStrike">
                <a:solidFill>
                  <a:srgbClr val="7F7F7F"/>
                </a:solidFill>
                <a:latin typeface="Calibri"/>
                <a:ea typeface="Calibri"/>
                <a:cs typeface="Calibri"/>
                <a:sym typeface="Calibri"/>
              </a:endParaRPr>
            </a:p>
          </p:txBody>
        </p:sp>
      </p:grpSp>
      <p:sp>
        <p:nvSpPr>
          <p:cNvPr id="475" name="Google Shape;475;p18"/>
          <p:cNvSpPr txBox="1"/>
          <p:nvPr/>
        </p:nvSpPr>
        <p:spPr>
          <a:xfrm>
            <a:off x="2423594" y="3068961"/>
            <a:ext cx="3672383" cy="263791"/>
          </a:xfrm>
          <a:prstGeom prst="rect">
            <a:avLst/>
          </a:prstGeom>
          <a:noFill/>
          <a:ln>
            <a:noFill/>
          </a:ln>
        </p:spPr>
        <p:txBody>
          <a:bodyPr anchorCtr="0" anchor="t" bIns="46800" lIns="90000" spcFirstLastPara="1" rIns="90000" wrap="square" tIns="46800">
            <a:spAutoFit/>
          </a:bodyPr>
          <a:lstStyle/>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dígito [cantidad dígitos es 3]  / acciones3</a:t>
            </a:r>
            <a:endParaRPr b="0" i="0" sz="1400" u="none" cap="none" strike="noStrike">
              <a:solidFill>
                <a:srgbClr val="000000"/>
              </a:solidFill>
              <a:latin typeface="Arial"/>
              <a:ea typeface="Arial"/>
              <a:cs typeface="Arial"/>
              <a:sym typeface="Arial"/>
            </a:endParaRPr>
          </a:p>
        </p:txBody>
      </p:sp>
      <p:sp>
        <p:nvSpPr>
          <p:cNvPr id="476" name="Google Shape;476;p18"/>
          <p:cNvSpPr/>
          <p:nvPr/>
        </p:nvSpPr>
        <p:spPr>
          <a:xfrm>
            <a:off x="2038152" y="4449813"/>
            <a:ext cx="3042784" cy="600164"/>
          </a:xfrm>
          <a:prstGeom prst="rect">
            <a:avLst/>
          </a:prstGeom>
          <a:noFill/>
          <a:ln>
            <a:noFill/>
          </a:ln>
        </p:spPr>
        <p:txBody>
          <a:bodyPr anchorCtr="0" anchor="t" bIns="45700" lIns="91425" spcFirstLastPara="1" rIns="91425" wrap="square" tIns="45700">
            <a:spAutoFit/>
          </a:bodyPr>
          <a:lstStyle/>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botón &lt;inicio&gt;</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               [ temperatura es 0 o puerta cerrada] </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                                         / acciones6</a:t>
            </a:r>
            <a:endParaRPr b="0" i="0" sz="1100" u="none" cap="none" strike="noStrike">
              <a:solidFill>
                <a:srgbClr val="7F7F7F"/>
              </a:solidFill>
              <a:latin typeface="Calibri"/>
              <a:ea typeface="Calibri"/>
              <a:cs typeface="Calibri"/>
              <a:sym typeface="Calibri"/>
            </a:endParaRPr>
          </a:p>
        </p:txBody>
      </p:sp>
      <p:sp>
        <p:nvSpPr>
          <p:cNvPr id="477" name="Google Shape;477;p18"/>
          <p:cNvSpPr/>
          <p:nvPr/>
        </p:nvSpPr>
        <p:spPr>
          <a:xfrm>
            <a:off x="4799856" y="4869160"/>
            <a:ext cx="2448272" cy="864096"/>
          </a:xfrm>
          <a:prstGeom prst="roundRect">
            <a:avLst>
              <a:gd fmla="val 16667" name="adj"/>
            </a:avLst>
          </a:prstGeom>
          <a:noFill/>
          <a:ln cap="sq" cmpd="sng" w="285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Calibri"/>
                <a:ea typeface="Calibri"/>
                <a:cs typeface="Calibri"/>
                <a:sym typeface="Calibri"/>
              </a:rPr>
              <a:t>Funcionando</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1"/>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s-ES"/>
              <a:t>Diagramas de Transición de Estados (DTE)</a:t>
            </a:r>
            <a:endParaRPr/>
          </a:p>
        </p:txBody>
      </p:sp>
      <p:sp>
        <p:nvSpPr>
          <p:cNvPr id="126" name="Google Shape;126;p51"/>
          <p:cNvSpPr txBox="1"/>
          <p:nvPr>
            <p:ph idx="1" type="body"/>
          </p:nvPr>
        </p:nvSpPr>
        <p:spPr>
          <a:xfrm>
            <a:off x="609600" y="1386672"/>
            <a:ext cx="10972800" cy="4770287"/>
          </a:xfrm>
          <a:prstGeom prst="rect">
            <a:avLst/>
          </a:prstGeom>
          <a:noFill/>
          <a:ln>
            <a:noFill/>
          </a:ln>
        </p:spPr>
        <p:txBody>
          <a:bodyPr anchorCtr="0" anchor="t" bIns="45700" lIns="91425" spcFirstLastPara="1" rIns="91425" wrap="square" tIns="45700">
            <a:normAutofit/>
          </a:bodyPr>
          <a:lstStyle/>
          <a:p>
            <a:pPr indent="-315468" lvl="0" marL="457200" rtl="0" algn="just">
              <a:lnSpc>
                <a:spcPct val="100000"/>
              </a:lnSpc>
              <a:spcBef>
                <a:spcPts val="600"/>
              </a:spcBef>
              <a:spcAft>
                <a:spcPts val="0"/>
              </a:spcAft>
              <a:buSzPts val="2860"/>
              <a:buFont typeface="Arial"/>
              <a:buChar char="•"/>
            </a:pPr>
            <a:r>
              <a:rPr lang="es-ES"/>
              <a:t>Estos diagramas permiten modelar el comportamiento del sistema en función del tiempo.</a:t>
            </a:r>
            <a:endParaRPr/>
          </a:p>
          <a:p>
            <a:pPr indent="-315468" lvl="0" marL="457200" rtl="0" algn="just">
              <a:lnSpc>
                <a:spcPct val="100000"/>
              </a:lnSpc>
              <a:spcBef>
                <a:spcPts val="600"/>
              </a:spcBef>
              <a:spcAft>
                <a:spcPts val="0"/>
              </a:spcAft>
              <a:buSzPts val="2860"/>
              <a:buFont typeface="Arial"/>
              <a:buChar char="•"/>
            </a:pPr>
            <a:r>
              <a:rPr lang="es-ES"/>
              <a:t>Sistemas de tiempo real. Modelado de procesos. Sistemas de control.</a:t>
            </a:r>
            <a:endParaRPr/>
          </a:p>
        </p:txBody>
      </p:sp>
      <p:pic>
        <p:nvPicPr>
          <p:cNvPr id="127" name="Google Shape;127;p51"/>
          <p:cNvPicPr preferRelativeResize="0"/>
          <p:nvPr/>
        </p:nvPicPr>
        <p:blipFill rotWithShape="1">
          <a:blip r:embed="rId3">
            <a:alphaModFix/>
          </a:blip>
          <a:srcRect b="0" l="0" r="0" t="0"/>
          <a:stretch/>
        </p:blipFill>
        <p:spPr>
          <a:xfrm>
            <a:off x="3162208" y="3185328"/>
            <a:ext cx="5867584" cy="2971631"/>
          </a:xfrm>
          <a:prstGeom prst="roundRect">
            <a:avLst>
              <a:gd fmla="val 45761" name="adj"/>
            </a:avLst>
          </a:prstGeom>
          <a:noFill/>
          <a:ln cap="rnd" cmpd="sng" w="63500">
            <a:solidFill>
              <a:srgbClr val="333333"/>
            </a:solidFill>
            <a:prstDash val="solid"/>
            <a:round/>
            <a:headEnd len="sm" w="sm" type="none"/>
            <a:tailEnd len="sm" w="sm" type="none"/>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82" name="Shape 482"/>
        <p:cNvGrpSpPr/>
        <p:nvPr/>
      </p:nvGrpSpPr>
      <p:grpSpPr>
        <a:xfrm>
          <a:off x="0" y="0"/>
          <a:ext cx="0" cy="0"/>
          <a:chOff x="0" y="0"/>
          <a:chExt cx="0" cy="0"/>
        </a:xfrm>
      </p:grpSpPr>
      <p:cxnSp>
        <p:nvCxnSpPr>
          <p:cNvPr id="483" name="Google Shape;483;p19"/>
          <p:cNvCxnSpPr/>
          <p:nvPr/>
        </p:nvCxnSpPr>
        <p:spPr>
          <a:xfrm>
            <a:off x="6059996" y="4293096"/>
            <a:ext cx="0" cy="576064"/>
          </a:xfrm>
          <a:prstGeom prst="straightConnector1">
            <a:avLst/>
          </a:prstGeom>
          <a:noFill/>
          <a:ln cap="sq" cmpd="sng" w="28575">
            <a:solidFill>
              <a:srgbClr val="7F7F7F"/>
            </a:solidFill>
            <a:prstDash val="solid"/>
            <a:miter lim="800000"/>
            <a:headEnd len="sm" w="sm" type="none"/>
            <a:tailEnd len="med" w="med" type="stealth"/>
          </a:ln>
        </p:spPr>
      </p:cxnSp>
      <p:sp>
        <p:nvSpPr>
          <p:cNvPr id="484" name="Google Shape;484;p19"/>
          <p:cNvSpPr txBox="1"/>
          <p:nvPr/>
        </p:nvSpPr>
        <p:spPr>
          <a:xfrm>
            <a:off x="1981200" y="215902"/>
            <a:ext cx="8229600" cy="59404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485" name="Google Shape;485;p19"/>
          <p:cNvGrpSpPr/>
          <p:nvPr/>
        </p:nvGrpSpPr>
        <p:grpSpPr>
          <a:xfrm>
            <a:off x="7080363" y="2276871"/>
            <a:ext cx="3384376" cy="504056"/>
            <a:chOff x="5652120" y="2276872"/>
            <a:chExt cx="2952328" cy="504056"/>
          </a:xfrm>
        </p:grpSpPr>
        <p:sp>
          <p:nvSpPr>
            <p:cNvPr id="486" name="Google Shape;486;p19"/>
            <p:cNvSpPr/>
            <p:nvPr/>
          </p:nvSpPr>
          <p:spPr>
            <a:xfrm flipH="1">
              <a:off x="5652120" y="2348880"/>
              <a:ext cx="648072" cy="432048"/>
            </a:xfrm>
            <a:prstGeom prst="arc">
              <a:avLst>
                <a:gd fmla="val 3280199" name="adj1"/>
                <a:gd fmla="val 18899354" name="adj2"/>
              </a:avLst>
            </a:prstGeom>
            <a:noFill/>
            <a:ln cap="flat" cmpd="sng" w="28575">
              <a:solidFill>
                <a:srgbClr val="7F7F7F"/>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7" name="Google Shape;487;p19"/>
            <p:cNvSpPr/>
            <p:nvPr/>
          </p:nvSpPr>
          <p:spPr>
            <a:xfrm>
              <a:off x="6300192" y="2276872"/>
              <a:ext cx="2304256" cy="430887"/>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dígito [cantidad dígitos &lt; 3]  </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  acciones2</a:t>
              </a:r>
              <a:endParaRPr b="0" i="0" sz="1400" u="none" cap="none" strike="noStrike">
                <a:solidFill>
                  <a:srgbClr val="000000"/>
                </a:solidFill>
                <a:latin typeface="Arial"/>
                <a:ea typeface="Arial"/>
                <a:cs typeface="Arial"/>
                <a:sym typeface="Arial"/>
              </a:endParaRPr>
            </a:p>
          </p:txBody>
        </p:sp>
      </p:grpSp>
      <p:cxnSp>
        <p:nvCxnSpPr>
          <p:cNvPr id="488" name="Google Shape;488;p19"/>
          <p:cNvCxnSpPr/>
          <p:nvPr/>
        </p:nvCxnSpPr>
        <p:spPr>
          <a:xfrm flipH="1">
            <a:off x="6059998" y="2996952"/>
            <a:ext cx="1" cy="432048"/>
          </a:xfrm>
          <a:prstGeom prst="straightConnector1">
            <a:avLst/>
          </a:prstGeom>
          <a:noFill/>
          <a:ln cap="sq" cmpd="sng" w="28575">
            <a:solidFill>
              <a:srgbClr val="7F7F7F"/>
            </a:solidFill>
            <a:prstDash val="solid"/>
            <a:miter lim="800000"/>
            <a:headEnd len="sm" w="sm" type="none"/>
            <a:tailEnd len="med" w="med" type="stealth"/>
          </a:ln>
        </p:spPr>
      </p:cxnSp>
      <p:grpSp>
        <p:nvGrpSpPr>
          <p:cNvPr id="489" name="Google Shape;489;p19"/>
          <p:cNvGrpSpPr/>
          <p:nvPr/>
        </p:nvGrpSpPr>
        <p:grpSpPr>
          <a:xfrm>
            <a:off x="4799856" y="1484784"/>
            <a:ext cx="4752528" cy="1512168"/>
            <a:chOff x="3131841" y="1484784"/>
            <a:chExt cx="4896543" cy="1512168"/>
          </a:xfrm>
        </p:grpSpPr>
        <p:grpSp>
          <p:nvGrpSpPr>
            <p:cNvPr id="490" name="Google Shape;490;p19"/>
            <p:cNvGrpSpPr/>
            <p:nvPr/>
          </p:nvGrpSpPr>
          <p:grpSpPr>
            <a:xfrm>
              <a:off x="3131841" y="1484784"/>
              <a:ext cx="2522461" cy="1512168"/>
              <a:chOff x="2988495" y="1188138"/>
              <a:chExt cx="2522461" cy="1512168"/>
            </a:xfrm>
          </p:grpSpPr>
          <p:sp>
            <p:nvSpPr>
              <p:cNvPr id="491" name="Google Shape;491;p19"/>
              <p:cNvSpPr/>
              <p:nvPr/>
            </p:nvSpPr>
            <p:spPr>
              <a:xfrm>
                <a:off x="4186759" y="1188138"/>
                <a:ext cx="215900" cy="215900"/>
              </a:xfrm>
              <a:prstGeom prst="ellipse">
                <a:avLst/>
              </a:prstGeom>
              <a:solidFill>
                <a:srgbClr val="7F7F7F"/>
              </a:solidFill>
              <a:ln cap="sq"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492" name="Google Shape;492;p19"/>
              <p:cNvCxnSpPr/>
              <p:nvPr/>
            </p:nvCxnSpPr>
            <p:spPr>
              <a:xfrm>
                <a:off x="4299446" y="1404038"/>
                <a:ext cx="63" cy="432172"/>
              </a:xfrm>
              <a:prstGeom prst="straightConnector1">
                <a:avLst/>
              </a:prstGeom>
              <a:noFill/>
              <a:ln cap="sq" cmpd="sng" w="28575">
                <a:solidFill>
                  <a:srgbClr val="7F7F7F"/>
                </a:solidFill>
                <a:prstDash val="solid"/>
                <a:miter lim="800000"/>
                <a:headEnd len="sm" w="sm" type="none"/>
                <a:tailEnd len="med" w="med" type="stealth"/>
              </a:ln>
            </p:spPr>
          </p:cxnSp>
          <p:sp>
            <p:nvSpPr>
              <p:cNvPr id="493" name="Google Shape;493;p19"/>
              <p:cNvSpPr/>
              <p:nvPr/>
            </p:nvSpPr>
            <p:spPr>
              <a:xfrm>
                <a:off x="2988495" y="1836210"/>
                <a:ext cx="2522461" cy="864096"/>
              </a:xfrm>
              <a:prstGeom prst="roundRect">
                <a:avLst>
                  <a:gd fmla="val 16667" name="adj"/>
                </a:avLst>
              </a:prstGeom>
              <a:noFill/>
              <a:ln cap="sq" cmpd="sng" w="28575">
                <a:solidFill>
                  <a:srgbClr val="7F7F7F"/>
                </a:solidFill>
                <a:prstDash val="solid"/>
                <a:miter lim="800000"/>
                <a:headEnd len="sm" w="sm" type="none"/>
                <a:tailEnd len="sm" w="sm" type="none"/>
              </a:ln>
            </p:spPr>
            <p:txBody>
              <a:bodyPr anchorCtr="0" anchor="ctr" bIns="46800" lIns="90000" spcFirstLastPara="1" rIns="90000" wrap="square" tIns="46800">
                <a:noAutofit/>
              </a:bodyPr>
              <a:lstStyle/>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7F7F7F"/>
                    </a:solidFill>
                    <a:latin typeface="Calibri"/>
                    <a:ea typeface="Calibri"/>
                    <a:cs typeface="Calibri"/>
                    <a:sym typeface="Calibri"/>
                  </a:rPr>
                  <a:t>Configurando</a:t>
                </a:r>
                <a:endParaRPr b="0" i="0" sz="1400" u="none" cap="none" strike="noStrike">
                  <a:solidFill>
                    <a:srgbClr val="000000"/>
                  </a:solidFill>
                  <a:latin typeface="Arial"/>
                  <a:ea typeface="Arial"/>
                  <a:cs typeface="Arial"/>
                  <a:sym typeface="Arial"/>
                </a:endParaRPr>
              </a:p>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7F7F7F"/>
                    </a:solidFill>
                    <a:latin typeface="Calibri"/>
                    <a:ea typeface="Calibri"/>
                    <a:cs typeface="Calibri"/>
                    <a:sym typeface="Calibri"/>
                  </a:rPr>
                  <a:t>Tiempo</a:t>
                </a:r>
                <a:endParaRPr b="0" i="0" sz="1800" u="none" cap="none" strike="noStrike">
                  <a:solidFill>
                    <a:srgbClr val="7F7F7F"/>
                  </a:solidFill>
                  <a:latin typeface="Calibri"/>
                  <a:ea typeface="Calibri"/>
                  <a:cs typeface="Calibri"/>
                  <a:sym typeface="Calibri"/>
                </a:endParaRPr>
              </a:p>
            </p:txBody>
          </p:sp>
        </p:grpSp>
        <p:sp>
          <p:nvSpPr>
            <p:cNvPr id="494" name="Google Shape;494;p19"/>
            <p:cNvSpPr txBox="1"/>
            <p:nvPr/>
          </p:nvSpPr>
          <p:spPr>
            <a:xfrm>
              <a:off x="4571331" y="1728944"/>
              <a:ext cx="3457053" cy="263791"/>
            </a:xfrm>
            <a:prstGeom prst="rect">
              <a:avLst/>
            </a:prstGeom>
            <a:noFill/>
            <a:ln>
              <a:noFill/>
            </a:ln>
          </p:spPr>
          <p:txBody>
            <a:bodyPr anchorCtr="0" anchor="t" bIns="46800" lIns="90000" spcFirstLastPara="1" rIns="90000" wrap="square" tIns="468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botón &lt;encender&gt;  /  acciones1</a:t>
              </a:r>
              <a:endParaRPr b="0" i="0" sz="1400" u="none" cap="none" strike="noStrike">
                <a:solidFill>
                  <a:srgbClr val="000000"/>
                </a:solidFill>
                <a:latin typeface="Arial"/>
                <a:ea typeface="Arial"/>
                <a:cs typeface="Arial"/>
                <a:sym typeface="Arial"/>
              </a:endParaRPr>
            </a:p>
          </p:txBody>
        </p:sp>
      </p:grpSp>
      <p:sp>
        <p:nvSpPr>
          <p:cNvPr id="495" name="Google Shape;495;p19"/>
          <p:cNvSpPr/>
          <p:nvPr/>
        </p:nvSpPr>
        <p:spPr>
          <a:xfrm>
            <a:off x="1775520" y="52214"/>
            <a:ext cx="8640960" cy="90794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1" lang="es-ES" sz="1600" u="none" cap="none" strike="noStrike">
                <a:solidFill>
                  <a:srgbClr val="000000"/>
                </a:solidFill>
                <a:latin typeface="Calibri"/>
                <a:ea typeface="Calibri"/>
                <a:cs typeface="Calibri"/>
                <a:sym typeface="Calibri"/>
              </a:rPr>
              <a:t>Una vez finalizado el tiempo establecido, se vuelve al estado de la configuración del tiempo y se abre la puerta automáticamente, emitiendo un pitido de finalización.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600"/>
              </a:spcBef>
              <a:spcAft>
                <a:spcPts val="0"/>
              </a:spcAft>
              <a:buClr>
                <a:srgbClr val="000000"/>
              </a:buClr>
              <a:buSzPts val="1600"/>
              <a:buFont typeface="Arial"/>
              <a:buNone/>
            </a:pPr>
            <a:r>
              <a:rPr b="0" i="1" lang="es-ES" sz="1600" u="none" cap="none" strike="noStrike">
                <a:solidFill>
                  <a:srgbClr val="000000"/>
                </a:solidFill>
                <a:latin typeface="Calibri"/>
                <a:ea typeface="Calibri"/>
                <a:cs typeface="Calibri"/>
                <a:sym typeface="Calibri"/>
              </a:rPr>
              <a:t>La puerta no puede ser abierta por el usuario mientras el microondas está encendido.</a:t>
            </a:r>
            <a:endParaRPr b="0" i="0" sz="1400" u="none" cap="none" strike="noStrike">
              <a:solidFill>
                <a:srgbClr val="000000"/>
              </a:solidFill>
              <a:latin typeface="Arial"/>
              <a:ea typeface="Arial"/>
              <a:cs typeface="Arial"/>
              <a:sym typeface="Arial"/>
            </a:endParaRPr>
          </a:p>
        </p:txBody>
      </p:sp>
      <p:sp>
        <p:nvSpPr>
          <p:cNvPr id="496" name="Google Shape;496;p19"/>
          <p:cNvSpPr/>
          <p:nvPr/>
        </p:nvSpPr>
        <p:spPr>
          <a:xfrm>
            <a:off x="4799856" y="4869160"/>
            <a:ext cx="2448272" cy="864096"/>
          </a:xfrm>
          <a:prstGeom prst="roundRect">
            <a:avLst>
              <a:gd fmla="val 16667" name="adj"/>
            </a:avLst>
          </a:prstGeom>
          <a:noFill/>
          <a:ln cap="sq" cmpd="sng" w="285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Calibri"/>
                <a:ea typeface="Calibri"/>
                <a:cs typeface="Calibri"/>
                <a:sym typeface="Calibri"/>
              </a:rPr>
              <a:t>Funcionando</a:t>
            </a:r>
            <a:endParaRPr b="0" i="0" sz="1800" u="none" cap="none" strike="noStrike">
              <a:solidFill>
                <a:srgbClr val="000000"/>
              </a:solidFill>
              <a:latin typeface="Calibri"/>
              <a:ea typeface="Calibri"/>
              <a:cs typeface="Calibri"/>
              <a:sym typeface="Calibri"/>
            </a:endParaRPr>
          </a:p>
        </p:txBody>
      </p:sp>
      <p:sp>
        <p:nvSpPr>
          <p:cNvPr id="497" name="Google Shape;497;p19"/>
          <p:cNvSpPr txBox="1"/>
          <p:nvPr/>
        </p:nvSpPr>
        <p:spPr>
          <a:xfrm>
            <a:off x="6023992" y="4437112"/>
            <a:ext cx="4392488" cy="433068"/>
          </a:xfrm>
          <a:prstGeom prst="rect">
            <a:avLst/>
          </a:prstGeom>
          <a:noFill/>
          <a:ln>
            <a:noFill/>
          </a:ln>
        </p:spPr>
        <p:txBody>
          <a:bodyPr anchorCtr="0" anchor="t" bIns="46800" lIns="90000" spcFirstLastPara="1" rIns="90000" wrap="square" tIns="468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botón &lt;inicio&gt; [ temperatura &gt; 0 y puerta cerrada]   / acciones7</a:t>
            </a:r>
            <a:endParaRPr b="0" i="0" sz="1400" u="none" cap="none" strike="noStrike">
              <a:solidFill>
                <a:srgbClr val="000000"/>
              </a:solidFill>
              <a:latin typeface="Arial"/>
              <a:ea typeface="Arial"/>
              <a:cs typeface="Arial"/>
              <a:sym typeface="Arial"/>
            </a:endParaRPr>
          </a:p>
        </p:txBody>
      </p:sp>
      <p:grpSp>
        <p:nvGrpSpPr>
          <p:cNvPr id="498" name="Google Shape;498;p19"/>
          <p:cNvGrpSpPr/>
          <p:nvPr/>
        </p:nvGrpSpPr>
        <p:grpSpPr>
          <a:xfrm>
            <a:off x="1919537" y="2492899"/>
            <a:ext cx="4680521" cy="3239196"/>
            <a:chOff x="720080" y="741470"/>
            <a:chExt cx="4680521" cy="3313180"/>
          </a:xfrm>
        </p:grpSpPr>
        <p:sp>
          <p:nvSpPr>
            <p:cNvPr id="499" name="Google Shape;499;p19"/>
            <p:cNvSpPr/>
            <p:nvPr/>
          </p:nvSpPr>
          <p:spPr>
            <a:xfrm flipH="1" rot="5400000">
              <a:off x="1649013" y="-128154"/>
              <a:ext cx="2881963" cy="4621212"/>
            </a:xfrm>
            <a:prstGeom prst="arc">
              <a:avLst>
                <a:gd fmla="val 20379907" name="adj1"/>
                <a:gd fmla="val 12014594" name="adj2"/>
              </a:avLst>
            </a:prstGeom>
            <a:noFill/>
            <a:ln cap="flat" cmpd="sng" w="28575">
              <a:solidFill>
                <a:schemeClr val="dk1"/>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0" name="Google Shape;500;p19"/>
            <p:cNvSpPr/>
            <p:nvPr/>
          </p:nvSpPr>
          <p:spPr>
            <a:xfrm>
              <a:off x="720080" y="3613922"/>
              <a:ext cx="2771800" cy="440728"/>
            </a:xfrm>
            <a:prstGeom prst="rect">
              <a:avLst/>
            </a:prstGeom>
            <a:noFill/>
            <a:ln>
              <a:noFill/>
            </a:ln>
          </p:spPr>
          <p:txBody>
            <a:bodyPr anchorCtr="0" anchor="t" bIns="45700" lIns="91425" spcFirstLastPara="1" rIns="91425" wrap="square" tIns="45700">
              <a:spAutoFit/>
            </a:bodyPr>
            <a:lstStyle/>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Transcurre un segundo </a:t>
              </a:r>
              <a:endParaRPr b="0" i="0" sz="1400" u="none" cap="none" strike="noStrike">
                <a:solidFill>
                  <a:srgbClr val="000000"/>
                </a:solidFill>
                <a:latin typeface="Arial"/>
                <a:ea typeface="Arial"/>
                <a:cs typeface="Arial"/>
                <a:sym typeface="Arial"/>
              </a:endParaRPr>
            </a:p>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[tiempo restante es 0] / acciones9</a:t>
              </a:r>
              <a:endParaRPr b="0" i="0" sz="1400" u="none" cap="none" strike="noStrike">
                <a:solidFill>
                  <a:srgbClr val="000000"/>
                </a:solidFill>
                <a:latin typeface="Arial"/>
                <a:ea typeface="Arial"/>
                <a:cs typeface="Arial"/>
                <a:sym typeface="Arial"/>
              </a:endParaRPr>
            </a:p>
          </p:txBody>
        </p:sp>
      </p:grpSp>
      <p:grpSp>
        <p:nvGrpSpPr>
          <p:cNvPr id="501" name="Google Shape;501;p19"/>
          <p:cNvGrpSpPr/>
          <p:nvPr/>
        </p:nvGrpSpPr>
        <p:grpSpPr>
          <a:xfrm>
            <a:off x="7032106" y="5051277"/>
            <a:ext cx="3791025" cy="453256"/>
            <a:chOff x="5652120" y="2327672"/>
            <a:chExt cx="2942472" cy="453256"/>
          </a:xfrm>
        </p:grpSpPr>
        <p:sp>
          <p:nvSpPr>
            <p:cNvPr id="502" name="Google Shape;502;p19"/>
            <p:cNvSpPr/>
            <p:nvPr/>
          </p:nvSpPr>
          <p:spPr>
            <a:xfrm flipH="1">
              <a:off x="5652120" y="2348880"/>
              <a:ext cx="648072" cy="432048"/>
            </a:xfrm>
            <a:prstGeom prst="arc">
              <a:avLst>
                <a:gd fmla="val 3280199" name="adj1"/>
                <a:gd fmla="val 18899354" name="adj2"/>
              </a:avLst>
            </a:prstGeom>
            <a:noFill/>
            <a:ln cap="flat" cmpd="sng" w="28575">
              <a:solidFill>
                <a:schemeClr val="dk1"/>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3" name="Google Shape;503;p19"/>
            <p:cNvSpPr/>
            <p:nvPr/>
          </p:nvSpPr>
          <p:spPr>
            <a:xfrm>
              <a:off x="6290336" y="2327672"/>
              <a:ext cx="2304256" cy="430887"/>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Transcurre un segundo </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[tiempo restante &gt; 0] / acciones8</a:t>
              </a:r>
              <a:endParaRPr b="0" i="0" sz="1400" u="none" cap="none" strike="noStrike">
                <a:solidFill>
                  <a:srgbClr val="000000"/>
                </a:solidFill>
                <a:latin typeface="Arial"/>
                <a:ea typeface="Arial"/>
                <a:cs typeface="Arial"/>
                <a:sym typeface="Arial"/>
              </a:endParaRPr>
            </a:p>
          </p:txBody>
        </p:sp>
      </p:grpSp>
      <p:sp>
        <p:nvSpPr>
          <p:cNvPr id="504" name="Google Shape;504;p19"/>
          <p:cNvSpPr/>
          <p:nvPr/>
        </p:nvSpPr>
        <p:spPr>
          <a:xfrm>
            <a:off x="1559496" y="5992919"/>
            <a:ext cx="9577064" cy="764312"/>
          </a:xfrm>
          <a:prstGeom prst="rect">
            <a:avLst/>
          </a:prstGeom>
          <a:solidFill>
            <a:schemeClr val="lt1"/>
          </a:solidFill>
          <a:ln cap="flat" cmpd="sng" w="1587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s-ES" sz="1600" u="none" cap="none" strike="noStrike">
                <a:solidFill>
                  <a:schemeClr val="dk1"/>
                </a:solidFill>
                <a:latin typeface="Calibri"/>
                <a:ea typeface="Calibri"/>
                <a:cs typeface="Calibri"/>
                <a:sym typeface="Calibri"/>
              </a:rPr>
              <a:t>acciones8= decrementar cuenta regresiva, visualizar nueva cuenta regresiva en el display.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425"/>
              </a:spcBef>
              <a:spcAft>
                <a:spcPts val="0"/>
              </a:spcAft>
              <a:buClr>
                <a:srgbClr val="000000"/>
              </a:buClr>
              <a:buSzPts val="1600"/>
              <a:buFont typeface="Arial"/>
              <a:buNone/>
            </a:pPr>
            <a:r>
              <a:rPr b="1" i="0" lang="es-ES" sz="1600" u="none" cap="none" strike="noStrike">
                <a:solidFill>
                  <a:schemeClr val="dk1"/>
                </a:solidFill>
                <a:latin typeface="Calibri"/>
                <a:ea typeface="Calibri"/>
                <a:cs typeface="Calibri"/>
                <a:sym typeface="Calibri"/>
              </a:rPr>
              <a:t>acciones9 = detener motor,</a:t>
            </a:r>
            <a:r>
              <a:rPr b="1" lang="es-ES" sz="1600">
                <a:solidFill>
                  <a:schemeClr val="dk1"/>
                </a:solidFill>
                <a:latin typeface="Calibri"/>
                <a:ea typeface="Calibri"/>
                <a:cs typeface="Calibri"/>
                <a:sym typeface="Calibri"/>
              </a:rPr>
              <a:t> emitir pitido de finalización</a:t>
            </a:r>
            <a:r>
              <a:rPr b="1" i="0" lang="es-ES" sz="1600" u="none" cap="none" strike="noStrike">
                <a:solidFill>
                  <a:schemeClr val="dk1"/>
                </a:solidFill>
                <a:latin typeface="Calibri"/>
                <a:ea typeface="Calibri"/>
                <a:cs typeface="Calibri"/>
                <a:sym typeface="Calibri"/>
              </a:rPr>
              <a:t>, </a:t>
            </a:r>
            <a:r>
              <a:rPr b="1" lang="es-ES" sz="1600">
                <a:solidFill>
                  <a:schemeClr val="dk1"/>
                </a:solidFill>
                <a:latin typeface="Calibri"/>
                <a:ea typeface="Calibri"/>
                <a:cs typeface="Calibri"/>
                <a:sym typeface="Calibri"/>
              </a:rPr>
              <a:t>abrir puerta, </a:t>
            </a:r>
            <a:r>
              <a:rPr b="1" i="0" lang="es-ES" sz="1600" u="none" cap="none" strike="noStrike">
                <a:solidFill>
                  <a:schemeClr val="dk1"/>
                </a:solidFill>
                <a:latin typeface="Calibri"/>
                <a:ea typeface="Calibri"/>
                <a:cs typeface="Calibri"/>
                <a:sym typeface="Calibri"/>
              </a:rPr>
              <a:t>habilitar teclado numérico.</a:t>
            </a:r>
            <a:endParaRPr b="0" i="0" sz="1400" u="none" cap="none" strike="noStrike">
              <a:solidFill>
                <a:srgbClr val="000000"/>
              </a:solidFill>
              <a:latin typeface="Arial"/>
              <a:ea typeface="Arial"/>
              <a:cs typeface="Arial"/>
              <a:sym typeface="Arial"/>
            </a:endParaRPr>
          </a:p>
        </p:txBody>
      </p:sp>
      <p:grpSp>
        <p:nvGrpSpPr>
          <p:cNvPr id="505" name="Google Shape;505;p19"/>
          <p:cNvGrpSpPr/>
          <p:nvPr/>
        </p:nvGrpSpPr>
        <p:grpSpPr>
          <a:xfrm>
            <a:off x="2207568" y="3282897"/>
            <a:ext cx="8670675" cy="1582618"/>
            <a:chOff x="683568" y="3282897"/>
            <a:chExt cx="8670674" cy="1582618"/>
          </a:xfrm>
        </p:grpSpPr>
        <p:sp>
          <p:nvSpPr>
            <p:cNvPr id="506" name="Google Shape;506;p19"/>
            <p:cNvSpPr/>
            <p:nvPr/>
          </p:nvSpPr>
          <p:spPr>
            <a:xfrm flipH="1" rot="7908461">
              <a:off x="3477364" y="4337558"/>
              <a:ext cx="554474" cy="385578"/>
            </a:xfrm>
            <a:prstGeom prst="arc">
              <a:avLst>
                <a:gd fmla="val 3310550" name="adj1"/>
                <a:gd fmla="val 546973" name="adj2"/>
              </a:avLst>
            </a:prstGeom>
            <a:noFill/>
            <a:ln cap="flat" cmpd="sng" w="28575">
              <a:solidFill>
                <a:srgbClr val="7F7F7F"/>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7F7F7F"/>
                </a:solidFill>
                <a:latin typeface="Calibri"/>
                <a:ea typeface="Calibri"/>
                <a:cs typeface="Calibri"/>
                <a:sym typeface="Calibri"/>
              </a:endParaRPr>
            </a:p>
          </p:txBody>
        </p:sp>
        <p:grpSp>
          <p:nvGrpSpPr>
            <p:cNvPr id="507" name="Google Shape;507;p19"/>
            <p:cNvGrpSpPr/>
            <p:nvPr/>
          </p:nvGrpSpPr>
          <p:grpSpPr>
            <a:xfrm>
              <a:off x="683568" y="3395092"/>
              <a:ext cx="2730144" cy="591054"/>
              <a:chOff x="683568" y="3395092"/>
              <a:chExt cx="2730144" cy="591054"/>
            </a:xfrm>
          </p:grpSpPr>
          <p:sp>
            <p:nvSpPr>
              <p:cNvPr id="508" name="Google Shape;508;p19"/>
              <p:cNvSpPr/>
              <p:nvPr/>
            </p:nvSpPr>
            <p:spPr>
              <a:xfrm flipH="1" rot="-9494675">
                <a:off x="2736167" y="3497830"/>
                <a:ext cx="628470" cy="385578"/>
              </a:xfrm>
              <a:prstGeom prst="arc">
                <a:avLst>
                  <a:gd fmla="val 2319310" name="adj1"/>
                  <a:gd fmla="val 20447926" name="adj2"/>
                </a:avLst>
              </a:prstGeom>
              <a:noFill/>
              <a:ln cap="flat" cmpd="sng" w="28575">
                <a:solidFill>
                  <a:srgbClr val="7F7F7F"/>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7F7F7F"/>
                  </a:solidFill>
                  <a:latin typeface="Calibri"/>
                  <a:ea typeface="Calibri"/>
                  <a:cs typeface="Calibri"/>
                  <a:sym typeface="Calibri"/>
                </a:endParaRPr>
              </a:p>
            </p:txBody>
          </p:sp>
          <p:sp>
            <p:nvSpPr>
              <p:cNvPr id="509" name="Google Shape;509;p19"/>
              <p:cNvSpPr/>
              <p:nvPr/>
            </p:nvSpPr>
            <p:spPr>
              <a:xfrm>
                <a:off x="683568" y="3501009"/>
                <a:ext cx="2016224" cy="430887"/>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botón &lt;-&gt;</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[temperatura &gt;0] / acciones5</a:t>
                </a:r>
                <a:endParaRPr b="0" i="0" sz="1400" u="none" cap="none" strike="noStrike">
                  <a:solidFill>
                    <a:srgbClr val="000000"/>
                  </a:solidFill>
                  <a:latin typeface="Arial"/>
                  <a:ea typeface="Arial"/>
                  <a:cs typeface="Arial"/>
                  <a:sym typeface="Arial"/>
                </a:endParaRPr>
              </a:p>
            </p:txBody>
          </p:sp>
        </p:grpSp>
        <p:grpSp>
          <p:nvGrpSpPr>
            <p:cNvPr id="510" name="Google Shape;510;p19"/>
            <p:cNvGrpSpPr/>
            <p:nvPr/>
          </p:nvGrpSpPr>
          <p:grpSpPr>
            <a:xfrm>
              <a:off x="5607314" y="3862833"/>
              <a:ext cx="3746928" cy="635085"/>
              <a:chOff x="5695613" y="3286769"/>
              <a:chExt cx="3245234" cy="635085"/>
            </a:xfrm>
          </p:grpSpPr>
          <p:sp>
            <p:nvSpPr>
              <p:cNvPr id="511" name="Google Shape;511;p19"/>
              <p:cNvSpPr/>
              <p:nvPr/>
            </p:nvSpPr>
            <p:spPr>
              <a:xfrm>
                <a:off x="6217372" y="3480820"/>
                <a:ext cx="2723475" cy="430887"/>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botón &lt;+&gt; [temperatura es 300] / acciones6</a:t>
                </a:r>
                <a:endParaRPr b="0" i="0" sz="1100" u="none" cap="none" strike="noStrike">
                  <a:solidFill>
                    <a:srgbClr val="7F7F7F"/>
                  </a:solidFill>
                  <a:latin typeface="Calibri"/>
                  <a:ea typeface="Calibri"/>
                  <a:cs typeface="Calibri"/>
                  <a:sym typeface="Calibri"/>
                </a:endParaRPr>
              </a:p>
            </p:txBody>
          </p:sp>
          <p:sp>
            <p:nvSpPr>
              <p:cNvPr id="512" name="Google Shape;512;p19"/>
              <p:cNvSpPr/>
              <p:nvPr/>
            </p:nvSpPr>
            <p:spPr>
              <a:xfrm flipH="1" rot="2868168">
                <a:off x="5728293" y="3437336"/>
                <a:ext cx="554474" cy="333951"/>
              </a:xfrm>
              <a:prstGeom prst="arc">
                <a:avLst>
                  <a:gd fmla="val 3310550" name="adj1"/>
                  <a:gd fmla="val 546973" name="adj2"/>
                </a:avLst>
              </a:prstGeom>
              <a:noFill/>
              <a:ln cap="flat" cmpd="sng" w="28575">
                <a:solidFill>
                  <a:srgbClr val="7F7F7F"/>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7F7F7F"/>
                  </a:solidFill>
                  <a:latin typeface="Calibri"/>
                  <a:ea typeface="Calibri"/>
                  <a:cs typeface="Calibri"/>
                  <a:sym typeface="Calibri"/>
                </a:endParaRPr>
              </a:p>
            </p:txBody>
          </p:sp>
        </p:grpSp>
        <p:grpSp>
          <p:nvGrpSpPr>
            <p:cNvPr id="513" name="Google Shape;513;p19"/>
            <p:cNvGrpSpPr/>
            <p:nvPr/>
          </p:nvGrpSpPr>
          <p:grpSpPr>
            <a:xfrm>
              <a:off x="683568" y="3861048"/>
              <a:ext cx="2736303" cy="629391"/>
              <a:chOff x="611560" y="3353814"/>
              <a:chExt cx="2736303" cy="629391"/>
            </a:xfrm>
          </p:grpSpPr>
          <p:sp>
            <p:nvSpPr>
              <p:cNvPr id="514" name="Google Shape;514;p19"/>
              <p:cNvSpPr/>
              <p:nvPr/>
            </p:nvSpPr>
            <p:spPr>
              <a:xfrm rot="-2279776">
                <a:off x="2728284" y="3492534"/>
                <a:ext cx="571848" cy="351952"/>
              </a:xfrm>
              <a:prstGeom prst="arc">
                <a:avLst>
                  <a:gd fmla="val 2766321" name="adj1"/>
                  <a:gd fmla="val 21049619" name="adj2"/>
                </a:avLst>
              </a:prstGeom>
              <a:noFill/>
              <a:ln cap="flat" cmpd="sng" w="28575">
                <a:solidFill>
                  <a:srgbClr val="7F7F7F"/>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7F7F7F"/>
                  </a:solidFill>
                  <a:latin typeface="Calibri"/>
                  <a:ea typeface="Calibri"/>
                  <a:cs typeface="Calibri"/>
                  <a:sym typeface="Calibri"/>
                </a:endParaRPr>
              </a:p>
            </p:txBody>
          </p:sp>
          <p:sp>
            <p:nvSpPr>
              <p:cNvPr id="515" name="Google Shape;515;p19"/>
              <p:cNvSpPr/>
              <p:nvPr/>
            </p:nvSpPr>
            <p:spPr>
              <a:xfrm>
                <a:off x="611560" y="3497830"/>
                <a:ext cx="2088232" cy="430887"/>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botón &lt;-&gt;</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[temperatura es 0] / acciones6</a:t>
                </a:r>
                <a:endParaRPr b="0" i="0" sz="1100" u="none" cap="none" strike="noStrike">
                  <a:solidFill>
                    <a:srgbClr val="7F7F7F"/>
                  </a:solidFill>
                  <a:latin typeface="Calibri"/>
                  <a:ea typeface="Calibri"/>
                  <a:cs typeface="Calibri"/>
                  <a:sym typeface="Calibri"/>
                </a:endParaRPr>
              </a:p>
            </p:txBody>
          </p:sp>
        </p:grpSp>
        <p:grpSp>
          <p:nvGrpSpPr>
            <p:cNvPr id="516" name="Google Shape;516;p19"/>
            <p:cNvGrpSpPr/>
            <p:nvPr/>
          </p:nvGrpSpPr>
          <p:grpSpPr>
            <a:xfrm>
              <a:off x="5580113" y="3282897"/>
              <a:ext cx="3096343" cy="650158"/>
              <a:chOff x="5580113" y="3282897"/>
              <a:chExt cx="3096343" cy="650158"/>
            </a:xfrm>
          </p:grpSpPr>
          <p:sp>
            <p:nvSpPr>
              <p:cNvPr id="517" name="Google Shape;517;p19"/>
              <p:cNvSpPr/>
              <p:nvPr/>
            </p:nvSpPr>
            <p:spPr>
              <a:xfrm>
                <a:off x="6300192" y="3403600"/>
                <a:ext cx="2376264" cy="430887"/>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botón &lt;+&gt;</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[temperatura &lt; 300] / acciones4</a:t>
                </a:r>
                <a:endParaRPr b="0" i="0" sz="1400" u="none" cap="none" strike="noStrike">
                  <a:solidFill>
                    <a:srgbClr val="000000"/>
                  </a:solidFill>
                  <a:latin typeface="Arial"/>
                  <a:ea typeface="Arial"/>
                  <a:cs typeface="Arial"/>
                  <a:sym typeface="Arial"/>
                </a:endParaRPr>
              </a:p>
            </p:txBody>
          </p:sp>
          <p:sp>
            <p:nvSpPr>
              <p:cNvPr id="518" name="Google Shape;518;p19"/>
              <p:cNvSpPr/>
              <p:nvPr/>
            </p:nvSpPr>
            <p:spPr>
              <a:xfrm rot="8674003">
                <a:off x="5640515" y="3412450"/>
                <a:ext cx="571848" cy="391053"/>
              </a:xfrm>
              <a:prstGeom prst="arc">
                <a:avLst>
                  <a:gd fmla="val 4185236" name="adj1"/>
                  <a:gd fmla="val 21049619" name="adj2"/>
                </a:avLst>
              </a:prstGeom>
              <a:noFill/>
              <a:ln cap="flat" cmpd="sng" w="28575">
                <a:solidFill>
                  <a:srgbClr val="7F7F7F"/>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7F7F7F"/>
                  </a:solidFill>
                  <a:latin typeface="Calibri"/>
                  <a:ea typeface="Calibri"/>
                  <a:cs typeface="Calibri"/>
                  <a:sym typeface="Calibri"/>
                </a:endParaRPr>
              </a:p>
            </p:txBody>
          </p:sp>
        </p:grpSp>
        <p:sp>
          <p:nvSpPr>
            <p:cNvPr id="519" name="Google Shape;519;p19"/>
            <p:cNvSpPr/>
            <p:nvPr/>
          </p:nvSpPr>
          <p:spPr>
            <a:xfrm>
              <a:off x="3275856" y="3429000"/>
              <a:ext cx="2448272" cy="864096"/>
            </a:xfrm>
            <a:prstGeom prst="roundRect">
              <a:avLst>
                <a:gd fmla="val 16667" name="adj"/>
              </a:avLst>
            </a:prstGeom>
            <a:noFill/>
            <a:ln cap="sq" cmpd="sng" w="28575">
              <a:solidFill>
                <a:srgbClr val="7F7F7F"/>
              </a:solidFill>
              <a:prstDash val="solid"/>
              <a:miter lim="800000"/>
              <a:headEnd len="sm" w="sm" type="none"/>
              <a:tailEnd len="sm" w="sm" type="none"/>
            </a:ln>
          </p:spPr>
          <p:txBody>
            <a:bodyPr anchorCtr="0" anchor="ctr" bIns="46800" lIns="90000" spcFirstLastPara="1" rIns="90000" wrap="square" tIns="46800">
              <a:noAutofit/>
            </a:bodyPr>
            <a:lstStyle/>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7F7F7F"/>
                  </a:solidFill>
                  <a:latin typeface="Calibri"/>
                  <a:ea typeface="Calibri"/>
                  <a:cs typeface="Calibri"/>
                  <a:sym typeface="Calibri"/>
                </a:rPr>
                <a:t>Configurando</a:t>
              </a:r>
              <a:endParaRPr b="0" i="0" sz="1400" u="none" cap="none" strike="noStrike">
                <a:solidFill>
                  <a:srgbClr val="000000"/>
                </a:solidFill>
                <a:latin typeface="Arial"/>
                <a:ea typeface="Arial"/>
                <a:cs typeface="Arial"/>
                <a:sym typeface="Arial"/>
              </a:endParaRPr>
            </a:p>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7F7F7F"/>
                  </a:solidFill>
                  <a:latin typeface="Calibri"/>
                  <a:ea typeface="Calibri"/>
                  <a:cs typeface="Calibri"/>
                  <a:sym typeface="Calibri"/>
                </a:rPr>
                <a:t>Temperatura</a:t>
              </a:r>
              <a:endParaRPr b="0" i="0" sz="1800" u="none" cap="none" strike="noStrike">
                <a:solidFill>
                  <a:srgbClr val="7F7F7F"/>
                </a:solidFill>
                <a:latin typeface="Calibri"/>
                <a:ea typeface="Calibri"/>
                <a:cs typeface="Calibri"/>
                <a:sym typeface="Calibri"/>
              </a:endParaRPr>
            </a:p>
          </p:txBody>
        </p:sp>
      </p:grpSp>
      <p:sp>
        <p:nvSpPr>
          <p:cNvPr id="520" name="Google Shape;520;p19"/>
          <p:cNvSpPr txBox="1"/>
          <p:nvPr/>
        </p:nvSpPr>
        <p:spPr>
          <a:xfrm>
            <a:off x="2423594" y="3068961"/>
            <a:ext cx="3672383" cy="263791"/>
          </a:xfrm>
          <a:prstGeom prst="rect">
            <a:avLst/>
          </a:prstGeom>
          <a:noFill/>
          <a:ln>
            <a:noFill/>
          </a:ln>
        </p:spPr>
        <p:txBody>
          <a:bodyPr anchorCtr="0" anchor="t" bIns="46800" lIns="90000" spcFirstLastPara="1" rIns="90000" wrap="square" tIns="46800">
            <a:spAutoFit/>
          </a:bodyPr>
          <a:lstStyle/>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dígito [cantidad dígitos es 3]  / acciones3</a:t>
            </a:r>
            <a:endParaRPr b="0" i="0" sz="1400" u="none" cap="none" strike="noStrike">
              <a:solidFill>
                <a:srgbClr val="000000"/>
              </a:solidFill>
              <a:latin typeface="Arial"/>
              <a:ea typeface="Arial"/>
              <a:cs typeface="Arial"/>
              <a:sym typeface="Arial"/>
            </a:endParaRPr>
          </a:p>
        </p:txBody>
      </p:sp>
      <p:sp>
        <p:nvSpPr>
          <p:cNvPr id="521" name="Google Shape;521;p19"/>
          <p:cNvSpPr/>
          <p:nvPr/>
        </p:nvSpPr>
        <p:spPr>
          <a:xfrm>
            <a:off x="2038152" y="4449813"/>
            <a:ext cx="3042784" cy="600164"/>
          </a:xfrm>
          <a:prstGeom prst="rect">
            <a:avLst/>
          </a:prstGeom>
          <a:noFill/>
          <a:ln>
            <a:noFill/>
          </a:ln>
        </p:spPr>
        <p:txBody>
          <a:bodyPr anchorCtr="0" anchor="t" bIns="45700" lIns="91425" spcFirstLastPara="1" rIns="91425" wrap="square" tIns="45700">
            <a:spAutoFit/>
          </a:bodyPr>
          <a:lstStyle/>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botón &lt;inicio&gt;</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               [ temperatura es 0 o puerta cerrada] </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                                         / acciones6</a:t>
            </a:r>
            <a:endParaRPr b="0" i="0" sz="1100" u="none" cap="none" strike="noStrike">
              <a:solidFill>
                <a:srgbClr val="7F7F7F"/>
              </a:solidFill>
              <a:latin typeface="Calibri"/>
              <a:ea typeface="Calibri"/>
              <a:cs typeface="Calibri"/>
              <a:sym typeface="Calibri"/>
            </a:endParaRPr>
          </a:p>
        </p:txBody>
      </p:sp>
      <p:grpSp>
        <p:nvGrpSpPr>
          <p:cNvPr id="522" name="Google Shape;522;p19"/>
          <p:cNvGrpSpPr/>
          <p:nvPr/>
        </p:nvGrpSpPr>
        <p:grpSpPr>
          <a:xfrm rot="-1033880">
            <a:off x="1305743" y="1579561"/>
            <a:ext cx="4338926" cy="886856"/>
            <a:chOff x="538442" y="1245999"/>
            <a:chExt cx="3864265" cy="886856"/>
          </a:xfrm>
        </p:grpSpPr>
        <p:pic>
          <p:nvPicPr>
            <p:cNvPr descr="C:\Users\Vero\Dropbox\Con Nico\hojita.png" id="523" name="Google Shape;523;p19"/>
            <p:cNvPicPr preferRelativeResize="0"/>
            <p:nvPr/>
          </p:nvPicPr>
          <p:blipFill rotWithShape="1">
            <a:blip r:embed="rId3">
              <a:alphaModFix/>
            </a:blip>
            <a:srcRect b="0" l="0" r="0" t="0"/>
            <a:stretch/>
          </p:blipFill>
          <p:spPr>
            <a:xfrm>
              <a:off x="538442" y="1268760"/>
              <a:ext cx="3864265" cy="864095"/>
            </a:xfrm>
            <a:prstGeom prst="rect">
              <a:avLst/>
            </a:prstGeom>
            <a:noFill/>
            <a:ln>
              <a:noFill/>
            </a:ln>
          </p:spPr>
        </p:pic>
        <p:sp>
          <p:nvSpPr>
            <p:cNvPr id="524" name="Google Shape;524;p19"/>
            <p:cNvSpPr/>
            <p:nvPr/>
          </p:nvSpPr>
          <p:spPr>
            <a:xfrm>
              <a:off x="763611" y="1245999"/>
              <a:ext cx="3566898"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s-ES" sz="1600" u="none" cap="none" strike="noStrike">
                  <a:solidFill>
                    <a:srgbClr val="FF0000"/>
                  </a:solidFill>
                  <a:latin typeface="Quattrocento Sans"/>
                  <a:ea typeface="Quattrocento Sans"/>
                  <a:cs typeface="Quattrocento Sans"/>
                  <a:sym typeface="Quattrocento Sans"/>
                </a:rPr>
                <a:t>El enunciado no indica que debe actualizarse el tiempo, pero se debe modelar esta situación</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500"/>
                                        <p:tgtEl>
                                          <p:spTgt spid="5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8"/>
                                        </p:tgtEl>
                                        <p:attrNameLst>
                                          <p:attrName>style.visibility</p:attrName>
                                        </p:attrNameLst>
                                      </p:cBhvr>
                                      <p:to>
                                        <p:strVal val="visible"/>
                                      </p:to>
                                    </p:set>
                                    <p:animEffect filter="fade" transition="in">
                                      <p:cBhvr>
                                        <p:cTn dur="500"/>
                                        <p:tgtEl>
                                          <p:spTgt spid="4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4">
                                            <p:txEl>
                                              <p:pRg end="0" st="0"/>
                                            </p:txEl>
                                          </p:spTgt>
                                        </p:tgtEl>
                                        <p:attrNameLst>
                                          <p:attrName>style.visibility</p:attrName>
                                        </p:attrNameLst>
                                      </p:cBhvr>
                                      <p:to>
                                        <p:strVal val="visible"/>
                                      </p:to>
                                    </p:set>
                                    <p:animEffect filter="fade" transition="in">
                                      <p:cBhvr>
                                        <p:cTn dur="500"/>
                                        <p:tgtEl>
                                          <p:spTgt spid="5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4">
                                            <p:txEl>
                                              <p:pRg end="1" st="1"/>
                                            </p:txEl>
                                          </p:spTgt>
                                        </p:tgtEl>
                                        <p:attrNameLst>
                                          <p:attrName>style.visibility</p:attrName>
                                        </p:attrNameLst>
                                      </p:cBhvr>
                                      <p:to>
                                        <p:strVal val="visible"/>
                                      </p:to>
                                    </p:set>
                                    <p:animEffect filter="fade" transition="in">
                                      <p:cBhvr>
                                        <p:cTn dur="500"/>
                                        <p:tgtEl>
                                          <p:spTgt spid="504">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29" name="Shape 529"/>
        <p:cNvGrpSpPr/>
        <p:nvPr/>
      </p:nvGrpSpPr>
      <p:grpSpPr>
        <a:xfrm>
          <a:off x="0" y="0"/>
          <a:ext cx="0" cy="0"/>
          <a:chOff x="0" y="0"/>
          <a:chExt cx="0" cy="0"/>
        </a:xfrm>
      </p:grpSpPr>
      <p:cxnSp>
        <p:nvCxnSpPr>
          <p:cNvPr id="530" name="Google Shape;530;p20"/>
          <p:cNvCxnSpPr/>
          <p:nvPr/>
        </p:nvCxnSpPr>
        <p:spPr>
          <a:xfrm>
            <a:off x="6059996" y="4293096"/>
            <a:ext cx="0" cy="576064"/>
          </a:xfrm>
          <a:prstGeom prst="straightConnector1">
            <a:avLst/>
          </a:prstGeom>
          <a:noFill/>
          <a:ln cap="sq" cmpd="sng" w="28575">
            <a:solidFill>
              <a:srgbClr val="7F7F7F"/>
            </a:solidFill>
            <a:prstDash val="solid"/>
            <a:miter lim="800000"/>
            <a:headEnd len="sm" w="sm" type="none"/>
            <a:tailEnd len="med" w="med" type="stealth"/>
          </a:ln>
        </p:spPr>
      </p:cxnSp>
      <p:sp>
        <p:nvSpPr>
          <p:cNvPr id="531" name="Google Shape;531;p20"/>
          <p:cNvSpPr txBox="1"/>
          <p:nvPr/>
        </p:nvSpPr>
        <p:spPr>
          <a:xfrm>
            <a:off x="1981200" y="215902"/>
            <a:ext cx="8229600" cy="59404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532" name="Google Shape;532;p20"/>
          <p:cNvGrpSpPr/>
          <p:nvPr/>
        </p:nvGrpSpPr>
        <p:grpSpPr>
          <a:xfrm>
            <a:off x="7092237" y="2276871"/>
            <a:ext cx="3384376" cy="504056"/>
            <a:chOff x="5652120" y="2276872"/>
            <a:chExt cx="2952328" cy="504056"/>
          </a:xfrm>
        </p:grpSpPr>
        <p:sp>
          <p:nvSpPr>
            <p:cNvPr id="533" name="Google Shape;533;p20"/>
            <p:cNvSpPr/>
            <p:nvPr/>
          </p:nvSpPr>
          <p:spPr>
            <a:xfrm flipH="1">
              <a:off x="5652120" y="2348880"/>
              <a:ext cx="648072" cy="432048"/>
            </a:xfrm>
            <a:prstGeom prst="arc">
              <a:avLst>
                <a:gd fmla="val 3280199" name="adj1"/>
                <a:gd fmla="val 18899354" name="adj2"/>
              </a:avLst>
            </a:prstGeom>
            <a:noFill/>
            <a:ln cap="flat" cmpd="sng" w="28575">
              <a:solidFill>
                <a:srgbClr val="7F7F7F"/>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4" name="Google Shape;534;p20"/>
            <p:cNvSpPr/>
            <p:nvPr/>
          </p:nvSpPr>
          <p:spPr>
            <a:xfrm>
              <a:off x="6300192" y="2276872"/>
              <a:ext cx="2304256" cy="430887"/>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dígito [cantidad dígitos &lt; 3]  </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  acciones2</a:t>
              </a:r>
              <a:endParaRPr b="0" i="0" sz="1400" u="none" cap="none" strike="noStrike">
                <a:solidFill>
                  <a:srgbClr val="000000"/>
                </a:solidFill>
                <a:latin typeface="Arial"/>
                <a:ea typeface="Arial"/>
                <a:cs typeface="Arial"/>
                <a:sym typeface="Arial"/>
              </a:endParaRPr>
            </a:p>
          </p:txBody>
        </p:sp>
      </p:grpSp>
      <p:grpSp>
        <p:nvGrpSpPr>
          <p:cNvPr id="535" name="Google Shape;535;p20"/>
          <p:cNvGrpSpPr/>
          <p:nvPr/>
        </p:nvGrpSpPr>
        <p:grpSpPr>
          <a:xfrm>
            <a:off x="2423594" y="2996952"/>
            <a:ext cx="3672383" cy="432048"/>
            <a:chOff x="899592" y="2996952"/>
            <a:chExt cx="3672383" cy="432048"/>
          </a:xfrm>
        </p:grpSpPr>
        <p:cxnSp>
          <p:nvCxnSpPr>
            <p:cNvPr id="536" name="Google Shape;536;p20"/>
            <p:cNvCxnSpPr/>
            <p:nvPr/>
          </p:nvCxnSpPr>
          <p:spPr>
            <a:xfrm flipH="1">
              <a:off x="4535996" y="2996952"/>
              <a:ext cx="1" cy="432048"/>
            </a:xfrm>
            <a:prstGeom prst="straightConnector1">
              <a:avLst/>
            </a:prstGeom>
            <a:noFill/>
            <a:ln cap="sq" cmpd="sng" w="28575">
              <a:solidFill>
                <a:srgbClr val="7F7F7F"/>
              </a:solidFill>
              <a:prstDash val="solid"/>
              <a:miter lim="800000"/>
              <a:headEnd len="sm" w="sm" type="none"/>
              <a:tailEnd len="med" w="med" type="stealth"/>
            </a:ln>
          </p:spPr>
        </p:cxnSp>
        <p:sp>
          <p:nvSpPr>
            <p:cNvPr id="537" name="Google Shape;537;p20"/>
            <p:cNvSpPr txBox="1"/>
            <p:nvPr/>
          </p:nvSpPr>
          <p:spPr>
            <a:xfrm>
              <a:off x="899592" y="3068960"/>
              <a:ext cx="3672383" cy="263791"/>
            </a:xfrm>
            <a:prstGeom prst="rect">
              <a:avLst/>
            </a:prstGeom>
            <a:noFill/>
            <a:ln>
              <a:noFill/>
            </a:ln>
          </p:spPr>
          <p:txBody>
            <a:bodyPr anchorCtr="0" anchor="t" bIns="46800" lIns="90000" spcFirstLastPara="1" rIns="90000" wrap="square" tIns="46800">
              <a:spAutoFit/>
            </a:bodyPr>
            <a:lstStyle/>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dígito [cantidad dígitos es 3]  / acciones3</a:t>
              </a:r>
              <a:endParaRPr b="0" i="0" sz="1400" u="none" cap="none" strike="noStrike">
                <a:solidFill>
                  <a:srgbClr val="000000"/>
                </a:solidFill>
                <a:latin typeface="Arial"/>
                <a:ea typeface="Arial"/>
                <a:cs typeface="Arial"/>
                <a:sym typeface="Arial"/>
              </a:endParaRPr>
            </a:p>
          </p:txBody>
        </p:sp>
      </p:grpSp>
      <p:grpSp>
        <p:nvGrpSpPr>
          <p:cNvPr id="538" name="Google Shape;538;p20"/>
          <p:cNvGrpSpPr/>
          <p:nvPr/>
        </p:nvGrpSpPr>
        <p:grpSpPr>
          <a:xfrm>
            <a:off x="4799856" y="1484784"/>
            <a:ext cx="4752528" cy="1512168"/>
            <a:chOff x="3131841" y="1484784"/>
            <a:chExt cx="4896543" cy="1512168"/>
          </a:xfrm>
        </p:grpSpPr>
        <p:grpSp>
          <p:nvGrpSpPr>
            <p:cNvPr id="539" name="Google Shape;539;p20"/>
            <p:cNvGrpSpPr/>
            <p:nvPr/>
          </p:nvGrpSpPr>
          <p:grpSpPr>
            <a:xfrm>
              <a:off x="3131841" y="1484784"/>
              <a:ext cx="2522461" cy="1512168"/>
              <a:chOff x="2988495" y="1188138"/>
              <a:chExt cx="2522461" cy="1512168"/>
            </a:xfrm>
          </p:grpSpPr>
          <p:sp>
            <p:nvSpPr>
              <p:cNvPr id="540" name="Google Shape;540;p20"/>
              <p:cNvSpPr/>
              <p:nvPr/>
            </p:nvSpPr>
            <p:spPr>
              <a:xfrm>
                <a:off x="4198994" y="1188138"/>
                <a:ext cx="215900" cy="215900"/>
              </a:xfrm>
              <a:prstGeom prst="ellipse">
                <a:avLst/>
              </a:prstGeom>
              <a:solidFill>
                <a:srgbClr val="7F7F7F"/>
              </a:solidFill>
              <a:ln cap="sq"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541" name="Google Shape;541;p20"/>
              <p:cNvCxnSpPr/>
              <p:nvPr/>
            </p:nvCxnSpPr>
            <p:spPr>
              <a:xfrm>
                <a:off x="4298665" y="1404038"/>
                <a:ext cx="63" cy="432172"/>
              </a:xfrm>
              <a:prstGeom prst="straightConnector1">
                <a:avLst/>
              </a:prstGeom>
              <a:noFill/>
              <a:ln cap="sq" cmpd="sng" w="28575">
                <a:solidFill>
                  <a:srgbClr val="7F7F7F"/>
                </a:solidFill>
                <a:prstDash val="solid"/>
                <a:miter lim="800000"/>
                <a:headEnd len="sm" w="sm" type="none"/>
                <a:tailEnd len="med" w="med" type="stealth"/>
              </a:ln>
            </p:spPr>
          </p:cxnSp>
          <p:sp>
            <p:nvSpPr>
              <p:cNvPr id="542" name="Google Shape;542;p20"/>
              <p:cNvSpPr/>
              <p:nvPr/>
            </p:nvSpPr>
            <p:spPr>
              <a:xfrm>
                <a:off x="2988495" y="1836210"/>
                <a:ext cx="2522461" cy="864096"/>
              </a:xfrm>
              <a:prstGeom prst="roundRect">
                <a:avLst>
                  <a:gd fmla="val 16667" name="adj"/>
                </a:avLst>
              </a:prstGeom>
              <a:noFill/>
              <a:ln cap="sq" cmpd="sng" w="28575">
                <a:solidFill>
                  <a:srgbClr val="7F7F7F"/>
                </a:solidFill>
                <a:prstDash val="solid"/>
                <a:miter lim="800000"/>
                <a:headEnd len="sm" w="sm" type="none"/>
                <a:tailEnd len="sm" w="sm" type="none"/>
              </a:ln>
            </p:spPr>
            <p:txBody>
              <a:bodyPr anchorCtr="0" anchor="ctr" bIns="46800" lIns="90000" spcFirstLastPara="1" rIns="90000" wrap="square" tIns="46800">
                <a:noAutofit/>
              </a:bodyPr>
              <a:lstStyle/>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7F7F7F"/>
                    </a:solidFill>
                    <a:latin typeface="Calibri"/>
                    <a:ea typeface="Calibri"/>
                    <a:cs typeface="Calibri"/>
                    <a:sym typeface="Calibri"/>
                  </a:rPr>
                  <a:t>Configurando</a:t>
                </a:r>
                <a:endParaRPr b="0" i="0" sz="1400" u="none" cap="none" strike="noStrike">
                  <a:solidFill>
                    <a:srgbClr val="000000"/>
                  </a:solidFill>
                  <a:latin typeface="Arial"/>
                  <a:ea typeface="Arial"/>
                  <a:cs typeface="Arial"/>
                  <a:sym typeface="Arial"/>
                </a:endParaRPr>
              </a:p>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7F7F7F"/>
                    </a:solidFill>
                    <a:latin typeface="Calibri"/>
                    <a:ea typeface="Calibri"/>
                    <a:cs typeface="Calibri"/>
                    <a:sym typeface="Calibri"/>
                  </a:rPr>
                  <a:t>Tiempo</a:t>
                </a:r>
                <a:endParaRPr b="0" i="0" sz="1800" u="none" cap="none" strike="noStrike">
                  <a:solidFill>
                    <a:srgbClr val="7F7F7F"/>
                  </a:solidFill>
                  <a:latin typeface="Calibri"/>
                  <a:ea typeface="Calibri"/>
                  <a:cs typeface="Calibri"/>
                  <a:sym typeface="Calibri"/>
                </a:endParaRPr>
              </a:p>
            </p:txBody>
          </p:sp>
        </p:grpSp>
        <p:sp>
          <p:nvSpPr>
            <p:cNvPr id="543" name="Google Shape;543;p20"/>
            <p:cNvSpPr txBox="1"/>
            <p:nvPr/>
          </p:nvSpPr>
          <p:spPr>
            <a:xfrm>
              <a:off x="4571331" y="1728944"/>
              <a:ext cx="3457053" cy="263791"/>
            </a:xfrm>
            <a:prstGeom prst="rect">
              <a:avLst/>
            </a:prstGeom>
            <a:noFill/>
            <a:ln>
              <a:noFill/>
            </a:ln>
          </p:spPr>
          <p:txBody>
            <a:bodyPr anchorCtr="0" anchor="t" bIns="46800" lIns="90000" spcFirstLastPara="1" rIns="90000" wrap="square" tIns="468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botón &lt;encender&gt;  /  acciones1</a:t>
              </a:r>
              <a:endParaRPr b="0" i="0" sz="1400" u="none" cap="none" strike="noStrike">
                <a:solidFill>
                  <a:srgbClr val="000000"/>
                </a:solidFill>
                <a:latin typeface="Arial"/>
                <a:ea typeface="Arial"/>
                <a:cs typeface="Arial"/>
                <a:sym typeface="Arial"/>
              </a:endParaRPr>
            </a:p>
          </p:txBody>
        </p:sp>
      </p:grpSp>
      <p:sp>
        <p:nvSpPr>
          <p:cNvPr id="544" name="Google Shape;544;p20"/>
          <p:cNvSpPr/>
          <p:nvPr/>
        </p:nvSpPr>
        <p:spPr>
          <a:xfrm>
            <a:off x="1775520" y="52214"/>
            <a:ext cx="8640960" cy="90794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1" lang="es-ES" sz="1600" u="none" cap="none" strike="noStrike">
                <a:solidFill>
                  <a:srgbClr val="000000"/>
                </a:solidFill>
                <a:latin typeface="Calibri"/>
                <a:ea typeface="Calibri"/>
                <a:cs typeface="Calibri"/>
                <a:sym typeface="Calibri"/>
              </a:rPr>
              <a:t>Una vez finalizado el tiempo establecido, se vuelve al estado de la configuración del tiempo y se abre la puerta automáticamente, emitiendo un pitido de finalización.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600"/>
              </a:spcBef>
              <a:spcAft>
                <a:spcPts val="0"/>
              </a:spcAft>
              <a:buClr>
                <a:srgbClr val="000000"/>
              </a:buClr>
              <a:buSzPts val="1600"/>
              <a:buFont typeface="Arial"/>
              <a:buNone/>
            </a:pPr>
            <a:r>
              <a:rPr b="0" i="1" lang="es-ES" sz="1600" u="none" cap="none" strike="noStrike">
                <a:solidFill>
                  <a:srgbClr val="000000"/>
                </a:solidFill>
                <a:latin typeface="Calibri"/>
                <a:ea typeface="Calibri"/>
                <a:cs typeface="Calibri"/>
                <a:sym typeface="Calibri"/>
              </a:rPr>
              <a:t>La puerta no puede ser abierta por el usuario mientras el microondas está encendido.</a:t>
            </a:r>
            <a:endParaRPr b="0" i="0" sz="1400" u="none" cap="none" strike="noStrike">
              <a:solidFill>
                <a:srgbClr val="000000"/>
              </a:solidFill>
              <a:latin typeface="Arial"/>
              <a:ea typeface="Arial"/>
              <a:cs typeface="Arial"/>
              <a:sym typeface="Arial"/>
            </a:endParaRPr>
          </a:p>
        </p:txBody>
      </p:sp>
      <p:sp>
        <p:nvSpPr>
          <p:cNvPr id="545" name="Google Shape;545;p20"/>
          <p:cNvSpPr/>
          <p:nvPr/>
        </p:nvSpPr>
        <p:spPr>
          <a:xfrm>
            <a:off x="4799856" y="4869160"/>
            <a:ext cx="2448272" cy="864096"/>
          </a:xfrm>
          <a:prstGeom prst="roundRect">
            <a:avLst>
              <a:gd fmla="val 16667" name="adj"/>
            </a:avLst>
          </a:prstGeom>
          <a:noFill/>
          <a:ln cap="sq" cmpd="sng" w="285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Calibri"/>
                <a:ea typeface="Calibri"/>
                <a:cs typeface="Calibri"/>
                <a:sym typeface="Calibri"/>
              </a:rPr>
              <a:t>Funcionando</a:t>
            </a:r>
            <a:endParaRPr b="0" i="0" sz="1800" u="none" cap="none" strike="noStrike">
              <a:solidFill>
                <a:srgbClr val="000000"/>
              </a:solidFill>
              <a:latin typeface="Calibri"/>
              <a:ea typeface="Calibri"/>
              <a:cs typeface="Calibri"/>
              <a:sym typeface="Calibri"/>
            </a:endParaRPr>
          </a:p>
        </p:txBody>
      </p:sp>
      <p:sp>
        <p:nvSpPr>
          <p:cNvPr id="546" name="Google Shape;546;p20"/>
          <p:cNvSpPr txBox="1"/>
          <p:nvPr/>
        </p:nvSpPr>
        <p:spPr>
          <a:xfrm>
            <a:off x="6023992" y="4437112"/>
            <a:ext cx="4392488" cy="433068"/>
          </a:xfrm>
          <a:prstGeom prst="rect">
            <a:avLst/>
          </a:prstGeom>
          <a:noFill/>
          <a:ln>
            <a:noFill/>
          </a:ln>
        </p:spPr>
        <p:txBody>
          <a:bodyPr anchorCtr="0" anchor="t" bIns="46800" lIns="90000" spcFirstLastPara="1" rIns="90000" wrap="square" tIns="468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botón &lt;inicio&gt; [ temperatura &gt; 0 y puerta cerrada]   / acciones7</a:t>
            </a:r>
            <a:endParaRPr b="0" i="0" sz="1400" u="none" cap="none" strike="noStrike">
              <a:solidFill>
                <a:srgbClr val="000000"/>
              </a:solidFill>
              <a:latin typeface="Arial"/>
              <a:ea typeface="Arial"/>
              <a:cs typeface="Arial"/>
              <a:sym typeface="Arial"/>
            </a:endParaRPr>
          </a:p>
        </p:txBody>
      </p:sp>
      <p:grpSp>
        <p:nvGrpSpPr>
          <p:cNvPr id="547" name="Google Shape;547;p20"/>
          <p:cNvGrpSpPr/>
          <p:nvPr/>
        </p:nvGrpSpPr>
        <p:grpSpPr>
          <a:xfrm>
            <a:off x="1919537" y="2492899"/>
            <a:ext cx="4680521" cy="3239196"/>
            <a:chOff x="720080" y="741470"/>
            <a:chExt cx="4680521" cy="3313180"/>
          </a:xfrm>
        </p:grpSpPr>
        <p:sp>
          <p:nvSpPr>
            <p:cNvPr id="548" name="Google Shape;548;p20"/>
            <p:cNvSpPr/>
            <p:nvPr/>
          </p:nvSpPr>
          <p:spPr>
            <a:xfrm flipH="1" rot="5400000">
              <a:off x="1649013" y="-128154"/>
              <a:ext cx="2881963" cy="4621212"/>
            </a:xfrm>
            <a:prstGeom prst="arc">
              <a:avLst>
                <a:gd fmla="val 20379907" name="adj1"/>
                <a:gd fmla="val 12014594" name="adj2"/>
              </a:avLst>
            </a:prstGeom>
            <a:noFill/>
            <a:ln cap="flat" cmpd="sng" w="28575">
              <a:solidFill>
                <a:schemeClr val="dk1"/>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9" name="Google Shape;549;p20"/>
            <p:cNvSpPr/>
            <p:nvPr/>
          </p:nvSpPr>
          <p:spPr>
            <a:xfrm>
              <a:off x="720080" y="3613922"/>
              <a:ext cx="2771800" cy="440728"/>
            </a:xfrm>
            <a:prstGeom prst="rect">
              <a:avLst/>
            </a:prstGeom>
            <a:noFill/>
            <a:ln>
              <a:noFill/>
            </a:ln>
          </p:spPr>
          <p:txBody>
            <a:bodyPr anchorCtr="0" anchor="t" bIns="45700" lIns="91425" spcFirstLastPara="1" rIns="91425" wrap="square" tIns="45700">
              <a:spAutoFit/>
            </a:bodyPr>
            <a:lstStyle/>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Transcurre un segundo </a:t>
              </a:r>
              <a:endParaRPr b="0" i="0" sz="1400" u="none" cap="none" strike="noStrike">
                <a:solidFill>
                  <a:srgbClr val="000000"/>
                </a:solidFill>
                <a:latin typeface="Arial"/>
                <a:ea typeface="Arial"/>
                <a:cs typeface="Arial"/>
                <a:sym typeface="Arial"/>
              </a:endParaRPr>
            </a:p>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[tiempo restante es 0] / acciones9</a:t>
              </a:r>
              <a:endParaRPr b="0" i="0" sz="1400" u="none" cap="none" strike="noStrike">
                <a:solidFill>
                  <a:srgbClr val="000000"/>
                </a:solidFill>
                <a:latin typeface="Arial"/>
                <a:ea typeface="Arial"/>
                <a:cs typeface="Arial"/>
                <a:sym typeface="Arial"/>
              </a:endParaRPr>
            </a:p>
          </p:txBody>
        </p:sp>
      </p:grpSp>
      <p:grpSp>
        <p:nvGrpSpPr>
          <p:cNvPr id="550" name="Google Shape;550;p20"/>
          <p:cNvGrpSpPr/>
          <p:nvPr/>
        </p:nvGrpSpPr>
        <p:grpSpPr>
          <a:xfrm>
            <a:off x="7032106" y="5051277"/>
            <a:ext cx="3791025" cy="453256"/>
            <a:chOff x="5652120" y="2327672"/>
            <a:chExt cx="2942472" cy="453256"/>
          </a:xfrm>
        </p:grpSpPr>
        <p:sp>
          <p:nvSpPr>
            <p:cNvPr id="551" name="Google Shape;551;p20"/>
            <p:cNvSpPr/>
            <p:nvPr/>
          </p:nvSpPr>
          <p:spPr>
            <a:xfrm flipH="1">
              <a:off x="5652120" y="2348880"/>
              <a:ext cx="648072" cy="432048"/>
            </a:xfrm>
            <a:prstGeom prst="arc">
              <a:avLst>
                <a:gd fmla="val 3280199" name="adj1"/>
                <a:gd fmla="val 18899354" name="adj2"/>
              </a:avLst>
            </a:prstGeom>
            <a:noFill/>
            <a:ln cap="flat" cmpd="sng" w="28575">
              <a:solidFill>
                <a:schemeClr val="dk1"/>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2" name="Google Shape;552;p20"/>
            <p:cNvSpPr/>
            <p:nvPr/>
          </p:nvSpPr>
          <p:spPr>
            <a:xfrm>
              <a:off x="6290336" y="2327672"/>
              <a:ext cx="2304256" cy="430887"/>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Transcurre un segundo </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[tiempo restante &gt; 0] / acciones8</a:t>
              </a:r>
              <a:endParaRPr b="0" i="0" sz="1400" u="none" cap="none" strike="noStrike">
                <a:solidFill>
                  <a:srgbClr val="000000"/>
                </a:solidFill>
                <a:latin typeface="Arial"/>
                <a:ea typeface="Arial"/>
                <a:cs typeface="Arial"/>
                <a:sym typeface="Arial"/>
              </a:endParaRPr>
            </a:p>
          </p:txBody>
        </p:sp>
      </p:grpSp>
      <p:grpSp>
        <p:nvGrpSpPr>
          <p:cNvPr id="553" name="Google Shape;553;p20"/>
          <p:cNvGrpSpPr/>
          <p:nvPr/>
        </p:nvGrpSpPr>
        <p:grpSpPr>
          <a:xfrm>
            <a:off x="2038152" y="3282898"/>
            <a:ext cx="8840091" cy="1767081"/>
            <a:chOff x="514152" y="3282897"/>
            <a:chExt cx="8840090" cy="1767080"/>
          </a:xfrm>
        </p:grpSpPr>
        <p:grpSp>
          <p:nvGrpSpPr>
            <p:cNvPr id="554" name="Google Shape;554;p20"/>
            <p:cNvGrpSpPr/>
            <p:nvPr/>
          </p:nvGrpSpPr>
          <p:grpSpPr>
            <a:xfrm>
              <a:off x="514152" y="4212386"/>
              <a:ext cx="3597535" cy="837591"/>
              <a:chOff x="6283863" y="3161657"/>
              <a:chExt cx="3115842" cy="837591"/>
            </a:xfrm>
          </p:grpSpPr>
          <p:sp>
            <p:nvSpPr>
              <p:cNvPr id="555" name="Google Shape;555;p20"/>
              <p:cNvSpPr/>
              <p:nvPr/>
            </p:nvSpPr>
            <p:spPr>
              <a:xfrm>
                <a:off x="6283863" y="3399084"/>
                <a:ext cx="2635371" cy="600164"/>
              </a:xfrm>
              <a:prstGeom prst="rect">
                <a:avLst/>
              </a:prstGeom>
              <a:noFill/>
              <a:ln>
                <a:noFill/>
              </a:ln>
            </p:spPr>
            <p:txBody>
              <a:bodyPr anchorCtr="0" anchor="t" bIns="45700" lIns="91425" spcFirstLastPara="1" rIns="91425" wrap="square" tIns="45700">
                <a:spAutoFit/>
              </a:bodyPr>
              <a:lstStyle/>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botón &lt;inicio&gt;</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               [ temperatura es 0 o puerta cerrada] </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                                         / acciones6</a:t>
                </a:r>
                <a:endParaRPr b="0" i="0" sz="1100" u="none" cap="none" strike="noStrike">
                  <a:solidFill>
                    <a:srgbClr val="7F7F7F"/>
                  </a:solidFill>
                  <a:latin typeface="Calibri"/>
                  <a:ea typeface="Calibri"/>
                  <a:cs typeface="Calibri"/>
                  <a:sym typeface="Calibri"/>
                </a:endParaRPr>
              </a:p>
            </p:txBody>
          </p:sp>
          <p:sp>
            <p:nvSpPr>
              <p:cNvPr id="556" name="Google Shape;556;p20"/>
              <p:cNvSpPr/>
              <p:nvPr/>
            </p:nvSpPr>
            <p:spPr>
              <a:xfrm flipH="1" rot="7908461">
                <a:off x="8813192" y="3312642"/>
                <a:ext cx="554474" cy="333951"/>
              </a:xfrm>
              <a:prstGeom prst="arc">
                <a:avLst>
                  <a:gd fmla="val 3310550" name="adj1"/>
                  <a:gd fmla="val 546973" name="adj2"/>
                </a:avLst>
              </a:prstGeom>
              <a:noFill/>
              <a:ln cap="flat" cmpd="sng" w="28575">
                <a:solidFill>
                  <a:srgbClr val="7F7F7F"/>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7F7F7F"/>
                  </a:solidFill>
                  <a:latin typeface="Calibri"/>
                  <a:ea typeface="Calibri"/>
                  <a:cs typeface="Calibri"/>
                  <a:sym typeface="Calibri"/>
                </a:endParaRPr>
              </a:p>
            </p:txBody>
          </p:sp>
        </p:grpSp>
        <p:grpSp>
          <p:nvGrpSpPr>
            <p:cNvPr id="557" name="Google Shape;557;p20"/>
            <p:cNvGrpSpPr/>
            <p:nvPr/>
          </p:nvGrpSpPr>
          <p:grpSpPr>
            <a:xfrm>
              <a:off x="683568" y="3395092"/>
              <a:ext cx="2730144" cy="591054"/>
              <a:chOff x="683568" y="3395092"/>
              <a:chExt cx="2730144" cy="591054"/>
            </a:xfrm>
          </p:grpSpPr>
          <p:sp>
            <p:nvSpPr>
              <p:cNvPr id="558" name="Google Shape;558;p20"/>
              <p:cNvSpPr/>
              <p:nvPr/>
            </p:nvSpPr>
            <p:spPr>
              <a:xfrm flipH="1" rot="-9494675">
                <a:off x="2736167" y="3497830"/>
                <a:ext cx="628470" cy="385578"/>
              </a:xfrm>
              <a:prstGeom prst="arc">
                <a:avLst>
                  <a:gd fmla="val 2319310" name="adj1"/>
                  <a:gd fmla="val 20447926" name="adj2"/>
                </a:avLst>
              </a:prstGeom>
              <a:noFill/>
              <a:ln cap="flat" cmpd="sng" w="28575">
                <a:solidFill>
                  <a:srgbClr val="7F7F7F"/>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7F7F7F"/>
                  </a:solidFill>
                  <a:latin typeface="Calibri"/>
                  <a:ea typeface="Calibri"/>
                  <a:cs typeface="Calibri"/>
                  <a:sym typeface="Calibri"/>
                </a:endParaRPr>
              </a:p>
            </p:txBody>
          </p:sp>
          <p:sp>
            <p:nvSpPr>
              <p:cNvPr id="559" name="Google Shape;559;p20"/>
              <p:cNvSpPr/>
              <p:nvPr/>
            </p:nvSpPr>
            <p:spPr>
              <a:xfrm>
                <a:off x="683568" y="3501009"/>
                <a:ext cx="2016224" cy="430887"/>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botón &lt;-&gt;</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[temperatura &gt;0] / acciones5</a:t>
                </a:r>
                <a:endParaRPr b="0" i="0" sz="1400" u="none" cap="none" strike="noStrike">
                  <a:solidFill>
                    <a:srgbClr val="000000"/>
                  </a:solidFill>
                  <a:latin typeface="Arial"/>
                  <a:ea typeface="Arial"/>
                  <a:cs typeface="Arial"/>
                  <a:sym typeface="Arial"/>
                </a:endParaRPr>
              </a:p>
            </p:txBody>
          </p:sp>
        </p:grpSp>
        <p:grpSp>
          <p:nvGrpSpPr>
            <p:cNvPr id="560" name="Google Shape;560;p20"/>
            <p:cNvGrpSpPr/>
            <p:nvPr/>
          </p:nvGrpSpPr>
          <p:grpSpPr>
            <a:xfrm>
              <a:off x="5607314" y="3862833"/>
              <a:ext cx="3746928" cy="635085"/>
              <a:chOff x="5695613" y="3286769"/>
              <a:chExt cx="3245234" cy="635085"/>
            </a:xfrm>
          </p:grpSpPr>
          <p:sp>
            <p:nvSpPr>
              <p:cNvPr id="561" name="Google Shape;561;p20"/>
              <p:cNvSpPr/>
              <p:nvPr/>
            </p:nvSpPr>
            <p:spPr>
              <a:xfrm>
                <a:off x="6217372" y="3480820"/>
                <a:ext cx="2723475" cy="430887"/>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botón &lt;+&gt; [temperatura es 300] / acciones6</a:t>
                </a:r>
                <a:endParaRPr b="0" i="0" sz="1100" u="none" cap="none" strike="noStrike">
                  <a:solidFill>
                    <a:srgbClr val="7F7F7F"/>
                  </a:solidFill>
                  <a:latin typeface="Calibri"/>
                  <a:ea typeface="Calibri"/>
                  <a:cs typeface="Calibri"/>
                  <a:sym typeface="Calibri"/>
                </a:endParaRPr>
              </a:p>
            </p:txBody>
          </p:sp>
          <p:sp>
            <p:nvSpPr>
              <p:cNvPr id="562" name="Google Shape;562;p20"/>
              <p:cNvSpPr/>
              <p:nvPr/>
            </p:nvSpPr>
            <p:spPr>
              <a:xfrm flipH="1" rot="2868168">
                <a:off x="5728293" y="3437336"/>
                <a:ext cx="554474" cy="333951"/>
              </a:xfrm>
              <a:prstGeom prst="arc">
                <a:avLst>
                  <a:gd fmla="val 3310550" name="adj1"/>
                  <a:gd fmla="val 546973" name="adj2"/>
                </a:avLst>
              </a:prstGeom>
              <a:noFill/>
              <a:ln cap="flat" cmpd="sng" w="28575">
                <a:solidFill>
                  <a:srgbClr val="7F7F7F"/>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7F7F7F"/>
                  </a:solidFill>
                  <a:latin typeface="Calibri"/>
                  <a:ea typeface="Calibri"/>
                  <a:cs typeface="Calibri"/>
                  <a:sym typeface="Calibri"/>
                </a:endParaRPr>
              </a:p>
            </p:txBody>
          </p:sp>
        </p:grpSp>
        <p:grpSp>
          <p:nvGrpSpPr>
            <p:cNvPr id="563" name="Google Shape;563;p20"/>
            <p:cNvGrpSpPr/>
            <p:nvPr/>
          </p:nvGrpSpPr>
          <p:grpSpPr>
            <a:xfrm>
              <a:off x="683568" y="3861048"/>
              <a:ext cx="2736303" cy="629391"/>
              <a:chOff x="611560" y="3353814"/>
              <a:chExt cx="2736303" cy="629391"/>
            </a:xfrm>
          </p:grpSpPr>
          <p:sp>
            <p:nvSpPr>
              <p:cNvPr id="564" name="Google Shape;564;p20"/>
              <p:cNvSpPr/>
              <p:nvPr/>
            </p:nvSpPr>
            <p:spPr>
              <a:xfrm rot="-2279776">
                <a:off x="2728284" y="3492534"/>
                <a:ext cx="571848" cy="351952"/>
              </a:xfrm>
              <a:prstGeom prst="arc">
                <a:avLst>
                  <a:gd fmla="val 2766321" name="adj1"/>
                  <a:gd fmla="val 21049619" name="adj2"/>
                </a:avLst>
              </a:prstGeom>
              <a:noFill/>
              <a:ln cap="flat" cmpd="sng" w="28575">
                <a:solidFill>
                  <a:srgbClr val="7F7F7F"/>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7F7F7F"/>
                  </a:solidFill>
                  <a:latin typeface="Calibri"/>
                  <a:ea typeface="Calibri"/>
                  <a:cs typeface="Calibri"/>
                  <a:sym typeface="Calibri"/>
                </a:endParaRPr>
              </a:p>
            </p:txBody>
          </p:sp>
          <p:sp>
            <p:nvSpPr>
              <p:cNvPr id="565" name="Google Shape;565;p20"/>
              <p:cNvSpPr/>
              <p:nvPr/>
            </p:nvSpPr>
            <p:spPr>
              <a:xfrm>
                <a:off x="611560" y="3497830"/>
                <a:ext cx="2088232" cy="430887"/>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botón &lt;-&gt;</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[temperatura es 0] / acciones6</a:t>
                </a:r>
                <a:endParaRPr b="0" i="0" sz="1100" u="none" cap="none" strike="noStrike">
                  <a:solidFill>
                    <a:srgbClr val="7F7F7F"/>
                  </a:solidFill>
                  <a:latin typeface="Calibri"/>
                  <a:ea typeface="Calibri"/>
                  <a:cs typeface="Calibri"/>
                  <a:sym typeface="Calibri"/>
                </a:endParaRPr>
              </a:p>
            </p:txBody>
          </p:sp>
        </p:grpSp>
        <p:grpSp>
          <p:nvGrpSpPr>
            <p:cNvPr id="566" name="Google Shape;566;p20"/>
            <p:cNvGrpSpPr/>
            <p:nvPr/>
          </p:nvGrpSpPr>
          <p:grpSpPr>
            <a:xfrm>
              <a:off x="5580113" y="3282897"/>
              <a:ext cx="3096343" cy="650158"/>
              <a:chOff x="5580113" y="3282897"/>
              <a:chExt cx="3096343" cy="650158"/>
            </a:xfrm>
          </p:grpSpPr>
          <p:sp>
            <p:nvSpPr>
              <p:cNvPr id="567" name="Google Shape;567;p20"/>
              <p:cNvSpPr/>
              <p:nvPr/>
            </p:nvSpPr>
            <p:spPr>
              <a:xfrm>
                <a:off x="6300192" y="3403600"/>
                <a:ext cx="2376264" cy="430887"/>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botón &lt;+&gt;</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[temperatura &lt; 300] / acciones4</a:t>
                </a:r>
                <a:endParaRPr b="0" i="0" sz="1400" u="none" cap="none" strike="noStrike">
                  <a:solidFill>
                    <a:srgbClr val="000000"/>
                  </a:solidFill>
                  <a:latin typeface="Arial"/>
                  <a:ea typeface="Arial"/>
                  <a:cs typeface="Arial"/>
                  <a:sym typeface="Arial"/>
                </a:endParaRPr>
              </a:p>
            </p:txBody>
          </p:sp>
          <p:sp>
            <p:nvSpPr>
              <p:cNvPr id="568" name="Google Shape;568;p20"/>
              <p:cNvSpPr/>
              <p:nvPr/>
            </p:nvSpPr>
            <p:spPr>
              <a:xfrm rot="8674003">
                <a:off x="5640515" y="3412450"/>
                <a:ext cx="571848" cy="391053"/>
              </a:xfrm>
              <a:prstGeom prst="arc">
                <a:avLst>
                  <a:gd fmla="val 4185236" name="adj1"/>
                  <a:gd fmla="val 21049619" name="adj2"/>
                </a:avLst>
              </a:prstGeom>
              <a:noFill/>
              <a:ln cap="flat" cmpd="sng" w="28575">
                <a:solidFill>
                  <a:srgbClr val="7F7F7F"/>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7F7F7F"/>
                  </a:solidFill>
                  <a:latin typeface="Calibri"/>
                  <a:ea typeface="Calibri"/>
                  <a:cs typeface="Calibri"/>
                  <a:sym typeface="Calibri"/>
                </a:endParaRPr>
              </a:p>
            </p:txBody>
          </p:sp>
        </p:grpSp>
        <p:sp>
          <p:nvSpPr>
            <p:cNvPr id="569" name="Google Shape;569;p20"/>
            <p:cNvSpPr/>
            <p:nvPr/>
          </p:nvSpPr>
          <p:spPr>
            <a:xfrm>
              <a:off x="3275856" y="3429000"/>
              <a:ext cx="2448272" cy="864096"/>
            </a:xfrm>
            <a:prstGeom prst="roundRect">
              <a:avLst>
                <a:gd fmla="val 16667" name="adj"/>
              </a:avLst>
            </a:prstGeom>
            <a:noFill/>
            <a:ln cap="sq" cmpd="sng" w="28575">
              <a:solidFill>
                <a:srgbClr val="7F7F7F"/>
              </a:solidFill>
              <a:prstDash val="solid"/>
              <a:miter lim="800000"/>
              <a:headEnd len="sm" w="sm" type="none"/>
              <a:tailEnd len="sm" w="sm" type="none"/>
            </a:ln>
          </p:spPr>
          <p:txBody>
            <a:bodyPr anchorCtr="0" anchor="ctr" bIns="46800" lIns="90000" spcFirstLastPara="1" rIns="90000" wrap="square" tIns="46800">
              <a:noAutofit/>
            </a:bodyPr>
            <a:lstStyle/>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7F7F7F"/>
                  </a:solidFill>
                  <a:latin typeface="Calibri"/>
                  <a:ea typeface="Calibri"/>
                  <a:cs typeface="Calibri"/>
                  <a:sym typeface="Calibri"/>
                </a:rPr>
                <a:t>Configurando</a:t>
              </a:r>
              <a:endParaRPr b="0" i="0" sz="1400" u="none" cap="none" strike="noStrike">
                <a:solidFill>
                  <a:srgbClr val="000000"/>
                </a:solidFill>
                <a:latin typeface="Arial"/>
                <a:ea typeface="Arial"/>
                <a:cs typeface="Arial"/>
                <a:sym typeface="Arial"/>
              </a:endParaRPr>
            </a:p>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7F7F7F"/>
                  </a:solidFill>
                  <a:latin typeface="Calibri"/>
                  <a:ea typeface="Calibri"/>
                  <a:cs typeface="Calibri"/>
                  <a:sym typeface="Calibri"/>
                </a:rPr>
                <a:t>Temperatura</a:t>
              </a:r>
              <a:endParaRPr b="0" i="0" sz="1800" u="none" cap="none" strike="noStrike">
                <a:solidFill>
                  <a:srgbClr val="7F7F7F"/>
                </a:solidFill>
                <a:latin typeface="Calibri"/>
                <a:ea typeface="Calibri"/>
                <a:cs typeface="Calibri"/>
                <a:sym typeface="Calibri"/>
              </a:endParaRPr>
            </a:p>
          </p:txBody>
        </p:sp>
      </p:grpSp>
      <p:grpSp>
        <p:nvGrpSpPr>
          <p:cNvPr id="570" name="Google Shape;570;p20"/>
          <p:cNvGrpSpPr/>
          <p:nvPr/>
        </p:nvGrpSpPr>
        <p:grpSpPr>
          <a:xfrm rot="-1066114">
            <a:off x="104428" y="1613586"/>
            <a:ext cx="5472608" cy="1225626"/>
            <a:chOff x="-252536" y="893583"/>
            <a:chExt cx="5472608" cy="1225625"/>
          </a:xfrm>
        </p:grpSpPr>
        <p:pic>
          <p:nvPicPr>
            <p:cNvPr descr="C:\Users\Vero\Dropbox\Con Nico\hojita.png" id="571" name="Google Shape;571;p20"/>
            <p:cNvPicPr preferRelativeResize="0"/>
            <p:nvPr/>
          </p:nvPicPr>
          <p:blipFill rotWithShape="1">
            <a:blip r:embed="rId3">
              <a:alphaModFix/>
            </a:blip>
            <a:srcRect b="0" l="0" r="0" t="0"/>
            <a:stretch/>
          </p:blipFill>
          <p:spPr>
            <a:xfrm>
              <a:off x="-252536" y="908719"/>
              <a:ext cx="5472608" cy="1210489"/>
            </a:xfrm>
            <a:prstGeom prst="rect">
              <a:avLst/>
            </a:prstGeom>
            <a:noFill/>
            <a:ln>
              <a:noFill/>
            </a:ln>
          </p:spPr>
        </p:pic>
        <p:sp>
          <p:nvSpPr>
            <p:cNvPr id="572" name="Google Shape;572;p20"/>
            <p:cNvSpPr/>
            <p:nvPr/>
          </p:nvSpPr>
          <p:spPr>
            <a:xfrm>
              <a:off x="111832" y="893583"/>
              <a:ext cx="4820207" cy="107721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s-ES" sz="1600" u="none" cap="none" strike="noStrike">
                  <a:solidFill>
                    <a:srgbClr val="FF0000"/>
                  </a:solidFill>
                  <a:latin typeface="Quattrocento Sans"/>
                  <a:ea typeface="Quattrocento Sans"/>
                  <a:cs typeface="Quattrocento Sans"/>
                  <a:sym typeface="Quattrocento Sans"/>
                </a:rPr>
                <a:t>El sistema debe ser consistente: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s-ES" sz="1600" u="none" cap="none" strike="noStrike">
                  <a:solidFill>
                    <a:srgbClr val="FF0000"/>
                  </a:solidFill>
                  <a:latin typeface="Quattrocento Sans"/>
                  <a:ea typeface="Quattrocento Sans"/>
                  <a:cs typeface="Quattrocento Sans"/>
                  <a:sym typeface="Quattrocento Sans"/>
                </a:rPr>
                <a:t>acciones1 y acciones9 deben incluir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s-ES" sz="1600" u="none" cap="none" strike="noStrike">
                  <a:solidFill>
                    <a:srgbClr val="FF0000"/>
                  </a:solidFill>
                  <a:latin typeface="Quattrocento Sans"/>
                  <a:ea typeface="Quattrocento Sans"/>
                  <a:cs typeface="Quattrocento Sans"/>
                  <a:sym typeface="Quattrocento Sans"/>
                </a:rPr>
                <a:t>“habilitar teclado numérico” y acciones3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s-ES" sz="1600" u="none" cap="none" strike="noStrike">
                  <a:solidFill>
                    <a:srgbClr val="FF0000"/>
                  </a:solidFill>
                  <a:latin typeface="Quattrocento Sans"/>
                  <a:ea typeface="Quattrocento Sans"/>
                  <a:cs typeface="Quattrocento Sans"/>
                  <a:sym typeface="Quattrocento Sans"/>
                </a:rPr>
                <a:t>debe incluir “deshabilitar teclado numérico”</a:t>
              </a:r>
              <a:endParaRPr b="0" i="0" sz="1400" u="none" cap="none" strike="noStrike">
                <a:solidFill>
                  <a:srgbClr val="000000"/>
                </a:solidFill>
                <a:latin typeface="Arial"/>
                <a:ea typeface="Arial"/>
                <a:cs typeface="Arial"/>
                <a:sym typeface="Arial"/>
              </a:endParaRPr>
            </a:p>
          </p:txBody>
        </p:sp>
      </p:grpSp>
      <p:sp>
        <p:nvSpPr>
          <p:cNvPr id="573" name="Google Shape;573;p20"/>
          <p:cNvSpPr/>
          <p:nvPr/>
        </p:nvSpPr>
        <p:spPr>
          <a:xfrm>
            <a:off x="1559496" y="5992919"/>
            <a:ext cx="9577064" cy="764312"/>
          </a:xfrm>
          <a:prstGeom prst="rect">
            <a:avLst/>
          </a:prstGeom>
          <a:solidFill>
            <a:schemeClr val="lt1"/>
          </a:solidFill>
          <a:ln cap="flat" cmpd="sng" w="1587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s-ES" sz="1600" u="none" cap="none" strike="noStrike">
                <a:solidFill>
                  <a:schemeClr val="dk1"/>
                </a:solidFill>
                <a:latin typeface="Calibri"/>
                <a:ea typeface="Calibri"/>
                <a:cs typeface="Calibri"/>
                <a:sym typeface="Calibri"/>
              </a:rPr>
              <a:t>acciones8= decrementar cuenta regresiva, visualizar nueva cuenta regresiva en el display.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425"/>
              </a:spcBef>
              <a:spcAft>
                <a:spcPts val="0"/>
              </a:spcAft>
              <a:buClr>
                <a:srgbClr val="000000"/>
              </a:buClr>
              <a:buSzPts val="1600"/>
              <a:buFont typeface="Arial"/>
              <a:buNone/>
            </a:pPr>
            <a:r>
              <a:rPr b="1" i="0" lang="es-ES" sz="1600" u="none" cap="none" strike="noStrike">
                <a:solidFill>
                  <a:schemeClr val="dk1"/>
                </a:solidFill>
                <a:latin typeface="Calibri"/>
                <a:ea typeface="Calibri"/>
                <a:cs typeface="Calibri"/>
                <a:sym typeface="Calibri"/>
              </a:rPr>
              <a:t>acciones9 = detener motor</a:t>
            </a:r>
            <a:r>
              <a:rPr b="1" lang="es-ES" sz="1600">
                <a:solidFill>
                  <a:schemeClr val="dk1"/>
                </a:solidFill>
                <a:latin typeface="Calibri"/>
                <a:ea typeface="Calibri"/>
                <a:cs typeface="Calibri"/>
                <a:sym typeface="Calibri"/>
              </a:rPr>
              <a:t>, emitir pitido de finalización</a:t>
            </a:r>
            <a:r>
              <a:rPr b="1" i="0" lang="es-ES" sz="1600" u="none" cap="none" strike="noStrike">
                <a:solidFill>
                  <a:schemeClr val="dk1"/>
                </a:solidFill>
                <a:latin typeface="Calibri"/>
                <a:ea typeface="Calibri"/>
                <a:cs typeface="Calibri"/>
                <a:sym typeface="Calibri"/>
              </a:rPr>
              <a:t>, </a:t>
            </a:r>
            <a:r>
              <a:rPr b="1" lang="es-ES" sz="1600">
                <a:solidFill>
                  <a:schemeClr val="dk1"/>
                </a:solidFill>
                <a:latin typeface="Calibri"/>
                <a:ea typeface="Calibri"/>
                <a:cs typeface="Calibri"/>
                <a:sym typeface="Calibri"/>
              </a:rPr>
              <a:t>abrir puerta, </a:t>
            </a:r>
            <a:r>
              <a:rPr b="1" i="0" lang="es-ES" sz="1600" u="none" cap="none" strike="noStrike">
                <a:solidFill>
                  <a:schemeClr val="dk1"/>
                </a:solidFill>
                <a:latin typeface="Calibri"/>
                <a:ea typeface="Calibri"/>
                <a:cs typeface="Calibri"/>
                <a:sym typeface="Calibri"/>
              </a:rPr>
              <a:t>habilitar teclado numérico.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78" name="Shape 578"/>
        <p:cNvGrpSpPr/>
        <p:nvPr/>
      </p:nvGrpSpPr>
      <p:grpSpPr>
        <a:xfrm>
          <a:off x="0" y="0"/>
          <a:ext cx="0" cy="0"/>
          <a:chOff x="0" y="0"/>
          <a:chExt cx="0" cy="0"/>
        </a:xfrm>
      </p:grpSpPr>
      <p:sp>
        <p:nvSpPr>
          <p:cNvPr id="579" name="Google Shape;579;p21"/>
          <p:cNvSpPr/>
          <p:nvPr/>
        </p:nvSpPr>
        <p:spPr>
          <a:xfrm>
            <a:off x="1775520" y="278899"/>
            <a:ext cx="8640960" cy="33855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1" lang="es-ES" sz="1600" u="none" cap="none" strike="noStrike">
                <a:solidFill>
                  <a:schemeClr val="dk1"/>
                </a:solidFill>
                <a:latin typeface="Calibri"/>
                <a:ea typeface="Calibri"/>
                <a:cs typeface="Calibri"/>
                <a:sym typeface="Calibri"/>
              </a:rPr>
              <a:t>Existe además un botón &lt;apagar&gt; que puede ser presionado en cualquier momento.</a:t>
            </a:r>
            <a:endParaRPr b="0" i="0" sz="1400" u="none" cap="none" strike="noStrike">
              <a:solidFill>
                <a:srgbClr val="000000"/>
              </a:solidFill>
              <a:latin typeface="Arial"/>
              <a:ea typeface="Arial"/>
              <a:cs typeface="Arial"/>
              <a:sym typeface="Arial"/>
            </a:endParaRPr>
          </a:p>
        </p:txBody>
      </p:sp>
      <p:cxnSp>
        <p:nvCxnSpPr>
          <p:cNvPr id="580" name="Google Shape;580;p21"/>
          <p:cNvCxnSpPr/>
          <p:nvPr/>
        </p:nvCxnSpPr>
        <p:spPr>
          <a:xfrm>
            <a:off x="6059996" y="4293096"/>
            <a:ext cx="0" cy="576064"/>
          </a:xfrm>
          <a:prstGeom prst="straightConnector1">
            <a:avLst/>
          </a:prstGeom>
          <a:noFill/>
          <a:ln cap="sq" cmpd="sng" w="28575">
            <a:solidFill>
              <a:schemeClr val="dk1"/>
            </a:solidFill>
            <a:prstDash val="solid"/>
            <a:miter lim="800000"/>
            <a:headEnd len="sm" w="sm" type="none"/>
            <a:tailEnd len="med" w="med" type="stealth"/>
          </a:ln>
        </p:spPr>
      </p:cxnSp>
      <p:grpSp>
        <p:nvGrpSpPr>
          <p:cNvPr id="581" name="Google Shape;581;p21"/>
          <p:cNvGrpSpPr/>
          <p:nvPr/>
        </p:nvGrpSpPr>
        <p:grpSpPr>
          <a:xfrm>
            <a:off x="7104112" y="2276871"/>
            <a:ext cx="3491880" cy="504056"/>
            <a:chOff x="5652120" y="2276872"/>
            <a:chExt cx="3491880" cy="504056"/>
          </a:xfrm>
        </p:grpSpPr>
        <p:sp>
          <p:nvSpPr>
            <p:cNvPr id="582" name="Google Shape;582;p21"/>
            <p:cNvSpPr/>
            <p:nvPr/>
          </p:nvSpPr>
          <p:spPr>
            <a:xfrm flipH="1">
              <a:off x="5652120" y="2348880"/>
              <a:ext cx="648072" cy="432048"/>
            </a:xfrm>
            <a:prstGeom prst="arc">
              <a:avLst>
                <a:gd fmla="val 3280199" name="adj1"/>
                <a:gd fmla="val 18899354" name="adj2"/>
              </a:avLst>
            </a:prstGeom>
            <a:noFill/>
            <a:ln cap="flat" cmpd="sng" w="28575">
              <a:solidFill>
                <a:schemeClr val="dk1"/>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3" name="Google Shape;583;p21"/>
            <p:cNvSpPr/>
            <p:nvPr/>
          </p:nvSpPr>
          <p:spPr>
            <a:xfrm>
              <a:off x="6300192" y="2276872"/>
              <a:ext cx="2843808" cy="430887"/>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Se presiona dígito [cantidad dígitos &lt; 3]  </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  acciones2</a:t>
              </a:r>
              <a:endParaRPr b="0" i="0" sz="1400" u="none" cap="none" strike="noStrike">
                <a:solidFill>
                  <a:srgbClr val="000000"/>
                </a:solidFill>
                <a:latin typeface="Arial"/>
                <a:ea typeface="Arial"/>
                <a:cs typeface="Arial"/>
                <a:sym typeface="Arial"/>
              </a:endParaRPr>
            </a:p>
          </p:txBody>
        </p:sp>
      </p:grpSp>
      <p:grpSp>
        <p:nvGrpSpPr>
          <p:cNvPr id="584" name="Google Shape;584;p21"/>
          <p:cNvGrpSpPr/>
          <p:nvPr/>
        </p:nvGrpSpPr>
        <p:grpSpPr>
          <a:xfrm>
            <a:off x="2495602" y="2996952"/>
            <a:ext cx="3600375" cy="432048"/>
            <a:chOff x="1306521" y="2996952"/>
            <a:chExt cx="3265454" cy="432048"/>
          </a:xfrm>
        </p:grpSpPr>
        <p:cxnSp>
          <p:nvCxnSpPr>
            <p:cNvPr id="585" name="Google Shape;585;p21"/>
            <p:cNvCxnSpPr/>
            <p:nvPr/>
          </p:nvCxnSpPr>
          <p:spPr>
            <a:xfrm flipH="1">
              <a:off x="4535996" y="2996952"/>
              <a:ext cx="1" cy="432048"/>
            </a:xfrm>
            <a:prstGeom prst="straightConnector1">
              <a:avLst/>
            </a:prstGeom>
            <a:noFill/>
            <a:ln cap="sq" cmpd="sng" w="28575">
              <a:solidFill>
                <a:schemeClr val="dk1"/>
              </a:solidFill>
              <a:prstDash val="solid"/>
              <a:miter lim="800000"/>
              <a:headEnd len="sm" w="sm" type="none"/>
              <a:tailEnd len="med" w="med" type="stealth"/>
            </a:ln>
          </p:spPr>
        </p:cxnSp>
        <p:sp>
          <p:nvSpPr>
            <p:cNvPr id="586" name="Google Shape;586;p21"/>
            <p:cNvSpPr txBox="1"/>
            <p:nvPr/>
          </p:nvSpPr>
          <p:spPr>
            <a:xfrm>
              <a:off x="1306521" y="3068960"/>
              <a:ext cx="3265454" cy="263791"/>
            </a:xfrm>
            <a:prstGeom prst="rect">
              <a:avLst/>
            </a:prstGeom>
            <a:noFill/>
            <a:ln>
              <a:noFill/>
            </a:ln>
          </p:spPr>
          <p:txBody>
            <a:bodyPr anchorCtr="0" anchor="t" bIns="46800" lIns="90000" spcFirstLastPara="1" rIns="90000" wrap="square" tIns="468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Se presiona dígito [cantidad dígitos es 3]  / acciones3</a:t>
              </a:r>
              <a:endParaRPr b="0" i="0" sz="1400" u="none" cap="none" strike="noStrike">
                <a:solidFill>
                  <a:srgbClr val="000000"/>
                </a:solidFill>
                <a:latin typeface="Arial"/>
                <a:ea typeface="Arial"/>
                <a:cs typeface="Arial"/>
                <a:sym typeface="Arial"/>
              </a:endParaRPr>
            </a:p>
          </p:txBody>
        </p:sp>
      </p:grpSp>
      <p:grpSp>
        <p:nvGrpSpPr>
          <p:cNvPr id="587" name="Google Shape;587;p21"/>
          <p:cNvGrpSpPr/>
          <p:nvPr/>
        </p:nvGrpSpPr>
        <p:grpSpPr>
          <a:xfrm>
            <a:off x="4799856" y="1484784"/>
            <a:ext cx="4752531" cy="1512168"/>
            <a:chOff x="3275856" y="1484784"/>
            <a:chExt cx="4752530" cy="1512168"/>
          </a:xfrm>
        </p:grpSpPr>
        <p:grpSp>
          <p:nvGrpSpPr>
            <p:cNvPr id="588" name="Google Shape;588;p21"/>
            <p:cNvGrpSpPr/>
            <p:nvPr/>
          </p:nvGrpSpPr>
          <p:grpSpPr>
            <a:xfrm>
              <a:off x="3275856" y="1484784"/>
              <a:ext cx="2448272" cy="1512168"/>
              <a:chOff x="3132510" y="1188138"/>
              <a:chExt cx="2448272" cy="1512168"/>
            </a:xfrm>
          </p:grpSpPr>
          <p:sp>
            <p:nvSpPr>
              <p:cNvPr id="589" name="Google Shape;589;p21"/>
              <p:cNvSpPr/>
              <p:nvPr/>
            </p:nvSpPr>
            <p:spPr>
              <a:xfrm>
                <a:off x="4284638" y="1188138"/>
                <a:ext cx="215900" cy="215900"/>
              </a:xfrm>
              <a:prstGeom prst="ellipse">
                <a:avLst/>
              </a:prstGeom>
              <a:solidFill>
                <a:schemeClr val="dk1"/>
              </a:solidFill>
              <a:ln cap="sq"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590" name="Google Shape;590;p21"/>
              <p:cNvCxnSpPr>
                <a:stCxn id="589" idx="4"/>
              </p:cNvCxnSpPr>
              <p:nvPr/>
            </p:nvCxnSpPr>
            <p:spPr>
              <a:xfrm>
                <a:off x="4392588" y="1404038"/>
                <a:ext cx="0" cy="432300"/>
              </a:xfrm>
              <a:prstGeom prst="straightConnector1">
                <a:avLst/>
              </a:prstGeom>
              <a:noFill/>
              <a:ln cap="sq" cmpd="sng" w="28575">
                <a:solidFill>
                  <a:schemeClr val="dk1"/>
                </a:solidFill>
                <a:prstDash val="solid"/>
                <a:miter lim="800000"/>
                <a:headEnd len="sm" w="sm" type="none"/>
                <a:tailEnd len="med" w="med" type="stealth"/>
              </a:ln>
            </p:spPr>
          </p:cxnSp>
          <p:sp>
            <p:nvSpPr>
              <p:cNvPr id="591" name="Google Shape;591;p21"/>
              <p:cNvSpPr/>
              <p:nvPr/>
            </p:nvSpPr>
            <p:spPr>
              <a:xfrm>
                <a:off x="3132510" y="1836210"/>
                <a:ext cx="2448272" cy="864096"/>
              </a:xfrm>
              <a:prstGeom prst="roundRect">
                <a:avLst>
                  <a:gd fmla="val 16667" name="adj"/>
                </a:avLst>
              </a:prstGeom>
              <a:noFill/>
              <a:ln cap="sq" cmpd="sng" w="28575">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Configurando</a:t>
                </a:r>
                <a:endParaRPr b="0" i="0" sz="1400" u="none" cap="none" strike="noStrike">
                  <a:solidFill>
                    <a:srgbClr val="000000"/>
                  </a:solidFill>
                  <a:latin typeface="Arial"/>
                  <a:ea typeface="Arial"/>
                  <a:cs typeface="Arial"/>
                  <a:sym typeface="Arial"/>
                </a:endParaRPr>
              </a:p>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Tiempo</a:t>
                </a:r>
                <a:endParaRPr b="0" i="0" sz="1800" u="none" cap="none" strike="noStrike">
                  <a:solidFill>
                    <a:schemeClr val="dk1"/>
                  </a:solidFill>
                  <a:latin typeface="Calibri"/>
                  <a:ea typeface="Calibri"/>
                  <a:cs typeface="Calibri"/>
                  <a:sym typeface="Calibri"/>
                </a:endParaRPr>
              </a:p>
            </p:txBody>
          </p:sp>
        </p:grpSp>
        <p:sp>
          <p:nvSpPr>
            <p:cNvPr id="592" name="Google Shape;592;p21"/>
            <p:cNvSpPr txBox="1"/>
            <p:nvPr/>
          </p:nvSpPr>
          <p:spPr>
            <a:xfrm>
              <a:off x="4571330" y="1728944"/>
              <a:ext cx="3457056" cy="263791"/>
            </a:xfrm>
            <a:prstGeom prst="rect">
              <a:avLst/>
            </a:prstGeom>
            <a:noFill/>
            <a:ln>
              <a:noFill/>
            </a:ln>
          </p:spPr>
          <p:txBody>
            <a:bodyPr anchorCtr="0" anchor="t" bIns="46800" lIns="90000" spcFirstLastPara="1" rIns="90000" wrap="square" tIns="468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Se presiona el botón &lt;encender&gt;  /  acciones1</a:t>
              </a:r>
              <a:endParaRPr b="0" i="0" sz="1400" u="none" cap="none" strike="noStrike">
                <a:solidFill>
                  <a:srgbClr val="000000"/>
                </a:solidFill>
                <a:latin typeface="Arial"/>
                <a:ea typeface="Arial"/>
                <a:cs typeface="Arial"/>
                <a:sym typeface="Arial"/>
              </a:endParaRPr>
            </a:p>
          </p:txBody>
        </p:sp>
      </p:grpSp>
      <p:sp>
        <p:nvSpPr>
          <p:cNvPr id="593" name="Google Shape;593;p21"/>
          <p:cNvSpPr/>
          <p:nvPr/>
        </p:nvSpPr>
        <p:spPr>
          <a:xfrm>
            <a:off x="4799856" y="4869160"/>
            <a:ext cx="2448272" cy="864096"/>
          </a:xfrm>
          <a:prstGeom prst="roundRect">
            <a:avLst>
              <a:gd fmla="val 16667" name="adj"/>
            </a:avLst>
          </a:prstGeom>
          <a:noFill/>
          <a:ln cap="sq" cmpd="sng" w="28575">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Funcionando</a:t>
            </a:r>
            <a:endParaRPr b="0" i="0" sz="1800" u="none" cap="none" strike="noStrike">
              <a:solidFill>
                <a:schemeClr val="dk1"/>
              </a:solidFill>
              <a:latin typeface="Calibri"/>
              <a:ea typeface="Calibri"/>
              <a:cs typeface="Calibri"/>
              <a:sym typeface="Calibri"/>
            </a:endParaRPr>
          </a:p>
        </p:txBody>
      </p:sp>
      <p:sp>
        <p:nvSpPr>
          <p:cNvPr id="594" name="Google Shape;594;p21"/>
          <p:cNvSpPr txBox="1"/>
          <p:nvPr/>
        </p:nvSpPr>
        <p:spPr>
          <a:xfrm>
            <a:off x="5987988" y="4442953"/>
            <a:ext cx="4392488" cy="433068"/>
          </a:xfrm>
          <a:prstGeom prst="rect">
            <a:avLst/>
          </a:prstGeom>
          <a:noFill/>
          <a:ln>
            <a:noFill/>
          </a:ln>
        </p:spPr>
        <p:txBody>
          <a:bodyPr anchorCtr="0" anchor="t" bIns="46800" lIns="90000" spcFirstLastPara="1" rIns="90000" wrap="square" tIns="468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Se presiona </a:t>
            </a:r>
            <a:r>
              <a:rPr b="0" i="0" lang="es-ES" sz="1100" u="none" cap="none" strike="noStrike">
                <a:solidFill>
                  <a:srgbClr val="000000"/>
                </a:solidFill>
                <a:latin typeface="Calibri"/>
                <a:ea typeface="Calibri"/>
                <a:cs typeface="Calibri"/>
                <a:sym typeface="Calibri"/>
              </a:rPr>
              <a:t>botón &lt;inicio&gt; [ temperatura</a:t>
            </a:r>
            <a:r>
              <a:rPr b="0" i="0" lang="es-ES" sz="1100" u="none" cap="none" strike="noStrike">
                <a:solidFill>
                  <a:schemeClr val="dk1"/>
                </a:solidFill>
                <a:latin typeface="Calibri"/>
                <a:ea typeface="Calibri"/>
                <a:cs typeface="Calibri"/>
                <a:sym typeface="Calibri"/>
              </a:rPr>
              <a:t> &gt; 0 y puerta cerrada]   </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    / acciones7</a:t>
            </a:r>
            <a:endParaRPr b="0" i="0" sz="1400" u="none" cap="none" strike="noStrike">
              <a:solidFill>
                <a:srgbClr val="000000"/>
              </a:solidFill>
              <a:latin typeface="Arial"/>
              <a:ea typeface="Arial"/>
              <a:cs typeface="Arial"/>
              <a:sym typeface="Arial"/>
            </a:endParaRPr>
          </a:p>
        </p:txBody>
      </p:sp>
      <p:grpSp>
        <p:nvGrpSpPr>
          <p:cNvPr id="595" name="Google Shape;595;p21"/>
          <p:cNvGrpSpPr/>
          <p:nvPr/>
        </p:nvGrpSpPr>
        <p:grpSpPr>
          <a:xfrm>
            <a:off x="1919537" y="2492899"/>
            <a:ext cx="4680521" cy="3239196"/>
            <a:chOff x="720080" y="741470"/>
            <a:chExt cx="4680521" cy="3313180"/>
          </a:xfrm>
        </p:grpSpPr>
        <p:sp>
          <p:nvSpPr>
            <p:cNvPr id="596" name="Google Shape;596;p21"/>
            <p:cNvSpPr/>
            <p:nvPr/>
          </p:nvSpPr>
          <p:spPr>
            <a:xfrm flipH="1" rot="5400000">
              <a:off x="1649013" y="-128154"/>
              <a:ext cx="2881963" cy="4621212"/>
            </a:xfrm>
            <a:prstGeom prst="arc">
              <a:avLst>
                <a:gd fmla="val 20379907" name="adj1"/>
                <a:gd fmla="val 12014594" name="adj2"/>
              </a:avLst>
            </a:prstGeom>
            <a:noFill/>
            <a:ln cap="flat" cmpd="sng" w="28575">
              <a:solidFill>
                <a:schemeClr val="dk1"/>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7" name="Google Shape;597;p21"/>
            <p:cNvSpPr/>
            <p:nvPr/>
          </p:nvSpPr>
          <p:spPr>
            <a:xfrm>
              <a:off x="720080" y="3613922"/>
              <a:ext cx="2771800" cy="440728"/>
            </a:xfrm>
            <a:prstGeom prst="rect">
              <a:avLst/>
            </a:prstGeom>
            <a:noFill/>
            <a:ln>
              <a:noFill/>
            </a:ln>
          </p:spPr>
          <p:txBody>
            <a:bodyPr anchorCtr="0" anchor="t" bIns="45700" lIns="91425" spcFirstLastPara="1" rIns="91425" wrap="square" tIns="45700">
              <a:spAutoFit/>
            </a:bodyPr>
            <a:lstStyle/>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Transcurre un segundo </a:t>
              </a:r>
              <a:endParaRPr b="0" i="0" sz="1400" u="none" cap="none" strike="noStrike">
                <a:solidFill>
                  <a:srgbClr val="000000"/>
                </a:solidFill>
                <a:latin typeface="Arial"/>
                <a:ea typeface="Arial"/>
                <a:cs typeface="Arial"/>
                <a:sym typeface="Arial"/>
              </a:endParaRPr>
            </a:p>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[tiempo restante es 0] / acciones9</a:t>
              </a:r>
              <a:endParaRPr b="0" i="0" sz="1400" u="none" cap="none" strike="noStrike">
                <a:solidFill>
                  <a:srgbClr val="000000"/>
                </a:solidFill>
                <a:latin typeface="Arial"/>
                <a:ea typeface="Arial"/>
                <a:cs typeface="Arial"/>
                <a:sym typeface="Arial"/>
              </a:endParaRPr>
            </a:p>
          </p:txBody>
        </p:sp>
      </p:grpSp>
      <p:grpSp>
        <p:nvGrpSpPr>
          <p:cNvPr id="598" name="Google Shape;598;p21"/>
          <p:cNvGrpSpPr/>
          <p:nvPr/>
        </p:nvGrpSpPr>
        <p:grpSpPr>
          <a:xfrm>
            <a:off x="7032106" y="5051277"/>
            <a:ext cx="3791025" cy="453256"/>
            <a:chOff x="5652120" y="2327672"/>
            <a:chExt cx="2942472" cy="453256"/>
          </a:xfrm>
        </p:grpSpPr>
        <p:sp>
          <p:nvSpPr>
            <p:cNvPr id="599" name="Google Shape;599;p21"/>
            <p:cNvSpPr/>
            <p:nvPr/>
          </p:nvSpPr>
          <p:spPr>
            <a:xfrm flipH="1">
              <a:off x="5652120" y="2348880"/>
              <a:ext cx="648072" cy="432048"/>
            </a:xfrm>
            <a:prstGeom prst="arc">
              <a:avLst>
                <a:gd fmla="val 3280199" name="adj1"/>
                <a:gd fmla="val 18899354" name="adj2"/>
              </a:avLst>
            </a:prstGeom>
            <a:noFill/>
            <a:ln cap="flat" cmpd="sng" w="28575">
              <a:solidFill>
                <a:schemeClr val="dk1"/>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0" name="Google Shape;600;p21"/>
            <p:cNvSpPr/>
            <p:nvPr/>
          </p:nvSpPr>
          <p:spPr>
            <a:xfrm>
              <a:off x="6290336" y="2327672"/>
              <a:ext cx="2304256" cy="430887"/>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Transcurre un segundo </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[tiempo restante &gt; 0] / acciones8</a:t>
              </a:r>
              <a:endParaRPr b="0" i="0" sz="1400" u="none" cap="none" strike="noStrike">
                <a:solidFill>
                  <a:srgbClr val="000000"/>
                </a:solidFill>
                <a:latin typeface="Arial"/>
                <a:ea typeface="Arial"/>
                <a:cs typeface="Arial"/>
                <a:sym typeface="Arial"/>
              </a:endParaRPr>
            </a:p>
          </p:txBody>
        </p:sp>
      </p:grpSp>
      <p:sp>
        <p:nvSpPr>
          <p:cNvPr id="601" name="Google Shape;601;p21"/>
          <p:cNvSpPr/>
          <p:nvPr/>
        </p:nvSpPr>
        <p:spPr>
          <a:xfrm>
            <a:off x="4799856" y="3429000"/>
            <a:ext cx="2448272" cy="864096"/>
          </a:xfrm>
          <a:prstGeom prst="roundRect">
            <a:avLst>
              <a:gd fmla="val 16667" name="adj"/>
            </a:avLst>
          </a:prstGeom>
          <a:noFill/>
          <a:ln cap="sq" cmpd="sng" w="285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Calibri"/>
                <a:ea typeface="Calibri"/>
                <a:cs typeface="Calibri"/>
                <a:sym typeface="Calibri"/>
              </a:rPr>
              <a:t>Configurando</a:t>
            </a:r>
            <a:endParaRPr b="0" i="0" sz="1400" u="none" cap="none" strike="noStrike">
              <a:solidFill>
                <a:srgbClr val="000000"/>
              </a:solidFill>
              <a:latin typeface="Arial"/>
              <a:ea typeface="Arial"/>
              <a:cs typeface="Arial"/>
              <a:sym typeface="Arial"/>
            </a:endParaRPr>
          </a:p>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Calibri"/>
                <a:ea typeface="Calibri"/>
                <a:cs typeface="Calibri"/>
                <a:sym typeface="Calibri"/>
              </a:rPr>
              <a:t>Temperatura</a:t>
            </a:r>
            <a:endParaRPr b="0" i="0" sz="1800" u="none" cap="none" strike="noStrike">
              <a:solidFill>
                <a:srgbClr val="000000"/>
              </a:solidFill>
              <a:latin typeface="Calibri"/>
              <a:ea typeface="Calibri"/>
              <a:cs typeface="Calibri"/>
              <a:sym typeface="Calibri"/>
            </a:endParaRPr>
          </a:p>
        </p:txBody>
      </p:sp>
      <p:grpSp>
        <p:nvGrpSpPr>
          <p:cNvPr id="602" name="Google Shape;602;p21"/>
          <p:cNvGrpSpPr/>
          <p:nvPr/>
        </p:nvGrpSpPr>
        <p:grpSpPr>
          <a:xfrm>
            <a:off x="1953629" y="3395093"/>
            <a:ext cx="2984083" cy="591056"/>
            <a:chOff x="429629" y="3395092"/>
            <a:chExt cx="2984083" cy="591054"/>
          </a:xfrm>
        </p:grpSpPr>
        <p:sp>
          <p:nvSpPr>
            <p:cNvPr id="603" name="Google Shape;603;p21"/>
            <p:cNvSpPr/>
            <p:nvPr/>
          </p:nvSpPr>
          <p:spPr>
            <a:xfrm flipH="1" rot="-9494675">
              <a:off x="2736167" y="3497830"/>
              <a:ext cx="628470" cy="385578"/>
            </a:xfrm>
            <a:prstGeom prst="arc">
              <a:avLst>
                <a:gd fmla="val 2319310" name="adj1"/>
                <a:gd fmla="val 20447926" name="adj2"/>
              </a:avLst>
            </a:prstGeom>
            <a:noFill/>
            <a:ln cap="flat" cmpd="sng" w="28575">
              <a:solidFill>
                <a:schemeClr val="dk1"/>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4" name="Google Shape;604;p21"/>
            <p:cNvSpPr/>
            <p:nvPr/>
          </p:nvSpPr>
          <p:spPr>
            <a:xfrm>
              <a:off x="429629" y="3405626"/>
              <a:ext cx="2376264" cy="430886"/>
            </a:xfrm>
            <a:prstGeom prst="rect">
              <a:avLst/>
            </a:prstGeom>
            <a:noFill/>
            <a:ln>
              <a:noFill/>
            </a:ln>
          </p:spPr>
          <p:txBody>
            <a:bodyPr anchorCtr="0" anchor="t" bIns="45700" lIns="91425" spcFirstLastPara="1" rIns="91425" wrap="square" tIns="45700">
              <a:spAutoFit/>
            </a:bodyPr>
            <a:lstStyle/>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Calibri"/>
                  <a:ea typeface="Calibri"/>
                  <a:cs typeface="Calibri"/>
                  <a:sym typeface="Calibri"/>
                </a:rPr>
                <a:t>Se presiona botón &lt;-&gt;</a:t>
              </a:r>
              <a:endParaRPr b="0" i="0" sz="1400" u="none" cap="none" strike="noStrike">
                <a:solidFill>
                  <a:srgbClr val="000000"/>
                </a:solidFill>
                <a:latin typeface="Arial"/>
                <a:ea typeface="Arial"/>
                <a:cs typeface="Arial"/>
                <a:sym typeface="Arial"/>
              </a:endParaRPr>
            </a:p>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Calibri"/>
                  <a:ea typeface="Calibri"/>
                  <a:cs typeface="Calibri"/>
                  <a:sym typeface="Calibri"/>
                </a:rPr>
                <a:t>[temperatura &gt; 0] / acciones5</a:t>
              </a:r>
              <a:endParaRPr b="0" i="0" sz="1400" u="none" cap="none" strike="noStrike">
                <a:solidFill>
                  <a:srgbClr val="000000"/>
                </a:solidFill>
                <a:latin typeface="Arial"/>
                <a:ea typeface="Arial"/>
                <a:cs typeface="Arial"/>
                <a:sym typeface="Arial"/>
              </a:endParaRPr>
            </a:p>
          </p:txBody>
        </p:sp>
      </p:grpSp>
      <p:grpSp>
        <p:nvGrpSpPr>
          <p:cNvPr id="605" name="Google Shape;605;p21"/>
          <p:cNvGrpSpPr/>
          <p:nvPr/>
        </p:nvGrpSpPr>
        <p:grpSpPr>
          <a:xfrm>
            <a:off x="7131314" y="3862835"/>
            <a:ext cx="3645207" cy="635086"/>
            <a:chOff x="5695613" y="3286769"/>
            <a:chExt cx="3157132" cy="635085"/>
          </a:xfrm>
        </p:grpSpPr>
        <p:sp>
          <p:nvSpPr>
            <p:cNvPr id="606" name="Google Shape;606;p21"/>
            <p:cNvSpPr/>
            <p:nvPr/>
          </p:nvSpPr>
          <p:spPr>
            <a:xfrm>
              <a:off x="6217373" y="3480821"/>
              <a:ext cx="2635372" cy="430887"/>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Calibri"/>
                  <a:ea typeface="Calibri"/>
                  <a:cs typeface="Calibri"/>
                  <a:sym typeface="Calibri"/>
                </a:rPr>
                <a:t>Se presiona </a:t>
              </a:r>
              <a:r>
                <a:rPr b="0" i="0" lang="es-ES" sz="1100" u="none" cap="none" strike="noStrike">
                  <a:solidFill>
                    <a:schemeClr val="dk1"/>
                  </a:solidFill>
                  <a:latin typeface="Calibri"/>
                  <a:ea typeface="Calibri"/>
                  <a:cs typeface="Calibri"/>
                  <a:sym typeface="Calibri"/>
                </a:rPr>
                <a:t>botón &lt;+&gt; [temperatura es</a:t>
              </a:r>
              <a:r>
                <a:rPr b="0" i="0" lang="es-ES" sz="1100" u="none" cap="none" strike="noStrike">
                  <a:solidFill>
                    <a:srgbClr val="000000"/>
                  </a:solidFill>
                  <a:latin typeface="Calibri"/>
                  <a:ea typeface="Calibri"/>
                  <a:cs typeface="Calibri"/>
                  <a:sym typeface="Calibri"/>
                </a:rPr>
                <a:t> 300]</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Calibri"/>
                  <a:ea typeface="Calibri"/>
                  <a:cs typeface="Calibri"/>
                  <a:sym typeface="Calibri"/>
                </a:rPr>
                <a:t>/ acciones6</a:t>
              </a:r>
              <a:endParaRPr b="0" i="0" sz="1100" u="none" cap="none" strike="noStrike">
                <a:solidFill>
                  <a:srgbClr val="000000"/>
                </a:solidFill>
                <a:latin typeface="Calibri"/>
                <a:ea typeface="Calibri"/>
                <a:cs typeface="Calibri"/>
                <a:sym typeface="Calibri"/>
              </a:endParaRPr>
            </a:p>
          </p:txBody>
        </p:sp>
        <p:sp>
          <p:nvSpPr>
            <p:cNvPr id="607" name="Google Shape;607;p21"/>
            <p:cNvSpPr/>
            <p:nvPr/>
          </p:nvSpPr>
          <p:spPr>
            <a:xfrm flipH="1" rot="2868168">
              <a:off x="5728293" y="3437336"/>
              <a:ext cx="554474" cy="333951"/>
            </a:xfrm>
            <a:prstGeom prst="arc">
              <a:avLst>
                <a:gd fmla="val 3310550" name="adj1"/>
                <a:gd fmla="val 546973" name="adj2"/>
              </a:avLst>
            </a:prstGeom>
            <a:noFill/>
            <a:ln cap="flat" cmpd="sng" w="28575">
              <a:solidFill>
                <a:schemeClr val="dk1"/>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608" name="Google Shape;608;p21"/>
          <p:cNvGrpSpPr/>
          <p:nvPr/>
        </p:nvGrpSpPr>
        <p:grpSpPr>
          <a:xfrm>
            <a:off x="1610011" y="3861047"/>
            <a:ext cx="3333862" cy="629391"/>
            <a:chOff x="14001" y="3353814"/>
            <a:chExt cx="3333862" cy="629391"/>
          </a:xfrm>
        </p:grpSpPr>
        <p:sp>
          <p:nvSpPr>
            <p:cNvPr id="609" name="Google Shape;609;p21"/>
            <p:cNvSpPr/>
            <p:nvPr/>
          </p:nvSpPr>
          <p:spPr>
            <a:xfrm rot="-2279776">
              <a:off x="2728284" y="3492534"/>
              <a:ext cx="571848" cy="351952"/>
            </a:xfrm>
            <a:prstGeom prst="arc">
              <a:avLst>
                <a:gd fmla="val 2766321" name="adj1"/>
                <a:gd fmla="val 21049619" name="adj2"/>
              </a:avLst>
            </a:prstGeom>
            <a:noFill/>
            <a:ln cap="flat" cmpd="sng" w="28575">
              <a:solidFill>
                <a:schemeClr val="dk1"/>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0" name="Google Shape;610;p21"/>
            <p:cNvSpPr/>
            <p:nvPr/>
          </p:nvSpPr>
          <p:spPr>
            <a:xfrm>
              <a:off x="14001" y="3392897"/>
              <a:ext cx="2771800" cy="430887"/>
            </a:xfrm>
            <a:prstGeom prst="rect">
              <a:avLst/>
            </a:prstGeom>
            <a:noFill/>
            <a:ln>
              <a:noFill/>
            </a:ln>
          </p:spPr>
          <p:txBody>
            <a:bodyPr anchorCtr="0" anchor="t" bIns="45700" lIns="91425" spcFirstLastPara="1" rIns="91425" wrap="square" tIns="45700">
              <a:spAutoFit/>
            </a:bodyPr>
            <a:lstStyle/>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Se presiona </a:t>
              </a:r>
              <a:r>
                <a:rPr b="0" i="0" lang="es-ES" sz="1100" u="none" cap="none" strike="noStrike">
                  <a:solidFill>
                    <a:srgbClr val="000000"/>
                  </a:solidFill>
                  <a:latin typeface="Calibri"/>
                  <a:ea typeface="Calibri"/>
                  <a:cs typeface="Calibri"/>
                  <a:sym typeface="Calibri"/>
                </a:rPr>
                <a:t>botón &lt;-&gt;</a:t>
              </a:r>
              <a:endParaRPr b="0" i="0" sz="1400" u="none" cap="none" strike="noStrike">
                <a:solidFill>
                  <a:srgbClr val="000000"/>
                </a:solidFill>
                <a:latin typeface="Arial"/>
                <a:ea typeface="Arial"/>
                <a:cs typeface="Arial"/>
                <a:sym typeface="Arial"/>
              </a:endParaRPr>
            </a:p>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a:t>
              </a:r>
              <a:r>
                <a:rPr b="0" i="0" lang="es-ES" sz="1100" u="none" cap="none" strike="noStrike">
                  <a:solidFill>
                    <a:srgbClr val="000000"/>
                  </a:solidFill>
                  <a:latin typeface="Calibri"/>
                  <a:ea typeface="Calibri"/>
                  <a:cs typeface="Calibri"/>
                  <a:sym typeface="Calibri"/>
                </a:rPr>
                <a:t>temperatura  es</a:t>
              </a:r>
              <a:r>
                <a:rPr b="0" i="0" lang="es-ES" sz="1100" u="none" cap="none" strike="noStrike">
                  <a:solidFill>
                    <a:schemeClr val="dk1"/>
                  </a:solidFill>
                  <a:latin typeface="Calibri"/>
                  <a:ea typeface="Calibri"/>
                  <a:cs typeface="Calibri"/>
                  <a:sym typeface="Calibri"/>
                </a:rPr>
                <a:t> 0] / acciones6</a:t>
              </a:r>
              <a:endParaRPr b="0" i="0" sz="1100" u="none" cap="none" strike="noStrike">
                <a:solidFill>
                  <a:schemeClr val="dk1"/>
                </a:solidFill>
                <a:latin typeface="Calibri"/>
                <a:ea typeface="Calibri"/>
                <a:cs typeface="Calibri"/>
                <a:sym typeface="Calibri"/>
              </a:endParaRPr>
            </a:p>
          </p:txBody>
        </p:sp>
      </p:grpSp>
      <p:grpSp>
        <p:nvGrpSpPr>
          <p:cNvPr id="611" name="Google Shape;611;p21"/>
          <p:cNvGrpSpPr/>
          <p:nvPr/>
        </p:nvGrpSpPr>
        <p:grpSpPr>
          <a:xfrm>
            <a:off x="7104114" y="3282891"/>
            <a:ext cx="3096343" cy="650156"/>
            <a:chOff x="5580113" y="3282897"/>
            <a:chExt cx="3096343" cy="650158"/>
          </a:xfrm>
        </p:grpSpPr>
        <p:sp>
          <p:nvSpPr>
            <p:cNvPr id="612" name="Google Shape;612;p21"/>
            <p:cNvSpPr/>
            <p:nvPr/>
          </p:nvSpPr>
          <p:spPr>
            <a:xfrm>
              <a:off x="6300192" y="3403600"/>
              <a:ext cx="2376264" cy="430888"/>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Se presiona botón &lt;+&gt;</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[temperatura &lt; 300] / acciones4</a:t>
              </a:r>
              <a:endParaRPr b="0" i="0" sz="1400" u="none" cap="none" strike="noStrike">
                <a:solidFill>
                  <a:srgbClr val="000000"/>
                </a:solidFill>
                <a:latin typeface="Arial"/>
                <a:ea typeface="Arial"/>
                <a:cs typeface="Arial"/>
                <a:sym typeface="Arial"/>
              </a:endParaRPr>
            </a:p>
          </p:txBody>
        </p:sp>
        <p:sp>
          <p:nvSpPr>
            <p:cNvPr id="613" name="Google Shape;613;p21"/>
            <p:cNvSpPr/>
            <p:nvPr/>
          </p:nvSpPr>
          <p:spPr>
            <a:xfrm rot="8674003">
              <a:off x="5640515" y="3412450"/>
              <a:ext cx="571848" cy="391053"/>
            </a:xfrm>
            <a:prstGeom prst="arc">
              <a:avLst>
                <a:gd fmla="val 4185236" name="adj1"/>
                <a:gd fmla="val 21049619" name="adj2"/>
              </a:avLst>
            </a:prstGeom>
            <a:noFill/>
            <a:ln cap="flat" cmpd="sng" w="28575">
              <a:solidFill>
                <a:schemeClr val="dk1"/>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614" name="Google Shape;614;p21"/>
          <p:cNvSpPr/>
          <p:nvPr/>
        </p:nvSpPr>
        <p:spPr>
          <a:xfrm flipH="1" rot="7908461">
            <a:off x="5001363" y="4337557"/>
            <a:ext cx="554475" cy="385579"/>
          </a:xfrm>
          <a:prstGeom prst="arc">
            <a:avLst>
              <a:gd fmla="val 3310550" name="adj1"/>
              <a:gd fmla="val 546973" name="adj2"/>
            </a:avLst>
          </a:prstGeom>
          <a:noFill/>
          <a:ln cap="flat" cmpd="sng" w="28575">
            <a:solidFill>
              <a:schemeClr val="dk1"/>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5" name="Google Shape;615;p21"/>
          <p:cNvSpPr/>
          <p:nvPr/>
        </p:nvSpPr>
        <p:spPr>
          <a:xfrm>
            <a:off x="1953628" y="4346185"/>
            <a:ext cx="3099736" cy="600164"/>
          </a:xfrm>
          <a:prstGeom prst="rect">
            <a:avLst/>
          </a:prstGeom>
          <a:noFill/>
          <a:ln>
            <a:noFill/>
          </a:ln>
        </p:spPr>
        <p:txBody>
          <a:bodyPr anchorCtr="0" anchor="t" bIns="45700" lIns="91425" spcFirstLastPara="1" rIns="91425" wrap="square" tIns="45700">
            <a:spAutoFit/>
          </a:bodyPr>
          <a:lstStyle/>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Calibri"/>
                <a:ea typeface="Calibri"/>
                <a:cs typeface="Calibri"/>
                <a:sym typeface="Calibri"/>
              </a:rPr>
              <a:t>Se presiona botón &lt;inicio&gt;</a:t>
            </a:r>
            <a:endParaRPr b="0" i="0" sz="1400" u="none" cap="none" strike="noStrike">
              <a:solidFill>
                <a:srgbClr val="000000"/>
              </a:solidFill>
              <a:latin typeface="Arial"/>
              <a:ea typeface="Arial"/>
              <a:cs typeface="Arial"/>
              <a:sym typeface="Arial"/>
            </a:endParaRPr>
          </a:p>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Calibri"/>
                <a:ea typeface="Calibri"/>
                <a:cs typeface="Calibri"/>
                <a:sym typeface="Calibri"/>
              </a:rPr>
              <a:t>[temperatura es 0 o puerta abierta] </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Calibri"/>
                <a:ea typeface="Calibri"/>
                <a:cs typeface="Calibri"/>
                <a:sym typeface="Calibri"/>
              </a:rPr>
              <a:t>				 / acciones6       </a:t>
            </a:r>
            <a:endParaRPr b="0" i="0" sz="1100" u="none" cap="none" strike="noStrik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20" name="Shape 620"/>
        <p:cNvGrpSpPr/>
        <p:nvPr/>
      </p:nvGrpSpPr>
      <p:grpSpPr>
        <a:xfrm>
          <a:off x="0" y="0"/>
          <a:ext cx="0" cy="0"/>
          <a:chOff x="0" y="0"/>
          <a:chExt cx="0" cy="0"/>
        </a:xfrm>
      </p:grpSpPr>
      <p:sp>
        <p:nvSpPr>
          <p:cNvPr id="621" name="Google Shape;621;p22"/>
          <p:cNvSpPr/>
          <p:nvPr/>
        </p:nvSpPr>
        <p:spPr>
          <a:xfrm>
            <a:off x="1775520" y="278899"/>
            <a:ext cx="8640960" cy="33855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1" lang="es-ES" sz="1600" u="none" cap="none" strike="noStrike">
                <a:solidFill>
                  <a:schemeClr val="dk1"/>
                </a:solidFill>
                <a:latin typeface="Calibri"/>
                <a:ea typeface="Calibri"/>
                <a:cs typeface="Calibri"/>
                <a:sym typeface="Calibri"/>
              </a:rPr>
              <a:t>Existe además un botón &lt;apagar&gt; que puede ser presionado en cualquier momento.</a:t>
            </a:r>
            <a:endParaRPr b="0" i="0" sz="1400" u="none" cap="none" strike="noStrike">
              <a:solidFill>
                <a:srgbClr val="000000"/>
              </a:solidFill>
              <a:latin typeface="Arial"/>
              <a:ea typeface="Arial"/>
              <a:cs typeface="Arial"/>
              <a:sym typeface="Arial"/>
            </a:endParaRPr>
          </a:p>
        </p:txBody>
      </p:sp>
      <p:sp>
        <p:nvSpPr>
          <p:cNvPr id="622" name="Google Shape;622;p22"/>
          <p:cNvSpPr/>
          <p:nvPr/>
        </p:nvSpPr>
        <p:spPr>
          <a:xfrm>
            <a:off x="390143" y="6159464"/>
            <a:ext cx="7099000" cy="661720"/>
          </a:xfrm>
          <a:prstGeom prst="rect">
            <a:avLst/>
          </a:prstGeom>
          <a:solidFill>
            <a:schemeClr val="lt1"/>
          </a:solidFill>
          <a:ln cap="flat" cmpd="sng" w="1587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s-ES" sz="1600" u="none" cap="none" strike="noStrike">
                <a:solidFill>
                  <a:schemeClr val="dk1"/>
                </a:solidFill>
                <a:latin typeface="Calibri"/>
                <a:ea typeface="Calibri"/>
                <a:cs typeface="Calibri"/>
                <a:sym typeface="Calibri"/>
              </a:rPr>
              <a:t>acciones apagar   = detener motor, mostrar hora en display, destrabar puerta.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600"/>
              <a:buFont typeface="Arial"/>
              <a:buNone/>
            </a:pPr>
            <a:r>
              <a:rPr b="1" i="0" lang="es-ES" sz="1600" u="none" cap="none" strike="noStrike">
                <a:solidFill>
                  <a:schemeClr val="dk1"/>
                </a:solidFill>
                <a:latin typeface="Calibri"/>
                <a:ea typeface="Calibri"/>
                <a:cs typeface="Calibri"/>
                <a:sym typeface="Calibri"/>
              </a:rPr>
              <a:t>acciones apagar 2= deshabilitar las opciones, mostrar hora en display.</a:t>
            </a:r>
            <a:endParaRPr b="0" i="0" sz="1400" u="none" cap="none" strike="noStrike">
              <a:solidFill>
                <a:srgbClr val="000000"/>
              </a:solidFill>
              <a:latin typeface="Arial"/>
              <a:ea typeface="Arial"/>
              <a:cs typeface="Arial"/>
              <a:sym typeface="Arial"/>
            </a:endParaRPr>
          </a:p>
        </p:txBody>
      </p:sp>
      <p:grpSp>
        <p:nvGrpSpPr>
          <p:cNvPr id="623" name="Google Shape;623;p22"/>
          <p:cNvGrpSpPr/>
          <p:nvPr/>
        </p:nvGrpSpPr>
        <p:grpSpPr>
          <a:xfrm>
            <a:off x="4223225" y="5733249"/>
            <a:ext cx="3669679" cy="572772"/>
            <a:chOff x="-1693266" y="1484777"/>
            <a:chExt cx="3669679" cy="572772"/>
          </a:xfrm>
        </p:grpSpPr>
        <p:cxnSp>
          <p:nvCxnSpPr>
            <p:cNvPr id="624" name="Google Shape;624;p22"/>
            <p:cNvCxnSpPr>
              <a:endCxn id="625" idx="1"/>
            </p:cNvCxnSpPr>
            <p:nvPr/>
          </p:nvCxnSpPr>
          <p:spPr>
            <a:xfrm>
              <a:off x="1331641" y="1484777"/>
              <a:ext cx="463200" cy="391200"/>
            </a:xfrm>
            <a:prstGeom prst="straightConnector1">
              <a:avLst/>
            </a:prstGeom>
            <a:noFill/>
            <a:ln cap="sq" cmpd="sng" w="28575">
              <a:solidFill>
                <a:schemeClr val="dk1"/>
              </a:solidFill>
              <a:prstDash val="solid"/>
              <a:miter lim="800000"/>
              <a:headEnd len="sm" w="sm" type="none"/>
              <a:tailEnd len="med" w="med" type="stealth"/>
            </a:ln>
          </p:spPr>
        </p:cxnSp>
        <p:grpSp>
          <p:nvGrpSpPr>
            <p:cNvPr id="626" name="Google Shape;626;p22"/>
            <p:cNvGrpSpPr/>
            <p:nvPr/>
          </p:nvGrpSpPr>
          <p:grpSpPr>
            <a:xfrm>
              <a:off x="1763688" y="1844824"/>
              <a:ext cx="212725" cy="212725"/>
              <a:chOff x="-36686" y="1412205"/>
              <a:chExt cx="212725" cy="212725"/>
            </a:xfrm>
          </p:grpSpPr>
          <p:sp>
            <p:nvSpPr>
              <p:cNvPr id="625" name="Google Shape;625;p22"/>
              <p:cNvSpPr/>
              <p:nvPr/>
            </p:nvSpPr>
            <p:spPr>
              <a:xfrm>
                <a:off x="-36686" y="1412205"/>
                <a:ext cx="212725" cy="212725"/>
              </a:xfrm>
              <a:prstGeom prst="ellipse">
                <a:avLst/>
              </a:prstGeom>
              <a:noFill/>
              <a:ln cap="sq" cmpd="sng" w="2857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7" name="Google Shape;627;p22"/>
              <p:cNvSpPr/>
              <p:nvPr/>
            </p:nvSpPr>
            <p:spPr>
              <a:xfrm>
                <a:off x="34752" y="1483643"/>
                <a:ext cx="68263" cy="68263"/>
              </a:xfrm>
              <a:prstGeom prst="ellipse">
                <a:avLst/>
              </a:prstGeom>
              <a:solidFill>
                <a:srgbClr val="000000"/>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628" name="Google Shape;628;p22"/>
            <p:cNvSpPr txBox="1"/>
            <p:nvPr/>
          </p:nvSpPr>
          <p:spPr>
            <a:xfrm>
              <a:off x="-1693266" y="1628800"/>
              <a:ext cx="3240930" cy="263791"/>
            </a:xfrm>
            <a:prstGeom prst="rect">
              <a:avLst/>
            </a:prstGeom>
            <a:noFill/>
            <a:ln>
              <a:noFill/>
            </a:ln>
          </p:spPr>
          <p:txBody>
            <a:bodyPr anchorCtr="0" anchor="t" bIns="46800" lIns="90000" spcFirstLastPara="1" rIns="90000" wrap="square" tIns="46800">
              <a:spAutoFit/>
            </a:bodyPr>
            <a:lstStyle/>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Se presiona botón &lt;apagar&gt; / acciones apagar</a:t>
              </a:r>
              <a:endParaRPr b="0" i="0" sz="1400" u="none" cap="none" strike="noStrike">
                <a:solidFill>
                  <a:srgbClr val="000000"/>
                </a:solidFill>
                <a:latin typeface="Arial"/>
                <a:ea typeface="Arial"/>
                <a:cs typeface="Arial"/>
                <a:sym typeface="Arial"/>
              </a:endParaRPr>
            </a:p>
          </p:txBody>
        </p:sp>
      </p:grpSp>
      <p:grpSp>
        <p:nvGrpSpPr>
          <p:cNvPr id="629" name="Google Shape;629;p22"/>
          <p:cNvGrpSpPr/>
          <p:nvPr/>
        </p:nvGrpSpPr>
        <p:grpSpPr>
          <a:xfrm>
            <a:off x="1421219" y="1484785"/>
            <a:ext cx="3522639" cy="648072"/>
            <a:chOff x="-102783" y="1484784"/>
            <a:chExt cx="3522639" cy="648072"/>
          </a:xfrm>
        </p:grpSpPr>
        <p:grpSp>
          <p:nvGrpSpPr>
            <p:cNvPr id="630" name="Google Shape;630;p22"/>
            <p:cNvGrpSpPr/>
            <p:nvPr/>
          </p:nvGrpSpPr>
          <p:grpSpPr>
            <a:xfrm>
              <a:off x="2627784" y="1484784"/>
              <a:ext cx="212725" cy="212725"/>
              <a:chOff x="827410" y="1052165"/>
              <a:chExt cx="212725" cy="212725"/>
            </a:xfrm>
          </p:grpSpPr>
          <p:sp>
            <p:nvSpPr>
              <p:cNvPr id="631" name="Google Shape;631;p22"/>
              <p:cNvSpPr/>
              <p:nvPr/>
            </p:nvSpPr>
            <p:spPr>
              <a:xfrm>
                <a:off x="827410" y="1052165"/>
                <a:ext cx="212725" cy="212725"/>
              </a:xfrm>
              <a:prstGeom prst="ellipse">
                <a:avLst/>
              </a:prstGeom>
              <a:noFill/>
              <a:ln cap="sq" cmpd="sng" w="2857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2" name="Google Shape;632;p22"/>
              <p:cNvSpPr/>
              <p:nvPr/>
            </p:nvSpPr>
            <p:spPr>
              <a:xfrm>
                <a:off x="898848" y="1123603"/>
                <a:ext cx="68263" cy="68263"/>
              </a:xfrm>
              <a:prstGeom prst="ellipse">
                <a:avLst/>
              </a:prstGeom>
              <a:solidFill>
                <a:srgbClr val="000000"/>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633" name="Google Shape;633;p22"/>
            <p:cNvCxnSpPr>
              <a:endCxn id="631" idx="5"/>
            </p:cNvCxnSpPr>
            <p:nvPr/>
          </p:nvCxnSpPr>
          <p:spPr>
            <a:xfrm rot="10800000">
              <a:off x="2809356" y="1666356"/>
              <a:ext cx="610500" cy="466500"/>
            </a:xfrm>
            <a:prstGeom prst="straightConnector1">
              <a:avLst/>
            </a:prstGeom>
            <a:noFill/>
            <a:ln cap="sq" cmpd="sng" w="28575">
              <a:solidFill>
                <a:schemeClr val="dk1"/>
              </a:solidFill>
              <a:prstDash val="solid"/>
              <a:miter lim="800000"/>
              <a:headEnd len="sm" w="sm" type="none"/>
              <a:tailEnd len="med" w="med" type="stealth"/>
            </a:ln>
          </p:spPr>
        </p:cxnSp>
        <p:sp>
          <p:nvSpPr>
            <p:cNvPr id="634" name="Google Shape;634;p22"/>
            <p:cNvSpPr txBox="1"/>
            <p:nvPr/>
          </p:nvSpPr>
          <p:spPr>
            <a:xfrm>
              <a:off x="-102783" y="1845788"/>
              <a:ext cx="3270118" cy="263791"/>
            </a:xfrm>
            <a:prstGeom prst="rect">
              <a:avLst/>
            </a:prstGeom>
            <a:noFill/>
            <a:ln>
              <a:noFill/>
            </a:ln>
          </p:spPr>
          <p:txBody>
            <a:bodyPr anchorCtr="0" anchor="t" bIns="46800" lIns="90000" spcFirstLastPara="1" rIns="90000" wrap="square" tIns="46800">
              <a:spAutoFit/>
            </a:bodyPr>
            <a:lstStyle/>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Se presiona botón &lt;apagar&gt; / acciones apagar 2</a:t>
              </a:r>
              <a:endParaRPr b="0" i="0" sz="1400" u="none" cap="none" strike="noStrike">
                <a:solidFill>
                  <a:srgbClr val="000000"/>
                </a:solidFill>
                <a:latin typeface="Arial"/>
                <a:ea typeface="Arial"/>
                <a:cs typeface="Arial"/>
                <a:sym typeface="Arial"/>
              </a:endParaRPr>
            </a:p>
          </p:txBody>
        </p:sp>
      </p:grpSp>
      <p:cxnSp>
        <p:nvCxnSpPr>
          <p:cNvPr id="635" name="Google Shape;635;p22"/>
          <p:cNvCxnSpPr/>
          <p:nvPr/>
        </p:nvCxnSpPr>
        <p:spPr>
          <a:xfrm>
            <a:off x="6059996" y="4293096"/>
            <a:ext cx="0" cy="576064"/>
          </a:xfrm>
          <a:prstGeom prst="straightConnector1">
            <a:avLst/>
          </a:prstGeom>
          <a:noFill/>
          <a:ln cap="sq" cmpd="sng" w="28575">
            <a:solidFill>
              <a:schemeClr val="dk1"/>
            </a:solidFill>
            <a:prstDash val="solid"/>
            <a:miter lim="800000"/>
            <a:headEnd len="sm" w="sm" type="none"/>
            <a:tailEnd len="med" w="med" type="stealth"/>
          </a:ln>
        </p:spPr>
      </p:cxnSp>
      <p:grpSp>
        <p:nvGrpSpPr>
          <p:cNvPr id="636" name="Google Shape;636;p22"/>
          <p:cNvGrpSpPr/>
          <p:nvPr/>
        </p:nvGrpSpPr>
        <p:grpSpPr>
          <a:xfrm>
            <a:off x="7104112" y="2276871"/>
            <a:ext cx="3491880" cy="504056"/>
            <a:chOff x="5652120" y="2276872"/>
            <a:chExt cx="3491880" cy="504056"/>
          </a:xfrm>
        </p:grpSpPr>
        <p:sp>
          <p:nvSpPr>
            <p:cNvPr id="637" name="Google Shape;637;p22"/>
            <p:cNvSpPr/>
            <p:nvPr/>
          </p:nvSpPr>
          <p:spPr>
            <a:xfrm flipH="1">
              <a:off x="5652120" y="2348880"/>
              <a:ext cx="648072" cy="432048"/>
            </a:xfrm>
            <a:prstGeom prst="arc">
              <a:avLst>
                <a:gd fmla="val 3280199" name="adj1"/>
                <a:gd fmla="val 18899354" name="adj2"/>
              </a:avLst>
            </a:prstGeom>
            <a:noFill/>
            <a:ln cap="flat" cmpd="sng" w="28575">
              <a:solidFill>
                <a:schemeClr val="dk1"/>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8" name="Google Shape;638;p22"/>
            <p:cNvSpPr/>
            <p:nvPr/>
          </p:nvSpPr>
          <p:spPr>
            <a:xfrm>
              <a:off x="6300192" y="2276872"/>
              <a:ext cx="2843808" cy="430887"/>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Se presiona dígito [cantidad dígitos &lt; 3]  </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  acciones2</a:t>
              </a:r>
              <a:endParaRPr b="0" i="0" sz="1400" u="none" cap="none" strike="noStrike">
                <a:solidFill>
                  <a:srgbClr val="000000"/>
                </a:solidFill>
                <a:latin typeface="Arial"/>
                <a:ea typeface="Arial"/>
                <a:cs typeface="Arial"/>
                <a:sym typeface="Arial"/>
              </a:endParaRPr>
            </a:p>
          </p:txBody>
        </p:sp>
      </p:grpSp>
      <p:grpSp>
        <p:nvGrpSpPr>
          <p:cNvPr id="639" name="Google Shape;639;p22"/>
          <p:cNvGrpSpPr/>
          <p:nvPr/>
        </p:nvGrpSpPr>
        <p:grpSpPr>
          <a:xfrm>
            <a:off x="2495602" y="2996952"/>
            <a:ext cx="3600375" cy="432048"/>
            <a:chOff x="1306521" y="2996952"/>
            <a:chExt cx="3265454" cy="432048"/>
          </a:xfrm>
        </p:grpSpPr>
        <p:cxnSp>
          <p:nvCxnSpPr>
            <p:cNvPr id="640" name="Google Shape;640;p22"/>
            <p:cNvCxnSpPr/>
            <p:nvPr/>
          </p:nvCxnSpPr>
          <p:spPr>
            <a:xfrm flipH="1">
              <a:off x="4535996" y="2996952"/>
              <a:ext cx="1" cy="432048"/>
            </a:xfrm>
            <a:prstGeom prst="straightConnector1">
              <a:avLst/>
            </a:prstGeom>
            <a:noFill/>
            <a:ln cap="sq" cmpd="sng" w="28575">
              <a:solidFill>
                <a:schemeClr val="dk1"/>
              </a:solidFill>
              <a:prstDash val="solid"/>
              <a:miter lim="800000"/>
              <a:headEnd len="sm" w="sm" type="none"/>
              <a:tailEnd len="med" w="med" type="stealth"/>
            </a:ln>
          </p:spPr>
        </p:cxnSp>
        <p:sp>
          <p:nvSpPr>
            <p:cNvPr id="641" name="Google Shape;641;p22"/>
            <p:cNvSpPr txBox="1"/>
            <p:nvPr/>
          </p:nvSpPr>
          <p:spPr>
            <a:xfrm>
              <a:off x="1306521" y="3068960"/>
              <a:ext cx="3265454" cy="263791"/>
            </a:xfrm>
            <a:prstGeom prst="rect">
              <a:avLst/>
            </a:prstGeom>
            <a:noFill/>
            <a:ln>
              <a:noFill/>
            </a:ln>
          </p:spPr>
          <p:txBody>
            <a:bodyPr anchorCtr="0" anchor="t" bIns="46800" lIns="90000" spcFirstLastPara="1" rIns="90000" wrap="square" tIns="468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Se presiona dígito [cantidad dígitos es 3]  / acciones3</a:t>
              </a:r>
              <a:endParaRPr b="0" i="0" sz="1400" u="none" cap="none" strike="noStrike">
                <a:solidFill>
                  <a:srgbClr val="000000"/>
                </a:solidFill>
                <a:latin typeface="Arial"/>
                <a:ea typeface="Arial"/>
                <a:cs typeface="Arial"/>
                <a:sym typeface="Arial"/>
              </a:endParaRPr>
            </a:p>
          </p:txBody>
        </p:sp>
      </p:grpSp>
      <p:grpSp>
        <p:nvGrpSpPr>
          <p:cNvPr id="642" name="Google Shape;642;p22"/>
          <p:cNvGrpSpPr/>
          <p:nvPr/>
        </p:nvGrpSpPr>
        <p:grpSpPr>
          <a:xfrm>
            <a:off x="4799856" y="1484784"/>
            <a:ext cx="4752531" cy="1512168"/>
            <a:chOff x="3275856" y="1484784"/>
            <a:chExt cx="4752530" cy="1512168"/>
          </a:xfrm>
        </p:grpSpPr>
        <p:grpSp>
          <p:nvGrpSpPr>
            <p:cNvPr id="643" name="Google Shape;643;p22"/>
            <p:cNvGrpSpPr/>
            <p:nvPr/>
          </p:nvGrpSpPr>
          <p:grpSpPr>
            <a:xfrm>
              <a:off x="3275856" y="1484784"/>
              <a:ext cx="2448272" cy="1512168"/>
              <a:chOff x="3132510" y="1188138"/>
              <a:chExt cx="2448272" cy="1512168"/>
            </a:xfrm>
          </p:grpSpPr>
          <p:sp>
            <p:nvSpPr>
              <p:cNvPr id="644" name="Google Shape;644;p22"/>
              <p:cNvSpPr/>
              <p:nvPr/>
            </p:nvSpPr>
            <p:spPr>
              <a:xfrm>
                <a:off x="4284638" y="1188138"/>
                <a:ext cx="215900" cy="215900"/>
              </a:xfrm>
              <a:prstGeom prst="ellipse">
                <a:avLst/>
              </a:prstGeom>
              <a:solidFill>
                <a:schemeClr val="dk1"/>
              </a:solidFill>
              <a:ln cap="sq"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645" name="Google Shape;645;p22"/>
              <p:cNvCxnSpPr>
                <a:stCxn id="644" idx="4"/>
              </p:cNvCxnSpPr>
              <p:nvPr/>
            </p:nvCxnSpPr>
            <p:spPr>
              <a:xfrm>
                <a:off x="4392588" y="1404038"/>
                <a:ext cx="0" cy="432300"/>
              </a:xfrm>
              <a:prstGeom prst="straightConnector1">
                <a:avLst/>
              </a:prstGeom>
              <a:noFill/>
              <a:ln cap="sq" cmpd="sng" w="28575">
                <a:solidFill>
                  <a:schemeClr val="dk1"/>
                </a:solidFill>
                <a:prstDash val="solid"/>
                <a:miter lim="800000"/>
                <a:headEnd len="sm" w="sm" type="none"/>
                <a:tailEnd len="med" w="med" type="stealth"/>
              </a:ln>
            </p:spPr>
          </p:cxnSp>
          <p:sp>
            <p:nvSpPr>
              <p:cNvPr id="646" name="Google Shape;646;p22"/>
              <p:cNvSpPr/>
              <p:nvPr/>
            </p:nvSpPr>
            <p:spPr>
              <a:xfrm>
                <a:off x="3132510" y="1836210"/>
                <a:ext cx="2448272" cy="864096"/>
              </a:xfrm>
              <a:prstGeom prst="roundRect">
                <a:avLst>
                  <a:gd fmla="val 16667" name="adj"/>
                </a:avLst>
              </a:prstGeom>
              <a:noFill/>
              <a:ln cap="sq" cmpd="sng" w="28575">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Configurando</a:t>
                </a:r>
                <a:endParaRPr b="0" i="0" sz="1400" u="none" cap="none" strike="noStrike">
                  <a:solidFill>
                    <a:srgbClr val="000000"/>
                  </a:solidFill>
                  <a:latin typeface="Arial"/>
                  <a:ea typeface="Arial"/>
                  <a:cs typeface="Arial"/>
                  <a:sym typeface="Arial"/>
                </a:endParaRPr>
              </a:p>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Tiempo</a:t>
                </a:r>
                <a:endParaRPr b="0" i="0" sz="1800" u="none" cap="none" strike="noStrike">
                  <a:solidFill>
                    <a:schemeClr val="dk1"/>
                  </a:solidFill>
                  <a:latin typeface="Calibri"/>
                  <a:ea typeface="Calibri"/>
                  <a:cs typeface="Calibri"/>
                  <a:sym typeface="Calibri"/>
                </a:endParaRPr>
              </a:p>
            </p:txBody>
          </p:sp>
        </p:grpSp>
        <p:sp>
          <p:nvSpPr>
            <p:cNvPr id="647" name="Google Shape;647;p22"/>
            <p:cNvSpPr txBox="1"/>
            <p:nvPr/>
          </p:nvSpPr>
          <p:spPr>
            <a:xfrm>
              <a:off x="4571330" y="1728944"/>
              <a:ext cx="3457056" cy="263791"/>
            </a:xfrm>
            <a:prstGeom prst="rect">
              <a:avLst/>
            </a:prstGeom>
            <a:noFill/>
            <a:ln>
              <a:noFill/>
            </a:ln>
          </p:spPr>
          <p:txBody>
            <a:bodyPr anchorCtr="0" anchor="t" bIns="46800" lIns="90000" spcFirstLastPara="1" rIns="90000" wrap="square" tIns="468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Se presiona el botón &lt;encender&gt;  /  acciones1</a:t>
              </a:r>
              <a:endParaRPr b="0" i="0" sz="1400" u="none" cap="none" strike="noStrike">
                <a:solidFill>
                  <a:srgbClr val="000000"/>
                </a:solidFill>
                <a:latin typeface="Arial"/>
                <a:ea typeface="Arial"/>
                <a:cs typeface="Arial"/>
                <a:sym typeface="Arial"/>
              </a:endParaRPr>
            </a:p>
          </p:txBody>
        </p:sp>
      </p:grpSp>
      <p:sp>
        <p:nvSpPr>
          <p:cNvPr id="648" name="Google Shape;648;p22"/>
          <p:cNvSpPr/>
          <p:nvPr/>
        </p:nvSpPr>
        <p:spPr>
          <a:xfrm>
            <a:off x="4799856" y="4869160"/>
            <a:ext cx="2448272" cy="864096"/>
          </a:xfrm>
          <a:prstGeom prst="roundRect">
            <a:avLst>
              <a:gd fmla="val 16667" name="adj"/>
            </a:avLst>
          </a:prstGeom>
          <a:noFill/>
          <a:ln cap="sq" cmpd="sng" w="28575">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Funcionando</a:t>
            </a:r>
            <a:endParaRPr b="0" i="0" sz="1800" u="none" cap="none" strike="noStrike">
              <a:solidFill>
                <a:schemeClr val="dk1"/>
              </a:solidFill>
              <a:latin typeface="Calibri"/>
              <a:ea typeface="Calibri"/>
              <a:cs typeface="Calibri"/>
              <a:sym typeface="Calibri"/>
            </a:endParaRPr>
          </a:p>
        </p:txBody>
      </p:sp>
      <p:sp>
        <p:nvSpPr>
          <p:cNvPr id="649" name="Google Shape;649;p22"/>
          <p:cNvSpPr txBox="1"/>
          <p:nvPr/>
        </p:nvSpPr>
        <p:spPr>
          <a:xfrm>
            <a:off x="5987988" y="4442953"/>
            <a:ext cx="4392488" cy="433068"/>
          </a:xfrm>
          <a:prstGeom prst="rect">
            <a:avLst/>
          </a:prstGeom>
          <a:noFill/>
          <a:ln>
            <a:noFill/>
          </a:ln>
        </p:spPr>
        <p:txBody>
          <a:bodyPr anchorCtr="0" anchor="t" bIns="46800" lIns="90000" spcFirstLastPara="1" rIns="90000" wrap="square" tIns="468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Se presiona </a:t>
            </a:r>
            <a:r>
              <a:rPr b="0" i="0" lang="es-ES" sz="1100" u="none" cap="none" strike="noStrike">
                <a:solidFill>
                  <a:srgbClr val="000000"/>
                </a:solidFill>
                <a:latin typeface="Calibri"/>
                <a:ea typeface="Calibri"/>
                <a:cs typeface="Calibri"/>
                <a:sym typeface="Calibri"/>
              </a:rPr>
              <a:t>botón &lt;inicio&gt; [ temperatura</a:t>
            </a:r>
            <a:r>
              <a:rPr b="0" i="0" lang="es-ES" sz="1100" u="none" cap="none" strike="noStrike">
                <a:solidFill>
                  <a:schemeClr val="dk1"/>
                </a:solidFill>
                <a:latin typeface="Calibri"/>
                <a:ea typeface="Calibri"/>
                <a:cs typeface="Calibri"/>
                <a:sym typeface="Calibri"/>
              </a:rPr>
              <a:t> &gt; 0 y puerta cerrada]   </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    / acciones7</a:t>
            </a:r>
            <a:endParaRPr b="0" i="0" sz="1400" u="none" cap="none" strike="noStrike">
              <a:solidFill>
                <a:srgbClr val="000000"/>
              </a:solidFill>
              <a:latin typeface="Arial"/>
              <a:ea typeface="Arial"/>
              <a:cs typeface="Arial"/>
              <a:sym typeface="Arial"/>
            </a:endParaRPr>
          </a:p>
        </p:txBody>
      </p:sp>
      <p:grpSp>
        <p:nvGrpSpPr>
          <p:cNvPr id="650" name="Google Shape;650;p22"/>
          <p:cNvGrpSpPr/>
          <p:nvPr/>
        </p:nvGrpSpPr>
        <p:grpSpPr>
          <a:xfrm>
            <a:off x="1919537" y="2492899"/>
            <a:ext cx="4680521" cy="3239196"/>
            <a:chOff x="720080" y="741470"/>
            <a:chExt cx="4680521" cy="3313180"/>
          </a:xfrm>
        </p:grpSpPr>
        <p:sp>
          <p:nvSpPr>
            <p:cNvPr id="651" name="Google Shape;651;p22"/>
            <p:cNvSpPr/>
            <p:nvPr/>
          </p:nvSpPr>
          <p:spPr>
            <a:xfrm flipH="1" rot="5400000">
              <a:off x="1649013" y="-128154"/>
              <a:ext cx="2881963" cy="4621212"/>
            </a:xfrm>
            <a:prstGeom prst="arc">
              <a:avLst>
                <a:gd fmla="val 20379907" name="adj1"/>
                <a:gd fmla="val 12014594" name="adj2"/>
              </a:avLst>
            </a:prstGeom>
            <a:noFill/>
            <a:ln cap="flat" cmpd="sng" w="28575">
              <a:solidFill>
                <a:schemeClr val="dk1"/>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52" name="Google Shape;652;p22"/>
            <p:cNvSpPr/>
            <p:nvPr/>
          </p:nvSpPr>
          <p:spPr>
            <a:xfrm>
              <a:off x="720080" y="3613922"/>
              <a:ext cx="2771800" cy="440728"/>
            </a:xfrm>
            <a:prstGeom prst="rect">
              <a:avLst/>
            </a:prstGeom>
            <a:noFill/>
            <a:ln>
              <a:noFill/>
            </a:ln>
          </p:spPr>
          <p:txBody>
            <a:bodyPr anchorCtr="0" anchor="t" bIns="45700" lIns="91425" spcFirstLastPara="1" rIns="91425" wrap="square" tIns="45700">
              <a:spAutoFit/>
            </a:bodyPr>
            <a:lstStyle/>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Transcurre un segundo </a:t>
              </a:r>
              <a:endParaRPr b="0" i="0" sz="1400" u="none" cap="none" strike="noStrike">
                <a:solidFill>
                  <a:srgbClr val="000000"/>
                </a:solidFill>
                <a:latin typeface="Arial"/>
                <a:ea typeface="Arial"/>
                <a:cs typeface="Arial"/>
                <a:sym typeface="Arial"/>
              </a:endParaRPr>
            </a:p>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[tiempo restante es 0] / acciones9</a:t>
              </a:r>
              <a:endParaRPr b="0" i="0" sz="1400" u="none" cap="none" strike="noStrike">
                <a:solidFill>
                  <a:srgbClr val="000000"/>
                </a:solidFill>
                <a:latin typeface="Arial"/>
                <a:ea typeface="Arial"/>
                <a:cs typeface="Arial"/>
                <a:sym typeface="Arial"/>
              </a:endParaRPr>
            </a:p>
          </p:txBody>
        </p:sp>
      </p:grpSp>
      <p:grpSp>
        <p:nvGrpSpPr>
          <p:cNvPr id="653" name="Google Shape;653;p22"/>
          <p:cNvGrpSpPr/>
          <p:nvPr/>
        </p:nvGrpSpPr>
        <p:grpSpPr>
          <a:xfrm>
            <a:off x="7032106" y="5051277"/>
            <a:ext cx="3791025" cy="453256"/>
            <a:chOff x="5652120" y="2327672"/>
            <a:chExt cx="2942472" cy="453256"/>
          </a:xfrm>
        </p:grpSpPr>
        <p:sp>
          <p:nvSpPr>
            <p:cNvPr id="654" name="Google Shape;654;p22"/>
            <p:cNvSpPr/>
            <p:nvPr/>
          </p:nvSpPr>
          <p:spPr>
            <a:xfrm flipH="1">
              <a:off x="5652120" y="2348880"/>
              <a:ext cx="648072" cy="432048"/>
            </a:xfrm>
            <a:prstGeom prst="arc">
              <a:avLst>
                <a:gd fmla="val 3280199" name="adj1"/>
                <a:gd fmla="val 18899354" name="adj2"/>
              </a:avLst>
            </a:prstGeom>
            <a:noFill/>
            <a:ln cap="flat" cmpd="sng" w="28575">
              <a:solidFill>
                <a:schemeClr val="dk1"/>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55" name="Google Shape;655;p22"/>
            <p:cNvSpPr/>
            <p:nvPr/>
          </p:nvSpPr>
          <p:spPr>
            <a:xfrm>
              <a:off x="6290336" y="2327672"/>
              <a:ext cx="2304256" cy="430887"/>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Transcurre un segundo </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[tiempo restante &gt; 0] / acciones8</a:t>
              </a:r>
              <a:endParaRPr b="0" i="0" sz="1400" u="none" cap="none" strike="noStrike">
                <a:solidFill>
                  <a:srgbClr val="000000"/>
                </a:solidFill>
                <a:latin typeface="Arial"/>
                <a:ea typeface="Arial"/>
                <a:cs typeface="Arial"/>
                <a:sym typeface="Arial"/>
              </a:endParaRPr>
            </a:p>
          </p:txBody>
        </p:sp>
      </p:grpSp>
      <p:grpSp>
        <p:nvGrpSpPr>
          <p:cNvPr id="656" name="Google Shape;656;p22"/>
          <p:cNvGrpSpPr/>
          <p:nvPr/>
        </p:nvGrpSpPr>
        <p:grpSpPr>
          <a:xfrm>
            <a:off x="6671933" y="2780930"/>
            <a:ext cx="4024027" cy="648165"/>
            <a:chOff x="395404" y="1268759"/>
            <a:chExt cx="4024026" cy="648163"/>
          </a:xfrm>
        </p:grpSpPr>
        <p:grpSp>
          <p:nvGrpSpPr>
            <p:cNvPr id="657" name="Google Shape;657;p22"/>
            <p:cNvGrpSpPr/>
            <p:nvPr/>
          </p:nvGrpSpPr>
          <p:grpSpPr>
            <a:xfrm>
              <a:off x="1907704" y="1268759"/>
              <a:ext cx="212725" cy="212725"/>
              <a:chOff x="107330" y="836140"/>
              <a:chExt cx="212725" cy="212725"/>
            </a:xfrm>
          </p:grpSpPr>
          <p:sp>
            <p:nvSpPr>
              <p:cNvPr id="658" name="Google Shape;658;p22"/>
              <p:cNvSpPr/>
              <p:nvPr/>
            </p:nvSpPr>
            <p:spPr>
              <a:xfrm>
                <a:off x="107330" y="836140"/>
                <a:ext cx="212725" cy="212725"/>
              </a:xfrm>
              <a:prstGeom prst="ellipse">
                <a:avLst/>
              </a:prstGeom>
              <a:noFill/>
              <a:ln cap="sq" cmpd="sng" w="2857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59" name="Google Shape;659;p22"/>
              <p:cNvSpPr/>
              <p:nvPr/>
            </p:nvSpPr>
            <p:spPr>
              <a:xfrm>
                <a:off x="178768" y="907578"/>
                <a:ext cx="68263" cy="68263"/>
              </a:xfrm>
              <a:prstGeom prst="ellipse">
                <a:avLst/>
              </a:prstGeom>
              <a:solidFill>
                <a:srgbClr val="000000"/>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660" name="Google Shape;660;p22"/>
            <p:cNvCxnSpPr>
              <a:endCxn id="658" idx="2"/>
            </p:cNvCxnSpPr>
            <p:nvPr/>
          </p:nvCxnSpPr>
          <p:spPr>
            <a:xfrm flipH="1" rot="10800000">
              <a:off x="395404" y="1375122"/>
              <a:ext cx="1512300" cy="541800"/>
            </a:xfrm>
            <a:prstGeom prst="straightConnector1">
              <a:avLst/>
            </a:prstGeom>
            <a:noFill/>
            <a:ln cap="sq" cmpd="sng" w="28575">
              <a:solidFill>
                <a:schemeClr val="dk1"/>
              </a:solidFill>
              <a:prstDash val="solid"/>
              <a:miter lim="800000"/>
              <a:headEnd len="sm" w="sm" type="none"/>
              <a:tailEnd len="med" w="med" type="stealth"/>
            </a:ln>
          </p:spPr>
        </p:cxnSp>
        <p:sp>
          <p:nvSpPr>
            <p:cNvPr id="661" name="Google Shape;661;p22"/>
            <p:cNvSpPr txBox="1"/>
            <p:nvPr/>
          </p:nvSpPr>
          <p:spPr>
            <a:xfrm>
              <a:off x="1212615" y="1537136"/>
              <a:ext cx="3206815" cy="263791"/>
            </a:xfrm>
            <a:prstGeom prst="rect">
              <a:avLst/>
            </a:prstGeom>
            <a:noFill/>
            <a:ln>
              <a:noFill/>
            </a:ln>
          </p:spPr>
          <p:txBody>
            <a:bodyPr anchorCtr="0" anchor="t" bIns="46800" lIns="90000" spcFirstLastPara="1" rIns="90000" wrap="square" tIns="468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Calibri"/>
                  <a:ea typeface="Calibri"/>
                  <a:cs typeface="Calibri"/>
                  <a:sym typeface="Calibri"/>
                </a:rPr>
                <a:t>Se presiona </a:t>
              </a:r>
              <a:r>
                <a:rPr b="0" i="0" lang="es-ES" sz="1100" u="none" cap="none" strike="noStrike">
                  <a:solidFill>
                    <a:schemeClr val="dk1"/>
                  </a:solidFill>
                  <a:latin typeface="Calibri"/>
                  <a:ea typeface="Calibri"/>
                  <a:cs typeface="Calibri"/>
                  <a:sym typeface="Calibri"/>
                </a:rPr>
                <a:t>botón &lt;apagar&gt; </a:t>
              </a:r>
              <a:r>
                <a:rPr b="0" i="0" lang="es-ES" sz="1100" u="none" cap="none" strike="noStrike">
                  <a:solidFill>
                    <a:srgbClr val="000000"/>
                  </a:solidFill>
                  <a:latin typeface="Calibri"/>
                  <a:ea typeface="Calibri"/>
                  <a:cs typeface="Calibri"/>
                  <a:sym typeface="Calibri"/>
                </a:rPr>
                <a:t>/ acciones apagar 2</a:t>
              </a:r>
              <a:endParaRPr b="0" i="0" sz="1400" u="none" cap="none" strike="noStrike">
                <a:solidFill>
                  <a:srgbClr val="000000"/>
                </a:solidFill>
                <a:latin typeface="Arial"/>
                <a:ea typeface="Arial"/>
                <a:cs typeface="Arial"/>
                <a:sym typeface="Arial"/>
              </a:endParaRPr>
            </a:p>
          </p:txBody>
        </p:sp>
      </p:grpSp>
      <p:sp>
        <p:nvSpPr>
          <p:cNvPr id="662" name="Google Shape;662;p22"/>
          <p:cNvSpPr/>
          <p:nvPr/>
        </p:nvSpPr>
        <p:spPr>
          <a:xfrm>
            <a:off x="4799856" y="3429000"/>
            <a:ext cx="2448272" cy="864096"/>
          </a:xfrm>
          <a:prstGeom prst="roundRect">
            <a:avLst>
              <a:gd fmla="val 16667" name="adj"/>
            </a:avLst>
          </a:prstGeom>
          <a:noFill/>
          <a:ln cap="sq" cmpd="sng" w="285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Calibri"/>
                <a:ea typeface="Calibri"/>
                <a:cs typeface="Calibri"/>
                <a:sym typeface="Calibri"/>
              </a:rPr>
              <a:t>Configurando</a:t>
            </a:r>
            <a:endParaRPr b="0" i="0" sz="1400" u="none" cap="none" strike="noStrike">
              <a:solidFill>
                <a:srgbClr val="000000"/>
              </a:solidFill>
              <a:latin typeface="Arial"/>
              <a:ea typeface="Arial"/>
              <a:cs typeface="Arial"/>
              <a:sym typeface="Arial"/>
            </a:endParaRPr>
          </a:p>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Calibri"/>
                <a:ea typeface="Calibri"/>
                <a:cs typeface="Calibri"/>
                <a:sym typeface="Calibri"/>
              </a:rPr>
              <a:t>Temperatura</a:t>
            </a:r>
            <a:endParaRPr b="0" i="0" sz="1800" u="none" cap="none" strike="noStrike">
              <a:solidFill>
                <a:srgbClr val="000000"/>
              </a:solidFill>
              <a:latin typeface="Calibri"/>
              <a:ea typeface="Calibri"/>
              <a:cs typeface="Calibri"/>
              <a:sym typeface="Calibri"/>
            </a:endParaRPr>
          </a:p>
        </p:txBody>
      </p:sp>
      <p:grpSp>
        <p:nvGrpSpPr>
          <p:cNvPr id="663" name="Google Shape;663;p22"/>
          <p:cNvGrpSpPr/>
          <p:nvPr/>
        </p:nvGrpSpPr>
        <p:grpSpPr>
          <a:xfrm>
            <a:off x="1953629" y="3395093"/>
            <a:ext cx="2984083" cy="591056"/>
            <a:chOff x="429629" y="3395092"/>
            <a:chExt cx="2984083" cy="591054"/>
          </a:xfrm>
        </p:grpSpPr>
        <p:sp>
          <p:nvSpPr>
            <p:cNvPr id="664" name="Google Shape;664;p22"/>
            <p:cNvSpPr/>
            <p:nvPr/>
          </p:nvSpPr>
          <p:spPr>
            <a:xfrm flipH="1" rot="-9494675">
              <a:off x="2736167" y="3497830"/>
              <a:ext cx="628470" cy="385578"/>
            </a:xfrm>
            <a:prstGeom prst="arc">
              <a:avLst>
                <a:gd fmla="val 2319310" name="adj1"/>
                <a:gd fmla="val 20447926" name="adj2"/>
              </a:avLst>
            </a:prstGeom>
            <a:noFill/>
            <a:ln cap="flat" cmpd="sng" w="28575">
              <a:solidFill>
                <a:schemeClr val="dk1"/>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5" name="Google Shape;665;p22"/>
            <p:cNvSpPr/>
            <p:nvPr/>
          </p:nvSpPr>
          <p:spPr>
            <a:xfrm>
              <a:off x="429629" y="3405626"/>
              <a:ext cx="2376264" cy="430886"/>
            </a:xfrm>
            <a:prstGeom prst="rect">
              <a:avLst/>
            </a:prstGeom>
            <a:noFill/>
            <a:ln>
              <a:noFill/>
            </a:ln>
          </p:spPr>
          <p:txBody>
            <a:bodyPr anchorCtr="0" anchor="t" bIns="45700" lIns="91425" spcFirstLastPara="1" rIns="91425" wrap="square" tIns="45700">
              <a:spAutoFit/>
            </a:bodyPr>
            <a:lstStyle/>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Calibri"/>
                  <a:ea typeface="Calibri"/>
                  <a:cs typeface="Calibri"/>
                  <a:sym typeface="Calibri"/>
                </a:rPr>
                <a:t>Se presiona botón &lt;-&gt;</a:t>
              </a:r>
              <a:endParaRPr b="0" i="0" sz="1400" u="none" cap="none" strike="noStrike">
                <a:solidFill>
                  <a:srgbClr val="000000"/>
                </a:solidFill>
                <a:latin typeface="Arial"/>
                <a:ea typeface="Arial"/>
                <a:cs typeface="Arial"/>
                <a:sym typeface="Arial"/>
              </a:endParaRPr>
            </a:p>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Calibri"/>
                  <a:ea typeface="Calibri"/>
                  <a:cs typeface="Calibri"/>
                  <a:sym typeface="Calibri"/>
                </a:rPr>
                <a:t>[temperatura &gt; 0] / acciones5</a:t>
              </a:r>
              <a:endParaRPr b="0" i="0" sz="1400" u="none" cap="none" strike="noStrike">
                <a:solidFill>
                  <a:srgbClr val="000000"/>
                </a:solidFill>
                <a:latin typeface="Arial"/>
                <a:ea typeface="Arial"/>
                <a:cs typeface="Arial"/>
                <a:sym typeface="Arial"/>
              </a:endParaRPr>
            </a:p>
          </p:txBody>
        </p:sp>
      </p:grpSp>
      <p:grpSp>
        <p:nvGrpSpPr>
          <p:cNvPr id="666" name="Google Shape;666;p22"/>
          <p:cNvGrpSpPr/>
          <p:nvPr/>
        </p:nvGrpSpPr>
        <p:grpSpPr>
          <a:xfrm>
            <a:off x="7131314" y="3862835"/>
            <a:ext cx="3645207" cy="635086"/>
            <a:chOff x="5695613" y="3286769"/>
            <a:chExt cx="3157132" cy="635085"/>
          </a:xfrm>
        </p:grpSpPr>
        <p:sp>
          <p:nvSpPr>
            <p:cNvPr id="667" name="Google Shape;667;p22"/>
            <p:cNvSpPr/>
            <p:nvPr/>
          </p:nvSpPr>
          <p:spPr>
            <a:xfrm>
              <a:off x="6217373" y="3480821"/>
              <a:ext cx="2635372" cy="430887"/>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Calibri"/>
                  <a:ea typeface="Calibri"/>
                  <a:cs typeface="Calibri"/>
                  <a:sym typeface="Calibri"/>
                </a:rPr>
                <a:t>Se presiona </a:t>
              </a:r>
              <a:r>
                <a:rPr b="0" i="0" lang="es-ES" sz="1100" u="none" cap="none" strike="noStrike">
                  <a:solidFill>
                    <a:schemeClr val="dk1"/>
                  </a:solidFill>
                  <a:latin typeface="Calibri"/>
                  <a:ea typeface="Calibri"/>
                  <a:cs typeface="Calibri"/>
                  <a:sym typeface="Calibri"/>
                </a:rPr>
                <a:t>botón &lt;+&gt; [temperatura es</a:t>
              </a:r>
              <a:r>
                <a:rPr b="0" i="0" lang="es-ES" sz="1100" u="none" cap="none" strike="noStrike">
                  <a:solidFill>
                    <a:srgbClr val="000000"/>
                  </a:solidFill>
                  <a:latin typeface="Calibri"/>
                  <a:ea typeface="Calibri"/>
                  <a:cs typeface="Calibri"/>
                  <a:sym typeface="Calibri"/>
                </a:rPr>
                <a:t> 300]</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Calibri"/>
                  <a:ea typeface="Calibri"/>
                  <a:cs typeface="Calibri"/>
                  <a:sym typeface="Calibri"/>
                </a:rPr>
                <a:t>/ acciones6</a:t>
              </a:r>
              <a:endParaRPr b="0" i="0" sz="1100" u="none" cap="none" strike="noStrike">
                <a:solidFill>
                  <a:srgbClr val="000000"/>
                </a:solidFill>
                <a:latin typeface="Calibri"/>
                <a:ea typeface="Calibri"/>
                <a:cs typeface="Calibri"/>
                <a:sym typeface="Calibri"/>
              </a:endParaRPr>
            </a:p>
          </p:txBody>
        </p:sp>
        <p:sp>
          <p:nvSpPr>
            <p:cNvPr id="668" name="Google Shape;668;p22"/>
            <p:cNvSpPr/>
            <p:nvPr/>
          </p:nvSpPr>
          <p:spPr>
            <a:xfrm flipH="1" rot="2868168">
              <a:off x="5728293" y="3437336"/>
              <a:ext cx="554474" cy="333951"/>
            </a:xfrm>
            <a:prstGeom prst="arc">
              <a:avLst>
                <a:gd fmla="val 3310550" name="adj1"/>
                <a:gd fmla="val 546973" name="adj2"/>
              </a:avLst>
            </a:prstGeom>
            <a:noFill/>
            <a:ln cap="flat" cmpd="sng" w="28575">
              <a:solidFill>
                <a:schemeClr val="dk1"/>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669" name="Google Shape;669;p22"/>
          <p:cNvGrpSpPr/>
          <p:nvPr/>
        </p:nvGrpSpPr>
        <p:grpSpPr>
          <a:xfrm>
            <a:off x="1610011" y="3861047"/>
            <a:ext cx="3333862" cy="629391"/>
            <a:chOff x="14001" y="3353814"/>
            <a:chExt cx="3333862" cy="629391"/>
          </a:xfrm>
        </p:grpSpPr>
        <p:sp>
          <p:nvSpPr>
            <p:cNvPr id="670" name="Google Shape;670;p22"/>
            <p:cNvSpPr/>
            <p:nvPr/>
          </p:nvSpPr>
          <p:spPr>
            <a:xfrm rot="-2279776">
              <a:off x="2728284" y="3492534"/>
              <a:ext cx="571848" cy="351952"/>
            </a:xfrm>
            <a:prstGeom prst="arc">
              <a:avLst>
                <a:gd fmla="val 2766321" name="adj1"/>
                <a:gd fmla="val 21049619" name="adj2"/>
              </a:avLst>
            </a:prstGeom>
            <a:noFill/>
            <a:ln cap="flat" cmpd="sng" w="28575">
              <a:solidFill>
                <a:schemeClr val="dk1"/>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71" name="Google Shape;671;p22"/>
            <p:cNvSpPr/>
            <p:nvPr/>
          </p:nvSpPr>
          <p:spPr>
            <a:xfrm>
              <a:off x="14001" y="3392897"/>
              <a:ext cx="2771800" cy="430887"/>
            </a:xfrm>
            <a:prstGeom prst="rect">
              <a:avLst/>
            </a:prstGeom>
            <a:noFill/>
            <a:ln>
              <a:noFill/>
            </a:ln>
          </p:spPr>
          <p:txBody>
            <a:bodyPr anchorCtr="0" anchor="t" bIns="45700" lIns="91425" spcFirstLastPara="1" rIns="91425" wrap="square" tIns="45700">
              <a:spAutoFit/>
            </a:bodyPr>
            <a:lstStyle/>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Se presiona </a:t>
              </a:r>
              <a:r>
                <a:rPr b="0" i="0" lang="es-ES" sz="1100" u="none" cap="none" strike="noStrike">
                  <a:solidFill>
                    <a:srgbClr val="000000"/>
                  </a:solidFill>
                  <a:latin typeface="Calibri"/>
                  <a:ea typeface="Calibri"/>
                  <a:cs typeface="Calibri"/>
                  <a:sym typeface="Calibri"/>
                </a:rPr>
                <a:t>botón &lt;-&gt;</a:t>
              </a:r>
              <a:endParaRPr b="0" i="0" sz="1400" u="none" cap="none" strike="noStrike">
                <a:solidFill>
                  <a:srgbClr val="000000"/>
                </a:solidFill>
                <a:latin typeface="Arial"/>
                <a:ea typeface="Arial"/>
                <a:cs typeface="Arial"/>
                <a:sym typeface="Arial"/>
              </a:endParaRPr>
            </a:p>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a:t>
              </a:r>
              <a:r>
                <a:rPr b="0" i="0" lang="es-ES" sz="1100" u="none" cap="none" strike="noStrike">
                  <a:solidFill>
                    <a:srgbClr val="000000"/>
                  </a:solidFill>
                  <a:latin typeface="Calibri"/>
                  <a:ea typeface="Calibri"/>
                  <a:cs typeface="Calibri"/>
                  <a:sym typeface="Calibri"/>
                </a:rPr>
                <a:t>temperatura  es</a:t>
              </a:r>
              <a:r>
                <a:rPr b="0" i="0" lang="es-ES" sz="1100" u="none" cap="none" strike="noStrike">
                  <a:solidFill>
                    <a:schemeClr val="dk1"/>
                  </a:solidFill>
                  <a:latin typeface="Calibri"/>
                  <a:ea typeface="Calibri"/>
                  <a:cs typeface="Calibri"/>
                  <a:sym typeface="Calibri"/>
                </a:rPr>
                <a:t> 0] / acciones6</a:t>
              </a:r>
              <a:endParaRPr b="0" i="0" sz="1100" u="none" cap="none" strike="noStrike">
                <a:solidFill>
                  <a:schemeClr val="dk1"/>
                </a:solidFill>
                <a:latin typeface="Calibri"/>
                <a:ea typeface="Calibri"/>
                <a:cs typeface="Calibri"/>
                <a:sym typeface="Calibri"/>
              </a:endParaRPr>
            </a:p>
          </p:txBody>
        </p:sp>
      </p:grpSp>
      <p:grpSp>
        <p:nvGrpSpPr>
          <p:cNvPr id="672" name="Google Shape;672;p22"/>
          <p:cNvGrpSpPr/>
          <p:nvPr/>
        </p:nvGrpSpPr>
        <p:grpSpPr>
          <a:xfrm>
            <a:off x="7104114" y="3282891"/>
            <a:ext cx="3096343" cy="650156"/>
            <a:chOff x="5580113" y="3282897"/>
            <a:chExt cx="3096343" cy="650158"/>
          </a:xfrm>
        </p:grpSpPr>
        <p:sp>
          <p:nvSpPr>
            <p:cNvPr id="673" name="Google Shape;673;p22"/>
            <p:cNvSpPr/>
            <p:nvPr/>
          </p:nvSpPr>
          <p:spPr>
            <a:xfrm>
              <a:off x="6300192" y="3403600"/>
              <a:ext cx="2376264" cy="430888"/>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Se presiona botón &lt;+&gt;</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[temperatura &lt; 300] / acciones4</a:t>
              </a:r>
              <a:endParaRPr b="0" i="0" sz="1400" u="none" cap="none" strike="noStrike">
                <a:solidFill>
                  <a:srgbClr val="000000"/>
                </a:solidFill>
                <a:latin typeface="Arial"/>
                <a:ea typeface="Arial"/>
                <a:cs typeface="Arial"/>
                <a:sym typeface="Arial"/>
              </a:endParaRPr>
            </a:p>
          </p:txBody>
        </p:sp>
        <p:sp>
          <p:nvSpPr>
            <p:cNvPr id="674" name="Google Shape;674;p22"/>
            <p:cNvSpPr/>
            <p:nvPr/>
          </p:nvSpPr>
          <p:spPr>
            <a:xfrm rot="8674003">
              <a:off x="5640515" y="3412450"/>
              <a:ext cx="571848" cy="391053"/>
            </a:xfrm>
            <a:prstGeom prst="arc">
              <a:avLst>
                <a:gd fmla="val 4185236" name="adj1"/>
                <a:gd fmla="val 21049619" name="adj2"/>
              </a:avLst>
            </a:prstGeom>
            <a:noFill/>
            <a:ln cap="flat" cmpd="sng" w="28575">
              <a:solidFill>
                <a:schemeClr val="dk1"/>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675" name="Google Shape;675;p22"/>
          <p:cNvGrpSpPr/>
          <p:nvPr/>
        </p:nvGrpSpPr>
        <p:grpSpPr>
          <a:xfrm>
            <a:off x="1953629" y="4212386"/>
            <a:ext cx="3682057" cy="733964"/>
            <a:chOff x="6210657" y="3161657"/>
            <a:chExt cx="3189048" cy="733963"/>
          </a:xfrm>
        </p:grpSpPr>
        <p:sp>
          <p:nvSpPr>
            <p:cNvPr id="676" name="Google Shape;676;p22"/>
            <p:cNvSpPr/>
            <p:nvPr/>
          </p:nvSpPr>
          <p:spPr>
            <a:xfrm>
              <a:off x="6210657" y="3295457"/>
              <a:ext cx="2684698" cy="600163"/>
            </a:xfrm>
            <a:prstGeom prst="rect">
              <a:avLst/>
            </a:prstGeom>
            <a:noFill/>
            <a:ln>
              <a:noFill/>
            </a:ln>
          </p:spPr>
          <p:txBody>
            <a:bodyPr anchorCtr="0" anchor="t" bIns="45700" lIns="91425" spcFirstLastPara="1" rIns="91425" wrap="square" tIns="45700">
              <a:spAutoFit/>
            </a:bodyPr>
            <a:lstStyle/>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Calibri"/>
                  <a:ea typeface="Calibri"/>
                  <a:cs typeface="Calibri"/>
                  <a:sym typeface="Calibri"/>
                </a:rPr>
                <a:t>Se presiona botón &lt;inicio&gt;</a:t>
              </a:r>
              <a:endParaRPr b="0" i="0" sz="1400" u="none" cap="none" strike="noStrike">
                <a:solidFill>
                  <a:srgbClr val="000000"/>
                </a:solidFill>
                <a:latin typeface="Arial"/>
                <a:ea typeface="Arial"/>
                <a:cs typeface="Arial"/>
                <a:sym typeface="Arial"/>
              </a:endParaRPr>
            </a:p>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Calibri"/>
                  <a:ea typeface="Calibri"/>
                  <a:cs typeface="Calibri"/>
                  <a:sym typeface="Calibri"/>
                </a:rPr>
                <a:t>[temperatura es 0 o puerta abierta] </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Calibri"/>
                  <a:ea typeface="Calibri"/>
                  <a:cs typeface="Calibri"/>
                  <a:sym typeface="Calibri"/>
                </a:rPr>
                <a:t>				 / acciones6       </a:t>
              </a:r>
              <a:endParaRPr b="0" i="0" sz="1100" u="none" cap="none" strike="noStrike">
                <a:solidFill>
                  <a:srgbClr val="000000"/>
                </a:solidFill>
                <a:latin typeface="Calibri"/>
                <a:ea typeface="Calibri"/>
                <a:cs typeface="Calibri"/>
                <a:sym typeface="Calibri"/>
              </a:endParaRPr>
            </a:p>
          </p:txBody>
        </p:sp>
        <p:sp>
          <p:nvSpPr>
            <p:cNvPr id="677" name="Google Shape;677;p22"/>
            <p:cNvSpPr/>
            <p:nvPr/>
          </p:nvSpPr>
          <p:spPr>
            <a:xfrm flipH="1" rot="7908461">
              <a:off x="8813192" y="3312642"/>
              <a:ext cx="554474" cy="333951"/>
            </a:xfrm>
            <a:prstGeom prst="arc">
              <a:avLst>
                <a:gd fmla="val 3310550" name="adj1"/>
                <a:gd fmla="val 546973" name="adj2"/>
              </a:avLst>
            </a:prstGeom>
            <a:noFill/>
            <a:ln cap="flat" cmpd="sng" w="28575">
              <a:solidFill>
                <a:schemeClr val="dk1"/>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9"/>
                                        </p:tgtEl>
                                        <p:attrNameLst>
                                          <p:attrName>style.visibility</p:attrName>
                                        </p:attrNameLst>
                                      </p:cBhvr>
                                      <p:to>
                                        <p:strVal val="visible"/>
                                      </p:to>
                                    </p:set>
                                    <p:animEffect filter="fade" transition="in">
                                      <p:cBhvr>
                                        <p:cTn dur="500"/>
                                        <p:tgtEl>
                                          <p:spTgt spid="6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6"/>
                                        </p:tgtEl>
                                        <p:attrNameLst>
                                          <p:attrName>style.visibility</p:attrName>
                                        </p:attrNameLst>
                                      </p:cBhvr>
                                      <p:to>
                                        <p:strVal val="visible"/>
                                      </p:to>
                                    </p:set>
                                    <p:animEffect filter="fade" transition="in">
                                      <p:cBhvr>
                                        <p:cTn dur="500"/>
                                        <p:tgtEl>
                                          <p:spTgt spid="6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3"/>
                                        </p:tgtEl>
                                        <p:attrNameLst>
                                          <p:attrName>style.visibility</p:attrName>
                                        </p:attrNameLst>
                                      </p:cBhvr>
                                      <p:to>
                                        <p:strVal val="visible"/>
                                      </p:to>
                                    </p:set>
                                    <p:animEffect filter="fade" transition="in">
                                      <p:cBhvr>
                                        <p:cTn dur="500"/>
                                        <p:tgtEl>
                                          <p:spTgt spid="6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2" name="Shape 682"/>
        <p:cNvGrpSpPr/>
        <p:nvPr/>
      </p:nvGrpSpPr>
      <p:grpSpPr>
        <a:xfrm>
          <a:off x="0" y="0"/>
          <a:ext cx="0" cy="0"/>
          <a:chOff x="0" y="0"/>
          <a:chExt cx="0" cy="0"/>
        </a:xfrm>
      </p:grpSpPr>
      <p:grpSp>
        <p:nvGrpSpPr>
          <p:cNvPr id="683" name="Google Shape;683;p23"/>
          <p:cNvGrpSpPr/>
          <p:nvPr/>
        </p:nvGrpSpPr>
        <p:grpSpPr>
          <a:xfrm>
            <a:off x="4223225" y="5733249"/>
            <a:ext cx="3669679" cy="572772"/>
            <a:chOff x="-1693266" y="1484777"/>
            <a:chExt cx="3669679" cy="572772"/>
          </a:xfrm>
        </p:grpSpPr>
        <p:cxnSp>
          <p:nvCxnSpPr>
            <p:cNvPr id="684" name="Google Shape;684;p23"/>
            <p:cNvCxnSpPr>
              <a:endCxn id="685" idx="1"/>
            </p:cNvCxnSpPr>
            <p:nvPr/>
          </p:nvCxnSpPr>
          <p:spPr>
            <a:xfrm>
              <a:off x="1331641" y="1484777"/>
              <a:ext cx="463200" cy="391200"/>
            </a:xfrm>
            <a:prstGeom prst="straightConnector1">
              <a:avLst/>
            </a:prstGeom>
            <a:noFill/>
            <a:ln cap="sq" cmpd="sng" w="28575">
              <a:solidFill>
                <a:schemeClr val="dk1"/>
              </a:solidFill>
              <a:prstDash val="solid"/>
              <a:miter lim="800000"/>
              <a:headEnd len="sm" w="sm" type="none"/>
              <a:tailEnd len="med" w="med" type="stealth"/>
            </a:ln>
          </p:spPr>
        </p:cxnSp>
        <p:grpSp>
          <p:nvGrpSpPr>
            <p:cNvPr id="686" name="Google Shape;686;p23"/>
            <p:cNvGrpSpPr/>
            <p:nvPr/>
          </p:nvGrpSpPr>
          <p:grpSpPr>
            <a:xfrm>
              <a:off x="1763688" y="1844824"/>
              <a:ext cx="212725" cy="212725"/>
              <a:chOff x="-36686" y="1412205"/>
              <a:chExt cx="212725" cy="212725"/>
            </a:xfrm>
          </p:grpSpPr>
          <p:sp>
            <p:nvSpPr>
              <p:cNvPr id="685" name="Google Shape;685;p23"/>
              <p:cNvSpPr/>
              <p:nvPr/>
            </p:nvSpPr>
            <p:spPr>
              <a:xfrm>
                <a:off x="-36686" y="1412205"/>
                <a:ext cx="212725" cy="212725"/>
              </a:xfrm>
              <a:prstGeom prst="ellipse">
                <a:avLst/>
              </a:prstGeom>
              <a:noFill/>
              <a:ln cap="sq" cmpd="sng" w="2857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87" name="Google Shape;687;p23"/>
              <p:cNvSpPr/>
              <p:nvPr/>
            </p:nvSpPr>
            <p:spPr>
              <a:xfrm>
                <a:off x="34752" y="1483643"/>
                <a:ext cx="68263" cy="68263"/>
              </a:xfrm>
              <a:prstGeom prst="ellipse">
                <a:avLst/>
              </a:prstGeom>
              <a:solidFill>
                <a:srgbClr val="000000"/>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688" name="Google Shape;688;p23"/>
            <p:cNvSpPr txBox="1"/>
            <p:nvPr/>
          </p:nvSpPr>
          <p:spPr>
            <a:xfrm>
              <a:off x="-1693266" y="1628800"/>
              <a:ext cx="3240930" cy="263791"/>
            </a:xfrm>
            <a:prstGeom prst="rect">
              <a:avLst/>
            </a:prstGeom>
            <a:noFill/>
            <a:ln>
              <a:noFill/>
            </a:ln>
          </p:spPr>
          <p:txBody>
            <a:bodyPr anchorCtr="0" anchor="t" bIns="46800" lIns="90000" spcFirstLastPara="1" rIns="90000" wrap="square" tIns="46800">
              <a:spAutoFit/>
            </a:bodyPr>
            <a:lstStyle/>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Se presiona botón &lt;apagar&gt; / acciones apagar</a:t>
              </a:r>
              <a:endParaRPr b="0" i="0" sz="1400" u="none" cap="none" strike="noStrike">
                <a:solidFill>
                  <a:srgbClr val="000000"/>
                </a:solidFill>
                <a:latin typeface="Arial"/>
                <a:ea typeface="Arial"/>
                <a:cs typeface="Arial"/>
                <a:sym typeface="Arial"/>
              </a:endParaRPr>
            </a:p>
          </p:txBody>
        </p:sp>
      </p:grpSp>
      <p:grpSp>
        <p:nvGrpSpPr>
          <p:cNvPr id="689" name="Google Shape;689;p23"/>
          <p:cNvGrpSpPr/>
          <p:nvPr/>
        </p:nvGrpSpPr>
        <p:grpSpPr>
          <a:xfrm>
            <a:off x="1494407" y="1484785"/>
            <a:ext cx="3449451" cy="648072"/>
            <a:chOff x="-29595" y="1484784"/>
            <a:chExt cx="3449451" cy="648072"/>
          </a:xfrm>
        </p:grpSpPr>
        <p:grpSp>
          <p:nvGrpSpPr>
            <p:cNvPr id="690" name="Google Shape;690;p23"/>
            <p:cNvGrpSpPr/>
            <p:nvPr/>
          </p:nvGrpSpPr>
          <p:grpSpPr>
            <a:xfrm>
              <a:off x="2627784" y="1484784"/>
              <a:ext cx="212725" cy="212725"/>
              <a:chOff x="827410" y="1052165"/>
              <a:chExt cx="212725" cy="212725"/>
            </a:xfrm>
          </p:grpSpPr>
          <p:sp>
            <p:nvSpPr>
              <p:cNvPr id="691" name="Google Shape;691;p23"/>
              <p:cNvSpPr/>
              <p:nvPr/>
            </p:nvSpPr>
            <p:spPr>
              <a:xfrm>
                <a:off x="827410" y="1052165"/>
                <a:ext cx="212725" cy="212725"/>
              </a:xfrm>
              <a:prstGeom prst="ellipse">
                <a:avLst/>
              </a:prstGeom>
              <a:noFill/>
              <a:ln cap="sq" cmpd="sng" w="2857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92" name="Google Shape;692;p23"/>
              <p:cNvSpPr/>
              <p:nvPr/>
            </p:nvSpPr>
            <p:spPr>
              <a:xfrm>
                <a:off x="898848" y="1123603"/>
                <a:ext cx="68263" cy="68263"/>
              </a:xfrm>
              <a:prstGeom prst="ellipse">
                <a:avLst/>
              </a:prstGeom>
              <a:solidFill>
                <a:srgbClr val="000000"/>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693" name="Google Shape;693;p23"/>
            <p:cNvCxnSpPr>
              <a:endCxn id="691" idx="5"/>
            </p:cNvCxnSpPr>
            <p:nvPr/>
          </p:nvCxnSpPr>
          <p:spPr>
            <a:xfrm rot="10800000">
              <a:off x="2809356" y="1666356"/>
              <a:ext cx="610500" cy="466500"/>
            </a:xfrm>
            <a:prstGeom prst="straightConnector1">
              <a:avLst/>
            </a:prstGeom>
            <a:noFill/>
            <a:ln cap="sq" cmpd="sng" w="28575">
              <a:solidFill>
                <a:schemeClr val="dk1"/>
              </a:solidFill>
              <a:prstDash val="solid"/>
              <a:miter lim="800000"/>
              <a:headEnd len="sm" w="sm" type="none"/>
              <a:tailEnd len="med" w="med" type="stealth"/>
            </a:ln>
          </p:spPr>
        </p:cxnSp>
        <p:sp>
          <p:nvSpPr>
            <p:cNvPr id="694" name="Google Shape;694;p23"/>
            <p:cNvSpPr txBox="1"/>
            <p:nvPr/>
          </p:nvSpPr>
          <p:spPr>
            <a:xfrm>
              <a:off x="-29595" y="1846911"/>
              <a:ext cx="3270118" cy="263791"/>
            </a:xfrm>
            <a:prstGeom prst="rect">
              <a:avLst/>
            </a:prstGeom>
            <a:noFill/>
            <a:ln>
              <a:noFill/>
            </a:ln>
          </p:spPr>
          <p:txBody>
            <a:bodyPr anchorCtr="0" anchor="t" bIns="46800" lIns="90000" spcFirstLastPara="1" rIns="90000" wrap="square" tIns="46800">
              <a:spAutoFit/>
            </a:bodyPr>
            <a:lstStyle/>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Se presiona botón &lt;apagar&gt; / acciones apagar 2</a:t>
              </a:r>
              <a:endParaRPr b="0" i="0" sz="1400" u="none" cap="none" strike="noStrike">
                <a:solidFill>
                  <a:srgbClr val="000000"/>
                </a:solidFill>
                <a:latin typeface="Arial"/>
                <a:ea typeface="Arial"/>
                <a:cs typeface="Arial"/>
                <a:sym typeface="Arial"/>
              </a:endParaRPr>
            </a:p>
          </p:txBody>
        </p:sp>
      </p:grpSp>
      <p:cxnSp>
        <p:nvCxnSpPr>
          <p:cNvPr id="695" name="Google Shape;695;p23"/>
          <p:cNvCxnSpPr/>
          <p:nvPr/>
        </p:nvCxnSpPr>
        <p:spPr>
          <a:xfrm>
            <a:off x="6059996" y="4293096"/>
            <a:ext cx="0" cy="576064"/>
          </a:xfrm>
          <a:prstGeom prst="straightConnector1">
            <a:avLst/>
          </a:prstGeom>
          <a:noFill/>
          <a:ln cap="sq" cmpd="sng" w="28575">
            <a:solidFill>
              <a:schemeClr val="dk1"/>
            </a:solidFill>
            <a:prstDash val="solid"/>
            <a:miter lim="800000"/>
            <a:headEnd len="sm" w="sm" type="none"/>
            <a:tailEnd len="med" w="med" type="stealth"/>
          </a:ln>
        </p:spPr>
      </p:cxnSp>
      <p:grpSp>
        <p:nvGrpSpPr>
          <p:cNvPr id="696" name="Google Shape;696;p23"/>
          <p:cNvGrpSpPr/>
          <p:nvPr/>
        </p:nvGrpSpPr>
        <p:grpSpPr>
          <a:xfrm>
            <a:off x="7104112" y="2276871"/>
            <a:ext cx="3491880" cy="504056"/>
            <a:chOff x="5652120" y="2276872"/>
            <a:chExt cx="3491880" cy="504056"/>
          </a:xfrm>
        </p:grpSpPr>
        <p:sp>
          <p:nvSpPr>
            <p:cNvPr id="697" name="Google Shape;697;p23"/>
            <p:cNvSpPr/>
            <p:nvPr/>
          </p:nvSpPr>
          <p:spPr>
            <a:xfrm flipH="1">
              <a:off x="5652120" y="2348880"/>
              <a:ext cx="648072" cy="432048"/>
            </a:xfrm>
            <a:prstGeom prst="arc">
              <a:avLst>
                <a:gd fmla="val 3280199" name="adj1"/>
                <a:gd fmla="val 18899354" name="adj2"/>
              </a:avLst>
            </a:prstGeom>
            <a:noFill/>
            <a:ln cap="flat" cmpd="sng" w="28575">
              <a:solidFill>
                <a:schemeClr val="dk1"/>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98" name="Google Shape;698;p23"/>
            <p:cNvSpPr/>
            <p:nvPr/>
          </p:nvSpPr>
          <p:spPr>
            <a:xfrm>
              <a:off x="6300192" y="2276872"/>
              <a:ext cx="2843808" cy="430887"/>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Se presiona dígito [cantidad dígitos &lt; 3]  </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  acciones2</a:t>
              </a:r>
              <a:endParaRPr b="0" i="0" sz="1400" u="none" cap="none" strike="noStrike">
                <a:solidFill>
                  <a:srgbClr val="000000"/>
                </a:solidFill>
                <a:latin typeface="Arial"/>
                <a:ea typeface="Arial"/>
                <a:cs typeface="Arial"/>
                <a:sym typeface="Arial"/>
              </a:endParaRPr>
            </a:p>
          </p:txBody>
        </p:sp>
      </p:grpSp>
      <p:grpSp>
        <p:nvGrpSpPr>
          <p:cNvPr id="699" name="Google Shape;699;p23"/>
          <p:cNvGrpSpPr/>
          <p:nvPr/>
        </p:nvGrpSpPr>
        <p:grpSpPr>
          <a:xfrm>
            <a:off x="2495602" y="2996952"/>
            <a:ext cx="3600375" cy="432048"/>
            <a:chOff x="1306521" y="2996952"/>
            <a:chExt cx="3265454" cy="432048"/>
          </a:xfrm>
        </p:grpSpPr>
        <p:cxnSp>
          <p:nvCxnSpPr>
            <p:cNvPr id="700" name="Google Shape;700;p23"/>
            <p:cNvCxnSpPr/>
            <p:nvPr/>
          </p:nvCxnSpPr>
          <p:spPr>
            <a:xfrm flipH="1">
              <a:off x="4535996" y="2996952"/>
              <a:ext cx="1" cy="432048"/>
            </a:xfrm>
            <a:prstGeom prst="straightConnector1">
              <a:avLst/>
            </a:prstGeom>
            <a:noFill/>
            <a:ln cap="sq" cmpd="sng" w="28575">
              <a:solidFill>
                <a:schemeClr val="dk1"/>
              </a:solidFill>
              <a:prstDash val="solid"/>
              <a:miter lim="800000"/>
              <a:headEnd len="sm" w="sm" type="none"/>
              <a:tailEnd len="med" w="med" type="stealth"/>
            </a:ln>
          </p:spPr>
        </p:cxnSp>
        <p:sp>
          <p:nvSpPr>
            <p:cNvPr id="701" name="Google Shape;701;p23"/>
            <p:cNvSpPr txBox="1"/>
            <p:nvPr/>
          </p:nvSpPr>
          <p:spPr>
            <a:xfrm>
              <a:off x="1306521" y="3068960"/>
              <a:ext cx="3265454" cy="263791"/>
            </a:xfrm>
            <a:prstGeom prst="rect">
              <a:avLst/>
            </a:prstGeom>
            <a:noFill/>
            <a:ln>
              <a:noFill/>
            </a:ln>
          </p:spPr>
          <p:txBody>
            <a:bodyPr anchorCtr="0" anchor="t" bIns="46800" lIns="90000" spcFirstLastPara="1" rIns="90000" wrap="square" tIns="468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Se presiona dígito [cantidad dígitos es 3]  / acciones3</a:t>
              </a:r>
              <a:endParaRPr b="0" i="0" sz="1400" u="none" cap="none" strike="noStrike">
                <a:solidFill>
                  <a:srgbClr val="000000"/>
                </a:solidFill>
                <a:latin typeface="Arial"/>
                <a:ea typeface="Arial"/>
                <a:cs typeface="Arial"/>
                <a:sym typeface="Arial"/>
              </a:endParaRPr>
            </a:p>
          </p:txBody>
        </p:sp>
      </p:grpSp>
      <p:grpSp>
        <p:nvGrpSpPr>
          <p:cNvPr id="702" name="Google Shape;702;p23"/>
          <p:cNvGrpSpPr/>
          <p:nvPr/>
        </p:nvGrpSpPr>
        <p:grpSpPr>
          <a:xfrm>
            <a:off x="4799856" y="1484784"/>
            <a:ext cx="4752531" cy="1512168"/>
            <a:chOff x="3275856" y="1484784"/>
            <a:chExt cx="4752530" cy="1512168"/>
          </a:xfrm>
        </p:grpSpPr>
        <p:grpSp>
          <p:nvGrpSpPr>
            <p:cNvPr id="703" name="Google Shape;703;p23"/>
            <p:cNvGrpSpPr/>
            <p:nvPr/>
          </p:nvGrpSpPr>
          <p:grpSpPr>
            <a:xfrm>
              <a:off x="3275856" y="1484784"/>
              <a:ext cx="2448272" cy="1512168"/>
              <a:chOff x="3132510" y="1188138"/>
              <a:chExt cx="2448272" cy="1512168"/>
            </a:xfrm>
          </p:grpSpPr>
          <p:sp>
            <p:nvSpPr>
              <p:cNvPr id="704" name="Google Shape;704;p23"/>
              <p:cNvSpPr/>
              <p:nvPr/>
            </p:nvSpPr>
            <p:spPr>
              <a:xfrm>
                <a:off x="4284638" y="1188138"/>
                <a:ext cx="215900" cy="215900"/>
              </a:xfrm>
              <a:prstGeom prst="ellipse">
                <a:avLst/>
              </a:prstGeom>
              <a:solidFill>
                <a:schemeClr val="dk1"/>
              </a:solidFill>
              <a:ln cap="sq"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705" name="Google Shape;705;p23"/>
              <p:cNvCxnSpPr>
                <a:stCxn id="704" idx="4"/>
              </p:cNvCxnSpPr>
              <p:nvPr/>
            </p:nvCxnSpPr>
            <p:spPr>
              <a:xfrm>
                <a:off x="4392588" y="1404038"/>
                <a:ext cx="0" cy="432300"/>
              </a:xfrm>
              <a:prstGeom prst="straightConnector1">
                <a:avLst/>
              </a:prstGeom>
              <a:noFill/>
              <a:ln cap="sq" cmpd="sng" w="28575">
                <a:solidFill>
                  <a:schemeClr val="dk1"/>
                </a:solidFill>
                <a:prstDash val="solid"/>
                <a:miter lim="800000"/>
                <a:headEnd len="sm" w="sm" type="none"/>
                <a:tailEnd len="med" w="med" type="stealth"/>
              </a:ln>
            </p:spPr>
          </p:cxnSp>
          <p:sp>
            <p:nvSpPr>
              <p:cNvPr id="706" name="Google Shape;706;p23"/>
              <p:cNvSpPr/>
              <p:nvPr/>
            </p:nvSpPr>
            <p:spPr>
              <a:xfrm>
                <a:off x="3132510" y="1836210"/>
                <a:ext cx="2448272" cy="864096"/>
              </a:xfrm>
              <a:prstGeom prst="roundRect">
                <a:avLst>
                  <a:gd fmla="val 16667" name="adj"/>
                </a:avLst>
              </a:prstGeom>
              <a:noFill/>
              <a:ln cap="sq" cmpd="sng" w="28575">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Configurando</a:t>
                </a:r>
                <a:endParaRPr b="0" i="0" sz="1400" u="none" cap="none" strike="noStrike">
                  <a:solidFill>
                    <a:srgbClr val="000000"/>
                  </a:solidFill>
                  <a:latin typeface="Arial"/>
                  <a:ea typeface="Arial"/>
                  <a:cs typeface="Arial"/>
                  <a:sym typeface="Arial"/>
                </a:endParaRPr>
              </a:p>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Tiempo</a:t>
                </a:r>
                <a:endParaRPr b="0" i="0" sz="1800" u="none" cap="none" strike="noStrike">
                  <a:solidFill>
                    <a:schemeClr val="dk1"/>
                  </a:solidFill>
                  <a:latin typeface="Calibri"/>
                  <a:ea typeface="Calibri"/>
                  <a:cs typeface="Calibri"/>
                  <a:sym typeface="Calibri"/>
                </a:endParaRPr>
              </a:p>
            </p:txBody>
          </p:sp>
        </p:grpSp>
        <p:sp>
          <p:nvSpPr>
            <p:cNvPr id="707" name="Google Shape;707;p23"/>
            <p:cNvSpPr txBox="1"/>
            <p:nvPr/>
          </p:nvSpPr>
          <p:spPr>
            <a:xfrm>
              <a:off x="4571330" y="1728944"/>
              <a:ext cx="3457056" cy="263791"/>
            </a:xfrm>
            <a:prstGeom prst="rect">
              <a:avLst/>
            </a:prstGeom>
            <a:noFill/>
            <a:ln>
              <a:noFill/>
            </a:ln>
          </p:spPr>
          <p:txBody>
            <a:bodyPr anchorCtr="0" anchor="t" bIns="46800" lIns="90000" spcFirstLastPara="1" rIns="90000" wrap="square" tIns="468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Se presiona el botón &lt;encender&gt;  /  acciones1</a:t>
              </a:r>
              <a:endParaRPr b="0" i="0" sz="1400" u="none" cap="none" strike="noStrike">
                <a:solidFill>
                  <a:srgbClr val="000000"/>
                </a:solidFill>
                <a:latin typeface="Arial"/>
                <a:ea typeface="Arial"/>
                <a:cs typeface="Arial"/>
                <a:sym typeface="Arial"/>
              </a:endParaRPr>
            </a:p>
          </p:txBody>
        </p:sp>
      </p:grpSp>
      <p:sp>
        <p:nvSpPr>
          <p:cNvPr id="708" name="Google Shape;708;p23"/>
          <p:cNvSpPr/>
          <p:nvPr/>
        </p:nvSpPr>
        <p:spPr>
          <a:xfrm>
            <a:off x="4799856" y="4869160"/>
            <a:ext cx="2448272" cy="864096"/>
          </a:xfrm>
          <a:prstGeom prst="roundRect">
            <a:avLst>
              <a:gd fmla="val 16667" name="adj"/>
            </a:avLst>
          </a:prstGeom>
          <a:noFill/>
          <a:ln cap="sq" cmpd="sng" w="28575">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Funcionando</a:t>
            </a:r>
            <a:endParaRPr b="0" i="0" sz="1800" u="none" cap="none" strike="noStrike">
              <a:solidFill>
                <a:schemeClr val="dk1"/>
              </a:solidFill>
              <a:latin typeface="Calibri"/>
              <a:ea typeface="Calibri"/>
              <a:cs typeface="Calibri"/>
              <a:sym typeface="Calibri"/>
            </a:endParaRPr>
          </a:p>
        </p:txBody>
      </p:sp>
      <p:sp>
        <p:nvSpPr>
          <p:cNvPr id="709" name="Google Shape;709;p23"/>
          <p:cNvSpPr txBox="1"/>
          <p:nvPr/>
        </p:nvSpPr>
        <p:spPr>
          <a:xfrm>
            <a:off x="5987988" y="4442953"/>
            <a:ext cx="4392488" cy="433068"/>
          </a:xfrm>
          <a:prstGeom prst="rect">
            <a:avLst/>
          </a:prstGeom>
          <a:noFill/>
          <a:ln>
            <a:noFill/>
          </a:ln>
        </p:spPr>
        <p:txBody>
          <a:bodyPr anchorCtr="0" anchor="t" bIns="46800" lIns="90000" spcFirstLastPara="1" rIns="90000" wrap="square" tIns="468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Se presiona </a:t>
            </a:r>
            <a:r>
              <a:rPr b="0" i="0" lang="es-ES" sz="1100" u="none" cap="none" strike="noStrike">
                <a:solidFill>
                  <a:srgbClr val="000000"/>
                </a:solidFill>
                <a:latin typeface="Calibri"/>
                <a:ea typeface="Calibri"/>
                <a:cs typeface="Calibri"/>
                <a:sym typeface="Calibri"/>
              </a:rPr>
              <a:t>botón &lt;inicio&gt; [ temperatura</a:t>
            </a:r>
            <a:r>
              <a:rPr b="0" i="0" lang="es-ES" sz="1100" u="none" cap="none" strike="noStrike">
                <a:solidFill>
                  <a:schemeClr val="dk1"/>
                </a:solidFill>
                <a:latin typeface="Calibri"/>
                <a:ea typeface="Calibri"/>
                <a:cs typeface="Calibri"/>
                <a:sym typeface="Calibri"/>
              </a:rPr>
              <a:t> &gt; 0 y puerta cerrada]   </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    / acciones7</a:t>
            </a:r>
            <a:endParaRPr b="0" i="0" sz="1400" u="none" cap="none" strike="noStrike">
              <a:solidFill>
                <a:srgbClr val="000000"/>
              </a:solidFill>
              <a:latin typeface="Arial"/>
              <a:ea typeface="Arial"/>
              <a:cs typeface="Arial"/>
              <a:sym typeface="Arial"/>
            </a:endParaRPr>
          </a:p>
        </p:txBody>
      </p:sp>
      <p:grpSp>
        <p:nvGrpSpPr>
          <p:cNvPr id="710" name="Google Shape;710;p23"/>
          <p:cNvGrpSpPr/>
          <p:nvPr/>
        </p:nvGrpSpPr>
        <p:grpSpPr>
          <a:xfrm>
            <a:off x="1919537" y="2492899"/>
            <a:ext cx="4680521" cy="3239196"/>
            <a:chOff x="720080" y="741470"/>
            <a:chExt cx="4680521" cy="3313180"/>
          </a:xfrm>
        </p:grpSpPr>
        <p:sp>
          <p:nvSpPr>
            <p:cNvPr id="711" name="Google Shape;711;p23"/>
            <p:cNvSpPr/>
            <p:nvPr/>
          </p:nvSpPr>
          <p:spPr>
            <a:xfrm flipH="1" rot="5400000">
              <a:off x="1649013" y="-128154"/>
              <a:ext cx="2881963" cy="4621212"/>
            </a:xfrm>
            <a:prstGeom prst="arc">
              <a:avLst>
                <a:gd fmla="val 20379907" name="adj1"/>
                <a:gd fmla="val 12014594" name="adj2"/>
              </a:avLst>
            </a:prstGeom>
            <a:noFill/>
            <a:ln cap="flat" cmpd="sng" w="28575">
              <a:solidFill>
                <a:schemeClr val="dk1"/>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2" name="Google Shape;712;p23"/>
            <p:cNvSpPr/>
            <p:nvPr/>
          </p:nvSpPr>
          <p:spPr>
            <a:xfrm>
              <a:off x="720080" y="3613922"/>
              <a:ext cx="2771800" cy="440728"/>
            </a:xfrm>
            <a:prstGeom prst="rect">
              <a:avLst/>
            </a:prstGeom>
            <a:noFill/>
            <a:ln>
              <a:noFill/>
            </a:ln>
          </p:spPr>
          <p:txBody>
            <a:bodyPr anchorCtr="0" anchor="t" bIns="45700" lIns="91425" spcFirstLastPara="1" rIns="91425" wrap="square" tIns="45700">
              <a:spAutoFit/>
            </a:bodyPr>
            <a:lstStyle/>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Transcurre un segundo </a:t>
              </a:r>
              <a:endParaRPr b="0" i="0" sz="1400" u="none" cap="none" strike="noStrike">
                <a:solidFill>
                  <a:srgbClr val="000000"/>
                </a:solidFill>
                <a:latin typeface="Arial"/>
                <a:ea typeface="Arial"/>
                <a:cs typeface="Arial"/>
                <a:sym typeface="Arial"/>
              </a:endParaRPr>
            </a:p>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[tiempo restante es 0] / acciones9</a:t>
              </a:r>
              <a:endParaRPr b="0" i="0" sz="1400" u="none" cap="none" strike="noStrike">
                <a:solidFill>
                  <a:srgbClr val="000000"/>
                </a:solidFill>
                <a:latin typeface="Arial"/>
                <a:ea typeface="Arial"/>
                <a:cs typeface="Arial"/>
                <a:sym typeface="Arial"/>
              </a:endParaRPr>
            </a:p>
          </p:txBody>
        </p:sp>
      </p:grpSp>
      <p:grpSp>
        <p:nvGrpSpPr>
          <p:cNvPr id="713" name="Google Shape;713;p23"/>
          <p:cNvGrpSpPr/>
          <p:nvPr/>
        </p:nvGrpSpPr>
        <p:grpSpPr>
          <a:xfrm>
            <a:off x="7032106" y="5051277"/>
            <a:ext cx="3791025" cy="453256"/>
            <a:chOff x="5652120" y="2327672"/>
            <a:chExt cx="2942472" cy="453256"/>
          </a:xfrm>
        </p:grpSpPr>
        <p:sp>
          <p:nvSpPr>
            <p:cNvPr id="714" name="Google Shape;714;p23"/>
            <p:cNvSpPr/>
            <p:nvPr/>
          </p:nvSpPr>
          <p:spPr>
            <a:xfrm flipH="1">
              <a:off x="5652120" y="2348880"/>
              <a:ext cx="648072" cy="432048"/>
            </a:xfrm>
            <a:prstGeom prst="arc">
              <a:avLst>
                <a:gd fmla="val 3280199" name="adj1"/>
                <a:gd fmla="val 18899354" name="adj2"/>
              </a:avLst>
            </a:prstGeom>
            <a:noFill/>
            <a:ln cap="flat" cmpd="sng" w="28575">
              <a:solidFill>
                <a:schemeClr val="dk1"/>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5" name="Google Shape;715;p23"/>
            <p:cNvSpPr/>
            <p:nvPr/>
          </p:nvSpPr>
          <p:spPr>
            <a:xfrm>
              <a:off x="6290336" y="2327672"/>
              <a:ext cx="2304256" cy="430887"/>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Transcurre un segundo </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[tiempo restante &gt; 0] / acciones8</a:t>
              </a:r>
              <a:endParaRPr b="0" i="0" sz="1400" u="none" cap="none" strike="noStrike">
                <a:solidFill>
                  <a:srgbClr val="000000"/>
                </a:solidFill>
                <a:latin typeface="Arial"/>
                <a:ea typeface="Arial"/>
                <a:cs typeface="Arial"/>
                <a:sym typeface="Arial"/>
              </a:endParaRPr>
            </a:p>
          </p:txBody>
        </p:sp>
      </p:grpSp>
      <p:sp>
        <p:nvSpPr>
          <p:cNvPr id="716" name="Google Shape;716;p23"/>
          <p:cNvSpPr txBox="1"/>
          <p:nvPr>
            <p:ph type="title"/>
          </p:nvPr>
        </p:nvSpPr>
        <p:spPr>
          <a:xfrm>
            <a:off x="609600" y="228600"/>
            <a:ext cx="10972800" cy="9144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24456"/>
              </a:buClr>
              <a:buSzPts val="4800"/>
              <a:buFont typeface="Calibri"/>
              <a:buNone/>
            </a:pPr>
            <a:r>
              <a:rPr lang="es-ES">
                <a:solidFill>
                  <a:srgbClr val="424456"/>
                </a:solidFill>
              </a:rPr>
              <a:t>Ejemplo desarrollado – Diagrama Completo</a:t>
            </a:r>
            <a:endParaRPr/>
          </a:p>
        </p:txBody>
      </p:sp>
      <p:grpSp>
        <p:nvGrpSpPr>
          <p:cNvPr id="717" name="Google Shape;717;p23"/>
          <p:cNvGrpSpPr/>
          <p:nvPr/>
        </p:nvGrpSpPr>
        <p:grpSpPr>
          <a:xfrm>
            <a:off x="6671933" y="2780930"/>
            <a:ext cx="4072271" cy="648165"/>
            <a:chOff x="395404" y="1268759"/>
            <a:chExt cx="4072271" cy="648163"/>
          </a:xfrm>
        </p:grpSpPr>
        <p:grpSp>
          <p:nvGrpSpPr>
            <p:cNvPr id="718" name="Google Shape;718;p23"/>
            <p:cNvGrpSpPr/>
            <p:nvPr/>
          </p:nvGrpSpPr>
          <p:grpSpPr>
            <a:xfrm>
              <a:off x="1907704" y="1268759"/>
              <a:ext cx="212725" cy="212725"/>
              <a:chOff x="107330" y="836140"/>
              <a:chExt cx="212725" cy="212725"/>
            </a:xfrm>
          </p:grpSpPr>
          <p:sp>
            <p:nvSpPr>
              <p:cNvPr id="719" name="Google Shape;719;p23"/>
              <p:cNvSpPr/>
              <p:nvPr/>
            </p:nvSpPr>
            <p:spPr>
              <a:xfrm>
                <a:off x="107330" y="836140"/>
                <a:ext cx="212725" cy="212725"/>
              </a:xfrm>
              <a:prstGeom prst="ellipse">
                <a:avLst/>
              </a:prstGeom>
              <a:noFill/>
              <a:ln cap="sq" cmpd="sng" w="2857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20" name="Google Shape;720;p23"/>
              <p:cNvSpPr/>
              <p:nvPr/>
            </p:nvSpPr>
            <p:spPr>
              <a:xfrm>
                <a:off x="178768" y="907578"/>
                <a:ext cx="68263" cy="68263"/>
              </a:xfrm>
              <a:prstGeom prst="ellipse">
                <a:avLst/>
              </a:prstGeom>
              <a:solidFill>
                <a:srgbClr val="000000"/>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721" name="Google Shape;721;p23"/>
            <p:cNvCxnSpPr>
              <a:endCxn id="719" idx="2"/>
            </p:cNvCxnSpPr>
            <p:nvPr/>
          </p:nvCxnSpPr>
          <p:spPr>
            <a:xfrm flipH="1" rot="10800000">
              <a:off x="395404" y="1375122"/>
              <a:ext cx="1512300" cy="541800"/>
            </a:xfrm>
            <a:prstGeom prst="straightConnector1">
              <a:avLst/>
            </a:prstGeom>
            <a:noFill/>
            <a:ln cap="sq" cmpd="sng" w="28575">
              <a:solidFill>
                <a:schemeClr val="dk1"/>
              </a:solidFill>
              <a:prstDash val="solid"/>
              <a:miter lim="800000"/>
              <a:headEnd len="sm" w="sm" type="none"/>
              <a:tailEnd len="med" w="med" type="stealth"/>
            </a:ln>
          </p:spPr>
        </p:cxnSp>
        <p:sp>
          <p:nvSpPr>
            <p:cNvPr id="722" name="Google Shape;722;p23"/>
            <p:cNvSpPr txBox="1"/>
            <p:nvPr/>
          </p:nvSpPr>
          <p:spPr>
            <a:xfrm>
              <a:off x="1187624" y="1509024"/>
              <a:ext cx="3280051" cy="263791"/>
            </a:xfrm>
            <a:prstGeom prst="rect">
              <a:avLst/>
            </a:prstGeom>
            <a:noFill/>
            <a:ln>
              <a:noFill/>
            </a:ln>
          </p:spPr>
          <p:txBody>
            <a:bodyPr anchorCtr="0" anchor="t" bIns="46800" lIns="90000" spcFirstLastPara="1" rIns="90000" wrap="square" tIns="468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Calibri"/>
                  <a:ea typeface="Calibri"/>
                  <a:cs typeface="Calibri"/>
                  <a:sym typeface="Calibri"/>
                </a:rPr>
                <a:t>Se presiona </a:t>
              </a:r>
              <a:r>
                <a:rPr b="0" i="0" lang="es-ES" sz="1100" u="none" cap="none" strike="noStrike">
                  <a:solidFill>
                    <a:schemeClr val="dk1"/>
                  </a:solidFill>
                  <a:latin typeface="Calibri"/>
                  <a:ea typeface="Calibri"/>
                  <a:cs typeface="Calibri"/>
                  <a:sym typeface="Calibri"/>
                </a:rPr>
                <a:t>botón &lt;apagar&gt; </a:t>
              </a:r>
              <a:r>
                <a:rPr b="0" i="0" lang="es-ES" sz="1100" u="none" cap="none" strike="noStrike">
                  <a:solidFill>
                    <a:srgbClr val="000000"/>
                  </a:solidFill>
                  <a:latin typeface="Calibri"/>
                  <a:ea typeface="Calibri"/>
                  <a:cs typeface="Calibri"/>
                  <a:sym typeface="Calibri"/>
                </a:rPr>
                <a:t>/ acciones apagar 2</a:t>
              </a:r>
              <a:endParaRPr b="0" i="0" sz="1400" u="none" cap="none" strike="noStrike">
                <a:solidFill>
                  <a:srgbClr val="000000"/>
                </a:solidFill>
                <a:latin typeface="Arial"/>
                <a:ea typeface="Arial"/>
                <a:cs typeface="Arial"/>
                <a:sym typeface="Arial"/>
              </a:endParaRPr>
            </a:p>
          </p:txBody>
        </p:sp>
      </p:grpSp>
      <p:sp>
        <p:nvSpPr>
          <p:cNvPr id="723" name="Google Shape;723;p23"/>
          <p:cNvSpPr/>
          <p:nvPr/>
        </p:nvSpPr>
        <p:spPr>
          <a:xfrm>
            <a:off x="4799856" y="3429000"/>
            <a:ext cx="2448272" cy="864096"/>
          </a:xfrm>
          <a:prstGeom prst="roundRect">
            <a:avLst>
              <a:gd fmla="val 16667" name="adj"/>
            </a:avLst>
          </a:prstGeom>
          <a:noFill/>
          <a:ln cap="sq" cmpd="sng" w="285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Calibri"/>
                <a:ea typeface="Calibri"/>
                <a:cs typeface="Calibri"/>
                <a:sym typeface="Calibri"/>
              </a:rPr>
              <a:t>Configurando</a:t>
            </a:r>
            <a:endParaRPr b="0" i="0" sz="1400" u="none" cap="none" strike="noStrike">
              <a:solidFill>
                <a:srgbClr val="000000"/>
              </a:solidFill>
              <a:latin typeface="Arial"/>
              <a:ea typeface="Arial"/>
              <a:cs typeface="Arial"/>
              <a:sym typeface="Arial"/>
            </a:endParaRPr>
          </a:p>
          <a:p>
            <a:pPr indent="-214308" lvl="0" marL="215895" marR="0" rtl="0" algn="ctr">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Calibri"/>
                <a:ea typeface="Calibri"/>
                <a:cs typeface="Calibri"/>
                <a:sym typeface="Calibri"/>
              </a:rPr>
              <a:t>Temperatura</a:t>
            </a:r>
            <a:endParaRPr b="0" i="0" sz="1800" u="none" cap="none" strike="noStrike">
              <a:solidFill>
                <a:srgbClr val="000000"/>
              </a:solidFill>
              <a:latin typeface="Calibri"/>
              <a:ea typeface="Calibri"/>
              <a:cs typeface="Calibri"/>
              <a:sym typeface="Calibri"/>
            </a:endParaRPr>
          </a:p>
        </p:txBody>
      </p:sp>
      <p:grpSp>
        <p:nvGrpSpPr>
          <p:cNvPr id="724" name="Google Shape;724;p23"/>
          <p:cNvGrpSpPr/>
          <p:nvPr/>
        </p:nvGrpSpPr>
        <p:grpSpPr>
          <a:xfrm>
            <a:off x="1953629" y="3395093"/>
            <a:ext cx="2984083" cy="591056"/>
            <a:chOff x="429629" y="3395092"/>
            <a:chExt cx="2984083" cy="591054"/>
          </a:xfrm>
        </p:grpSpPr>
        <p:sp>
          <p:nvSpPr>
            <p:cNvPr id="725" name="Google Shape;725;p23"/>
            <p:cNvSpPr/>
            <p:nvPr/>
          </p:nvSpPr>
          <p:spPr>
            <a:xfrm flipH="1" rot="-9494675">
              <a:off x="2736167" y="3497830"/>
              <a:ext cx="628470" cy="385578"/>
            </a:xfrm>
            <a:prstGeom prst="arc">
              <a:avLst>
                <a:gd fmla="val 2319310" name="adj1"/>
                <a:gd fmla="val 20447926" name="adj2"/>
              </a:avLst>
            </a:prstGeom>
            <a:noFill/>
            <a:ln cap="flat" cmpd="sng" w="28575">
              <a:solidFill>
                <a:schemeClr val="dk1"/>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26" name="Google Shape;726;p23"/>
            <p:cNvSpPr/>
            <p:nvPr/>
          </p:nvSpPr>
          <p:spPr>
            <a:xfrm>
              <a:off x="429629" y="3405626"/>
              <a:ext cx="2376264" cy="430886"/>
            </a:xfrm>
            <a:prstGeom prst="rect">
              <a:avLst/>
            </a:prstGeom>
            <a:noFill/>
            <a:ln>
              <a:noFill/>
            </a:ln>
          </p:spPr>
          <p:txBody>
            <a:bodyPr anchorCtr="0" anchor="t" bIns="45700" lIns="91425" spcFirstLastPara="1" rIns="91425" wrap="square" tIns="45700">
              <a:spAutoFit/>
            </a:bodyPr>
            <a:lstStyle/>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Calibri"/>
                  <a:ea typeface="Calibri"/>
                  <a:cs typeface="Calibri"/>
                  <a:sym typeface="Calibri"/>
                </a:rPr>
                <a:t>Se presiona botón &lt;-&gt;</a:t>
              </a:r>
              <a:endParaRPr b="0" i="0" sz="1400" u="none" cap="none" strike="noStrike">
                <a:solidFill>
                  <a:srgbClr val="000000"/>
                </a:solidFill>
                <a:latin typeface="Arial"/>
                <a:ea typeface="Arial"/>
                <a:cs typeface="Arial"/>
                <a:sym typeface="Arial"/>
              </a:endParaRPr>
            </a:p>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Calibri"/>
                  <a:ea typeface="Calibri"/>
                  <a:cs typeface="Calibri"/>
                  <a:sym typeface="Calibri"/>
                </a:rPr>
                <a:t>[temperatura &gt; 0] / acciones5</a:t>
              </a:r>
              <a:endParaRPr b="0" i="0" sz="1400" u="none" cap="none" strike="noStrike">
                <a:solidFill>
                  <a:srgbClr val="000000"/>
                </a:solidFill>
                <a:latin typeface="Arial"/>
                <a:ea typeface="Arial"/>
                <a:cs typeface="Arial"/>
                <a:sym typeface="Arial"/>
              </a:endParaRPr>
            </a:p>
          </p:txBody>
        </p:sp>
      </p:grpSp>
      <p:grpSp>
        <p:nvGrpSpPr>
          <p:cNvPr id="727" name="Google Shape;727;p23"/>
          <p:cNvGrpSpPr/>
          <p:nvPr/>
        </p:nvGrpSpPr>
        <p:grpSpPr>
          <a:xfrm>
            <a:off x="7131314" y="3862835"/>
            <a:ext cx="3645207" cy="635086"/>
            <a:chOff x="5695613" y="3286769"/>
            <a:chExt cx="3157132" cy="635085"/>
          </a:xfrm>
        </p:grpSpPr>
        <p:sp>
          <p:nvSpPr>
            <p:cNvPr id="728" name="Google Shape;728;p23"/>
            <p:cNvSpPr/>
            <p:nvPr/>
          </p:nvSpPr>
          <p:spPr>
            <a:xfrm>
              <a:off x="6217373" y="3480821"/>
              <a:ext cx="2635372" cy="430887"/>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Calibri"/>
                  <a:ea typeface="Calibri"/>
                  <a:cs typeface="Calibri"/>
                  <a:sym typeface="Calibri"/>
                </a:rPr>
                <a:t>Se presiona </a:t>
              </a:r>
              <a:r>
                <a:rPr b="0" i="0" lang="es-ES" sz="1100" u="none" cap="none" strike="noStrike">
                  <a:solidFill>
                    <a:schemeClr val="dk1"/>
                  </a:solidFill>
                  <a:latin typeface="Calibri"/>
                  <a:ea typeface="Calibri"/>
                  <a:cs typeface="Calibri"/>
                  <a:sym typeface="Calibri"/>
                </a:rPr>
                <a:t>botón &lt;+&gt; [temperatura es</a:t>
              </a:r>
              <a:r>
                <a:rPr b="0" i="0" lang="es-ES" sz="1100" u="none" cap="none" strike="noStrike">
                  <a:solidFill>
                    <a:srgbClr val="000000"/>
                  </a:solidFill>
                  <a:latin typeface="Calibri"/>
                  <a:ea typeface="Calibri"/>
                  <a:cs typeface="Calibri"/>
                  <a:sym typeface="Calibri"/>
                </a:rPr>
                <a:t> 300]</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Calibri"/>
                  <a:ea typeface="Calibri"/>
                  <a:cs typeface="Calibri"/>
                  <a:sym typeface="Calibri"/>
                </a:rPr>
                <a:t>/ acciones6</a:t>
              </a:r>
              <a:endParaRPr b="0" i="0" sz="1100" u="none" cap="none" strike="noStrike">
                <a:solidFill>
                  <a:srgbClr val="000000"/>
                </a:solidFill>
                <a:latin typeface="Calibri"/>
                <a:ea typeface="Calibri"/>
                <a:cs typeface="Calibri"/>
                <a:sym typeface="Calibri"/>
              </a:endParaRPr>
            </a:p>
          </p:txBody>
        </p:sp>
        <p:sp>
          <p:nvSpPr>
            <p:cNvPr id="729" name="Google Shape;729;p23"/>
            <p:cNvSpPr/>
            <p:nvPr/>
          </p:nvSpPr>
          <p:spPr>
            <a:xfrm flipH="1" rot="2868168">
              <a:off x="5728293" y="3437336"/>
              <a:ext cx="554474" cy="333951"/>
            </a:xfrm>
            <a:prstGeom prst="arc">
              <a:avLst>
                <a:gd fmla="val 3310550" name="adj1"/>
                <a:gd fmla="val 546973" name="adj2"/>
              </a:avLst>
            </a:prstGeom>
            <a:noFill/>
            <a:ln cap="flat" cmpd="sng" w="28575">
              <a:solidFill>
                <a:schemeClr val="dk1"/>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730" name="Google Shape;730;p23"/>
          <p:cNvGrpSpPr/>
          <p:nvPr/>
        </p:nvGrpSpPr>
        <p:grpSpPr>
          <a:xfrm>
            <a:off x="1610011" y="3861047"/>
            <a:ext cx="3333862" cy="629391"/>
            <a:chOff x="14001" y="3353814"/>
            <a:chExt cx="3333862" cy="629391"/>
          </a:xfrm>
        </p:grpSpPr>
        <p:sp>
          <p:nvSpPr>
            <p:cNvPr id="731" name="Google Shape;731;p23"/>
            <p:cNvSpPr/>
            <p:nvPr/>
          </p:nvSpPr>
          <p:spPr>
            <a:xfrm rot="-2279776">
              <a:off x="2728284" y="3492534"/>
              <a:ext cx="571848" cy="351952"/>
            </a:xfrm>
            <a:prstGeom prst="arc">
              <a:avLst>
                <a:gd fmla="val 2766321" name="adj1"/>
                <a:gd fmla="val 21049619" name="adj2"/>
              </a:avLst>
            </a:prstGeom>
            <a:noFill/>
            <a:ln cap="flat" cmpd="sng" w="28575">
              <a:solidFill>
                <a:schemeClr val="dk1"/>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32" name="Google Shape;732;p23"/>
            <p:cNvSpPr/>
            <p:nvPr/>
          </p:nvSpPr>
          <p:spPr>
            <a:xfrm>
              <a:off x="14001" y="3392897"/>
              <a:ext cx="2771800" cy="430887"/>
            </a:xfrm>
            <a:prstGeom prst="rect">
              <a:avLst/>
            </a:prstGeom>
            <a:noFill/>
            <a:ln>
              <a:noFill/>
            </a:ln>
          </p:spPr>
          <p:txBody>
            <a:bodyPr anchorCtr="0" anchor="t" bIns="45700" lIns="91425" spcFirstLastPara="1" rIns="91425" wrap="square" tIns="45700">
              <a:spAutoFit/>
            </a:bodyPr>
            <a:lstStyle/>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Se presiona </a:t>
              </a:r>
              <a:r>
                <a:rPr b="0" i="0" lang="es-ES" sz="1100" u="none" cap="none" strike="noStrike">
                  <a:solidFill>
                    <a:srgbClr val="000000"/>
                  </a:solidFill>
                  <a:latin typeface="Calibri"/>
                  <a:ea typeface="Calibri"/>
                  <a:cs typeface="Calibri"/>
                  <a:sym typeface="Calibri"/>
                </a:rPr>
                <a:t>botón &lt;-&gt;</a:t>
              </a:r>
              <a:endParaRPr b="0" i="0" sz="1400" u="none" cap="none" strike="noStrike">
                <a:solidFill>
                  <a:srgbClr val="000000"/>
                </a:solidFill>
                <a:latin typeface="Arial"/>
                <a:ea typeface="Arial"/>
                <a:cs typeface="Arial"/>
                <a:sym typeface="Arial"/>
              </a:endParaRPr>
            </a:p>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a:t>
              </a:r>
              <a:r>
                <a:rPr b="0" i="0" lang="es-ES" sz="1100" u="none" cap="none" strike="noStrike">
                  <a:solidFill>
                    <a:srgbClr val="000000"/>
                  </a:solidFill>
                  <a:latin typeface="Calibri"/>
                  <a:ea typeface="Calibri"/>
                  <a:cs typeface="Calibri"/>
                  <a:sym typeface="Calibri"/>
                </a:rPr>
                <a:t>temperatura  es</a:t>
              </a:r>
              <a:r>
                <a:rPr b="0" i="0" lang="es-ES" sz="1100" u="none" cap="none" strike="noStrike">
                  <a:solidFill>
                    <a:schemeClr val="dk1"/>
                  </a:solidFill>
                  <a:latin typeface="Calibri"/>
                  <a:ea typeface="Calibri"/>
                  <a:cs typeface="Calibri"/>
                  <a:sym typeface="Calibri"/>
                </a:rPr>
                <a:t> 0] / acciones6</a:t>
              </a:r>
              <a:endParaRPr b="0" i="0" sz="1100" u="none" cap="none" strike="noStrike">
                <a:solidFill>
                  <a:schemeClr val="dk1"/>
                </a:solidFill>
                <a:latin typeface="Calibri"/>
                <a:ea typeface="Calibri"/>
                <a:cs typeface="Calibri"/>
                <a:sym typeface="Calibri"/>
              </a:endParaRPr>
            </a:p>
          </p:txBody>
        </p:sp>
      </p:grpSp>
      <p:grpSp>
        <p:nvGrpSpPr>
          <p:cNvPr id="733" name="Google Shape;733;p23"/>
          <p:cNvGrpSpPr/>
          <p:nvPr/>
        </p:nvGrpSpPr>
        <p:grpSpPr>
          <a:xfrm>
            <a:off x="7104114" y="3282891"/>
            <a:ext cx="3096343" cy="650156"/>
            <a:chOff x="5580113" y="3282897"/>
            <a:chExt cx="3096343" cy="650158"/>
          </a:xfrm>
        </p:grpSpPr>
        <p:sp>
          <p:nvSpPr>
            <p:cNvPr id="734" name="Google Shape;734;p23"/>
            <p:cNvSpPr/>
            <p:nvPr/>
          </p:nvSpPr>
          <p:spPr>
            <a:xfrm>
              <a:off x="6300192" y="3403600"/>
              <a:ext cx="2376264" cy="430888"/>
            </a:xfrm>
            <a:prstGeom prst="rect">
              <a:avLst/>
            </a:prstGeom>
            <a:noFill/>
            <a:ln>
              <a:noFill/>
            </a:ln>
          </p:spPr>
          <p:txBody>
            <a:bodyPr anchorCtr="0" anchor="t" bIns="45700" lIns="91425" spcFirstLastPara="1" rIns="91425" wrap="square" tIns="457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Se presiona botón &lt;+&gt;</a:t>
              </a:r>
              <a:endParaRPr b="0" i="0" sz="1400" u="none" cap="none" strike="noStrike">
                <a:solidFill>
                  <a:srgbClr val="000000"/>
                </a:solidFill>
                <a:latin typeface="Arial"/>
                <a:ea typeface="Arial"/>
                <a:cs typeface="Arial"/>
                <a:sym typeface="Arial"/>
              </a:endParaRPr>
            </a:p>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[temperatura &lt; 300] / acciones4</a:t>
              </a:r>
              <a:endParaRPr b="0" i="0" sz="1400" u="none" cap="none" strike="noStrike">
                <a:solidFill>
                  <a:srgbClr val="000000"/>
                </a:solidFill>
                <a:latin typeface="Arial"/>
                <a:ea typeface="Arial"/>
                <a:cs typeface="Arial"/>
                <a:sym typeface="Arial"/>
              </a:endParaRPr>
            </a:p>
          </p:txBody>
        </p:sp>
        <p:sp>
          <p:nvSpPr>
            <p:cNvPr id="735" name="Google Shape;735;p23"/>
            <p:cNvSpPr/>
            <p:nvPr/>
          </p:nvSpPr>
          <p:spPr>
            <a:xfrm rot="8674003">
              <a:off x="5640515" y="3412450"/>
              <a:ext cx="571848" cy="391053"/>
            </a:xfrm>
            <a:prstGeom prst="arc">
              <a:avLst>
                <a:gd fmla="val 4185236" name="adj1"/>
                <a:gd fmla="val 21049619" name="adj2"/>
              </a:avLst>
            </a:prstGeom>
            <a:noFill/>
            <a:ln cap="flat" cmpd="sng" w="28575">
              <a:solidFill>
                <a:schemeClr val="dk1"/>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736" name="Google Shape;736;p23"/>
          <p:cNvGrpSpPr/>
          <p:nvPr/>
        </p:nvGrpSpPr>
        <p:grpSpPr>
          <a:xfrm>
            <a:off x="1953629" y="4212386"/>
            <a:ext cx="3682057" cy="733964"/>
            <a:chOff x="6210657" y="3161657"/>
            <a:chExt cx="3189048" cy="733963"/>
          </a:xfrm>
        </p:grpSpPr>
        <p:sp>
          <p:nvSpPr>
            <p:cNvPr id="737" name="Google Shape;737;p23"/>
            <p:cNvSpPr/>
            <p:nvPr/>
          </p:nvSpPr>
          <p:spPr>
            <a:xfrm>
              <a:off x="6210657" y="3295457"/>
              <a:ext cx="2684698" cy="600163"/>
            </a:xfrm>
            <a:prstGeom prst="rect">
              <a:avLst/>
            </a:prstGeom>
            <a:noFill/>
            <a:ln>
              <a:noFill/>
            </a:ln>
          </p:spPr>
          <p:txBody>
            <a:bodyPr anchorCtr="0" anchor="t" bIns="45700" lIns="91425" spcFirstLastPara="1" rIns="91425" wrap="square" tIns="45700">
              <a:spAutoFit/>
            </a:bodyPr>
            <a:lstStyle/>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Calibri"/>
                  <a:ea typeface="Calibri"/>
                  <a:cs typeface="Calibri"/>
                  <a:sym typeface="Calibri"/>
                </a:rPr>
                <a:t>Se presiona botón &lt;inicio&gt;</a:t>
              </a:r>
              <a:endParaRPr b="0" i="0" sz="1400" u="none" cap="none" strike="noStrike">
                <a:solidFill>
                  <a:srgbClr val="000000"/>
                </a:solidFill>
                <a:latin typeface="Arial"/>
                <a:ea typeface="Arial"/>
                <a:cs typeface="Arial"/>
                <a:sym typeface="Arial"/>
              </a:endParaRPr>
            </a:p>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Calibri"/>
                  <a:ea typeface="Calibri"/>
                  <a:cs typeface="Calibri"/>
                  <a:sym typeface="Calibri"/>
                </a:rPr>
                <a:t>[temperatura es 0 o puerta abierta] </a:t>
              </a:r>
              <a:endParaRPr b="0" i="0" sz="1400" u="none" cap="none" strike="noStrike">
                <a:solidFill>
                  <a:srgbClr val="000000"/>
                </a:solidFill>
                <a:latin typeface="Arial"/>
                <a:ea typeface="Arial"/>
                <a:cs typeface="Arial"/>
                <a:sym typeface="Arial"/>
              </a:endParaRPr>
            </a:p>
            <a:p>
              <a:pPr indent="-214308" lvl="0" marL="215895" marR="0" rtl="0" algn="r">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Calibri"/>
                  <a:ea typeface="Calibri"/>
                  <a:cs typeface="Calibri"/>
                  <a:sym typeface="Calibri"/>
                </a:rPr>
                <a:t>  / acciones6       </a:t>
              </a:r>
              <a:endParaRPr b="0" i="0" sz="1100" u="none" cap="none" strike="noStrike">
                <a:solidFill>
                  <a:srgbClr val="000000"/>
                </a:solidFill>
                <a:latin typeface="Calibri"/>
                <a:ea typeface="Calibri"/>
                <a:cs typeface="Calibri"/>
                <a:sym typeface="Calibri"/>
              </a:endParaRPr>
            </a:p>
          </p:txBody>
        </p:sp>
        <p:sp>
          <p:nvSpPr>
            <p:cNvPr id="738" name="Google Shape;738;p23"/>
            <p:cNvSpPr/>
            <p:nvPr/>
          </p:nvSpPr>
          <p:spPr>
            <a:xfrm flipH="1" rot="7908461">
              <a:off x="8813192" y="3312642"/>
              <a:ext cx="554474" cy="333951"/>
            </a:xfrm>
            <a:prstGeom prst="arc">
              <a:avLst>
                <a:gd fmla="val 3310550" name="adj1"/>
                <a:gd fmla="val 546973" name="adj2"/>
              </a:avLst>
            </a:prstGeom>
            <a:noFill/>
            <a:ln cap="flat" cmpd="sng" w="28575">
              <a:solidFill>
                <a:schemeClr val="dk1"/>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43" name="Shape 743"/>
        <p:cNvGrpSpPr/>
        <p:nvPr/>
      </p:nvGrpSpPr>
      <p:grpSpPr>
        <a:xfrm>
          <a:off x="0" y="0"/>
          <a:ext cx="0" cy="0"/>
          <a:chOff x="0" y="0"/>
          <a:chExt cx="0" cy="0"/>
        </a:xfrm>
      </p:grpSpPr>
      <p:sp>
        <p:nvSpPr>
          <p:cNvPr id="744" name="Google Shape;744;p24"/>
          <p:cNvSpPr txBox="1"/>
          <p:nvPr/>
        </p:nvSpPr>
        <p:spPr>
          <a:xfrm>
            <a:off x="623392" y="1107630"/>
            <a:ext cx="10873208" cy="5201690"/>
          </a:xfrm>
          <a:prstGeom prst="rect">
            <a:avLst/>
          </a:prstGeom>
          <a:solidFill>
            <a:schemeClr val="lt1"/>
          </a:solidFill>
          <a:ln cap="flat" cmpd="sng" w="15875">
            <a:solidFill>
              <a:schemeClr val="accent1"/>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rPr b="1" i="0" lang="es-ES" sz="1600" u="none" cap="none" strike="noStrike">
                <a:solidFill>
                  <a:srgbClr val="000000"/>
                </a:solidFill>
                <a:latin typeface="Calibri"/>
                <a:ea typeface="Calibri"/>
                <a:cs typeface="Calibri"/>
                <a:sym typeface="Calibri"/>
              </a:rPr>
              <a:t>acciones1</a:t>
            </a:r>
            <a:r>
              <a:rPr b="0" i="0" lang="es-ES" sz="1600" u="none" cap="none" strike="noStrike">
                <a:solidFill>
                  <a:srgbClr val="000000"/>
                </a:solidFill>
                <a:latin typeface="Calibri"/>
                <a:ea typeface="Calibri"/>
                <a:cs typeface="Calibri"/>
                <a:sym typeface="Calibri"/>
              </a:rPr>
              <a:t> = habilitar teclado numérico, iniciar contador de tiempo total, iniciar cantidad de dígitos, actualizar display, abrir puerta.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600"/>
              <a:buFont typeface="Arial"/>
              <a:buNone/>
            </a:pPr>
            <a:r>
              <a:rPr b="1" i="0" lang="es-ES" sz="1600" u="none" cap="none" strike="noStrike">
                <a:solidFill>
                  <a:srgbClr val="000000"/>
                </a:solidFill>
                <a:latin typeface="Calibri"/>
                <a:ea typeface="Calibri"/>
                <a:cs typeface="Calibri"/>
                <a:sym typeface="Calibri"/>
              </a:rPr>
              <a:t>acciones2</a:t>
            </a:r>
            <a:r>
              <a:rPr b="0" i="0" lang="es-ES" sz="1600" u="none" cap="none" strike="noStrike">
                <a:solidFill>
                  <a:srgbClr val="000000"/>
                </a:solidFill>
                <a:latin typeface="Calibri"/>
                <a:ea typeface="Calibri"/>
                <a:cs typeface="Calibri"/>
                <a:sym typeface="Calibri"/>
              </a:rPr>
              <a:t> = incrementar la cantidad de dígitos, actualizar contador de tiempo total, mostrar dígito tiempo en display.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600"/>
              <a:buFont typeface="Arial"/>
              <a:buNone/>
            </a:pPr>
            <a:r>
              <a:rPr b="1" i="0" lang="es-ES" sz="1600" u="none" cap="none" strike="noStrike">
                <a:solidFill>
                  <a:srgbClr val="000000"/>
                </a:solidFill>
                <a:latin typeface="Calibri"/>
                <a:ea typeface="Calibri"/>
                <a:cs typeface="Calibri"/>
                <a:sym typeface="Calibri"/>
              </a:rPr>
              <a:t>acciones3 </a:t>
            </a:r>
            <a:r>
              <a:rPr b="0" i="0" lang="es-ES" sz="1600" u="none" cap="none" strike="noStrike">
                <a:solidFill>
                  <a:srgbClr val="000000"/>
                </a:solidFill>
                <a:latin typeface="Calibri"/>
                <a:ea typeface="Calibri"/>
                <a:cs typeface="Calibri"/>
                <a:sym typeface="Calibri"/>
              </a:rPr>
              <a:t>= incrementar la cantidad de dígitos, actualizar contador de tiempo total, habilitar teclado temperatura y botón inicio, iniciar contador de temperatura, deshabilitar el teclado numérico, mostrar en display mensaje de configuración de temperatura.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600"/>
              <a:buFont typeface="Arial"/>
              <a:buNone/>
            </a:pPr>
            <a:r>
              <a:rPr b="1" i="0" lang="es-ES" sz="1600" u="none" cap="none" strike="noStrike">
                <a:solidFill>
                  <a:srgbClr val="000000"/>
                </a:solidFill>
                <a:latin typeface="Calibri"/>
                <a:ea typeface="Calibri"/>
                <a:cs typeface="Calibri"/>
                <a:sym typeface="Calibri"/>
              </a:rPr>
              <a:t>acciones4</a:t>
            </a:r>
            <a:r>
              <a:rPr b="0" i="0" lang="es-ES" sz="1600" u="none" cap="none" strike="noStrike">
                <a:solidFill>
                  <a:srgbClr val="000000"/>
                </a:solidFill>
                <a:latin typeface="Calibri"/>
                <a:ea typeface="Calibri"/>
                <a:cs typeface="Calibri"/>
                <a:sym typeface="Calibri"/>
              </a:rPr>
              <a:t> = incrementar en 10 grados el contador de temperatura, mostrar en display el nuevo valor de temperatura.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600"/>
              <a:buFont typeface="Arial"/>
              <a:buNone/>
            </a:pPr>
            <a:r>
              <a:rPr b="1" i="0" lang="es-ES" sz="1600" u="none" cap="none" strike="noStrike">
                <a:solidFill>
                  <a:srgbClr val="000000"/>
                </a:solidFill>
                <a:latin typeface="Calibri"/>
                <a:ea typeface="Calibri"/>
                <a:cs typeface="Calibri"/>
                <a:sym typeface="Calibri"/>
              </a:rPr>
              <a:t>acciones5</a:t>
            </a:r>
            <a:r>
              <a:rPr b="0" i="0" lang="es-ES" sz="1600" u="none" cap="none" strike="noStrike">
                <a:solidFill>
                  <a:srgbClr val="000000"/>
                </a:solidFill>
                <a:latin typeface="Calibri"/>
                <a:ea typeface="Calibri"/>
                <a:cs typeface="Calibri"/>
                <a:sym typeface="Calibri"/>
              </a:rPr>
              <a:t> = decrementar en 10 grados el contador de temperatura, mostrar en display el nuevo valor de temperatura.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600"/>
              <a:buFont typeface="Arial"/>
              <a:buNone/>
            </a:pPr>
            <a:r>
              <a:rPr b="1" i="0" lang="es-ES" sz="1600" u="none" cap="none" strike="noStrike">
                <a:solidFill>
                  <a:srgbClr val="000000"/>
                </a:solidFill>
                <a:latin typeface="Calibri"/>
                <a:ea typeface="Calibri"/>
                <a:cs typeface="Calibri"/>
                <a:sym typeface="Calibri"/>
              </a:rPr>
              <a:t>acciones6</a:t>
            </a:r>
            <a:r>
              <a:rPr b="0" i="0" lang="es-ES" sz="1600" u="none" cap="none" strike="noStrike">
                <a:solidFill>
                  <a:srgbClr val="000000"/>
                </a:solidFill>
                <a:latin typeface="Calibri"/>
                <a:ea typeface="Calibri"/>
                <a:cs typeface="Calibri"/>
                <a:sym typeface="Calibri"/>
              </a:rPr>
              <a:t> = emitir sonido de operación invalida.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600"/>
              <a:buFont typeface="Arial"/>
              <a:buNone/>
            </a:pPr>
            <a:r>
              <a:rPr b="1" i="0" lang="es-ES" sz="1600" u="none" cap="none" strike="noStrike">
                <a:solidFill>
                  <a:srgbClr val="000000"/>
                </a:solidFill>
                <a:latin typeface="Calibri"/>
                <a:ea typeface="Calibri"/>
                <a:cs typeface="Calibri"/>
                <a:sym typeface="Calibri"/>
              </a:rPr>
              <a:t>acciones7</a:t>
            </a:r>
            <a:r>
              <a:rPr b="0" i="0" lang="es-ES" sz="1600" u="none" cap="none" strike="noStrike">
                <a:solidFill>
                  <a:srgbClr val="000000"/>
                </a:solidFill>
                <a:latin typeface="Calibri"/>
                <a:ea typeface="Calibri"/>
                <a:cs typeface="Calibri"/>
                <a:sym typeface="Calibri"/>
              </a:rPr>
              <a:t> = visualizar cuenta regresiva en el display, deshabilitar teclado temperatura. Trabar puerta. </a:t>
            </a:r>
            <a:r>
              <a:rPr lang="es-ES" sz="1600">
                <a:latin typeface="Calibri"/>
                <a:ea typeface="Calibri"/>
                <a:cs typeface="Calibri"/>
                <a:sym typeface="Calibri"/>
              </a:rPr>
              <a:t>Encender motor.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600"/>
              <a:buFont typeface="Arial"/>
              <a:buNone/>
            </a:pPr>
            <a:r>
              <a:rPr b="1" i="0" lang="es-ES" sz="1600" u="none" cap="none" strike="noStrike">
                <a:solidFill>
                  <a:srgbClr val="000000"/>
                </a:solidFill>
                <a:latin typeface="Calibri"/>
                <a:ea typeface="Calibri"/>
                <a:cs typeface="Calibri"/>
                <a:sym typeface="Calibri"/>
              </a:rPr>
              <a:t>acciones8</a:t>
            </a:r>
            <a:r>
              <a:rPr b="0" i="0" lang="es-ES" sz="1600" u="none" cap="none" strike="noStrike">
                <a:solidFill>
                  <a:srgbClr val="000000"/>
                </a:solidFill>
                <a:latin typeface="Calibri"/>
                <a:ea typeface="Calibri"/>
                <a:cs typeface="Calibri"/>
                <a:sym typeface="Calibri"/>
              </a:rPr>
              <a:t> = decrementar cuenta regresiva, visualizar nueva cuenta regresiva en el display.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600"/>
              <a:buFont typeface="Arial"/>
              <a:buNone/>
            </a:pPr>
            <a:r>
              <a:rPr b="1" i="0" lang="es-ES" sz="1600" u="none" cap="none" strike="noStrike">
                <a:solidFill>
                  <a:srgbClr val="000000"/>
                </a:solidFill>
                <a:latin typeface="Calibri"/>
                <a:ea typeface="Calibri"/>
                <a:cs typeface="Calibri"/>
                <a:sym typeface="Calibri"/>
              </a:rPr>
              <a:t>acciones9</a:t>
            </a:r>
            <a:r>
              <a:rPr b="0" i="0" lang="es-ES" sz="1600" u="none" cap="none" strike="noStrike">
                <a:solidFill>
                  <a:srgbClr val="000000"/>
                </a:solidFill>
                <a:latin typeface="Calibri"/>
                <a:ea typeface="Calibri"/>
                <a:cs typeface="Calibri"/>
                <a:sym typeface="Calibri"/>
              </a:rPr>
              <a:t> = detener motor, </a:t>
            </a:r>
            <a:r>
              <a:rPr lang="es-ES" sz="1600">
                <a:solidFill>
                  <a:schemeClr val="dk1"/>
                </a:solidFill>
                <a:latin typeface="Calibri"/>
                <a:ea typeface="Calibri"/>
                <a:cs typeface="Calibri"/>
                <a:sym typeface="Calibri"/>
              </a:rPr>
              <a:t>emitir pitido de finalización, </a:t>
            </a:r>
            <a:r>
              <a:rPr lang="es-ES" sz="1600">
                <a:latin typeface="Calibri"/>
                <a:ea typeface="Calibri"/>
                <a:cs typeface="Calibri"/>
                <a:sym typeface="Calibri"/>
              </a:rPr>
              <a:t>abrir puerta, h</a:t>
            </a:r>
            <a:r>
              <a:rPr b="0" i="0" lang="es-ES" sz="1600" u="none" cap="none" strike="noStrike">
                <a:solidFill>
                  <a:srgbClr val="000000"/>
                </a:solidFill>
                <a:latin typeface="Calibri"/>
                <a:ea typeface="Calibri"/>
                <a:cs typeface="Calibri"/>
                <a:sym typeface="Calibri"/>
              </a:rPr>
              <a:t>abilitar teclado numérico, actualizar display.</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1200"/>
              </a:spcBef>
              <a:spcAft>
                <a:spcPts val="0"/>
              </a:spcAft>
              <a:buClr>
                <a:srgbClr val="000000"/>
              </a:buClr>
              <a:buSzPts val="1600"/>
              <a:buFont typeface="Arial"/>
              <a:buNone/>
            </a:pPr>
            <a:r>
              <a:rPr b="1" i="0" lang="es-ES" sz="1600" u="none" cap="none" strike="noStrike">
                <a:solidFill>
                  <a:srgbClr val="000000"/>
                </a:solidFill>
                <a:latin typeface="Calibri"/>
                <a:ea typeface="Calibri"/>
                <a:cs typeface="Calibri"/>
                <a:sym typeface="Calibri"/>
              </a:rPr>
              <a:t>acciones apagar   =</a:t>
            </a:r>
            <a:r>
              <a:rPr b="0" i="0" lang="es-ES" sz="1600" u="none" cap="none" strike="noStrike">
                <a:solidFill>
                  <a:srgbClr val="000000"/>
                </a:solidFill>
                <a:latin typeface="Calibri"/>
                <a:ea typeface="Calibri"/>
                <a:cs typeface="Calibri"/>
                <a:sym typeface="Calibri"/>
              </a:rPr>
              <a:t> detener motor, mostrar hora en display.</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1200"/>
              </a:spcBef>
              <a:spcAft>
                <a:spcPts val="0"/>
              </a:spcAft>
              <a:buClr>
                <a:srgbClr val="000000"/>
              </a:buClr>
              <a:buSzPts val="1600"/>
              <a:buFont typeface="Arial"/>
              <a:buNone/>
            </a:pPr>
            <a:r>
              <a:rPr b="1" i="0" lang="es-ES" sz="1600" u="none" cap="none" strike="noStrike">
                <a:solidFill>
                  <a:srgbClr val="000000"/>
                </a:solidFill>
                <a:latin typeface="Calibri"/>
                <a:ea typeface="Calibri"/>
                <a:cs typeface="Calibri"/>
                <a:sym typeface="Calibri"/>
              </a:rPr>
              <a:t>acciones apagar 2= </a:t>
            </a:r>
            <a:r>
              <a:rPr b="0" i="0" lang="es-ES" sz="1600" u="none" cap="none" strike="noStrike">
                <a:solidFill>
                  <a:srgbClr val="000000"/>
                </a:solidFill>
                <a:latin typeface="Calibri"/>
                <a:ea typeface="Calibri"/>
                <a:cs typeface="Calibri"/>
                <a:sym typeface="Calibri"/>
              </a:rPr>
              <a:t>deshabilitar las opciones, mostrar hora en display.</a:t>
            </a:r>
            <a:endParaRPr b="0" i="0" sz="2800" u="none" cap="none" strike="noStrike">
              <a:solidFill>
                <a:srgbClr val="464653"/>
              </a:solidFill>
              <a:latin typeface="Cambria"/>
              <a:ea typeface="Cambria"/>
              <a:cs typeface="Cambria"/>
              <a:sym typeface="Cambria"/>
            </a:endParaRPr>
          </a:p>
        </p:txBody>
      </p:sp>
      <p:sp>
        <p:nvSpPr>
          <p:cNvPr id="745" name="Google Shape;745;p24"/>
          <p:cNvSpPr txBox="1"/>
          <p:nvPr/>
        </p:nvSpPr>
        <p:spPr>
          <a:xfrm>
            <a:off x="-180870" y="4701"/>
            <a:ext cx="11723278" cy="989013"/>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424456"/>
              </a:buClr>
              <a:buSzPts val="4000"/>
              <a:buFont typeface="Calibri"/>
              <a:buNone/>
            </a:pPr>
            <a:r>
              <a:t/>
            </a:r>
            <a:endParaRPr b="0" i="0" sz="1400" u="none" cap="none" strike="noStrike">
              <a:solidFill>
                <a:srgbClr val="000000"/>
              </a:solidFill>
              <a:latin typeface="Arial"/>
              <a:ea typeface="Arial"/>
              <a:cs typeface="Arial"/>
              <a:sym typeface="Arial"/>
            </a:endParaRPr>
          </a:p>
        </p:txBody>
      </p:sp>
      <p:sp>
        <p:nvSpPr>
          <p:cNvPr id="746" name="Google Shape;746;p24"/>
          <p:cNvSpPr txBox="1"/>
          <p:nvPr>
            <p:ph type="title"/>
          </p:nvPr>
        </p:nvSpPr>
        <p:spPr>
          <a:xfrm>
            <a:off x="609600" y="57780"/>
            <a:ext cx="10972800" cy="914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s-ES"/>
              <a:t>Ejemplo desarrollado – Leyenda de acciones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
          <p:cNvSpPr txBox="1"/>
          <p:nvPr>
            <p:ph type="title"/>
          </p:nvPr>
        </p:nvSpPr>
        <p:spPr>
          <a:xfrm>
            <a:off x="609600" y="228600"/>
            <a:ext cx="10972800" cy="9144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24456"/>
              </a:buClr>
              <a:buSzPts val="4000"/>
              <a:buFont typeface="Calibri"/>
              <a:buNone/>
            </a:pPr>
            <a:r>
              <a:rPr lang="es-ES">
                <a:solidFill>
                  <a:srgbClr val="424456"/>
                </a:solidFill>
              </a:rPr>
              <a:t>Elementos del DTE</a:t>
            </a:r>
            <a:endParaRPr sz="2400"/>
          </a:p>
        </p:txBody>
      </p:sp>
      <p:sp>
        <p:nvSpPr>
          <p:cNvPr id="134" name="Google Shape;134;p2"/>
          <p:cNvSpPr txBox="1"/>
          <p:nvPr/>
        </p:nvSpPr>
        <p:spPr>
          <a:xfrm>
            <a:off x="551384" y="1138414"/>
            <a:ext cx="10968120" cy="5314914"/>
          </a:xfrm>
          <a:prstGeom prst="rect">
            <a:avLst/>
          </a:prstGeom>
          <a:noFill/>
          <a:ln>
            <a:noFill/>
          </a:ln>
        </p:spPr>
        <p:txBody>
          <a:bodyPr anchorCtr="0" anchor="t" bIns="45000" lIns="90000" spcFirstLastPara="1" rIns="90000" wrap="square" tIns="45000">
            <a:noAutofit/>
          </a:bodyPr>
          <a:lstStyle/>
          <a:p>
            <a:pPr indent="-357188" lvl="0" marL="357188" marR="0" rtl="0" algn="l">
              <a:lnSpc>
                <a:spcPct val="100000"/>
              </a:lnSpc>
              <a:spcBef>
                <a:spcPts val="800"/>
              </a:spcBef>
              <a:spcAft>
                <a:spcPts val="0"/>
              </a:spcAft>
              <a:buClr>
                <a:srgbClr val="000000"/>
              </a:buClr>
              <a:buSzPts val="2400"/>
              <a:buFont typeface="Arial"/>
              <a:buNone/>
            </a:pPr>
            <a:r>
              <a:rPr b="1" i="0" lang="es-ES" sz="2400" u="none" cap="none" strike="noStrike">
                <a:solidFill>
                  <a:srgbClr val="438086"/>
                </a:solidFill>
                <a:latin typeface="Calibri"/>
                <a:ea typeface="Calibri"/>
                <a:cs typeface="Calibri"/>
                <a:sym typeface="Calibri"/>
              </a:rPr>
              <a:t>Estado</a:t>
            </a:r>
            <a:r>
              <a:rPr b="0" i="0" lang="es-ES" sz="2400" u="none" cap="none" strike="noStrike">
                <a:solidFill>
                  <a:srgbClr val="438086"/>
                </a:solidFill>
                <a:latin typeface="Calibri"/>
                <a:ea typeface="Calibri"/>
                <a:cs typeface="Calibri"/>
                <a:sym typeface="Calibri"/>
              </a:rPr>
              <a:t>:</a:t>
            </a:r>
            <a:endParaRPr/>
          </a:p>
          <a:p>
            <a:pPr indent="0" lvl="0" marL="4481513" marR="0" rtl="0" algn="just">
              <a:lnSpc>
                <a:spcPct val="100000"/>
              </a:lnSpc>
              <a:spcBef>
                <a:spcPts val="800"/>
              </a:spcBef>
              <a:spcAft>
                <a:spcPts val="0"/>
              </a:spcAft>
              <a:buClr>
                <a:srgbClr val="000000"/>
              </a:buClr>
              <a:buSzPts val="2000"/>
              <a:buFont typeface="Arial"/>
              <a:buNone/>
            </a:pPr>
            <a:r>
              <a:rPr b="0" i="0" lang="es-ES" sz="2000" u="none" cap="none" strike="noStrike">
                <a:solidFill>
                  <a:srgbClr val="438086"/>
                </a:solidFill>
                <a:latin typeface="Calibri"/>
                <a:ea typeface="Calibri"/>
                <a:cs typeface="Calibri"/>
                <a:sym typeface="Calibri"/>
              </a:rPr>
              <a:t>Identifica un período de tiempo (no instantáneo) de un objeto/entidad en el cual el sistema está esperando alguna operación o realizando alguna acción.</a:t>
            </a:r>
            <a:endParaRPr b="0" i="0" sz="2000" u="none" cap="none" strike="noStrike">
              <a:solidFill>
                <a:srgbClr val="438086"/>
              </a:solidFill>
              <a:latin typeface="Calibri"/>
              <a:ea typeface="Calibri"/>
              <a:cs typeface="Calibri"/>
              <a:sym typeface="Calibri"/>
            </a:endParaRPr>
          </a:p>
          <a:p>
            <a:pPr indent="0" lvl="1" marL="0" marR="0" rtl="0" algn="l">
              <a:lnSpc>
                <a:spcPct val="100000"/>
              </a:lnSpc>
              <a:spcBef>
                <a:spcPts val="800"/>
              </a:spcBef>
              <a:spcAft>
                <a:spcPts val="0"/>
              </a:spcAft>
              <a:buClr>
                <a:srgbClr val="000000"/>
              </a:buClr>
              <a:buSzPts val="2400"/>
              <a:buFont typeface="Arial"/>
              <a:buNone/>
            </a:pPr>
            <a:r>
              <a:rPr b="1" i="0" lang="es-ES" sz="2400" u="none" cap="none" strike="noStrike">
                <a:solidFill>
                  <a:srgbClr val="438086"/>
                </a:solidFill>
                <a:latin typeface="Calibri"/>
                <a:ea typeface="Calibri"/>
                <a:cs typeface="Calibri"/>
                <a:sym typeface="Calibri"/>
              </a:rPr>
              <a:t>Transición:  				</a:t>
            </a:r>
            <a:endParaRPr b="0" i="0" sz="1400" u="none" cap="none" strike="noStrike">
              <a:solidFill>
                <a:srgbClr val="000000"/>
              </a:solidFill>
              <a:latin typeface="Arial"/>
              <a:ea typeface="Arial"/>
              <a:cs typeface="Arial"/>
              <a:sym typeface="Arial"/>
            </a:endParaRPr>
          </a:p>
          <a:p>
            <a:pPr indent="-441325" lvl="0" marL="542925" marR="0" rtl="0" algn="just">
              <a:lnSpc>
                <a:spcPct val="100000"/>
              </a:lnSpc>
              <a:spcBef>
                <a:spcPts val="800"/>
              </a:spcBef>
              <a:spcAft>
                <a:spcPts val="0"/>
              </a:spcAft>
              <a:buClr>
                <a:srgbClr val="000000"/>
              </a:buClr>
              <a:buSzPts val="2000"/>
              <a:buFont typeface="Arial"/>
              <a:buNone/>
            </a:pPr>
            <a:r>
              <a:rPr b="0" i="0" lang="es-ES" sz="2000" u="none" cap="none" strike="noStrike">
                <a:solidFill>
                  <a:srgbClr val="53548A"/>
                </a:solidFill>
                <a:latin typeface="Calibri"/>
                <a:ea typeface="Calibri"/>
                <a:cs typeface="Calibri"/>
                <a:sym typeface="Calibri"/>
              </a:rPr>
              <a:t>	</a:t>
            </a:r>
            <a:r>
              <a:rPr b="0" i="0" lang="es-ES" sz="2000" u="none" cap="none" strike="noStrike">
                <a:solidFill>
                  <a:srgbClr val="438086"/>
                </a:solidFill>
                <a:latin typeface="Calibri"/>
                <a:ea typeface="Calibri"/>
                <a:cs typeface="Calibri"/>
                <a:sym typeface="Calibri"/>
              </a:rPr>
              <a:t>Relacionan estados. Tienen una única dirección. Tienen 3 partes:</a:t>
            </a:r>
            <a:endParaRPr b="0" i="0" sz="1200" u="none" cap="none" strike="noStrike">
              <a:solidFill>
                <a:srgbClr val="000000"/>
              </a:solidFill>
              <a:latin typeface="Arial"/>
              <a:ea typeface="Arial"/>
              <a:cs typeface="Arial"/>
              <a:sym typeface="Arial"/>
            </a:endParaRPr>
          </a:p>
          <a:p>
            <a:pPr indent="-285750" lvl="0" marL="893763" marR="0" rtl="0" algn="just">
              <a:lnSpc>
                <a:spcPct val="100000"/>
              </a:lnSpc>
              <a:spcBef>
                <a:spcPts val="800"/>
              </a:spcBef>
              <a:spcAft>
                <a:spcPts val="0"/>
              </a:spcAft>
              <a:buClr>
                <a:schemeClr val="accent2"/>
              </a:buClr>
              <a:buSzPts val="1920"/>
              <a:buFont typeface="Noto Sans Symbols"/>
              <a:buChar char="▪"/>
            </a:pPr>
            <a:r>
              <a:rPr b="0" i="0" lang="es-ES" sz="2000" u="none" cap="none" strike="noStrike">
                <a:solidFill>
                  <a:srgbClr val="333333"/>
                </a:solidFill>
                <a:latin typeface="Calibri"/>
                <a:ea typeface="Calibri"/>
                <a:cs typeface="Calibri"/>
                <a:sym typeface="Calibri"/>
              </a:rPr>
              <a:t>Evento: suceso que provoca que el sistema </a:t>
            </a:r>
            <a:r>
              <a:rPr b="0" i="1" lang="es-ES" sz="2000" u="none" cap="none" strike="noStrike">
                <a:solidFill>
                  <a:srgbClr val="333333"/>
                </a:solidFill>
                <a:latin typeface="Calibri"/>
                <a:ea typeface="Calibri"/>
                <a:cs typeface="Calibri"/>
                <a:sym typeface="Calibri"/>
              </a:rPr>
              <a:t>cambie</a:t>
            </a:r>
            <a:r>
              <a:rPr b="0" i="0" lang="es-ES" sz="2000" u="none" cap="none" strike="noStrike">
                <a:solidFill>
                  <a:srgbClr val="333333"/>
                </a:solidFill>
                <a:latin typeface="Calibri"/>
                <a:ea typeface="Calibri"/>
                <a:cs typeface="Calibri"/>
                <a:sym typeface="Calibri"/>
              </a:rPr>
              <a:t> de estado (obligatorio).</a:t>
            </a:r>
            <a:endParaRPr b="0" i="0" sz="1200" u="none" cap="none" strike="noStrike">
              <a:solidFill>
                <a:srgbClr val="000000"/>
              </a:solidFill>
              <a:latin typeface="Arial"/>
              <a:ea typeface="Arial"/>
              <a:cs typeface="Arial"/>
              <a:sym typeface="Arial"/>
            </a:endParaRPr>
          </a:p>
          <a:p>
            <a:pPr indent="-285750" lvl="0" marL="893763" marR="0" rtl="0" algn="just">
              <a:lnSpc>
                <a:spcPct val="100000"/>
              </a:lnSpc>
              <a:spcBef>
                <a:spcPts val="800"/>
              </a:spcBef>
              <a:spcAft>
                <a:spcPts val="0"/>
              </a:spcAft>
              <a:buClr>
                <a:schemeClr val="accent2"/>
              </a:buClr>
              <a:buSzPts val="1920"/>
              <a:buFont typeface="Noto Sans Symbols"/>
              <a:buChar char="▪"/>
            </a:pPr>
            <a:r>
              <a:rPr b="0" i="0" lang="es-ES" sz="2000" u="none" cap="none" strike="noStrike">
                <a:solidFill>
                  <a:srgbClr val="333333"/>
                </a:solidFill>
                <a:latin typeface="Calibri"/>
                <a:ea typeface="Calibri"/>
                <a:cs typeface="Calibri"/>
                <a:sym typeface="Calibri"/>
              </a:rPr>
              <a:t>Condición: </a:t>
            </a:r>
            <a:r>
              <a:rPr b="0" i="1" lang="es-ES" sz="2000" u="none" cap="none" strike="noStrike">
                <a:solidFill>
                  <a:srgbClr val="333333"/>
                </a:solidFill>
                <a:latin typeface="Calibri"/>
                <a:ea typeface="Calibri"/>
                <a:cs typeface="Calibri"/>
                <a:sym typeface="Calibri"/>
              </a:rPr>
              <a:t>impide</a:t>
            </a:r>
            <a:r>
              <a:rPr b="0" i="0" lang="es-ES" sz="2000" u="none" cap="none" strike="noStrike">
                <a:solidFill>
                  <a:srgbClr val="333333"/>
                </a:solidFill>
                <a:latin typeface="Calibri"/>
                <a:ea typeface="Calibri"/>
                <a:cs typeface="Calibri"/>
                <a:sym typeface="Calibri"/>
              </a:rPr>
              <a:t> que el sistema </a:t>
            </a:r>
            <a:r>
              <a:rPr b="0" i="1" lang="es-ES" sz="2000" u="none" cap="none" strike="noStrike">
                <a:solidFill>
                  <a:srgbClr val="333333"/>
                </a:solidFill>
                <a:latin typeface="Calibri"/>
                <a:ea typeface="Calibri"/>
                <a:cs typeface="Calibri"/>
                <a:sym typeface="Calibri"/>
              </a:rPr>
              <a:t>cambie</a:t>
            </a:r>
            <a:r>
              <a:rPr b="0" i="0" lang="es-ES" sz="2000" u="none" cap="none" strike="noStrike">
                <a:solidFill>
                  <a:srgbClr val="333333"/>
                </a:solidFill>
                <a:latin typeface="Calibri"/>
                <a:ea typeface="Calibri"/>
                <a:cs typeface="Calibri"/>
                <a:sym typeface="Calibri"/>
              </a:rPr>
              <a:t> de estado al darse un evento (opcional, depende del problema, puede haber transiciones sin condiciones).</a:t>
            </a:r>
            <a:endParaRPr b="0" i="0" sz="1200" u="none" cap="none" strike="noStrike">
              <a:solidFill>
                <a:srgbClr val="000000"/>
              </a:solidFill>
              <a:latin typeface="Arial"/>
              <a:ea typeface="Arial"/>
              <a:cs typeface="Arial"/>
              <a:sym typeface="Arial"/>
            </a:endParaRPr>
          </a:p>
          <a:p>
            <a:pPr indent="-285750" lvl="0" marL="893763" marR="0" rtl="0" algn="just">
              <a:lnSpc>
                <a:spcPct val="100000"/>
              </a:lnSpc>
              <a:spcBef>
                <a:spcPts val="800"/>
              </a:spcBef>
              <a:spcAft>
                <a:spcPts val="0"/>
              </a:spcAft>
              <a:buClr>
                <a:schemeClr val="accent2"/>
              </a:buClr>
              <a:buSzPts val="1920"/>
              <a:buFont typeface="Noto Sans Symbols"/>
              <a:buChar char="▪"/>
            </a:pPr>
            <a:r>
              <a:rPr b="0" i="0" lang="es-ES" sz="2000" u="none" cap="none" strike="noStrike">
                <a:solidFill>
                  <a:srgbClr val="333333"/>
                </a:solidFill>
                <a:latin typeface="Calibri"/>
                <a:ea typeface="Calibri"/>
                <a:cs typeface="Calibri"/>
                <a:sym typeface="Calibri"/>
              </a:rPr>
              <a:t>Acción: una o más </a:t>
            </a:r>
            <a:r>
              <a:rPr b="0" i="1" lang="es-ES" sz="2000" u="none" cap="none" strike="noStrike">
                <a:solidFill>
                  <a:srgbClr val="333333"/>
                </a:solidFill>
                <a:latin typeface="Calibri"/>
                <a:ea typeface="Calibri"/>
                <a:cs typeface="Calibri"/>
                <a:sym typeface="Calibri"/>
              </a:rPr>
              <a:t>tareas</a:t>
            </a:r>
            <a:r>
              <a:rPr b="0" i="0" lang="es-ES" sz="2000" u="none" cap="none" strike="noStrike">
                <a:solidFill>
                  <a:srgbClr val="333333"/>
                </a:solidFill>
                <a:latin typeface="Calibri"/>
                <a:ea typeface="Calibri"/>
                <a:cs typeface="Calibri"/>
                <a:sym typeface="Calibri"/>
              </a:rPr>
              <a:t> </a:t>
            </a:r>
            <a:r>
              <a:rPr b="0" i="1" lang="es-ES" sz="2000" u="none" cap="none" strike="noStrike">
                <a:solidFill>
                  <a:srgbClr val="333333"/>
                </a:solidFill>
                <a:latin typeface="Calibri"/>
                <a:ea typeface="Calibri"/>
                <a:cs typeface="Calibri"/>
                <a:sym typeface="Calibri"/>
              </a:rPr>
              <a:t>instantáneas</a:t>
            </a:r>
            <a:r>
              <a:rPr b="0" i="0" lang="es-ES" sz="2000" u="none" cap="none" strike="noStrike">
                <a:solidFill>
                  <a:srgbClr val="333333"/>
                </a:solidFill>
                <a:latin typeface="Calibri"/>
                <a:ea typeface="Calibri"/>
                <a:cs typeface="Calibri"/>
                <a:sym typeface="Calibri"/>
              </a:rPr>
              <a:t> que hace el </a:t>
            </a:r>
            <a:r>
              <a:rPr b="0" i="1" lang="es-ES" sz="2000" u="none" cap="none" strike="noStrike">
                <a:solidFill>
                  <a:srgbClr val="333333"/>
                </a:solidFill>
                <a:latin typeface="Calibri"/>
                <a:ea typeface="Calibri"/>
                <a:cs typeface="Calibri"/>
                <a:sym typeface="Calibri"/>
              </a:rPr>
              <a:t>sistema</a:t>
            </a:r>
            <a:r>
              <a:rPr b="0" i="0" lang="es-ES" sz="2000" u="none" cap="none" strike="noStrike">
                <a:solidFill>
                  <a:srgbClr val="333333"/>
                </a:solidFill>
                <a:latin typeface="Calibri"/>
                <a:ea typeface="Calibri"/>
                <a:cs typeface="Calibri"/>
                <a:sym typeface="Calibri"/>
              </a:rPr>
              <a:t> durante la transición de un estado al otro (opcional, puede haber transiciones sin acciones)</a:t>
            </a:r>
            <a:r>
              <a:rPr b="0" i="0" lang="es-ES" sz="2000" u="none" cap="none" strike="noStrike">
                <a:solidFill>
                  <a:srgbClr val="000000"/>
                </a:solidFill>
                <a:latin typeface="Calibri"/>
                <a:ea typeface="Calibri"/>
                <a:cs typeface="Calibri"/>
                <a:sym typeface="Calibri"/>
              </a:rPr>
              <a:t>.                                                                    </a:t>
            </a:r>
            <a:endParaRPr b="1" i="0" sz="2400" u="none" cap="none" strike="noStrike">
              <a:solidFill>
                <a:srgbClr val="438086"/>
              </a:solidFill>
              <a:latin typeface="Calibri"/>
              <a:ea typeface="Calibri"/>
              <a:cs typeface="Calibri"/>
              <a:sym typeface="Calibri"/>
            </a:endParaRPr>
          </a:p>
          <a:p>
            <a:pPr indent="0" lvl="1" marL="0" marR="0" rtl="0" algn="l">
              <a:lnSpc>
                <a:spcPct val="100000"/>
              </a:lnSpc>
              <a:spcBef>
                <a:spcPts val="800"/>
              </a:spcBef>
              <a:spcAft>
                <a:spcPts val="0"/>
              </a:spcAft>
              <a:buClr>
                <a:srgbClr val="000000"/>
              </a:buClr>
              <a:buSzPts val="2400"/>
              <a:buFont typeface="Arial"/>
              <a:buNone/>
            </a:pPr>
            <a:r>
              <a:rPr b="1" i="0" lang="es-ES" sz="2400" u="none" cap="none" strike="noStrike">
                <a:solidFill>
                  <a:srgbClr val="438086"/>
                </a:solidFill>
                <a:latin typeface="Calibri"/>
                <a:ea typeface="Calibri"/>
                <a:cs typeface="Calibri"/>
                <a:sym typeface="Calibri"/>
              </a:rPr>
              <a:t>Estado Inicial: 				</a:t>
            </a:r>
            <a:r>
              <a:rPr b="0" i="0" lang="es-ES" sz="2400" u="none" cap="none" strike="noStrike">
                <a:solidFill>
                  <a:srgbClr val="438086"/>
                </a:solidFill>
                <a:latin typeface="Calibri"/>
                <a:ea typeface="Calibri"/>
                <a:cs typeface="Calibri"/>
                <a:sym typeface="Calibri"/>
              </a:rPr>
              <a:t>ÚNICO</a:t>
            </a:r>
            <a:endParaRPr b="0" i="0" sz="1000" u="none" cap="none" strike="noStrike">
              <a:solidFill>
                <a:srgbClr val="438086"/>
              </a:solidFill>
              <a:latin typeface="Calibri"/>
              <a:ea typeface="Calibri"/>
              <a:cs typeface="Calibri"/>
              <a:sym typeface="Calibri"/>
            </a:endParaRPr>
          </a:p>
          <a:p>
            <a:pPr indent="0" lvl="1" marL="0" marR="0" rtl="0" algn="l">
              <a:lnSpc>
                <a:spcPct val="100000"/>
              </a:lnSpc>
              <a:spcBef>
                <a:spcPts val="800"/>
              </a:spcBef>
              <a:spcAft>
                <a:spcPts val="0"/>
              </a:spcAft>
              <a:buClr>
                <a:srgbClr val="000000"/>
              </a:buClr>
              <a:buSzPts val="2400"/>
              <a:buFont typeface="Arial"/>
              <a:buNone/>
            </a:pPr>
            <a:r>
              <a:rPr b="1" i="0" lang="es-ES" sz="2400" u="none" cap="none" strike="noStrike">
                <a:solidFill>
                  <a:srgbClr val="438086"/>
                </a:solidFill>
                <a:latin typeface="Calibri"/>
                <a:ea typeface="Calibri"/>
                <a:cs typeface="Calibri"/>
                <a:sym typeface="Calibri"/>
              </a:rPr>
              <a:t>Estado Final : 				</a:t>
            </a:r>
            <a:r>
              <a:rPr b="0" i="0" lang="es-ES" sz="2400" u="none" cap="none" strike="noStrike">
                <a:solidFill>
                  <a:srgbClr val="438086"/>
                </a:solidFill>
                <a:latin typeface="Calibri"/>
                <a:ea typeface="Calibri"/>
                <a:cs typeface="Calibri"/>
                <a:sym typeface="Calibri"/>
              </a:rPr>
              <a:t>VARIOS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800"/>
              </a:spcBef>
              <a:spcAft>
                <a:spcPts val="0"/>
              </a:spcAft>
              <a:buClr>
                <a:srgbClr val="000000"/>
              </a:buClr>
              <a:buSzPts val="1000"/>
              <a:buFont typeface="Arial"/>
              <a:buNone/>
            </a:pPr>
            <a:r>
              <a:t/>
            </a:r>
            <a:endParaRPr b="0" i="0" sz="1000" u="none" cap="none" strike="noStrike">
              <a:solidFill>
                <a:srgbClr val="438086"/>
              </a:solidFill>
              <a:latin typeface="Calibri"/>
              <a:ea typeface="Calibri"/>
              <a:cs typeface="Calibri"/>
              <a:sym typeface="Calibri"/>
            </a:endParaRPr>
          </a:p>
          <a:p>
            <a:pPr indent="-252405" lvl="0" marL="358766" marR="0" rtl="0" algn="l">
              <a:lnSpc>
                <a:spcPct val="80000"/>
              </a:lnSpc>
              <a:spcBef>
                <a:spcPts val="1425"/>
              </a:spcBef>
              <a:spcAft>
                <a:spcPts val="0"/>
              </a:spcAft>
              <a:buClr>
                <a:srgbClr val="000000"/>
              </a:buClr>
              <a:buSzPts val="2400"/>
              <a:buFont typeface="Arial"/>
              <a:buNone/>
            </a:pPr>
            <a:r>
              <a:t/>
            </a:r>
            <a:endParaRPr b="0" i="0" sz="2400" u="none" cap="none" strike="noStrike">
              <a:solidFill>
                <a:srgbClr val="000000"/>
              </a:solidFill>
              <a:latin typeface="Cambria"/>
              <a:ea typeface="Cambria"/>
              <a:cs typeface="Cambria"/>
              <a:sym typeface="Cambria"/>
            </a:endParaRPr>
          </a:p>
        </p:txBody>
      </p:sp>
      <p:sp>
        <p:nvSpPr>
          <p:cNvPr id="135" name="Google Shape;135;p2"/>
          <p:cNvSpPr/>
          <p:nvPr/>
        </p:nvSpPr>
        <p:spPr>
          <a:xfrm>
            <a:off x="2716456" y="1680493"/>
            <a:ext cx="1872208" cy="631411"/>
          </a:xfrm>
          <a:prstGeom prst="roundRect">
            <a:avLst>
              <a:gd fmla="val 41103" name="adj"/>
            </a:avLst>
          </a:prstGeom>
          <a:noFill/>
          <a:ln cap="rnd" cmpd="sng" w="28575">
            <a:solidFill>
              <a:srgbClr val="000000"/>
            </a:solidFill>
            <a:prstDash val="solid"/>
            <a:miter lim="800000"/>
            <a:headEnd len="sm" w="sm" type="none"/>
            <a:tailEnd len="sm" w="sm" type="none"/>
          </a:ln>
        </p:spPr>
        <p:txBody>
          <a:bodyPr anchorCtr="0" anchor="ctr" bIns="0" lIns="0" spcFirstLastPara="1" rIns="0" wrap="square" tIns="0">
            <a:noAutofit/>
          </a:bodyPr>
          <a:lstStyle/>
          <a:p>
            <a:pPr indent="-214308" lvl="0" marL="215895" marR="0" rtl="0" algn="ctr">
              <a:lnSpc>
                <a:spcPct val="100000"/>
              </a:lnSpc>
              <a:spcBef>
                <a:spcPts val="0"/>
              </a:spcBef>
              <a:spcAft>
                <a:spcPts val="0"/>
              </a:spcAft>
              <a:buClr>
                <a:srgbClr val="000000"/>
              </a:buClr>
              <a:buSzPts val="1800"/>
              <a:buFont typeface="Arial"/>
              <a:buNone/>
            </a:pPr>
            <a:r>
              <a:rPr b="1" i="0" lang="es-ES" sz="1800" u="none" cap="none" strike="noStrike">
                <a:solidFill>
                  <a:srgbClr val="262626"/>
                </a:solidFill>
                <a:latin typeface="Calibri"/>
                <a:ea typeface="Calibri"/>
                <a:cs typeface="Calibri"/>
                <a:sym typeface="Calibri"/>
              </a:rPr>
              <a:t>Estado</a:t>
            </a:r>
            <a:endParaRPr b="0" i="0" sz="1600" u="none" cap="none" strike="noStrike">
              <a:solidFill>
                <a:srgbClr val="000000"/>
              </a:solidFill>
              <a:latin typeface="Arial"/>
              <a:ea typeface="Arial"/>
              <a:cs typeface="Arial"/>
              <a:sym typeface="Arial"/>
            </a:endParaRPr>
          </a:p>
        </p:txBody>
      </p:sp>
      <p:sp>
        <p:nvSpPr>
          <p:cNvPr id="136" name="Google Shape;136;p2"/>
          <p:cNvSpPr/>
          <p:nvPr/>
        </p:nvSpPr>
        <p:spPr>
          <a:xfrm>
            <a:off x="3179071" y="5450421"/>
            <a:ext cx="251400" cy="261300"/>
          </a:xfrm>
          <a:prstGeom prst="ellipse">
            <a:avLst/>
          </a:prstGeom>
          <a:solidFill>
            <a:srgbClr val="000000"/>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37" name="Google Shape;137;p2"/>
          <p:cNvGrpSpPr/>
          <p:nvPr/>
        </p:nvGrpSpPr>
        <p:grpSpPr>
          <a:xfrm>
            <a:off x="3163479" y="5935396"/>
            <a:ext cx="282576" cy="284163"/>
            <a:chOff x="2817" y="2768"/>
            <a:chExt cx="178" cy="179"/>
          </a:xfrm>
        </p:grpSpPr>
        <p:sp>
          <p:nvSpPr>
            <p:cNvPr id="138" name="Google Shape;138;p2"/>
            <p:cNvSpPr/>
            <p:nvPr/>
          </p:nvSpPr>
          <p:spPr>
            <a:xfrm>
              <a:off x="2817" y="2768"/>
              <a:ext cx="178" cy="179"/>
            </a:xfrm>
            <a:prstGeom prst="ellipse">
              <a:avLst/>
            </a:prstGeom>
            <a:no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9" name="Google Shape;139;p2"/>
            <p:cNvSpPr/>
            <p:nvPr/>
          </p:nvSpPr>
          <p:spPr>
            <a:xfrm>
              <a:off x="2877" y="2828"/>
              <a:ext cx="57" cy="58"/>
            </a:xfrm>
            <a:prstGeom prst="ellipse">
              <a:avLst/>
            </a:prstGeom>
            <a:solidFill>
              <a:srgbClr val="000000"/>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40" name="Google Shape;140;p2"/>
          <p:cNvGrpSpPr/>
          <p:nvPr/>
        </p:nvGrpSpPr>
        <p:grpSpPr>
          <a:xfrm>
            <a:off x="2323807" y="2777792"/>
            <a:ext cx="2544351" cy="338554"/>
            <a:chOff x="3262845" y="4906805"/>
            <a:chExt cx="2544351" cy="338554"/>
          </a:xfrm>
        </p:grpSpPr>
        <p:cxnSp>
          <p:nvCxnSpPr>
            <p:cNvPr id="141" name="Google Shape;141;p2"/>
            <p:cNvCxnSpPr/>
            <p:nvPr/>
          </p:nvCxnSpPr>
          <p:spPr>
            <a:xfrm>
              <a:off x="3376000" y="5229200"/>
              <a:ext cx="2431196" cy="0"/>
            </a:xfrm>
            <a:prstGeom prst="straightConnector1">
              <a:avLst/>
            </a:prstGeom>
            <a:solidFill>
              <a:srgbClr val="00B8FF"/>
            </a:solidFill>
            <a:ln cap="flat" cmpd="sng" w="28575">
              <a:solidFill>
                <a:schemeClr val="dk1"/>
              </a:solidFill>
              <a:prstDash val="solid"/>
              <a:round/>
              <a:headEnd len="sm" w="sm" type="none"/>
              <a:tailEnd len="med" w="med" type="stealth"/>
            </a:ln>
          </p:spPr>
        </p:cxnSp>
        <p:sp>
          <p:nvSpPr>
            <p:cNvPr id="142" name="Google Shape;142;p2"/>
            <p:cNvSpPr/>
            <p:nvPr/>
          </p:nvSpPr>
          <p:spPr>
            <a:xfrm>
              <a:off x="3262845" y="4906805"/>
              <a:ext cx="254435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s-ES" sz="1600" u="none" cap="none" strike="noStrike">
                  <a:solidFill>
                    <a:srgbClr val="262626"/>
                  </a:solidFill>
                  <a:latin typeface="Calibri"/>
                  <a:ea typeface="Calibri"/>
                  <a:cs typeface="Calibri"/>
                  <a:sym typeface="Calibri"/>
                </a:rPr>
                <a:t>Evento [Condición] / Acción</a:t>
              </a:r>
              <a:endParaRPr b="0" i="0" sz="1600" u="none" cap="none" strike="noStrike">
                <a:solidFill>
                  <a:srgbClr val="262626"/>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
          <p:cNvSpPr txBox="1"/>
          <p:nvPr/>
        </p:nvSpPr>
        <p:spPr>
          <a:xfrm>
            <a:off x="551384" y="4701"/>
            <a:ext cx="8228013" cy="989013"/>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424456"/>
              </a:buClr>
              <a:buSzPts val="4000"/>
              <a:buFont typeface="Calibri"/>
              <a:buNone/>
            </a:pPr>
            <a:r>
              <a:t/>
            </a:r>
            <a:endParaRPr b="0" i="0" sz="1400" u="none" cap="none" strike="noStrike">
              <a:solidFill>
                <a:srgbClr val="000000"/>
              </a:solidFill>
              <a:latin typeface="Arial"/>
              <a:ea typeface="Arial"/>
              <a:cs typeface="Arial"/>
              <a:sym typeface="Arial"/>
            </a:endParaRPr>
          </a:p>
        </p:txBody>
      </p:sp>
      <p:sp>
        <p:nvSpPr>
          <p:cNvPr id="149" name="Google Shape;149;p3"/>
          <p:cNvSpPr txBox="1"/>
          <p:nvPr/>
        </p:nvSpPr>
        <p:spPr>
          <a:xfrm>
            <a:off x="839416" y="1376624"/>
            <a:ext cx="10945216" cy="5144776"/>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1100"/>
              </a:spcBef>
              <a:spcAft>
                <a:spcPts val="0"/>
              </a:spcAft>
              <a:buClr>
                <a:srgbClr val="000000"/>
              </a:buClr>
              <a:buSzPts val="2400"/>
              <a:buFont typeface="Arial"/>
              <a:buNone/>
            </a:pPr>
            <a:r>
              <a:rPr b="1" i="0" lang="es-ES" sz="2400" u="none" cap="none" strike="noStrike">
                <a:solidFill>
                  <a:srgbClr val="438086"/>
                </a:solidFill>
                <a:latin typeface="Gill Sans"/>
                <a:ea typeface="Gill Sans"/>
                <a:cs typeface="Gill Sans"/>
                <a:sym typeface="Gill Sans"/>
              </a:rPr>
              <a:t>Nombre de los estados</a:t>
            </a:r>
            <a:endParaRPr b="0" i="0" sz="1200" u="none" cap="none" strike="noStrike">
              <a:solidFill>
                <a:srgbClr val="000000"/>
              </a:solidFill>
              <a:latin typeface="Gill Sans"/>
              <a:ea typeface="Gill Sans"/>
              <a:cs typeface="Gill Sans"/>
              <a:sym typeface="Gill Sans"/>
            </a:endParaRPr>
          </a:p>
          <a:p>
            <a:pPr indent="0" lvl="0" marL="0" marR="0" rtl="0" algn="l">
              <a:lnSpc>
                <a:spcPct val="100000"/>
              </a:lnSpc>
              <a:spcBef>
                <a:spcPts val="1100"/>
              </a:spcBef>
              <a:spcAft>
                <a:spcPts val="0"/>
              </a:spcAft>
              <a:buClr>
                <a:srgbClr val="000000"/>
              </a:buClr>
              <a:buSzPts val="2000"/>
              <a:buFont typeface="Arial"/>
              <a:buNone/>
            </a:pPr>
            <a:r>
              <a:rPr b="1" i="0" lang="es-ES" sz="2000" u="none" cap="none" strike="noStrike">
                <a:solidFill>
                  <a:srgbClr val="53548A"/>
                </a:solidFill>
                <a:latin typeface="Gill Sans"/>
                <a:ea typeface="Gill Sans"/>
                <a:cs typeface="Gill Sans"/>
                <a:sym typeface="Gill Sans"/>
              </a:rPr>
              <a:t>	</a:t>
            </a:r>
            <a:r>
              <a:rPr b="0" i="0" lang="es-ES" sz="2000" u="none" cap="none" strike="noStrike">
                <a:solidFill>
                  <a:srgbClr val="333333"/>
                </a:solidFill>
                <a:latin typeface="Gill Sans"/>
                <a:ea typeface="Gill Sans"/>
                <a:cs typeface="Gill Sans"/>
                <a:sym typeface="Gill Sans"/>
              </a:rPr>
              <a:t>Verbos en gerundio (ando-endo: ingresando, esperando)</a:t>
            </a:r>
            <a:endParaRPr b="0" i="0" sz="1200" u="none" cap="none" strike="noStrike">
              <a:solidFill>
                <a:srgbClr val="000000"/>
              </a:solidFill>
              <a:latin typeface="Gill Sans"/>
              <a:ea typeface="Gill Sans"/>
              <a:cs typeface="Gill Sans"/>
              <a:sym typeface="Gill Sans"/>
            </a:endParaRPr>
          </a:p>
          <a:p>
            <a:pPr indent="0" lvl="0" marL="0" marR="0" rtl="0" algn="l">
              <a:lnSpc>
                <a:spcPct val="100000"/>
              </a:lnSpc>
              <a:spcBef>
                <a:spcPts val="1100"/>
              </a:spcBef>
              <a:spcAft>
                <a:spcPts val="0"/>
              </a:spcAft>
              <a:buClr>
                <a:srgbClr val="000000"/>
              </a:buClr>
              <a:buSzPts val="2400"/>
              <a:buFont typeface="Arial"/>
              <a:buNone/>
            </a:pPr>
            <a:r>
              <a:rPr b="1" i="0" lang="es-ES" sz="2400" u="none" cap="none" strike="noStrike">
                <a:solidFill>
                  <a:srgbClr val="438086"/>
                </a:solidFill>
                <a:latin typeface="Gill Sans"/>
                <a:ea typeface="Gill Sans"/>
                <a:cs typeface="Gill Sans"/>
                <a:sym typeface="Gill Sans"/>
              </a:rPr>
              <a:t>Eventos</a:t>
            </a:r>
            <a:endParaRPr b="0" i="0" sz="1200" u="none" cap="none" strike="noStrike">
              <a:solidFill>
                <a:srgbClr val="000000"/>
              </a:solidFill>
              <a:latin typeface="Gill Sans"/>
              <a:ea typeface="Gill Sans"/>
              <a:cs typeface="Gill Sans"/>
              <a:sym typeface="Gill Sans"/>
            </a:endParaRPr>
          </a:p>
          <a:p>
            <a:pPr indent="0" lvl="0" marL="0" marR="0" rtl="0" algn="l">
              <a:lnSpc>
                <a:spcPct val="100000"/>
              </a:lnSpc>
              <a:spcBef>
                <a:spcPts val="1100"/>
              </a:spcBef>
              <a:spcAft>
                <a:spcPts val="0"/>
              </a:spcAft>
              <a:buClr>
                <a:srgbClr val="000000"/>
              </a:buClr>
              <a:buSzPts val="2000"/>
              <a:buFont typeface="Arial"/>
              <a:buNone/>
            </a:pPr>
            <a:r>
              <a:rPr b="1" i="0" lang="es-ES" sz="2000" u="none" cap="none" strike="noStrike">
                <a:solidFill>
                  <a:srgbClr val="53548A"/>
                </a:solidFill>
                <a:latin typeface="Gill Sans"/>
                <a:ea typeface="Gill Sans"/>
                <a:cs typeface="Gill Sans"/>
                <a:sym typeface="Gill Sans"/>
              </a:rPr>
              <a:t>	</a:t>
            </a:r>
            <a:r>
              <a:rPr b="0" i="0" lang="es-ES" sz="2000" u="none" cap="none" strike="noStrike">
                <a:solidFill>
                  <a:srgbClr val="333333"/>
                </a:solidFill>
                <a:latin typeface="Gill Sans"/>
                <a:ea typeface="Gill Sans"/>
                <a:cs typeface="Gill Sans"/>
                <a:sym typeface="Gill Sans"/>
              </a:rPr>
              <a:t>Manifiestan la ocurrencia de un estímulo que conlleva la salida del estado (no puede ser verbo en infinitivo, no confundir con una</a:t>
            </a:r>
            <a:r>
              <a:rPr b="0" i="0" lang="es-ES" sz="2000" u="none" cap="none" strike="noStrike">
                <a:solidFill>
                  <a:srgbClr val="53548A"/>
                </a:solidFill>
                <a:latin typeface="Gill Sans"/>
                <a:ea typeface="Gill Sans"/>
                <a:cs typeface="Gill Sans"/>
                <a:sym typeface="Gill Sans"/>
              </a:rPr>
              <a:t> </a:t>
            </a:r>
            <a:r>
              <a:rPr b="0" i="0" lang="es-ES" sz="2000" u="none" cap="none" strike="noStrike">
                <a:solidFill>
                  <a:srgbClr val="333333"/>
                </a:solidFill>
                <a:latin typeface="Gill Sans"/>
                <a:ea typeface="Gill Sans"/>
                <a:cs typeface="Gill Sans"/>
                <a:sym typeface="Gill Sans"/>
              </a:rPr>
              <a:t>acción). Tiene forma impersonal. Ej: Se presionó tecla.</a:t>
            </a:r>
            <a:endParaRPr b="0" i="0" sz="1200" u="none" cap="none" strike="noStrike">
              <a:solidFill>
                <a:srgbClr val="000000"/>
              </a:solidFill>
              <a:latin typeface="Gill Sans"/>
              <a:ea typeface="Gill Sans"/>
              <a:cs typeface="Gill Sans"/>
              <a:sym typeface="Gill Sans"/>
            </a:endParaRPr>
          </a:p>
          <a:p>
            <a:pPr indent="0" lvl="0" marL="0" marR="0" rtl="0" algn="l">
              <a:lnSpc>
                <a:spcPct val="100000"/>
              </a:lnSpc>
              <a:spcBef>
                <a:spcPts val="1100"/>
              </a:spcBef>
              <a:spcAft>
                <a:spcPts val="0"/>
              </a:spcAft>
              <a:buClr>
                <a:srgbClr val="000000"/>
              </a:buClr>
              <a:buSzPts val="2400"/>
              <a:buFont typeface="Arial"/>
              <a:buNone/>
            </a:pPr>
            <a:r>
              <a:rPr b="1" i="0" lang="es-ES" sz="2400" u="none" cap="none" strike="noStrike">
                <a:solidFill>
                  <a:srgbClr val="438086"/>
                </a:solidFill>
                <a:latin typeface="Gill Sans"/>
                <a:ea typeface="Gill Sans"/>
                <a:cs typeface="Gill Sans"/>
                <a:sym typeface="Gill Sans"/>
              </a:rPr>
              <a:t>Condición</a:t>
            </a:r>
            <a:endParaRPr b="0" i="0" sz="1200" u="none" cap="none" strike="noStrike">
              <a:solidFill>
                <a:srgbClr val="000000"/>
              </a:solidFill>
              <a:latin typeface="Gill Sans"/>
              <a:ea typeface="Gill Sans"/>
              <a:cs typeface="Gill Sans"/>
              <a:sym typeface="Gill Sans"/>
            </a:endParaRPr>
          </a:p>
          <a:p>
            <a:pPr indent="0" lvl="0" marL="0" marR="0" rtl="0" algn="l">
              <a:lnSpc>
                <a:spcPct val="100000"/>
              </a:lnSpc>
              <a:spcBef>
                <a:spcPts val="1100"/>
              </a:spcBef>
              <a:spcAft>
                <a:spcPts val="0"/>
              </a:spcAft>
              <a:buClr>
                <a:srgbClr val="000000"/>
              </a:buClr>
              <a:buSzPts val="2000"/>
              <a:buFont typeface="Arial"/>
              <a:buNone/>
            </a:pPr>
            <a:r>
              <a:rPr b="1" i="0" lang="es-ES" sz="2000" u="none" cap="none" strike="noStrike">
                <a:solidFill>
                  <a:srgbClr val="53548A"/>
                </a:solidFill>
                <a:latin typeface="Gill Sans"/>
                <a:ea typeface="Gill Sans"/>
                <a:cs typeface="Gill Sans"/>
                <a:sym typeface="Gill Sans"/>
              </a:rPr>
              <a:t>	</a:t>
            </a:r>
            <a:r>
              <a:rPr b="0" i="0" lang="es-ES" sz="2000" u="none" cap="none" strike="noStrike">
                <a:solidFill>
                  <a:srgbClr val="333333"/>
                </a:solidFill>
                <a:latin typeface="Gill Sans"/>
                <a:ea typeface="Gill Sans"/>
                <a:cs typeface="Gill Sans"/>
                <a:sym typeface="Gill Sans"/>
              </a:rPr>
              <a:t>Condición Lógica que puede evaluar el sistema. Ej: tecla es “Enter”</a:t>
            </a:r>
            <a:endParaRPr b="0" i="0" sz="2400" u="none" cap="none" strike="noStrike">
              <a:solidFill>
                <a:srgbClr val="438086"/>
              </a:solidFill>
              <a:latin typeface="Gill Sans"/>
              <a:ea typeface="Gill Sans"/>
              <a:cs typeface="Gill Sans"/>
              <a:sym typeface="Gill Sans"/>
            </a:endParaRPr>
          </a:p>
          <a:p>
            <a:pPr indent="0" lvl="0" marL="0" marR="0" rtl="0" algn="l">
              <a:lnSpc>
                <a:spcPct val="100000"/>
              </a:lnSpc>
              <a:spcBef>
                <a:spcPts val="1100"/>
              </a:spcBef>
              <a:spcAft>
                <a:spcPts val="0"/>
              </a:spcAft>
              <a:buClr>
                <a:srgbClr val="000000"/>
              </a:buClr>
              <a:buSzPts val="2400"/>
              <a:buFont typeface="Arial"/>
              <a:buNone/>
            </a:pPr>
            <a:r>
              <a:rPr b="1" i="0" lang="es-ES" sz="2400" u="none" cap="none" strike="noStrike">
                <a:solidFill>
                  <a:srgbClr val="438086"/>
                </a:solidFill>
                <a:latin typeface="Gill Sans"/>
                <a:ea typeface="Gill Sans"/>
                <a:cs typeface="Gill Sans"/>
                <a:sym typeface="Gill Sans"/>
              </a:rPr>
              <a:t>Acción </a:t>
            </a:r>
            <a:endParaRPr b="0" i="0" sz="1200" u="none" cap="none" strike="noStrike">
              <a:solidFill>
                <a:srgbClr val="000000"/>
              </a:solidFill>
              <a:latin typeface="Gill Sans"/>
              <a:ea typeface="Gill Sans"/>
              <a:cs typeface="Gill Sans"/>
              <a:sym typeface="Gill Sans"/>
            </a:endParaRPr>
          </a:p>
          <a:p>
            <a:pPr indent="0" lvl="0" marL="0" marR="0" rtl="0" algn="l">
              <a:lnSpc>
                <a:spcPct val="100000"/>
              </a:lnSpc>
              <a:spcBef>
                <a:spcPts val="1100"/>
              </a:spcBef>
              <a:spcAft>
                <a:spcPts val="0"/>
              </a:spcAft>
              <a:buClr>
                <a:srgbClr val="000000"/>
              </a:buClr>
              <a:buSzPts val="2000"/>
              <a:buFont typeface="Arial"/>
              <a:buNone/>
            </a:pPr>
            <a:r>
              <a:rPr b="1" i="0" lang="es-ES" sz="2000" u="none" cap="none" strike="noStrike">
                <a:solidFill>
                  <a:srgbClr val="53548A"/>
                </a:solidFill>
                <a:latin typeface="Gill Sans"/>
                <a:ea typeface="Gill Sans"/>
                <a:cs typeface="Gill Sans"/>
                <a:sym typeface="Gill Sans"/>
              </a:rPr>
              <a:t>	</a:t>
            </a:r>
            <a:r>
              <a:rPr b="0" i="0" lang="es-ES" sz="2000" u="none" cap="none" strike="noStrike">
                <a:solidFill>
                  <a:srgbClr val="333333"/>
                </a:solidFill>
                <a:latin typeface="Gill Sans"/>
                <a:ea typeface="Gill Sans"/>
                <a:cs typeface="Gill Sans"/>
                <a:sym typeface="Gill Sans"/>
              </a:rPr>
              <a:t>Verbo en infinitivo con sustantivo en función del sistema (no confundir con acciones del usuario. Ej: “presionar tecla” no es algo que hace el sistema)</a:t>
            </a:r>
            <a:endParaRPr b="0" i="0" sz="1200" u="none" cap="none" strike="noStrike">
              <a:solidFill>
                <a:srgbClr val="000000"/>
              </a:solidFill>
              <a:latin typeface="Gill Sans"/>
              <a:ea typeface="Gill Sans"/>
              <a:cs typeface="Gill Sans"/>
              <a:sym typeface="Gill Sans"/>
            </a:endParaRPr>
          </a:p>
          <a:p>
            <a:pPr indent="0" lvl="0" marL="0" marR="0" rtl="0" algn="l">
              <a:lnSpc>
                <a:spcPct val="100000"/>
              </a:lnSpc>
              <a:spcBef>
                <a:spcPts val="1100"/>
              </a:spcBef>
              <a:spcAft>
                <a:spcPts val="0"/>
              </a:spcAft>
              <a:buClr>
                <a:srgbClr val="000000"/>
              </a:buClr>
              <a:buSzPts val="2000"/>
              <a:buFont typeface="Arial"/>
              <a:buNone/>
            </a:pPr>
            <a:r>
              <a:t/>
            </a:r>
            <a:endParaRPr b="1" i="0" sz="2000" u="none" cap="none" strike="noStrike">
              <a:solidFill>
                <a:srgbClr val="C00000"/>
              </a:solidFill>
              <a:latin typeface="Gill Sans"/>
              <a:ea typeface="Gill Sans"/>
              <a:cs typeface="Gill Sans"/>
              <a:sym typeface="Gill Sans"/>
            </a:endParaRPr>
          </a:p>
          <a:p>
            <a:pPr indent="0" lvl="0" marL="0" marR="0" rtl="0" algn="l">
              <a:lnSpc>
                <a:spcPct val="100000"/>
              </a:lnSpc>
              <a:spcBef>
                <a:spcPts val="1100"/>
              </a:spcBef>
              <a:spcAft>
                <a:spcPts val="0"/>
              </a:spcAft>
              <a:buClr>
                <a:srgbClr val="000000"/>
              </a:buClr>
              <a:buSzPts val="2000"/>
              <a:buFont typeface="Arial"/>
              <a:buNone/>
            </a:pPr>
            <a:r>
              <a:rPr b="1" i="0" lang="es-ES" sz="2000" u="none" cap="none" strike="noStrike">
                <a:solidFill>
                  <a:srgbClr val="C00000"/>
                </a:solidFill>
                <a:latin typeface="Gill Sans"/>
                <a:ea typeface="Gill Sans"/>
                <a:cs typeface="Gill Sans"/>
                <a:sym typeface="Gill Sans"/>
              </a:rPr>
              <a:t>   </a:t>
            </a:r>
            <a:endParaRPr b="0" i="0" sz="1200" u="none" cap="none" strike="noStrike">
              <a:solidFill>
                <a:srgbClr val="000000"/>
              </a:solidFill>
              <a:latin typeface="Gill Sans"/>
              <a:ea typeface="Gill Sans"/>
              <a:cs typeface="Gill Sans"/>
              <a:sym typeface="Gill Sans"/>
            </a:endParaRPr>
          </a:p>
          <a:p>
            <a:pPr indent="0" lvl="0" marL="0" marR="0" rtl="0" algn="l">
              <a:lnSpc>
                <a:spcPct val="100000"/>
              </a:lnSpc>
              <a:spcBef>
                <a:spcPts val="1100"/>
              </a:spcBef>
              <a:spcAft>
                <a:spcPts val="0"/>
              </a:spcAft>
              <a:buClr>
                <a:srgbClr val="000000"/>
              </a:buClr>
              <a:buSzPts val="2000"/>
              <a:buFont typeface="Arial"/>
              <a:buNone/>
            </a:pPr>
            <a:r>
              <a:t/>
            </a:r>
            <a:endParaRPr b="1" i="0" sz="2000" u="none" cap="none" strike="noStrike">
              <a:solidFill>
                <a:srgbClr val="C00000"/>
              </a:solidFill>
              <a:latin typeface="Gill Sans"/>
              <a:ea typeface="Gill Sans"/>
              <a:cs typeface="Gill Sans"/>
              <a:sym typeface="Gill Sans"/>
            </a:endParaRPr>
          </a:p>
          <a:p>
            <a:pPr indent="0" lvl="0" marL="0" marR="0" rtl="0" algn="l">
              <a:lnSpc>
                <a:spcPct val="100000"/>
              </a:lnSpc>
              <a:spcBef>
                <a:spcPts val="1100"/>
              </a:spcBef>
              <a:spcAft>
                <a:spcPts val="0"/>
              </a:spcAft>
              <a:buClr>
                <a:srgbClr val="000000"/>
              </a:buClr>
              <a:buSzPts val="2000"/>
              <a:buFont typeface="Arial"/>
              <a:buNone/>
            </a:pPr>
            <a:r>
              <a:t/>
            </a:r>
            <a:endParaRPr b="1" i="0" sz="2000" u="none" cap="none" strike="noStrike">
              <a:solidFill>
                <a:srgbClr val="C00000"/>
              </a:solidFill>
              <a:latin typeface="Gill Sans"/>
              <a:ea typeface="Gill Sans"/>
              <a:cs typeface="Gill Sans"/>
              <a:sym typeface="Gill Sans"/>
            </a:endParaRPr>
          </a:p>
          <a:p>
            <a:pPr indent="0" lvl="0" marL="0" marR="0" rtl="0" algn="l">
              <a:lnSpc>
                <a:spcPct val="100000"/>
              </a:lnSpc>
              <a:spcBef>
                <a:spcPts val="1100"/>
              </a:spcBef>
              <a:spcAft>
                <a:spcPts val="0"/>
              </a:spcAft>
              <a:buClr>
                <a:srgbClr val="000000"/>
              </a:buClr>
              <a:buSzPts val="2000"/>
              <a:buFont typeface="Arial"/>
              <a:buNone/>
            </a:pPr>
            <a:r>
              <a:t/>
            </a:r>
            <a:endParaRPr b="1" i="0" sz="2000" u="none" cap="none" strike="noStrike">
              <a:solidFill>
                <a:srgbClr val="C00000"/>
              </a:solidFill>
              <a:latin typeface="Gill Sans"/>
              <a:ea typeface="Gill Sans"/>
              <a:cs typeface="Gill Sans"/>
              <a:sym typeface="Gill Sans"/>
            </a:endParaRPr>
          </a:p>
          <a:p>
            <a:pPr indent="0" lvl="0" marL="0" marR="0" rtl="0" algn="l">
              <a:lnSpc>
                <a:spcPct val="100000"/>
              </a:lnSpc>
              <a:spcBef>
                <a:spcPts val="1100"/>
              </a:spcBef>
              <a:spcAft>
                <a:spcPts val="0"/>
              </a:spcAft>
              <a:buClr>
                <a:srgbClr val="000000"/>
              </a:buClr>
              <a:buSzPts val="2000"/>
              <a:buFont typeface="Arial"/>
              <a:buNone/>
            </a:pPr>
            <a:r>
              <a:t/>
            </a:r>
            <a:endParaRPr b="1" i="0" sz="2000" u="none" cap="none" strike="noStrike">
              <a:solidFill>
                <a:srgbClr val="333333"/>
              </a:solidFill>
              <a:latin typeface="Gill Sans"/>
              <a:ea typeface="Gill Sans"/>
              <a:cs typeface="Gill Sans"/>
              <a:sym typeface="Gill Sans"/>
            </a:endParaRPr>
          </a:p>
        </p:txBody>
      </p:sp>
      <p:sp>
        <p:nvSpPr>
          <p:cNvPr id="150" name="Google Shape;150;p3"/>
          <p:cNvSpPr txBox="1"/>
          <p:nvPr>
            <p:ph type="title"/>
          </p:nvPr>
        </p:nvSpPr>
        <p:spPr>
          <a:xfrm>
            <a:off x="672496" y="238649"/>
            <a:ext cx="10909904" cy="914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s-ES"/>
              <a:t>Convenciones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animEffect filter="fade" transition="in">
                                      <p:cBhvr>
                                        <p:cTn dur="500"/>
                                        <p:tgtEl>
                                          <p:spTgt spid="1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animEffect filter="fade" transition="in">
                                      <p:cBhvr>
                                        <p:cTn dur="500"/>
                                        <p:tgtEl>
                                          <p:spTgt spid="1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animEffect filter="fade" transition="in">
                                      <p:cBhvr>
                                        <p:cTn dur="500"/>
                                        <p:tgtEl>
                                          <p:spTgt spid="1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3" st="3"/>
                                            </p:txEl>
                                          </p:spTgt>
                                        </p:tgtEl>
                                        <p:attrNameLst>
                                          <p:attrName>style.visibility</p:attrName>
                                        </p:attrNameLst>
                                      </p:cBhvr>
                                      <p:to>
                                        <p:strVal val="visible"/>
                                      </p:to>
                                    </p:set>
                                    <p:animEffect filter="fade" transition="in">
                                      <p:cBhvr>
                                        <p:cTn dur="500"/>
                                        <p:tgtEl>
                                          <p:spTgt spid="14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4" st="4"/>
                                            </p:txEl>
                                          </p:spTgt>
                                        </p:tgtEl>
                                        <p:attrNameLst>
                                          <p:attrName>style.visibility</p:attrName>
                                        </p:attrNameLst>
                                      </p:cBhvr>
                                      <p:to>
                                        <p:strVal val="visible"/>
                                      </p:to>
                                    </p:set>
                                    <p:animEffect filter="fade" transition="in">
                                      <p:cBhvr>
                                        <p:cTn dur="500"/>
                                        <p:tgtEl>
                                          <p:spTgt spid="14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5" st="5"/>
                                            </p:txEl>
                                          </p:spTgt>
                                        </p:tgtEl>
                                        <p:attrNameLst>
                                          <p:attrName>style.visibility</p:attrName>
                                        </p:attrNameLst>
                                      </p:cBhvr>
                                      <p:to>
                                        <p:strVal val="visible"/>
                                      </p:to>
                                    </p:set>
                                    <p:animEffect filter="fade" transition="in">
                                      <p:cBhvr>
                                        <p:cTn dur="500"/>
                                        <p:tgtEl>
                                          <p:spTgt spid="14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6" st="6"/>
                                            </p:txEl>
                                          </p:spTgt>
                                        </p:tgtEl>
                                        <p:attrNameLst>
                                          <p:attrName>style.visibility</p:attrName>
                                        </p:attrNameLst>
                                      </p:cBhvr>
                                      <p:to>
                                        <p:strVal val="visible"/>
                                      </p:to>
                                    </p:set>
                                    <p:animEffect filter="fade" transition="in">
                                      <p:cBhvr>
                                        <p:cTn dur="500"/>
                                        <p:tgtEl>
                                          <p:spTgt spid="14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7" st="7"/>
                                            </p:txEl>
                                          </p:spTgt>
                                        </p:tgtEl>
                                        <p:attrNameLst>
                                          <p:attrName>style.visibility</p:attrName>
                                        </p:attrNameLst>
                                      </p:cBhvr>
                                      <p:to>
                                        <p:strVal val="visible"/>
                                      </p:to>
                                    </p:set>
                                    <p:animEffect filter="fade" transition="in">
                                      <p:cBhvr>
                                        <p:cTn dur="500"/>
                                        <p:tgtEl>
                                          <p:spTgt spid="14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8" st="8"/>
                                            </p:txEl>
                                          </p:spTgt>
                                        </p:tgtEl>
                                        <p:attrNameLst>
                                          <p:attrName>style.visibility</p:attrName>
                                        </p:attrNameLst>
                                      </p:cBhvr>
                                      <p:to>
                                        <p:strVal val="visible"/>
                                      </p:to>
                                    </p:set>
                                    <p:animEffect filter="fade" transition="in">
                                      <p:cBhvr>
                                        <p:cTn dur="500"/>
                                        <p:tgtEl>
                                          <p:spTgt spid="14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9" st="9"/>
                                            </p:txEl>
                                          </p:spTgt>
                                        </p:tgtEl>
                                        <p:attrNameLst>
                                          <p:attrName>style.visibility</p:attrName>
                                        </p:attrNameLst>
                                      </p:cBhvr>
                                      <p:to>
                                        <p:strVal val="visible"/>
                                      </p:to>
                                    </p:set>
                                    <p:animEffect filter="fade" transition="in">
                                      <p:cBhvr>
                                        <p:cTn dur="500"/>
                                        <p:tgtEl>
                                          <p:spTgt spid="14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10" st="10"/>
                                            </p:txEl>
                                          </p:spTgt>
                                        </p:tgtEl>
                                        <p:attrNameLst>
                                          <p:attrName>style.visibility</p:attrName>
                                        </p:attrNameLst>
                                      </p:cBhvr>
                                      <p:to>
                                        <p:strVal val="visible"/>
                                      </p:to>
                                    </p:set>
                                    <p:animEffect filter="fade" transition="in">
                                      <p:cBhvr>
                                        <p:cTn dur="500"/>
                                        <p:tgtEl>
                                          <p:spTgt spid="14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11" st="11"/>
                                            </p:txEl>
                                          </p:spTgt>
                                        </p:tgtEl>
                                        <p:attrNameLst>
                                          <p:attrName>style.visibility</p:attrName>
                                        </p:attrNameLst>
                                      </p:cBhvr>
                                      <p:to>
                                        <p:strVal val="visible"/>
                                      </p:to>
                                    </p:set>
                                    <p:animEffect filter="fade" transition="in">
                                      <p:cBhvr>
                                        <p:cTn dur="500"/>
                                        <p:tgtEl>
                                          <p:spTgt spid="149">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12" st="12"/>
                                            </p:txEl>
                                          </p:spTgt>
                                        </p:tgtEl>
                                        <p:attrNameLst>
                                          <p:attrName>style.visibility</p:attrName>
                                        </p:attrNameLst>
                                      </p:cBhvr>
                                      <p:to>
                                        <p:strVal val="visible"/>
                                      </p:to>
                                    </p:set>
                                    <p:animEffect filter="fade" transition="in">
                                      <p:cBhvr>
                                        <p:cTn dur="500"/>
                                        <p:tgtEl>
                                          <p:spTgt spid="149">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13" st="13"/>
                                            </p:txEl>
                                          </p:spTgt>
                                        </p:tgtEl>
                                        <p:attrNameLst>
                                          <p:attrName>style.visibility</p:attrName>
                                        </p:attrNameLst>
                                      </p:cBhvr>
                                      <p:to>
                                        <p:strVal val="visible"/>
                                      </p:to>
                                    </p:set>
                                    <p:animEffect filter="fade" transition="in">
                                      <p:cBhvr>
                                        <p:cTn dur="500"/>
                                        <p:tgtEl>
                                          <p:spTgt spid="149">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4"/>
          <p:cNvSpPr txBox="1"/>
          <p:nvPr/>
        </p:nvSpPr>
        <p:spPr>
          <a:xfrm>
            <a:off x="844062" y="1048589"/>
            <a:ext cx="10130273" cy="4035877"/>
          </a:xfrm>
          <a:prstGeom prst="rect">
            <a:avLst/>
          </a:prstGeom>
          <a:noFill/>
          <a:ln>
            <a:noFill/>
          </a:ln>
        </p:spPr>
        <p:txBody>
          <a:bodyPr anchorCtr="0" anchor="t" bIns="45000" lIns="90000" spcFirstLastPara="1" rIns="90000" wrap="square" tIns="45000">
            <a:noAutofit/>
          </a:bodyPr>
          <a:lstStyle/>
          <a:p>
            <a:pPr indent="-252405" lvl="0" marL="358766" marR="0" rtl="0" algn="l">
              <a:lnSpc>
                <a:spcPct val="80000"/>
              </a:lnSpc>
              <a:spcBef>
                <a:spcPts val="0"/>
              </a:spcBef>
              <a:spcAft>
                <a:spcPts val="0"/>
              </a:spcAft>
              <a:buClr>
                <a:srgbClr val="000000"/>
              </a:buClr>
              <a:buSzPts val="2800"/>
              <a:buFont typeface="Arial"/>
              <a:buNone/>
            </a:pPr>
            <a:r>
              <a:t/>
            </a:r>
            <a:endParaRPr b="1" i="0" sz="2800" u="none" cap="none" strike="noStrike">
              <a:solidFill>
                <a:srgbClr val="000000"/>
              </a:solidFill>
              <a:latin typeface="Gill Sans"/>
              <a:ea typeface="Gill Sans"/>
              <a:cs typeface="Gill Sans"/>
              <a:sym typeface="Gill Sans"/>
            </a:endParaRPr>
          </a:p>
          <a:p>
            <a:pPr indent="-252405" lvl="0" marL="358766" marR="0" rtl="0" algn="l">
              <a:lnSpc>
                <a:spcPct val="80000"/>
              </a:lnSpc>
              <a:spcBef>
                <a:spcPts val="1425"/>
              </a:spcBef>
              <a:spcAft>
                <a:spcPts val="0"/>
              </a:spcAft>
              <a:buClr>
                <a:srgbClr val="000000"/>
              </a:buClr>
              <a:buSzPts val="2800"/>
              <a:buFont typeface="Arial"/>
              <a:buNone/>
            </a:pPr>
            <a:r>
              <a:rPr b="1" i="0" lang="es-ES" sz="2800" u="none" cap="none" strike="noStrike">
                <a:solidFill>
                  <a:srgbClr val="438086"/>
                </a:solidFill>
                <a:latin typeface="Gill Sans"/>
                <a:ea typeface="Gill Sans"/>
                <a:cs typeface="Gill Sans"/>
                <a:sym typeface="Gill Sans"/>
              </a:rPr>
              <a:t>Aspectos del modelado a tener en cuenta:</a:t>
            </a:r>
            <a:endParaRPr b="1" i="0" sz="2800" u="none" cap="none" strike="noStrike">
              <a:solidFill>
                <a:srgbClr val="438086"/>
              </a:solidFill>
              <a:latin typeface="Gill Sans"/>
              <a:ea typeface="Gill Sans"/>
              <a:cs typeface="Gill Sans"/>
              <a:sym typeface="Gill Sans"/>
            </a:endParaRPr>
          </a:p>
          <a:p>
            <a:pPr indent="0" lvl="0" marL="450839" marR="0" rtl="0" algn="just">
              <a:lnSpc>
                <a:spcPct val="80000"/>
              </a:lnSpc>
              <a:spcBef>
                <a:spcPts val="1425"/>
              </a:spcBef>
              <a:spcAft>
                <a:spcPts val="0"/>
              </a:spcAft>
              <a:buClr>
                <a:srgbClr val="000000"/>
              </a:buClr>
              <a:buSzPts val="2400"/>
              <a:buFont typeface="Arial"/>
              <a:buNone/>
            </a:pPr>
            <a:r>
              <a:rPr b="0" i="0" lang="es-ES" sz="2400" u="none" cap="none" strike="noStrike">
                <a:solidFill>
                  <a:srgbClr val="000000"/>
                </a:solidFill>
                <a:latin typeface="Gill Sans"/>
                <a:ea typeface="Gill Sans"/>
                <a:cs typeface="Gill Sans"/>
                <a:sym typeface="Gill Sans"/>
              </a:rPr>
              <a:t>Es importante tener en cuenta que el modelado se realiza desde el punto de vista del sistema y </a:t>
            </a:r>
            <a:r>
              <a:rPr b="1" i="0" lang="es-ES" sz="2400" u="none" cap="none" strike="noStrike">
                <a:solidFill>
                  <a:srgbClr val="000000"/>
                </a:solidFill>
                <a:latin typeface="Gill Sans"/>
                <a:ea typeface="Gill Sans"/>
                <a:cs typeface="Gill Sans"/>
                <a:sym typeface="Gill Sans"/>
              </a:rPr>
              <a:t>NO</a:t>
            </a:r>
            <a:r>
              <a:rPr b="0" i="0" lang="es-ES" sz="2400" u="none" cap="none" strike="noStrike">
                <a:solidFill>
                  <a:srgbClr val="000000"/>
                </a:solidFill>
                <a:latin typeface="Gill Sans"/>
                <a:ea typeface="Gill Sans"/>
                <a:cs typeface="Gill Sans"/>
                <a:sym typeface="Gill Sans"/>
              </a:rPr>
              <a:t> desde el punto de vista del usuario.</a:t>
            </a:r>
            <a:endParaRPr b="0" i="0" sz="1200" u="none" cap="none" strike="noStrike">
              <a:solidFill>
                <a:srgbClr val="000000"/>
              </a:solidFill>
              <a:latin typeface="Gill Sans"/>
              <a:ea typeface="Gill Sans"/>
              <a:cs typeface="Gill Sans"/>
              <a:sym typeface="Gill Sans"/>
            </a:endParaRPr>
          </a:p>
          <a:p>
            <a:pPr indent="-323843" lvl="0" marL="430203" marR="0" rtl="0" algn="just">
              <a:lnSpc>
                <a:spcPct val="80000"/>
              </a:lnSpc>
              <a:spcBef>
                <a:spcPts val="1425"/>
              </a:spcBef>
              <a:spcAft>
                <a:spcPts val="0"/>
              </a:spcAft>
              <a:buClr>
                <a:srgbClr val="000000"/>
              </a:buClr>
              <a:buSzPts val="2400"/>
              <a:buFont typeface="Arial"/>
              <a:buNone/>
            </a:pPr>
            <a:r>
              <a:rPr b="0" i="0" lang="es-ES" sz="2400" u="none" cap="none" strike="noStrike">
                <a:solidFill>
                  <a:srgbClr val="000000"/>
                </a:solidFill>
                <a:latin typeface="Gill Sans"/>
                <a:ea typeface="Gill Sans"/>
                <a:cs typeface="Gill Sans"/>
                <a:sym typeface="Gill Sans"/>
              </a:rPr>
              <a:t>	Por ejemplo, </a:t>
            </a:r>
            <a:r>
              <a:rPr b="1" i="1" lang="es-ES" sz="2400" u="none" cap="none" strike="noStrike">
                <a:solidFill>
                  <a:schemeClr val="dk1"/>
                </a:solidFill>
                <a:latin typeface="Gill Sans"/>
                <a:ea typeface="Gill Sans"/>
                <a:cs typeface="Gill Sans"/>
                <a:sym typeface="Gill Sans"/>
              </a:rPr>
              <a:t>“Presionar botón”  </a:t>
            </a:r>
            <a:r>
              <a:rPr b="0" i="0" lang="es-ES" sz="2400" u="none" cap="none" strike="noStrike">
                <a:solidFill>
                  <a:srgbClr val="000000"/>
                </a:solidFill>
                <a:latin typeface="Gill Sans"/>
                <a:ea typeface="Gill Sans"/>
                <a:cs typeface="Gill Sans"/>
                <a:sym typeface="Gill Sans"/>
              </a:rPr>
              <a:t>es una acción. Pero es una acción que no puede hacer ni controlar el sistema, sino una acción que está bajo el control del usuario. </a:t>
            </a:r>
            <a:endParaRPr b="0" i="0" sz="1200" u="none" cap="none" strike="noStrike">
              <a:solidFill>
                <a:srgbClr val="000000"/>
              </a:solidFill>
              <a:latin typeface="Gill Sans"/>
              <a:ea typeface="Gill Sans"/>
              <a:cs typeface="Gill Sans"/>
              <a:sym typeface="Gill Sans"/>
            </a:endParaRPr>
          </a:p>
          <a:p>
            <a:pPr indent="-323843" lvl="0" marL="430203" marR="0" rtl="0" algn="just">
              <a:lnSpc>
                <a:spcPct val="80000"/>
              </a:lnSpc>
              <a:spcBef>
                <a:spcPts val="1425"/>
              </a:spcBef>
              <a:spcAft>
                <a:spcPts val="0"/>
              </a:spcAft>
              <a:buClr>
                <a:srgbClr val="000000"/>
              </a:buClr>
              <a:buSzPts val="2400"/>
              <a:buFont typeface="Arial"/>
              <a:buNone/>
            </a:pPr>
            <a:r>
              <a:rPr b="0" i="0" lang="es-ES" sz="2400" u="none" cap="none" strike="noStrike">
                <a:solidFill>
                  <a:srgbClr val="000000"/>
                </a:solidFill>
                <a:latin typeface="Gill Sans"/>
                <a:ea typeface="Gill Sans"/>
                <a:cs typeface="Gill Sans"/>
                <a:sym typeface="Gill Sans"/>
              </a:rPr>
              <a:t>	Desde el sistema las acciones de un usuario se modelan como eventos:  </a:t>
            </a:r>
            <a:endParaRPr b="0" i="0" sz="1200" u="none" cap="none" strike="noStrike">
              <a:solidFill>
                <a:srgbClr val="000000"/>
              </a:solidFill>
              <a:latin typeface="Gill Sans"/>
              <a:ea typeface="Gill Sans"/>
              <a:cs typeface="Gill Sans"/>
              <a:sym typeface="Gill Sans"/>
            </a:endParaRPr>
          </a:p>
          <a:p>
            <a:pPr indent="-323843" lvl="0" marL="430203" marR="0" rtl="0" algn="just">
              <a:lnSpc>
                <a:spcPct val="80000"/>
              </a:lnSpc>
              <a:spcBef>
                <a:spcPts val="1425"/>
              </a:spcBef>
              <a:spcAft>
                <a:spcPts val="0"/>
              </a:spcAft>
              <a:buClr>
                <a:srgbClr val="000000"/>
              </a:buClr>
              <a:buSzPts val="2400"/>
              <a:buFont typeface="Arial"/>
              <a:buNone/>
            </a:pPr>
            <a:r>
              <a:rPr b="1" i="1" lang="es-ES" sz="2400" u="none" cap="none" strike="noStrike">
                <a:solidFill>
                  <a:srgbClr val="000000"/>
                </a:solidFill>
                <a:latin typeface="Gill Sans"/>
                <a:ea typeface="Gill Sans"/>
                <a:cs typeface="Gill Sans"/>
                <a:sym typeface="Gill Sans"/>
              </a:rPr>
              <a:t>			</a:t>
            </a:r>
            <a:r>
              <a:rPr b="0" i="1" lang="es-ES" sz="2400" u="none" cap="none" strike="noStrike">
                <a:solidFill>
                  <a:srgbClr val="000000"/>
                </a:solidFill>
                <a:latin typeface="Gill Sans"/>
                <a:ea typeface="Gill Sans"/>
                <a:cs typeface="Gill Sans"/>
                <a:sym typeface="Gill Sans"/>
              </a:rPr>
              <a:t>ej: “Se presionó una tecla”.</a:t>
            </a:r>
            <a:endParaRPr b="0" i="0" sz="1200" u="none" cap="none" strike="noStrike">
              <a:solidFill>
                <a:srgbClr val="000000"/>
              </a:solidFill>
              <a:latin typeface="Gill Sans"/>
              <a:ea typeface="Gill Sans"/>
              <a:cs typeface="Gill Sans"/>
              <a:sym typeface="Gill Sans"/>
            </a:endParaRPr>
          </a:p>
          <a:p>
            <a:pPr indent="-323843" lvl="0" marL="430203" marR="0" rtl="0" algn="just">
              <a:lnSpc>
                <a:spcPct val="80000"/>
              </a:lnSpc>
              <a:spcBef>
                <a:spcPts val="1425"/>
              </a:spcBef>
              <a:spcAft>
                <a:spcPts val="0"/>
              </a:spcAft>
              <a:buClr>
                <a:srgbClr val="000000"/>
              </a:buClr>
              <a:buSzPts val="2800"/>
              <a:buFont typeface="Arial"/>
              <a:buNone/>
            </a:pPr>
            <a:r>
              <a:t/>
            </a:r>
            <a:endParaRPr b="1" i="1" sz="2800" u="none" cap="none" strike="noStrike">
              <a:solidFill>
                <a:srgbClr val="000000"/>
              </a:solidFill>
              <a:latin typeface="Gill Sans"/>
              <a:ea typeface="Gill Sans"/>
              <a:cs typeface="Gill Sans"/>
              <a:sym typeface="Gill Sans"/>
            </a:endParaRPr>
          </a:p>
          <a:p>
            <a:pPr indent="-252405" lvl="0" marL="358766" marR="0" rtl="0" algn="l">
              <a:lnSpc>
                <a:spcPct val="100000"/>
              </a:lnSpc>
              <a:spcBef>
                <a:spcPts val="2025"/>
              </a:spcBef>
              <a:spcAft>
                <a:spcPts val="0"/>
              </a:spcAft>
              <a:buClr>
                <a:srgbClr val="000000"/>
              </a:buClr>
              <a:buSzPts val="2800"/>
              <a:buFont typeface="Arial"/>
              <a:buNone/>
            </a:pPr>
            <a:r>
              <a:t/>
            </a:r>
            <a:endParaRPr b="0" i="0" sz="2800" u="none" cap="none" strike="noStrike">
              <a:solidFill>
                <a:srgbClr val="000000"/>
              </a:solidFill>
              <a:latin typeface="Gill Sans"/>
              <a:ea typeface="Gill Sans"/>
              <a:cs typeface="Gill Sans"/>
              <a:sym typeface="Gill Sans"/>
            </a:endParaRPr>
          </a:p>
          <a:p>
            <a:pPr indent="-252405" lvl="0" marL="358766" marR="0" rtl="0" algn="l">
              <a:lnSpc>
                <a:spcPct val="100000"/>
              </a:lnSpc>
              <a:spcBef>
                <a:spcPts val="1425"/>
              </a:spcBef>
              <a:spcAft>
                <a:spcPts val="0"/>
              </a:spcAft>
              <a:buClr>
                <a:srgbClr val="000000"/>
              </a:buClr>
              <a:buSzPts val="2800"/>
              <a:buFont typeface="Arial"/>
              <a:buNone/>
            </a:pPr>
            <a:r>
              <a:t/>
            </a:r>
            <a:endParaRPr b="0" i="0" sz="2800" u="none" cap="none" strike="noStrike">
              <a:solidFill>
                <a:srgbClr val="000000"/>
              </a:solidFill>
              <a:latin typeface="Gill Sans"/>
              <a:ea typeface="Gill Sans"/>
              <a:cs typeface="Gill Sans"/>
              <a:sym typeface="Gill Sans"/>
            </a:endParaRPr>
          </a:p>
          <a:p>
            <a:pPr indent="-252405" lvl="0" marL="358766" marR="0" rtl="0" algn="l">
              <a:lnSpc>
                <a:spcPct val="100000"/>
              </a:lnSpc>
              <a:spcBef>
                <a:spcPts val="1425"/>
              </a:spcBef>
              <a:spcAft>
                <a:spcPts val="0"/>
              </a:spcAft>
              <a:buClr>
                <a:srgbClr val="000000"/>
              </a:buClr>
              <a:buSzPts val="2800"/>
              <a:buFont typeface="Arial"/>
              <a:buNone/>
            </a:pPr>
            <a:r>
              <a:t/>
            </a:r>
            <a:endParaRPr b="0" i="0" sz="2800" u="none" cap="none" strike="noStrike">
              <a:solidFill>
                <a:srgbClr val="000000"/>
              </a:solidFill>
              <a:latin typeface="Gill Sans"/>
              <a:ea typeface="Gill Sans"/>
              <a:cs typeface="Gill Sans"/>
              <a:sym typeface="Gill Sans"/>
            </a:endParaRPr>
          </a:p>
        </p:txBody>
      </p:sp>
      <p:sp>
        <p:nvSpPr>
          <p:cNvPr id="157" name="Google Shape;157;p4"/>
          <p:cNvSpPr txBox="1"/>
          <p:nvPr/>
        </p:nvSpPr>
        <p:spPr>
          <a:xfrm>
            <a:off x="551384" y="4701"/>
            <a:ext cx="8228013" cy="989013"/>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424456"/>
              </a:buClr>
              <a:buSzPts val="4000"/>
              <a:buFont typeface="Calibri"/>
              <a:buNone/>
            </a:pPr>
            <a:r>
              <a:t/>
            </a:r>
            <a:endParaRPr b="0" i="0" sz="1400" u="none" cap="none" strike="noStrike">
              <a:solidFill>
                <a:srgbClr val="000000"/>
              </a:solidFill>
              <a:latin typeface="Arial"/>
              <a:ea typeface="Arial"/>
              <a:cs typeface="Arial"/>
              <a:sym typeface="Arial"/>
            </a:endParaRPr>
          </a:p>
        </p:txBody>
      </p:sp>
      <p:sp>
        <p:nvSpPr>
          <p:cNvPr id="158" name="Google Shape;158;p4"/>
          <p:cNvSpPr txBox="1"/>
          <p:nvPr>
            <p:ph type="title"/>
          </p:nvPr>
        </p:nvSpPr>
        <p:spPr>
          <a:xfrm>
            <a:off x="609600" y="228600"/>
            <a:ext cx="10972800" cy="914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s-ES"/>
              <a:t>Construcción del DTE</a:t>
            </a:r>
            <a:endParaRPr/>
          </a:p>
        </p:txBody>
      </p:sp>
      <p:sp>
        <p:nvSpPr>
          <p:cNvPr id="159" name="Google Shape;159;p4"/>
          <p:cNvSpPr txBox="1"/>
          <p:nvPr/>
        </p:nvSpPr>
        <p:spPr>
          <a:xfrm>
            <a:off x="1316334" y="5319680"/>
            <a:ext cx="9658001" cy="5847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1" i="0" lang="es-ES" sz="1600" u="none" cap="none" strike="noStrike">
                <a:solidFill>
                  <a:srgbClr val="C00000"/>
                </a:solidFill>
                <a:latin typeface="Gill Sans"/>
                <a:ea typeface="Gill Sans"/>
                <a:cs typeface="Gill Sans"/>
                <a:sym typeface="Gill Sans"/>
              </a:rPr>
              <a:t>Importante: condiciones y acciones se redactan en lenguaje natural.  Cuando se modela no se programa, “incrementar intentos” no debe escribirse como “intentos++” o “i++”</a:t>
            </a:r>
            <a:endParaRPr b="0" i="0" sz="1100" u="none" cap="none" strike="noStrike">
              <a:solidFill>
                <a:srgbClr val="000000"/>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5"/>
          <p:cNvSpPr txBox="1"/>
          <p:nvPr/>
        </p:nvSpPr>
        <p:spPr>
          <a:xfrm>
            <a:off x="551384" y="1507254"/>
            <a:ext cx="10369152" cy="4802062"/>
          </a:xfrm>
          <a:prstGeom prst="rect">
            <a:avLst/>
          </a:prstGeom>
          <a:noFill/>
          <a:ln>
            <a:noFill/>
          </a:ln>
        </p:spPr>
        <p:txBody>
          <a:bodyPr anchorCtr="0" anchor="t" bIns="45000" lIns="90000" spcFirstLastPara="1" rIns="90000" wrap="square" tIns="45000">
            <a:noAutofit/>
          </a:bodyPr>
          <a:lstStyle/>
          <a:p>
            <a:pPr indent="-323843" lvl="0" marL="430203" marR="0" rtl="0" algn="just">
              <a:lnSpc>
                <a:spcPct val="80000"/>
              </a:lnSpc>
              <a:spcBef>
                <a:spcPts val="0"/>
              </a:spcBef>
              <a:spcAft>
                <a:spcPts val="0"/>
              </a:spcAft>
              <a:buClr>
                <a:srgbClr val="000000"/>
              </a:buClr>
              <a:buSzPts val="2040"/>
              <a:buFont typeface="Times New Roman"/>
              <a:buAutoNum type="arabicPeriod"/>
            </a:pPr>
            <a:r>
              <a:rPr b="1" i="0" lang="es-ES" sz="2000" u="none" cap="none" strike="noStrike">
                <a:solidFill>
                  <a:srgbClr val="000000"/>
                </a:solidFill>
                <a:latin typeface="Gill Sans"/>
                <a:ea typeface="Gill Sans"/>
                <a:cs typeface="Gill Sans"/>
                <a:sym typeface="Gill Sans"/>
              </a:rPr>
              <a:t>Identificar los estados del sistema</a:t>
            </a:r>
            <a:r>
              <a:rPr b="0" i="0" lang="es-ES" sz="2000" u="none" cap="none" strike="noStrike">
                <a:solidFill>
                  <a:srgbClr val="000000"/>
                </a:solidFill>
                <a:latin typeface="Gill Sans"/>
                <a:ea typeface="Gill Sans"/>
                <a:cs typeface="Gill Sans"/>
                <a:sym typeface="Gill Sans"/>
              </a:rPr>
              <a:t>. Si el estado es complejo se puede explotar en otro diagrama.</a:t>
            </a:r>
            <a:endParaRPr b="0" i="0" sz="2000" u="none" cap="none" strike="noStrike">
              <a:solidFill>
                <a:srgbClr val="000000"/>
              </a:solidFill>
              <a:latin typeface="Gill Sans"/>
              <a:ea typeface="Gill Sans"/>
              <a:cs typeface="Gill Sans"/>
              <a:sym typeface="Gill Sans"/>
            </a:endParaRPr>
          </a:p>
          <a:p>
            <a:pPr indent="-323843" lvl="0" marL="430203" marR="0" rtl="0" algn="just">
              <a:lnSpc>
                <a:spcPct val="80000"/>
              </a:lnSpc>
              <a:spcBef>
                <a:spcPts val="1425"/>
              </a:spcBef>
              <a:spcAft>
                <a:spcPts val="0"/>
              </a:spcAft>
              <a:buClr>
                <a:srgbClr val="000000"/>
              </a:buClr>
              <a:buSzPts val="2040"/>
              <a:buFont typeface="Times New Roman"/>
              <a:buAutoNum type="arabicPeriod"/>
            </a:pPr>
            <a:r>
              <a:rPr b="1" i="0" lang="es-ES" sz="2000" u="none" cap="none" strike="noStrike">
                <a:solidFill>
                  <a:srgbClr val="000000"/>
                </a:solidFill>
                <a:latin typeface="Gill Sans"/>
                <a:ea typeface="Gill Sans"/>
                <a:cs typeface="Gill Sans"/>
                <a:sym typeface="Gill Sans"/>
              </a:rPr>
              <a:t>Desde el estado inicial (único), </a:t>
            </a:r>
            <a:r>
              <a:rPr b="0" i="0" lang="es-ES" sz="2000" u="none" cap="none" strike="noStrike">
                <a:solidFill>
                  <a:srgbClr val="000000"/>
                </a:solidFill>
                <a:latin typeface="Gill Sans"/>
                <a:ea typeface="Gill Sans"/>
                <a:cs typeface="Gill Sans"/>
                <a:sym typeface="Gill Sans"/>
              </a:rPr>
              <a:t>identificar los cambios del sistema que lo llevan de un estado a otro mediante transiciones. Las flechas de estas indican el sentido del cambio.</a:t>
            </a:r>
            <a:endParaRPr b="0" i="0" sz="2000" u="none" cap="none" strike="noStrike">
              <a:solidFill>
                <a:srgbClr val="000000"/>
              </a:solidFill>
              <a:latin typeface="Gill Sans"/>
              <a:ea typeface="Gill Sans"/>
              <a:cs typeface="Gill Sans"/>
              <a:sym typeface="Gill Sans"/>
            </a:endParaRPr>
          </a:p>
          <a:p>
            <a:pPr indent="-323843" lvl="0" marL="430203" marR="0" rtl="0" algn="just">
              <a:lnSpc>
                <a:spcPct val="80000"/>
              </a:lnSpc>
              <a:spcBef>
                <a:spcPts val="1425"/>
              </a:spcBef>
              <a:spcAft>
                <a:spcPts val="0"/>
              </a:spcAft>
              <a:buClr>
                <a:srgbClr val="000000"/>
              </a:buClr>
              <a:buSzPts val="2040"/>
              <a:buFont typeface="Times New Roman"/>
              <a:buAutoNum type="arabicPeriod"/>
            </a:pPr>
            <a:r>
              <a:rPr b="1" i="0" lang="es-ES" sz="2000" u="none" cap="none" strike="noStrike">
                <a:solidFill>
                  <a:srgbClr val="000000"/>
                </a:solidFill>
                <a:latin typeface="Gill Sans"/>
                <a:ea typeface="Gill Sans"/>
                <a:cs typeface="Gill Sans"/>
                <a:sym typeface="Gill Sans"/>
              </a:rPr>
              <a:t>Analizar los eventos, condiciones y las acciones </a:t>
            </a:r>
            <a:r>
              <a:rPr b="0" i="0" lang="es-ES" sz="2000" u="none" cap="none" strike="noStrike">
                <a:solidFill>
                  <a:srgbClr val="000000"/>
                </a:solidFill>
                <a:latin typeface="Gill Sans"/>
                <a:ea typeface="Gill Sans"/>
                <a:cs typeface="Gill Sans"/>
                <a:sym typeface="Gill Sans"/>
              </a:rPr>
              <a:t>para pasar de un estado a otro.</a:t>
            </a:r>
            <a:endParaRPr b="0" i="0" sz="2000" u="none" cap="none" strike="noStrike">
              <a:solidFill>
                <a:srgbClr val="000000"/>
              </a:solidFill>
              <a:latin typeface="Gill Sans"/>
              <a:ea typeface="Gill Sans"/>
              <a:cs typeface="Gill Sans"/>
              <a:sym typeface="Gill Sans"/>
            </a:endParaRPr>
          </a:p>
          <a:p>
            <a:pPr indent="-323843" lvl="0" marL="430203" marR="0" rtl="0" algn="just">
              <a:lnSpc>
                <a:spcPct val="80000"/>
              </a:lnSpc>
              <a:spcBef>
                <a:spcPts val="1425"/>
              </a:spcBef>
              <a:spcAft>
                <a:spcPts val="0"/>
              </a:spcAft>
              <a:buClr>
                <a:srgbClr val="000000"/>
              </a:buClr>
              <a:buSzPts val="2040"/>
              <a:buFont typeface="Times New Roman"/>
              <a:buAutoNum type="arabicPeriod"/>
            </a:pPr>
            <a:r>
              <a:rPr b="1" i="0" lang="es-ES" sz="2000" u="none" cap="none" strike="noStrike">
                <a:solidFill>
                  <a:srgbClr val="000000"/>
                </a:solidFill>
                <a:latin typeface="Gill Sans"/>
                <a:ea typeface="Gill Sans"/>
                <a:cs typeface="Gill Sans"/>
                <a:sym typeface="Gill Sans"/>
              </a:rPr>
              <a:t>Verificación de Consistencia: </a:t>
            </a:r>
            <a:r>
              <a:rPr b="0" i="0" lang="es-ES" sz="2000" u="none" cap="none" strike="noStrike">
                <a:solidFill>
                  <a:srgbClr val="000000"/>
                </a:solidFill>
                <a:latin typeface="Gill Sans"/>
                <a:ea typeface="Gill Sans"/>
                <a:cs typeface="Gill Sans"/>
                <a:sym typeface="Gill Sans"/>
              </a:rPr>
              <a:t>una vez dibujado el </a:t>
            </a:r>
            <a:r>
              <a:rPr b="0" i="1" lang="es-ES" sz="2000" u="none" cap="none" strike="noStrike">
                <a:solidFill>
                  <a:srgbClr val="000000"/>
                </a:solidFill>
                <a:latin typeface="Gill Sans"/>
                <a:ea typeface="Gill Sans"/>
                <a:cs typeface="Gill Sans"/>
                <a:sym typeface="Gill Sans"/>
              </a:rPr>
              <a:t>DTE</a:t>
            </a:r>
            <a:r>
              <a:rPr b="0" i="0" lang="es-ES" sz="2000" u="none" cap="none" strike="noStrike">
                <a:solidFill>
                  <a:srgbClr val="000000"/>
                </a:solidFill>
                <a:latin typeface="Gill Sans"/>
                <a:ea typeface="Gill Sans"/>
                <a:cs typeface="Gill Sans"/>
                <a:sym typeface="Gill Sans"/>
              </a:rPr>
              <a:t> debemos verificar que se cumplan las siguientes condiciones:</a:t>
            </a:r>
            <a:endParaRPr b="0" i="0" sz="2000" u="none" cap="none" strike="noStrike">
              <a:solidFill>
                <a:srgbClr val="000000"/>
              </a:solidFill>
              <a:latin typeface="Gill Sans"/>
              <a:ea typeface="Gill Sans"/>
              <a:cs typeface="Gill Sans"/>
              <a:sym typeface="Gill Sans"/>
            </a:endParaRPr>
          </a:p>
          <a:p>
            <a:pPr indent="-322253" lvl="1" marL="861991" marR="0" rtl="0" algn="just">
              <a:lnSpc>
                <a:spcPct val="100000"/>
              </a:lnSpc>
              <a:spcBef>
                <a:spcPts val="400"/>
              </a:spcBef>
              <a:spcAft>
                <a:spcPts val="0"/>
              </a:spcAft>
              <a:buClr>
                <a:srgbClr val="000000"/>
              </a:buClr>
              <a:buSzPts val="2000"/>
              <a:buFont typeface="Times New Roman"/>
              <a:buAutoNum type="alphaLcParenR"/>
            </a:pPr>
            <a:r>
              <a:rPr b="0" i="0" lang="es-ES" sz="2000" u="none" cap="none" strike="noStrike">
                <a:solidFill>
                  <a:srgbClr val="000000"/>
                </a:solidFill>
                <a:latin typeface="Gill Sans"/>
                <a:ea typeface="Gill Sans"/>
                <a:cs typeface="Gill Sans"/>
                <a:sym typeface="Gill Sans"/>
              </a:rPr>
              <a:t>Se han definido todos los estados. </a:t>
            </a:r>
            <a:endParaRPr b="0" i="0" sz="2000" u="none" cap="none" strike="noStrike">
              <a:solidFill>
                <a:srgbClr val="000000"/>
              </a:solidFill>
              <a:latin typeface="Gill Sans"/>
              <a:ea typeface="Gill Sans"/>
              <a:cs typeface="Gill Sans"/>
              <a:sym typeface="Gill Sans"/>
            </a:endParaRPr>
          </a:p>
          <a:p>
            <a:pPr indent="-322253" lvl="1" marL="861991" marR="0" rtl="0" algn="just">
              <a:lnSpc>
                <a:spcPct val="100000"/>
              </a:lnSpc>
              <a:spcBef>
                <a:spcPts val="400"/>
              </a:spcBef>
              <a:spcAft>
                <a:spcPts val="0"/>
              </a:spcAft>
              <a:buClr>
                <a:srgbClr val="000000"/>
              </a:buClr>
              <a:buSzPts val="2000"/>
              <a:buFont typeface="Times New Roman"/>
              <a:buAutoNum type="alphaLcParenR"/>
            </a:pPr>
            <a:r>
              <a:rPr b="0" i="0" lang="es-ES" sz="2000" u="none" cap="none" strike="noStrike">
                <a:solidFill>
                  <a:srgbClr val="000000"/>
                </a:solidFill>
                <a:latin typeface="Gill Sans"/>
                <a:ea typeface="Gill Sans"/>
                <a:cs typeface="Gill Sans"/>
                <a:sym typeface="Gill Sans"/>
              </a:rPr>
              <a:t>Se pueden alcanzar todos los estados.</a:t>
            </a:r>
            <a:endParaRPr b="0" i="0" sz="2000" u="none" cap="none" strike="noStrike">
              <a:solidFill>
                <a:srgbClr val="000000"/>
              </a:solidFill>
              <a:latin typeface="Gill Sans"/>
              <a:ea typeface="Gill Sans"/>
              <a:cs typeface="Gill Sans"/>
              <a:sym typeface="Gill Sans"/>
            </a:endParaRPr>
          </a:p>
          <a:p>
            <a:pPr indent="-322253" lvl="1" marL="861991" marR="0" rtl="0" algn="just">
              <a:lnSpc>
                <a:spcPct val="100000"/>
              </a:lnSpc>
              <a:spcBef>
                <a:spcPts val="400"/>
              </a:spcBef>
              <a:spcAft>
                <a:spcPts val="0"/>
              </a:spcAft>
              <a:buClr>
                <a:srgbClr val="000000"/>
              </a:buClr>
              <a:buSzPts val="2000"/>
              <a:buFont typeface="Times New Roman"/>
              <a:buAutoNum type="alphaLcParenR"/>
            </a:pPr>
            <a:r>
              <a:rPr b="0" i="0" lang="es-ES" sz="2000" u="none" cap="none" strike="noStrike">
                <a:solidFill>
                  <a:srgbClr val="000000"/>
                </a:solidFill>
                <a:latin typeface="Gill Sans"/>
                <a:ea typeface="Gill Sans"/>
                <a:cs typeface="Gill Sans"/>
                <a:sym typeface="Gill Sans"/>
              </a:rPr>
              <a:t>Se puede salir de todos los estados.</a:t>
            </a:r>
            <a:endParaRPr b="0" i="0" sz="2000" u="none" cap="none" strike="noStrike">
              <a:solidFill>
                <a:srgbClr val="000000"/>
              </a:solidFill>
              <a:latin typeface="Gill Sans"/>
              <a:ea typeface="Gill Sans"/>
              <a:cs typeface="Gill Sans"/>
              <a:sym typeface="Gill Sans"/>
            </a:endParaRPr>
          </a:p>
          <a:p>
            <a:pPr indent="-322253" lvl="1" marL="861991" marR="0" rtl="0" algn="just">
              <a:lnSpc>
                <a:spcPct val="100000"/>
              </a:lnSpc>
              <a:spcBef>
                <a:spcPts val="400"/>
              </a:spcBef>
              <a:spcAft>
                <a:spcPts val="0"/>
              </a:spcAft>
              <a:buClr>
                <a:srgbClr val="000000"/>
              </a:buClr>
              <a:buSzPts val="2000"/>
              <a:buFont typeface="Times New Roman"/>
              <a:buAutoNum type="alphaLcParenR"/>
            </a:pPr>
            <a:r>
              <a:rPr b="0" i="0" lang="es-ES" sz="2000" u="none" cap="none" strike="noStrike">
                <a:solidFill>
                  <a:srgbClr val="000000"/>
                </a:solidFill>
                <a:latin typeface="Gill Sans"/>
                <a:ea typeface="Gill Sans"/>
                <a:cs typeface="Gill Sans"/>
                <a:sym typeface="Gill Sans"/>
              </a:rPr>
              <a:t>En cada estado, el sistema responde a todas las condiciones posibles (Normales y Anormales). No debería haber transiciones recurrentes (mismo estado origen y destino) sin acciones.</a:t>
            </a:r>
            <a:endParaRPr b="0" i="0" sz="2000" u="none" cap="none" strike="noStrike">
              <a:solidFill>
                <a:srgbClr val="000000"/>
              </a:solidFill>
              <a:latin typeface="Gill Sans"/>
              <a:ea typeface="Gill Sans"/>
              <a:cs typeface="Gill Sans"/>
              <a:sym typeface="Gill Sans"/>
            </a:endParaRPr>
          </a:p>
          <a:p>
            <a:pPr indent="-252405" lvl="0" marL="358766" marR="0" rtl="0" algn="just">
              <a:lnSpc>
                <a:spcPct val="100000"/>
              </a:lnSpc>
              <a:spcBef>
                <a:spcPts val="400"/>
              </a:spcBef>
              <a:spcAft>
                <a:spcPts val="0"/>
              </a:spcAft>
              <a:buClr>
                <a:srgbClr val="000000"/>
              </a:buClr>
              <a:buSzPts val="2000"/>
              <a:buFont typeface="Arial"/>
              <a:buNone/>
            </a:pPr>
            <a:r>
              <a:t/>
            </a:r>
            <a:endParaRPr b="1" i="0" sz="2000" u="none" cap="none" strike="noStrike">
              <a:solidFill>
                <a:srgbClr val="000000"/>
              </a:solidFill>
              <a:latin typeface="Gill Sans"/>
              <a:ea typeface="Gill Sans"/>
              <a:cs typeface="Gill Sans"/>
              <a:sym typeface="Gill Sans"/>
            </a:endParaRPr>
          </a:p>
          <a:p>
            <a:pPr indent="-252405" lvl="0" marL="358766" marR="0" rtl="0" algn="just">
              <a:lnSpc>
                <a:spcPct val="100000"/>
              </a:lnSpc>
              <a:spcBef>
                <a:spcPts val="2025"/>
              </a:spcBef>
              <a:spcAft>
                <a:spcPts val="0"/>
              </a:spcAft>
              <a:buClr>
                <a:srgbClr val="000000"/>
              </a:buClr>
              <a:buSzPts val="2000"/>
              <a:buFont typeface="Arial"/>
              <a:buNone/>
            </a:pPr>
            <a:r>
              <a:t/>
            </a:r>
            <a:endParaRPr b="0" i="0" sz="2000" u="none" cap="none" strike="noStrike">
              <a:solidFill>
                <a:srgbClr val="000000"/>
              </a:solidFill>
              <a:latin typeface="Gill Sans"/>
              <a:ea typeface="Gill Sans"/>
              <a:cs typeface="Gill Sans"/>
              <a:sym typeface="Gill Sans"/>
            </a:endParaRPr>
          </a:p>
          <a:p>
            <a:pPr indent="-252405" lvl="0" marL="358766" marR="0" rtl="0" algn="just">
              <a:lnSpc>
                <a:spcPct val="100000"/>
              </a:lnSpc>
              <a:spcBef>
                <a:spcPts val="1425"/>
              </a:spcBef>
              <a:spcAft>
                <a:spcPts val="0"/>
              </a:spcAft>
              <a:buClr>
                <a:srgbClr val="000000"/>
              </a:buClr>
              <a:buSzPts val="2000"/>
              <a:buFont typeface="Arial"/>
              <a:buNone/>
            </a:pPr>
            <a:r>
              <a:t/>
            </a:r>
            <a:endParaRPr b="0" i="0" sz="2000" u="none" cap="none" strike="noStrike">
              <a:solidFill>
                <a:srgbClr val="000000"/>
              </a:solidFill>
              <a:latin typeface="Gill Sans"/>
              <a:ea typeface="Gill Sans"/>
              <a:cs typeface="Gill Sans"/>
              <a:sym typeface="Gill Sans"/>
            </a:endParaRPr>
          </a:p>
          <a:p>
            <a:pPr indent="-252405" lvl="0" marL="358766" marR="0" rtl="0" algn="just">
              <a:lnSpc>
                <a:spcPct val="100000"/>
              </a:lnSpc>
              <a:spcBef>
                <a:spcPts val="1425"/>
              </a:spcBef>
              <a:spcAft>
                <a:spcPts val="0"/>
              </a:spcAft>
              <a:buClr>
                <a:srgbClr val="000000"/>
              </a:buClr>
              <a:buSzPts val="2000"/>
              <a:buFont typeface="Arial"/>
              <a:buNone/>
            </a:pPr>
            <a:r>
              <a:t/>
            </a:r>
            <a:endParaRPr b="0" i="0" sz="2000" u="none" cap="none" strike="noStrike">
              <a:solidFill>
                <a:srgbClr val="000000"/>
              </a:solidFill>
              <a:latin typeface="Gill Sans"/>
              <a:ea typeface="Gill Sans"/>
              <a:cs typeface="Gill Sans"/>
              <a:sym typeface="Gill Sans"/>
            </a:endParaRPr>
          </a:p>
        </p:txBody>
      </p:sp>
      <p:sp>
        <p:nvSpPr>
          <p:cNvPr id="166" name="Google Shape;166;p5"/>
          <p:cNvSpPr txBox="1"/>
          <p:nvPr/>
        </p:nvSpPr>
        <p:spPr>
          <a:xfrm>
            <a:off x="551384" y="4701"/>
            <a:ext cx="8228013" cy="989013"/>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424456"/>
              </a:buClr>
              <a:buSzPts val="4000"/>
              <a:buFont typeface="Calibri"/>
              <a:buNone/>
            </a:pPr>
            <a:r>
              <a:t/>
            </a:r>
            <a:endParaRPr b="0" i="0" sz="1400" u="none" cap="none" strike="noStrike">
              <a:solidFill>
                <a:srgbClr val="000000"/>
              </a:solidFill>
              <a:latin typeface="Arial"/>
              <a:ea typeface="Arial"/>
              <a:cs typeface="Arial"/>
              <a:sym typeface="Arial"/>
            </a:endParaRPr>
          </a:p>
        </p:txBody>
      </p:sp>
      <p:sp>
        <p:nvSpPr>
          <p:cNvPr id="167" name="Google Shape;167;p5"/>
          <p:cNvSpPr txBox="1"/>
          <p:nvPr>
            <p:ph type="title"/>
          </p:nvPr>
        </p:nvSpPr>
        <p:spPr>
          <a:xfrm>
            <a:off x="609600" y="228600"/>
            <a:ext cx="10972800" cy="914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s-ES"/>
              <a:t>Construcción del DTE - Pasos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animEffect filter="fade" transition="in">
                                      <p:cBhvr>
                                        <p:cTn dur="500"/>
                                        <p:tgtEl>
                                          <p:spTgt spid="1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animEffect filter="fade" transition="in">
                                      <p:cBhvr>
                                        <p:cTn dur="500"/>
                                        <p:tgtEl>
                                          <p:spTgt spid="1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animEffect filter="fade" transition="in">
                                      <p:cBhvr>
                                        <p:cTn dur="500"/>
                                        <p:tgtEl>
                                          <p:spTgt spid="1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3" st="3"/>
                                            </p:txEl>
                                          </p:spTgt>
                                        </p:tgtEl>
                                        <p:attrNameLst>
                                          <p:attrName>style.visibility</p:attrName>
                                        </p:attrNameLst>
                                      </p:cBhvr>
                                      <p:to>
                                        <p:strVal val="visible"/>
                                      </p:to>
                                    </p:set>
                                    <p:animEffect filter="fade" transition="in">
                                      <p:cBhvr>
                                        <p:cTn dur="500"/>
                                        <p:tgtEl>
                                          <p:spTgt spid="1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4" st="4"/>
                                            </p:txEl>
                                          </p:spTgt>
                                        </p:tgtEl>
                                        <p:attrNameLst>
                                          <p:attrName>style.visibility</p:attrName>
                                        </p:attrNameLst>
                                      </p:cBhvr>
                                      <p:to>
                                        <p:strVal val="visible"/>
                                      </p:to>
                                    </p:set>
                                    <p:animEffect filter="fade" transition="in">
                                      <p:cBhvr>
                                        <p:cTn dur="500"/>
                                        <p:tgtEl>
                                          <p:spTgt spid="16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5" st="5"/>
                                            </p:txEl>
                                          </p:spTgt>
                                        </p:tgtEl>
                                        <p:attrNameLst>
                                          <p:attrName>style.visibility</p:attrName>
                                        </p:attrNameLst>
                                      </p:cBhvr>
                                      <p:to>
                                        <p:strVal val="visible"/>
                                      </p:to>
                                    </p:set>
                                    <p:animEffect filter="fade" transition="in">
                                      <p:cBhvr>
                                        <p:cTn dur="500"/>
                                        <p:tgtEl>
                                          <p:spTgt spid="16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6" st="6"/>
                                            </p:txEl>
                                          </p:spTgt>
                                        </p:tgtEl>
                                        <p:attrNameLst>
                                          <p:attrName>style.visibility</p:attrName>
                                        </p:attrNameLst>
                                      </p:cBhvr>
                                      <p:to>
                                        <p:strVal val="visible"/>
                                      </p:to>
                                    </p:set>
                                    <p:animEffect filter="fade" transition="in">
                                      <p:cBhvr>
                                        <p:cTn dur="500"/>
                                        <p:tgtEl>
                                          <p:spTgt spid="16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7" st="7"/>
                                            </p:txEl>
                                          </p:spTgt>
                                        </p:tgtEl>
                                        <p:attrNameLst>
                                          <p:attrName>style.visibility</p:attrName>
                                        </p:attrNameLst>
                                      </p:cBhvr>
                                      <p:to>
                                        <p:strVal val="visible"/>
                                      </p:to>
                                    </p:set>
                                    <p:animEffect filter="fade" transition="in">
                                      <p:cBhvr>
                                        <p:cTn dur="500"/>
                                        <p:tgtEl>
                                          <p:spTgt spid="16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8" st="8"/>
                                            </p:txEl>
                                          </p:spTgt>
                                        </p:tgtEl>
                                        <p:attrNameLst>
                                          <p:attrName>style.visibility</p:attrName>
                                        </p:attrNameLst>
                                      </p:cBhvr>
                                      <p:to>
                                        <p:strVal val="visible"/>
                                      </p:to>
                                    </p:set>
                                    <p:animEffect filter="fade" transition="in">
                                      <p:cBhvr>
                                        <p:cTn dur="500"/>
                                        <p:tgtEl>
                                          <p:spTgt spid="16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9" st="9"/>
                                            </p:txEl>
                                          </p:spTgt>
                                        </p:tgtEl>
                                        <p:attrNameLst>
                                          <p:attrName>style.visibility</p:attrName>
                                        </p:attrNameLst>
                                      </p:cBhvr>
                                      <p:to>
                                        <p:strVal val="visible"/>
                                      </p:to>
                                    </p:set>
                                    <p:animEffect filter="fade" transition="in">
                                      <p:cBhvr>
                                        <p:cTn dur="500"/>
                                        <p:tgtEl>
                                          <p:spTgt spid="16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0" st="10"/>
                                            </p:txEl>
                                          </p:spTgt>
                                        </p:tgtEl>
                                        <p:attrNameLst>
                                          <p:attrName>style.visibility</p:attrName>
                                        </p:attrNameLst>
                                      </p:cBhvr>
                                      <p:to>
                                        <p:strVal val="visible"/>
                                      </p:to>
                                    </p:set>
                                    <p:animEffect filter="fade" transition="in">
                                      <p:cBhvr>
                                        <p:cTn dur="500"/>
                                        <p:tgtEl>
                                          <p:spTgt spid="16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1" st="11"/>
                                            </p:txEl>
                                          </p:spTgt>
                                        </p:tgtEl>
                                        <p:attrNameLst>
                                          <p:attrName>style.visibility</p:attrName>
                                        </p:attrNameLst>
                                      </p:cBhvr>
                                      <p:to>
                                        <p:strVal val="visible"/>
                                      </p:to>
                                    </p:set>
                                    <p:animEffect filter="fade" transition="in">
                                      <p:cBhvr>
                                        <p:cTn dur="500"/>
                                        <p:tgtEl>
                                          <p:spTgt spid="165">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FFFFFF"/>
        </a:solidFill>
      </p:bgPr>
    </p:bg>
    <p:spTree>
      <p:nvGrpSpPr>
        <p:cNvPr id="172" name="Shape 172"/>
        <p:cNvGrpSpPr/>
        <p:nvPr/>
      </p:nvGrpSpPr>
      <p:grpSpPr>
        <a:xfrm>
          <a:off x="0" y="0"/>
          <a:ext cx="0" cy="0"/>
          <a:chOff x="0" y="0"/>
          <a:chExt cx="0" cy="0"/>
        </a:xfrm>
      </p:grpSpPr>
      <p:sp>
        <p:nvSpPr>
          <p:cNvPr id="173" name="Google Shape;173;p6"/>
          <p:cNvSpPr txBox="1"/>
          <p:nvPr/>
        </p:nvSpPr>
        <p:spPr>
          <a:xfrm>
            <a:off x="335360" y="993714"/>
            <a:ext cx="11521280" cy="5620771"/>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1" i="1" lang="es-ES" sz="1800" u="none" cap="none" strike="noStrike">
                <a:solidFill>
                  <a:srgbClr val="000000"/>
                </a:solidFill>
                <a:latin typeface="Calibri"/>
                <a:ea typeface="Calibri"/>
                <a:cs typeface="Calibri"/>
                <a:sym typeface="Calibri"/>
              </a:rPr>
              <a:t>Se desea modelar mediante un DTE el funcionamiento de un horno a microondas.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1425"/>
              </a:spcBef>
              <a:spcAft>
                <a:spcPts val="0"/>
              </a:spcAft>
              <a:buClr>
                <a:srgbClr val="000000"/>
              </a:buClr>
              <a:buSzPts val="1800"/>
              <a:buFont typeface="Arial"/>
              <a:buNone/>
            </a:pPr>
            <a:r>
              <a:rPr b="0" i="0" lang="es-ES" sz="1800" u="none" cap="none" strike="noStrike">
                <a:solidFill>
                  <a:srgbClr val="000000"/>
                </a:solidFill>
                <a:latin typeface="Calibri"/>
                <a:ea typeface="Calibri"/>
                <a:cs typeface="Calibri"/>
                <a:sym typeface="Calibri"/>
              </a:rPr>
              <a:t>El microondas cuenta con un display LCD para mostrar el tiempo transcurrido y visualizar la temperatura elegida. Además posee un teclado para configurar el tiempo y otro para la temperatura.</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600"/>
              </a:spcBef>
              <a:spcAft>
                <a:spcPts val="0"/>
              </a:spcAft>
              <a:buClr>
                <a:srgbClr val="000000"/>
              </a:buClr>
              <a:buSzPts val="1800"/>
              <a:buFont typeface="Arial"/>
              <a:buNone/>
            </a:pPr>
            <a:r>
              <a:rPr b="0" i="0" lang="es-ES" sz="1800" u="none" cap="none" strike="noStrike">
                <a:solidFill>
                  <a:srgbClr val="000000"/>
                </a:solidFill>
                <a:latin typeface="Calibri"/>
                <a:ea typeface="Calibri"/>
                <a:cs typeface="Calibri"/>
                <a:sym typeface="Calibri"/>
              </a:rPr>
              <a:t>Para poner en funcionamiento el microondas se presiona el botón &lt;encender&gt;, se abre la puerta automáticamente y se habilita el teclado numérico. Luego el usuario debe configurar a través del teclado numérico el tiempo de cocción, el cual es de 4 dígitos. Al ingresar el último dígito se habilita el teclado de configuración de la temperatura y se pasa a configurar la misma.</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600"/>
              </a:spcBef>
              <a:spcAft>
                <a:spcPts val="0"/>
              </a:spcAft>
              <a:buClr>
                <a:srgbClr val="000000"/>
              </a:buClr>
              <a:buSzPts val="1800"/>
              <a:buFont typeface="Arial"/>
              <a:buNone/>
            </a:pPr>
            <a:r>
              <a:rPr b="0" i="0" lang="es-ES" sz="1800" u="none" cap="none" strike="noStrike">
                <a:solidFill>
                  <a:srgbClr val="000000"/>
                </a:solidFill>
                <a:latin typeface="Calibri"/>
                <a:ea typeface="Calibri"/>
                <a:cs typeface="Calibri"/>
                <a:sym typeface="Calibri"/>
              </a:rPr>
              <a:t>El teclado de la temperatura contiene los botones &lt;inicio&gt;, &lt;+&gt; y &lt;-&gt; para configurar la temperatura entre 0 y 300 grados. Al seleccionar &lt;+&gt; se incrementa la temperatura en 10 grados, al seleccionar &lt;-&gt; se decrementa la temperatura en 10 grados. Para finalizar la configuración de la temperatura se presiona &lt;inicio&gt;. Esta operación traba la puerta, si la misma está cerrada. El microondas comienza a funcionar mostrando la cuenta regresiva del tiempo en el display. Tenga en cuenta que por cuestiones de seguridad, el microondas sólo funciona estando la puerta cerrada. Si al presionar el botón &lt;inicio&gt; la puerta está abierta o la temperatura está en cero, el microondas no comenzará y emitirá un pitido de operación inválida.</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600"/>
              </a:spcBef>
              <a:spcAft>
                <a:spcPts val="0"/>
              </a:spcAft>
              <a:buClr>
                <a:srgbClr val="000000"/>
              </a:buClr>
              <a:buSzPts val="1800"/>
              <a:buFont typeface="Arial"/>
              <a:buNone/>
            </a:pPr>
            <a:r>
              <a:rPr b="0" i="0" lang="es-ES" sz="1800" u="none" cap="none" strike="noStrike">
                <a:solidFill>
                  <a:srgbClr val="000000"/>
                </a:solidFill>
                <a:latin typeface="Calibri"/>
                <a:ea typeface="Calibri"/>
                <a:cs typeface="Calibri"/>
                <a:sym typeface="Calibri"/>
              </a:rPr>
              <a:t>Una vez finalizado el tiempo establecido, se vuelve al estado de la configuración del tiempo y se abre la puerta automáticamente, emitiendo un pitido de finalización.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600"/>
              </a:spcBef>
              <a:spcAft>
                <a:spcPts val="0"/>
              </a:spcAft>
              <a:buClr>
                <a:srgbClr val="000000"/>
              </a:buClr>
              <a:buSzPts val="1800"/>
              <a:buFont typeface="Arial"/>
              <a:buNone/>
            </a:pPr>
            <a:r>
              <a:rPr b="0" i="0" lang="es-ES" sz="1800" u="none" cap="none" strike="noStrike">
                <a:solidFill>
                  <a:srgbClr val="000000"/>
                </a:solidFill>
                <a:latin typeface="Calibri"/>
                <a:ea typeface="Calibri"/>
                <a:cs typeface="Calibri"/>
                <a:sym typeface="Calibri"/>
              </a:rPr>
              <a:t>La puerta no puede ser abierta por el usuario mientras el microondas está encendido.</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600"/>
              </a:spcBef>
              <a:spcAft>
                <a:spcPts val="0"/>
              </a:spcAft>
              <a:buClr>
                <a:srgbClr val="000000"/>
              </a:buClr>
              <a:buSzPts val="1800"/>
              <a:buFont typeface="Arial"/>
              <a:buNone/>
            </a:pPr>
            <a:r>
              <a:rPr b="0" i="0" lang="es-ES" sz="1800" u="none" cap="none" strike="noStrike">
                <a:solidFill>
                  <a:srgbClr val="000000"/>
                </a:solidFill>
                <a:latin typeface="Calibri"/>
                <a:ea typeface="Calibri"/>
                <a:cs typeface="Calibri"/>
                <a:sym typeface="Calibri"/>
              </a:rPr>
              <a:t>Existe además un botón &lt;apagar&gt; que puede ser presionado en cualquier momento.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2800"/>
              <a:buFont typeface="Arial"/>
              <a:buNone/>
            </a:pPr>
            <a:r>
              <a:t/>
            </a:r>
            <a:endParaRPr b="0" i="0" sz="2800" u="none" cap="none" strike="noStrike">
              <a:solidFill>
                <a:srgbClr val="000000"/>
              </a:solidFill>
              <a:latin typeface="Cambria"/>
              <a:ea typeface="Cambria"/>
              <a:cs typeface="Cambria"/>
              <a:sym typeface="Cambria"/>
            </a:endParaRPr>
          </a:p>
          <a:p>
            <a:pPr indent="0" lvl="0" marL="0" marR="0" rtl="0" algn="l">
              <a:lnSpc>
                <a:spcPct val="100000"/>
              </a:lnSpc>
              <a:spcBef>
                <a:spcPts val="1425"/>
              </a:spcBef>
              <a:spcAft>
                <a:spcPts val="0"/>
              </a:spcAft>
              <a:buClr>
                <a:srgbClr val="000000"/>
              </a:buClr>
              <a:buSzPts val="2800"/>
              <a:buFont typeface="Arial"/>
              <a:buNone/>
            </a:pPr>
            <a:r>
              <a:t/>
            </a:r>
            <a:endParaRPr b="0" i="0" sz="2800" u="none" cap="none" strike="noStrike">
              <a:solidFill>
                <a:srgbClr val="000000"/>
              </a:solidFill>
              <a:latin typeface="Cambria"/>
              <a:ea typeface="Cambria"/>
              <a:cs typeface="Cambria"/>
              <a:sym typeface="Cambria"/>
            </a:endParaRPr>
          </a:p>
        </p:txBody>
      </p:sp>
      <p:sp>
        <p:nvSpPr>
          <p:cNvPr id="174" name="Google Shape;174;p6"/>
          <p:cNvSpPr txBox="1"/>
          <p:nvPr/>
        </p:nvSpPr>
        <p:spPr>
          <a:xfrm>
            <a:off x="551384" y="4701"/>
            <a:ext cx="8228013" cy="989013"/>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424456"/>
              </a:buClr>
              <a:buSzPts val="4000"/>
              <a:buFont typeface="Calibri"/>
              <a:buNone/>
            </a:pPr>
            <a:r>
              <a:t/>
            </a:r>
            <a:endParaRPr b="0" i="0" sz="1400" u="none" cap="none" strike="noStrike">
              <a:solidFill>
                <a:srgbClr val="000000"/>
              </a:solidFill>
              <a:latin typeface="Arial"/>
              <a:ea typeface="Arial"/>
              <a:cs typeface="Arial"/>
              <a:sym typeface="Arial"/>
            </a:endParaRPr>
          </a:p>
        </p:txBody>
      </p:sp>
      <p:sp>
        <p:nvSpPr>
          <p:cNvPr id="175" name="Google Shape;175;p6"/>
          <p:cNvSpPr txBox="1"/>
          <p:nvPr>
            <p:ph type="title"/>
          </p:nvPr>
        </p:nvSpPr>
        <p:spPr>
          <a:xfrm>
            <a:off x="609600" y="228600"/>
            <a:ext cx="10972800" cy="60541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s-ES"/>
              <a:t>Ejemplo a Desarrollar</a:t>
            </a:r>
            <a:endParaRPr/>
          </a:p>
        </p:txBody>
      </p:sp>
      <p:cxnSp>
        <p:nvCxnSpPr>
          <p:cNvPr id="176" name="Google Shape;176;p6"/>
          <p:cNvCxnSpPr/>
          <p:nvPr/>
        </p:nvCxnSpPr>
        <p:spPr>
          <a:xfrm>
            <a:off x="479376" y="834013"/>
            <a:ext cx="11103024" cy="0"/>
          </a:xfrm>
          <a:prstGeom prst="straightConnector1">
            <a:avLst/>
          </a:prstGeom>
          <a:noFill/>
          <a:ln cap="flat" cmpd="sng" w="9525">
            <a:solidFill>
              <a:schemeClr val="accent2"/>
            </a:solidFill>
            <a:prstDash val="dash"/>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1" name="Shape 181"/>
        <p:cNvGrpSpPr/>
        <p:nvPr/>
      </p:nvGrpSpPr>
      <p:grpSpPr>
        <a:xfrm>
          <a:off x="0" y="0"/>
          <a:ext cx="0" cy="0"/>
          <a:chOff x="0" y="0"/>
          <a:chExt cx="0" cy="0"/>
        </a:xfrm>
      </p:grpSpPr>
      <p:sp>
        <p:nvSpPr>
          <p:cNvPr id="182" name="Google Shape;182;p7"/>
          <p:cNvSpPr txBox="1"/>
          <p:nvPr/>
        </p:nvSpPr>
        <p:spPr>
          <a:xfrm>
            <a:off x="1981200" y="215902"/>
            <a:ext cx="8229600" cy="59404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83" name="Google Shape;183;p7"/>
          <p:cNvGrpSpPr/>
          <p:nvPr/>
        </p:nvGrpSpPr>
        <p:grpSpPr>
          <a:xfrm>
            <a:off x="5951985" y="1484784"/>
            <a:ext cx="3384379" cy="648200"/>
            <a:chOff x="4427984" y="1484784"/>
            <a:chExt cx="3384378" cy="648200"/>
          </a:xfrm>
        </p:grpSpPr>
        <p:sp>
          <p:nvSpPr>
            <p:cNvPr id="184" name="Google Shape;184;p7"/>
            <p:cNvSpPr/>
            <p:nvPr/>
          </p:nvSpPr>
          <p:spPr>
            <a:xfrm>
              <a:off x="4427984" y="1484784"/>
              <a:ext cx="215900" cy="215900"/>
            </a:xfrm>
            <a:prstGeom prst="ellipse">
              <a:avLst/>
            </a:prstGeom>
            <a:solidFill>
              <a:srgbClr val="000000"/>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185" name="Google Shape;185;p7"/>
            <p:cNvCxnSpPr>
              <a:stCxn id="184" idx="4"/>
            </p:cNvCxnSpPr>
            <p:nvPr/>
          </p:nvCxnSpPr>
          <p:spPr>
            <a:xfrm>
              <a:off x="4535934" y="1700684"/>
              <a:ext cx="0" cy="432300"/>
            </a:xfrm>
            <a:prstGeom prst="straightConnector1">
              <a:avLst/>
            </a:prstGeom>
            <a:noFill/>
            <a:ln cap="sq" cmpd="sng" w="28575">
              <a:solidFill>
                <a:srgbClr val="000000"/>
              </a:solidFill>
              <a:prstDash val="solid"/>
              <a:miter lim="800000"/>
              <a:headEnd len="sm" w="sm" type="none"/>
              <a:tailEnd len="med" w="med" type="stealth"/>
            </a:ln>
          </p:spPr>
        </p:cxnSp>
        <p:sp>
          <p:nvSpPr>
            <p:cNvPr id="186" name="Google Shape;186;p7"/>
            <p:cNvSpPr txBox="1"/>
            <p:nvPr/>
          </p:nvSpPr>
          <p:spPr>
            <a:xfrm>
              <a:off x="4571331" y="1728944"/>
              <a:ext cx="3241031" cy="263791"/>
            </a:xfrm>
            <a:prstGeom prst="rect">
              <a:avLst/>
            </a:prstGeom>
            <a:noFill/>
            <a:ln>
              <a:noFill/>
            </a:ln>
          </p:spPr>
          <p:txBody>
            <a:bodyPr anchorCtr="0" anchor="t" bIns="46800" lIns="90000" spcFirstLastPara="1" rIns="90000" wrap="square" tIns="468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Calibri"/>
                  <a:ea typeface="Calibri"/>
                  <a:cs typeface="Calibri"/>
                  <a:sym typeface="Calibri"/>
                </a:rPr>
                <a:t>Se presiona botón &lt;encender&gt;  /  acciones1</a:t>
              </a:r>
              <a:endParaRPr b="0" i="0" sz="1400" u="none" cap="none" strike="noStrike">
                <a:solidFill>
                  <a:srgbClr val="000000"/>
                </a:solidFill>
                <a:latin typeface="Arial"/>
                <a:ea typeface="Arial"/>
                <a:cs typeface="Arial"/>
                <a:sym typeface="Arial"/>
              </a:endParaRPr>
            </a:p>
          </p:txBody>
        </p:sp>
      </p:grpSp>
      <p:sp>
        <p:nvSpPr>
          <p:cNvPr id="187" name="Google Shape;187;p7"/>
          <p:cNvSpPr/>
          <p:nvPr/>
        </p:nvSpPr>
        <p:spPr>
          <a:xfrm>
            <a:off x="4655841" y="2132856"/>
            <a:ext cx="2808312" cy="864096"/>
          </a:xfrm>
          <a:prstGeom prst="roundRect">
            <a:avLst>
              <a:gd fmla="val 16667" name="adj"/>
            </a:avLst>
          </a:prstGeom>
          <a:noFill/>
          <a:ln cap="sq" cmpd="sng" w="285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214308" lvl="0" marL="215895"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8" name="Google Shape;188;p7"/>
          <p:cNvSpPr/>
          <p:nvPr/>
        </p:nvSpPr>
        <p:spPr>
          <a:xfrm>
            <a:off x="1775520" y="0"/>
            <a:ext cx="8640960" cy="147732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1" lang="es-ES" sz="1800" u="none" cap="none" strike="noStrike">
                <a:solidFill>
                  <a:srgbClr val="000000"/>
                </a:solidFill>
                <a:latin typeface="Calibri"/>
                <a:ea typeface="Calibri"/>
                <a:cs typeface="Calibri"/>
                <a:sym typeface="Calibri"/>
              </a:rPr>
              <a:t>Para poner en funcionamiento el microondas se presiona el botón &lt;encender&gt;, se abre la puerta automáticamente y se habilita el teclado numérico. </a:t>
            </a:r>
            <a:r>
              <a:rPr b="0" i="1" lang="es-ES" sz="1800" u="none" cap="none" strike="noStrike">
                <a:solidFill>
                  <a:srgbClr val="7F7F7F"/>
                </a:solidFill>
                <a:latin typeface="Calibri"/>
                <a:ea typeface="Calibri"/>
                <a:cs typeface="Calibri"/>
                <a:sym typeface="Calibri"/>
              </a:rPr>
              <a:t>Luego el usuario debe configurar a través del teclado numérico el tiempo de cocción, el cual es de 4 dígitos, al ingresar el último dígito se habilita el teclado de configuración de la temperatura y se pasa a configurar la misma.</a:t>
            </a:r>
            <a:endParaRPr b="0" i="0" sz="1400" u="none" cap="none" strike="noStrike">
              <a:solidFill>
                <a:srgbClr val="000000"/>
              </a:solidFill>
              <a:latin typeface="Arial"/>
              <a:ea typeface="Arial"/>
              <a:cs typeface="Arial"/>
              <a:sym typeface="Arial"/>
            </a:endParaRPr>
          </a:p>
        </p:txBody>
      </p:sp>
      <p:sp>
        <p:nvSpPr>
          <p:cNvPr id="189" name="Google Shape;189;p7"/>
          <p:cNvSpPr/>
          <p:nvPr/>
        </p:nvSpPr>
        <p:spPr>
          <a:xfrm>
            <a:off x="767408" y="5975703"/>
            <a:ext cx="11017224" cy="338554"/>
          </a:xfrm>
          <a:prstGeom prst="rect">
            <a:avLst/>
          </a:prstGeom>
          <a:solidFill>
            <a:schemeClr val="lt1"/>
          </a:solidFill>
          <a:ln cap="flat" cmpd="sng" w="1587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s-ES" sz="1600" u="none" cap="none" strike="noStrike">
                <a:solidFill>
                  <a:srgbClr val="000000"/>
                </a:solidFill>
                <a:latin typeface="Calibri"/>
                <a:ea typeface="Calibri"/>
                <a:cs typeface="Calibri"/>
                <a:sym typeface="Calibri"/>
              </a:rPr>
              <a:t>acciones1 = </a:t>
            </a:r>
            <a:r>
              <a:rPr b="0" i="0" lang="es-ES" sz="1600" u="none" cap="none" strike="noStrike">
                <a:solidFill>
                  <a:srgbClr val="000000"/>
                </a:solidFill>
                <a:latin typeface="Calibri"/>
                <a:ea typeface="Calibri"/>
                <a:cs typeface="Calibri"/>
                <a:sym typeface="Calibri"/>
              </a:rPr>
              <a:t>habilitar teclado numérico, iniciar contador de tiempo total, iniciar cantidad de dígitos,  actualizar display, abrir puerta.</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4" name="Shape 194"/>
        <p:cNvGrpSpPr/>
        <p:nvPr/>
      </p:nvGrpSpPr>
      <p:grpSpPr>
        <a:xfrm>
          <a:off x="0" y="0"/>
          <a:ext cx="0" cy="0"/>
          <a:chOff x="0" y="0"/>
          <a:chExt cx="0" cy="0"/>
        </a:xfrm>
      </p:grpSpPr>
      <p:sp>
        <p:nvSpPr>
          <p:cNvPr id="195" name="Google Shape;195;p8"/>
          <p:cNvSpPr txBox="1"/>
          <p:nvPr/>
        </p:nvSpPr>
        <p:spPr>
          <a:xfrm>
            <a:off x="1981200" y="215902"/>
            <a:ext cx="8229600" cy="59404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96" name="Google Shape;196;p8"/>
          <p:cNvGrpSpPr/>
          <p:nvPr/>
        </p:nvGrpSpPr>
        <p:grpSpPr>
          <a:xfrm>
            <a:off x="4655843" y="1484784"/>
            <a:ext cx="4680519" cy="1512168"/>
            <a:chOff x="2988495" y="1188138"/>
            <a:chExt cx="4680519" cy="1512168"/>
          </a:xfrm>
        </p:grpSpPr>
        <p:sp>
          <p:nvSpPr>
            <p:cNvPr id="197" name="Google Shape;197;p8"/>
            <p:cNvSpPr/>
            <p:nvPr/>
          </p:nvSpPr>
          <p:spPr>
            <a:xfrm>
              <a:off x="4284638" y="1188138"/>
              <a:ext cx="215900" cy="215900"/>
            </a:xfrm>
            <a:prstGeom prst="ellipse">
              <a:avLst/>
            </a:prstGeom>
            <a:solidFill>
              <a:srgbClr val="7F7F7F"/>
            </a:solidFill>
            <a:ln cap="sq"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198" name="Google Shape;198;p8"/>
            <p:cNvCxnSpPr>
              <a:stCxn id="197" idx="4"/>
            </p:cNvCxnSpPr>
            <p:nvPr/>
          </p:nvCxnSpPr>
          <p:spPr>
            <a:xfrm>
              <a:off x="4392588" y="1404038"/>
              <a:ext cx="0" cy="432300"/>
            </a:xfrm>
            <a:prstGeom prst="straightConnector1">
              <a:avLst/>
            </a:prstGeom>
            <a:noFill/>
            <a:ln cap="sq" cmpd="sng" w="28575">
              <a:solidFill>
                <a:srgbClr val="7F7F7F"/>
              </a:solidFill>
              <a:prstDash val="solid"/>
              <a:miter lim="800000"/>
              <a:headEnd len="sm" w="sm" type="none"/>
              <a:tailEnd len="med" w="med" type="stealth"/>
            </a:ln>
          </p:spPr>
        </p:cxnSp>
        <p:sp>
          <p:nvSpPr>
            <p:cNvPr id="199" name="Google Shape;199;p8"/>
            <p:cNvSpPr txBox="1"/>
            <p:nvPr/>
          </p:nvSpPr>
          <p:spPr>
            <a:xfrm>
              <a:off x="4427984" y="1432298"/>
              <a:ext cx="3241030" cy="263791"/>
            </a:xfrm>
            <a:prstGeom prst="rect">
              <a:avLst/>
            </a:prstGeom>
            <a:noFill/>
            <a:ln>
              <a:noFill/>
            </a:ln>
          </p:spPr>
          <p:txBody>
            <a:bodyPr anchorCtr="0" anchor="t" bIns="46800" lIns="90000" spcFirstLastPara="1" rIns="90000" wrap="square" tIns="46800">
              <a:spAutoFit/>
            </a:bodyPr>
            <a:lstStyle/>
            <a:p>
              <a:pPr indent="-214308" lvl="0" marL="215895" marR="0" rtl="0" algn="l">
                <a:lnSpc>
                  <a:spcPct val="100000"/>
                </a:lnSpc>
                <a:spcBef>
                  <a:spcPts val="0"/>
                </a:spcBef>
                <a:spcAft>
                  <a:spcPts val="0"/>
                </a:spcAft>
                <a:buClr>
                  <a:srgbClr val="000000"/>
                </a:buClr>
                <a:buSzPts val="1100"/>
                <a:buFont typeface="Arial"/>
                <a:buNone/>
              </a:pPr>
              <a:r>
                <a:rPr b="0" i="0" lang="es-ES" sz="1100" u="none" cap="none" strike="noStrike">
                  <a:solidFill>
                    <a:srgbClr val="7F7F7F"/>
                  </a:solidFill>
                  <a:latin typeface="Calibri"/>
                  <a:ea typeface="Calibri"/>
                  <a:cs typeface="Calibri"/>
                  <a:sym typeface="Calibri"/>
                </a:rPr>
                <a:t>Se presiona botón &lt;encender&gt;  /  acciones1</a:t>
              </a:r>
              <a:endParaRPr b="0" i="0" sz="1400" u="none" cap="none" strike="noStrike">
                <a:solidFill>
                  <a:srgbClr val="000000"/>
                </a:solidFill>
                <a:latin typeface="Arial"/>
                <a:ea typeface="Arial"/>
                <a:cs typeface="Arial"/>
                <a:sym typeface="Arial"/>
              </a:endParaRPr>
            </a:p>
          </p:txBody>
        </p:sp>
        <p:sp>
          <p:nvSpPr>
            <p:cNvPr id="200" name="Google Shape;200;p8"/>
            <p:cNvSpPr/>
            <p:nvPr/>
          </p:nvSpPr>
          <p:spPr>
            <a:xfrm>
              <a:off x="2988495" y="1836210"/>
              <a:ext cx="2808312" cy="864096"/>
            </a:xfrm>
            <a:prstGeom prst="roundRect">
              <a:avLst>
                <a:gd fmla="val 16667" name="adj"/>
              </a:avLst>
            </a:prstGeom>
            <a:noFill/>
            <a:ln cap="sq" cmpd="sng" w="285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214308" lvl="0" marL="215895"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01" name="Google Shape;201;p8"/>
          <p:cNvSpPr/>
          <p:nvPr/>
        </p:nvSpPr>
        <p:spPr>
          <a:xfrm>
            <a:off x="1775520" y="0"/>
            <a:ext cx="8640960" cy="147732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1" lang="es-ES" sz="1800" u="none" cap="none" strike="noStrike">
                <a:solidFill>
                  <a:srgbClr val="7F7F7F"/>
                </a:solidFill>
                <a:latin typeface="Calibri"/>
                <a:ea typeface="Calibri"/>
                <a:cs typeface="Calibri"/>
                <a:sym typeface="Calibri"/>
              </a:rPr>
              <a:t>Para poner en funcionamiento el microondas se presiona el botón &lt;encender&gt;, se abre la puerta automáticamente y se habilita el teclado numérico. </a:t>
            </a:r>
            <a:r>
              <a:rPr b="0" i="1" lang="es-ES" sz="1800" u="none" cap="none" strike="noStrike">
                <a:solidFill>
                  <a:schemeClr val="dk1"/>
                </a:solidFill>
                <a:latin typeface="Calibri"/>
                <a:ea typeface="Calibri"/>
                <a:cs typeface="Calibri"/>
                <a:sym typeface="Calibri"/>
              </a:rPr>
              <a:t>Luego el usuario debe configurar a través del teclado numérico el tiempo de cocción, el cual es de 4 dígitos, </a:t>
            </a:r>
            <a:r>
              <a:rPr b="0" i="1" lang="es-ES" sz="1800" u="none" cap="none" strike="noStrike">
                <a:solidFill>
                  <a:srgbClr val="7F7F7F"/>
                </a:solidFill>
                <a:latin typeface="Calibri"/>
                <a:ea typeface="Calibri"/>
                <a:cs typeface="Calibri"/>
                <a:sym typeface="Calibri"/>
              </a:rPr>
              <a:t>al ingresar el último dígito se habilita el teclado de configuración de la temperatura y se pasa a configurar la misma.</a:t>
            </a:r>
            <a:endParaRPr b="0" i="0" sz="1400" u="none" cap="none" strike="noStrike">
              <a:solidFill>
                <a:srgbClr val="000000"/>
              </a:solidFill>
              <a:latin typeface="Arial"/>
              <a:ea typeface="Arial"/>
              <a:cs typeface="Arial"/>
              <a:sym typeface="Arial"/>
            </a:endParaRPr>
          </a:p>
        </p:txBody>
      </p:sp>
      <p:sp>
        <p:nvSpPr>
          <p:cNvPr id="202" name="Google Shape;202;p8"/>
          <p:cNvSpPr/>
          <p:nvPr/>
        </p:nvSpPr>
        <p:spPr>
          <a:xfrm>
            <a:off x="767408" y="5975703"/>
            <a:ext cx="10945216" cy="307777"/>
          </a:xfrm>
          <a:prstGeom prst="rect">
            <a:avLst/>
          </a:prstGeom>
          <a:solidFill>
            <a:schemeClr val="lt1"/>
          </a:solidFill>
          <a:ln cap="flat" cmpd="sng" w="1587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rgbClr val="7F7F7F"/>
                </a:solidFill>
                <a:latin typeface="Calibri"/>
                <a:ea typeface="Calibri"/>
                <a:cs typeface="Calibri"/>
                <a:sym typeface="Calibri"/>
              </a:rPr>
              <a:t>acciones1 = habilitar teclado numérico, iniciar contador de tiempo total, iniciar cantidad de dígitos,  actualizar display, abrir puerta.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ema1">
  <a:themeElements>
    <a:clrScheme name="Orige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2019-09-29T15:25:22Z</dcterms:created>
  <dc:creator>cesar Es</dc:creator>
</cp:coreProperties>
</file>