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90" r:id="rId11"/>
    <p:sldId id="272" r:id="rId12"/>
    <p:sldId id="291" r:id="rId13"/>
    <p:sldId id="293" r:id="rId14"/>
    <p:sldId id="292" r:id="rId15"/>
    <p:sldId id="294" r:id="rId16"/>
    <p:sldId id="295" r:id="rId17"/>
    <p:sldId id="296" r:id="rId18"/>
    <p:sldId id="297" r:id="rId19"/>
    <p:sldId id="298" r:id="rId20"/>
    <p:sldId id="300" r:id="rId21"/>
    <p:sldId id="29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6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7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38A9-CCD6-4047-BABE-74833EE1CCA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6A7A-0F08-44FE-AA5B-6DD24422A0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6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ángulo rectángulo 5"/>
          <p:cNvSpPr/>
          <p:nvPr/>
        </p:nvSpPr>
        <p:spPr>
          <a:xfrm rot="10800000">
            <a:off x="6038492" y="0"/>
            <a:ext cx="6153508" cy="3303916"/>
          </a:xfrm>
          <a:prstGeom prst="rt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ángulo rectángulo 4"/>
          <p:cNvSpPr/>
          <p:nvPr/>
        </p:nvSpPr>
        <p:spPr>
          <a:xfrm rot="10800000">
            <a:off x="9135372" y="-1"/>
            <a:ext cx="3056627" cy="3303917"/>
          </a:xfrm>
          <a:prstGeom prst="rt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2" y="1526819"/>
            <a:ext cx="4259143" cy="425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21" y="2795161"/>
            <a:ext cx="1751718" cy="1741312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807670" y="1960775"/>
            <a:ext cx="4835951" cy="7694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44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173784" y="2488309"/>
            <a:ext cx="6129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800" dirty="0" smtClean="0">
                <a:latin typeface="Impact" panose="020B0806030902050204" pitchFamily="34" charset="0"/>
              </a:rPr>
              <a:t>S A G I R E D</a:t>
            </a:r>
            <a:endParaRPr lang="en-US" sz="8800" dirty="0">
              <a:latin typeface="Impact" panose="020B080603090205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669834" y="3831450"/>
            <a:ext cx="5137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SISTEMA ASISTENTE PARA GESTION INTEGRAL DEL RIESGO, DE EMERGENCIAS Y DE DESASTRES</a:t>
            </a:r>
            <a:endParaRPr lang="en-US" sz="2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4807670" y="5094311"/>
            <a:ext cx="483595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atin typeface="Bahnschrift SemiLight Condensed" panose="020B0502040204020203" pitchFamily="34" charset="0"/>
              </a:rPr>
              <a:t>SISTEMA DE CENTRAL DE ALARMA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72250"/>
            <a:ext cx="74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anose="020B0A04020102020204" pitchFamily="34" charset="0"/>
              </a:rPr>
              <a:t>ETAPA NIVEL RESPONDIENTES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1266" name="Picture 2" descr="Icono Ordenador Vectores, Iconos, Gráficos y Fondos para Descargar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13" y="2527937"/>
            <a:ext cx="2994428" cy="29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/>
          <p:cNvSpPr txBox="1"/>
          <p:nvPr/>
        </p:nvSpPr>
        <p:spPr>
          <a:xfrm>
            <a:off x="1847613" y="3293509"/>
            <a:ext cx="2926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 smtClean="0">
                <a:solidFill>
                  <a:srgbClr val="FF0000"/>
                </a:solidFill>
                <a:latin typeface="Impact" panose="020B0806030902050204" pitchFamily="34" charset="0"/>
              </a:rPr>
              <a:t>SAGIRED</a:t>
            </a:r>
            <a:endParaRPr lang="en-US" sz="44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pic>
        <p:nvPicPr>
          <p:cNvPr id="35" name="Picture 4" descr="Operador telefónico - Iconos gratis de person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853" y="1437791"/>
            <a:ext cx="1905107" cy="190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Icono Ordenador Vectores, Iconos, Gráficos y Fondos para Descargar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14" y="2511256"/>
            <a:ext cx="2994428" cy="29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aga clic en el botón, flecha negra aislada, mano blanca aislada. Gráfico  de interfaz, plantilla de iconos de vector web | Vector Premi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411" y="3146025"/>
            <a:ext cx="1190096" cy="104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cono Ordenador Vectores, Iconos, Gráficos y Fondos para Descargar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90" y="2511256"/>
            <a:ext cx="2994428" cy="299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uadroTexto 41"/>
          <p:cNvSpPr txBox="1"/>
          <p:nvPr/>
        </p:nvSpPr>
        <p:spPr>
          <a:xfrm>
            <a:off x="7707642" y="3180992"/>
            <a:ext cx="2926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ACTIVACIÓN </a:t>
            </a:r>
          </a:p>
          <a:p>
            <a:pPr algn="ctr"/>
            <a:r>
              <a:rPr lang="es-E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GENERAL DE </a:t>
            </a:r>
          </a:p>
          <a:p>
            <a:pPr algn="ctr"/>
            <a:r>
              <a:rPr lang="es-ES" sz="2000" dirty="0" smtClean="0">
                <a:solidFill>
                  <a:srgbClr val="FF0000"/>
                </a:solidFill>
                <a:latin typeface="Franklin Gothic Book" panose="020B0503020102020204" pitchFamily="34" charset="0"/>
              </a:rPr>
              <a:t>ALARMAS</a:t>
            </a:r>
            <a:endParaRPr lang="en-US" sz="20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27029" y="272250"/>
            <a:ext cx="74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anose="020B0A04020102020204" pitchFamily="34" charset="0"/>
              </a:rPr>
              <a:t>ETAPA NIVEL RESPONDIENTES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Picture 2" descr="Icono Ordenador Vectores, Iconos, Gráficos y Fondos para Descargar Gra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491"/>
            <a:ext cx="4801084" cy="48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aga clic en el botón, flecha negra aislada, mano blanca aislada. Gráfico  de interfaz, plantilla de iconos de vector web | Vector Prem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205" y="2648782"/>
            <a:ext cx="1774674" cy="17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043229" y="392036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INICIO DE ALARMA</a:t>
            </a:r>
            <a:endParaRPr lang="en-U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810250" y="1798981"/>
            <a:ext cx="5581650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REGISTRA HORA DE LLAMADA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5844313" y="2832459"/>
            <a:ext cx="5581650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VISUALIZACIÓN DE NUMERO QUE LLAMA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5844313" y="4123418"/>
            <a:ext cx="5581650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DETERMINACIÓN DE EMERGENCIA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5810250" y="5258996"/>
            <a:ext cx="5581650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ACTIVACIÓN DE ALARMAS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02322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3595388" y="594549"/>
            <a:ext cx="5581650" cy="600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ero" panose="02000603090000090004" pitchFamily="2" charset="0"/>
              </a:rPr>
              <a:t>INGRESO DE LLAMADA</a:t>
            </a:r>
            <a:endParaRPr lang="en-US" sz="3200" dirty="0">
              <a:solidFill>
                <a:schemeClr val="bg1"/>
              </a:solidFill>
              <a:latin typeface="Aero" panose="02000603090000090004" pitchFamily="2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595388" y="1365579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6619143" y="1365578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595388" y="2348171"/>
            <a:ext cx="5581650" cy="600075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¿ES EMERGENCIA?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3595388" y="3186663"/>
            <a:ext cx="2726281" cy="1200699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6619143" y="3176348"/>
            <a:ext cx="2557895" cy="1200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02322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3595388" y="594549"/>
            <a:ext cx="5581650" cy="600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ero" panose="02000603090000090004" pitchFamily="2" charset="0"/>
              </a:rPr>
              <a:t>INGRESO DE LLAMADA</a:t>
            </a:r>
            <a:endParaRPr lang="en-US" sz="3200" dirty="0">
              <a:solidFill>
                <a:schemeClr val="bg1"/>
              </a:solidFill>
              <a:latin typeface="Aero" panose="02000603090000090004" pitchFamily="2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595388" y="1365579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6619143" y="1365578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Telefonía ELESE - Telefonía Accesorios - Identificadores de Llamad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65" y="4847200"/>
            <a:ext cx="2010800" cy="20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echa derecha 14"/>
          <p:cNvSpPr/>
          <p:nvPr/>
        </p:nvSpPr>
        <p:spPr>
          <a:xfrm rot="19443732">
            <a:off x="1554593" y="3578125"/>
            <a:ext cx="6210544" cy="7143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02322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3595388" y="594549"/>
            <a:ext cx="5581650" cy="6000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ero" panose="02000603090000090004" pitchFamily="2" charset="0"/>
              </a:rPr>
              <a:t>INGRESO DE LLAMADA</a:t>
            </a:r>
            <a:endParaRPr lang="en-US" sz="3200" dirty="0">
              <a:solidFill>
                <a:schemeClr val="bg1"/>
              </a:solidFill>
              <a:latin typeface="Aero" panose="02000603090000090004" pitchFamily="2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3595388" y="1365579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6619143" y="1365578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595388" y="2348171"/>
            <a:ext cx="5581650" cy="600075"/>
          </a:xfrm>
          <a:prstGeom prst="roundRect">
            <a:avLst/>
          </a:prstGeom>
          <a:solidFill>
            <a:srgbClr val="FFFF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¿ES EMERGENCIA?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3595388" y="3186663"/>
            <a:ext cx="2726281" cy="1200699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SI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6619143" y="3176348"/>
            <a:ext cx="2557895" cy="120069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NO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3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28201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698241" y="525279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5776333" y="527883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2698241" y="1315750"/>
            <a:ext cx="7480927" cy="600075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INCENDIO DE VIVIENDA 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451200" y="525278"/>
            <a:ext cx="1727969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13:50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28201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698241" y="525279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5776333" y="527883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2698241" y="1315750"/>
            <a:ext cx="7480927" cy="600075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INCENDIO DE VIVIENDA 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5978106" y="1833750"/>
            <a:ext cx="3873260" cy="2158593"/>
          </a:xfrm>
          <a:prstGeom prst="roundRect">
            <a:avLst/>
          </a:prstGeom>
          <a:solidFill>
            <a:srgbClr val="FF0000"/>
          </a:solidFill>
          <a:ln w="571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 VEHICULO</a:t>
            </a:r>
          </a:p>
          <a:p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 COMERCIO</a:t>
            </a:r>
          </a:p>
          <a:p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 BASURA</a:t>
            </a:r>
          </a:p>
          <a:p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DE ÁRBOL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451200" y="525278"/>
            <a:ext cx="1727969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13:50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28201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698241" y="456271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5776333" y="467501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2698241" y="1151856"/>
            <a:ext cx="7480927" cy="600075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INCENDIO DE VIVIENDA 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451200" y="473522"/>
            <a:ext cx="1727969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13:50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698240" y="1854471"/>
            <a:ext cx="7480927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QTH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698238" y="2569395"/>
            <a:ext cx="5108667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CALLE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7912471" y="2569395"/>
            <a:ext cx="2266696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NÚMERO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2698238" y="3235799"/>
            <a:ext cx="5108667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850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7912471" y="3235799"/>
            <a:ext cx="2266696" cy="600075"/>
          </a:xfrm>
          <a:prstGeom prst="round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15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2724117" y="4049523"/>
            <a:ext cx="3711188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INTERSECCIÓN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6537995" y="4049522"/>
            <a:ext cx="3641172" cy="600075"/>
          </a:xfrm>
          <a:prstGeom prst="round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MOSCONI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3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28201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698241" y="456271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5776333" y="467501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2698241" y="1151856"/>
            <a:ext cx="7480927" cy="600075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INCENDIO DE VIVIENDA 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451200" y="473522"/>
            <a:ext cx="1727969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13:50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698240" y="1854471"/>
            <a:ext cx="7480927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QTH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>
          <a:xfrm>
            <a:off x="2698238" y="2569395"/>
            <a:ext cx="5108667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CALLE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7912471" y="2569395"/>
            <a:ext cx="2266696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NÚMERO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ángulo redondeado 26"/>
          <p:cNvSpPr/>
          <p:nvPr/>
        </p:nvSpPr>
        <p:spPr>
          <a:xfrm>
            <a:off x="2698238" y="3235799"/>
            <a:ext cx="5108667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850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>
          <a:xfrm>
            <a:off x="7912471" y="3235799"/>
            <a:ext cx="2266696" cy="600075"/>
          </a:xfrm>
          <a:prstGeom prst="round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15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Rectángulo redondeado 28"/>
          <p:cNvSpPr/>
          <p:nvPr/>
        </p:nvSpPr>
        <p:spPr>
          <a:xfrm>
            <a:off x="2724117" y="4049523"/>
            <a:ext cx="3711188" cy="600075"/>
          </a:xfrm>
          <a:prstGeom prst="roundRect">
            <a:avLst/>
          </a:prstGeom>
          <a:solidFill>
            <a:srgbClr val="0070C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INTERSECCIÓN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6537995" y="4049522"/>
            <a:ext cx="3641172" cy="600075"/>
          </a:xfrm>
          <a:prstGeom prst="roundRect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MOSCONI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4152703" y="2454546"/>
            <a:ext cx="2199736" cy="13813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458719" y="3910733"/>
            <a:ext cx="7720448" cy="90120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0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2.600+ Pantalla De Pc Fotografías de stock, fotos e imágenes libres de  derecho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5" y="-1028201"/>
            <a:ext cx="11570675" cy="867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0" name="Rectángulo redondeado 19"/>
          <p:cNvSpPr/>
          <p:nvPr/>
        </p:nvSpPr>
        <p:spPr>
          <a:xfrm>
            <a:off x="2698241" y="525279"/>
            <a:ext cx="2920512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NUMERO LLAMANTE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5776333" y="527883"/>
            <a:ext cx="255789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42006523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2698241" y="1385591"/>
            <a:ext cx="7480927" cy="600075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INCENDIO DE VIVIENDA 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8451200" y="525278"/>
            <a:ext cx="1727969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13:50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2698241" y="2217300"/>
            <a:ext cx="7480927" cy="600075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INDIQUE TIPO DE ALARMA</a:t>
            </a:r>
            <a:endParaRPr 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5085904" y="2995587"/>
            <a:ext cx="2641511" cy="399352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EXTERNA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5085903" y="3573151"/>
            <a:ext cx="2641511" cy="399352"/>
          </a:xfrm>
          <a:prstGeom prst="roundRect">
            <a:avLst/>
          </a:prstGeom>
          <a:solidFill>
            <a:srgbClr val="00B05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INTERNA</a:t>
            </a:r>
            <a:endParaRPr lang="en-US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5085902" y="4142961"/>
            <a:ext cx="2641511" cy="399352"/>
          </a:xfrm>
          <a:prstGeom prst="roundRect">
            <a:avLst/>
          </a:prstGeom>
          <a:solidFill>
            <a:srgbClr val="00B0F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AMBAS</a:t>
            </a:r>
            <a:endParaRPr 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3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60923" y="1764950"/>
            <a:ext cx="10182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Desarrollar un programa informático que asista la atención de llamadas telefónicas que se reciban en la Central de Alarmas </a:t>
            </a:r>
            <a:r>
              <a:rPr lang="es-ES" sz="3600" dirty="0" smtClean="0"/>
              <a:t>de un Cuartel de Bomberos Voluntarios </a:t>
            </a:r>
            <a:r>
              <a:rPr lang="es-ES" sz="3600" dirty="0" smtClean="0"/>
              <a:t>y </a:t>
            </a:r>
            <a:r>
              <a:rPr lang="es-ES" sz="3600" dirty="0" smtClean="0"/>
              <a:t>que permita la activación de sistemas que complementan la respuesta a la emergencia desde la sede del Cuartel.</a:t>
            </a:r>
            <a:endParaRPr lang="en-US" sz="36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627029" y="258320"/>
            <a:ext cx="741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 Black" panose="020B0A04020102020204" pitchFamily="34" charset="0"/>
              </a:rPr>
              <a:t>OBJETIVO GENERAL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27029" y="272250"/>
            <a:ext cx="74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anose="020B0A04020102020204" pitchFamily="34" charset="0"/>
              </a:rPr>
              <a:t>ETAPA NIVEL RESPONDIENTES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Picture 2" descr="Icono Ordenador Vectores, Iconos, Gráficos y Fondos para Descargar Gra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491"/>
            <a:ext cx="4801084" cy="48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6798974" y="1376605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ALERTHOR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798974" y="2458415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ALARMA POR RADIO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6798976" y="3540226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ALARMA SONORA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798976" y="4659881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CARTELERIA INTERNA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724262" y="3244176"/>
            <a:ext cx="3352559" cy="860857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ACTIVACION DE </a:t>
            </a:r>
            <a:r>
              <a:rPr lang="es-ES" sz="2000" b="1" dirty="0" smtClean="0">
                <a:solidFill>
                  <a:schemeClr val="bg1"/>
                </a:solidFill>
              </a:rPr>
              <a:t>ALARMA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EXTERNA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798974" y="5779536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APERTURA DE PORTONES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27029" y="272250"/>
            <a:ext cx="74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anose="020B0A04020102020204" pitchFamily="34" charset="0"/>
              </a:rPr>
              <a:t>ETAPA NIVEL RESPONDIENTES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Picture 2" descr="Icono Ordenador Vectores, Iconos, Gráficos y Fondos para Descargar Gra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491"/>
            <a:ext cx="4801084" cy="48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redondeado 22"/>
          <p:cNvSpPr/>
          <p:nvPr/>
        </p:nvSpPr>
        <p:spPr>
          <a:xfrm>
            <a:off x="6798976" y="1608860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ALARMA SONORA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798975" y="3244176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CARTELERIA INTERNA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724262" y="3244176"/>
            <a:ext cx="3352559" cy="860857"/>
          </a:xfrm>
          <a:prstGeom prst="roundRect">
            <a:avLst/>
          </a:prstGeom>
          <a:solidFill>
            <a:srgbClr val="00B05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ACTIVACION DE </a:t>
            </a:r>
            <a:r>
              <a:rPr lang="es-ES" sz="2000" b="1" dirty="0" smtClean="0">
                <a:solidFill>
                  <a:schemeClr val="bg1"/>
                </a:solidFill>
              </a:rPr>
              <a:t>ALARMA</a:t>
            </a:r>
          </a:p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INTERNA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798974" y="5148458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APERTURA DE PORTONES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0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627029" y="272250"/>
            <a:ext cx="74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anose="020B0A04020102020204" pitchFamily="34" charset="0"/>
              </a:rPr>
              <a:t>ETAPA NIVEL RESPONDIENTES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18" name="Picture 2" descr="Icono Ordenador Vectores, Iconos, Gráficos y Fondos para Descargar Grat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491"/>
            <a:ext cx="4801084" cy="48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6798974" y="1326158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ALERTHOR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6798975" y="2357810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ALARMA POR RADIO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/>
          <p:cNvSpPr/>
          <p:nvPr/>
        </p:nvSpPr>
        <p:spPr>
          <a:xfrm>
            <a:off x="6798976" y="3540226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ALARMAS SONORAS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/>
          <p:cNvSpPr/>
          <p:nvPr/>
        </p:nvSpPr>
        <p:spPr>
          <a:xfrm>
            <a:off x="6798976" y="4659881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CARTELERIA INTERNA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724262" y="3244176"/>
            <a:ext cx="3352559" cy="860857"/>
          </a:xfrm>
          <a:prstGeom prst="roundRect">
            <a:avLst/>
          </a:prstGeom>
          <a:solidFill>
            <a:srgbClr val="00B0F0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ACTIVACION DE </a:t>
            </a:r>
            <a:r>
              <a:rPr lang="es-ES" sz="2000" b="1" dirty="0" smtClean="0">
                <a:solidFill>
                  <a:schemeClr val="bg1"/>
                </a:solidFill>
              </a:rPr>
              <a:t>AMBAS ALARMAS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6798974" y="5718104"/>
            <a:ext cx="3248025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APERTURA DE PORTONES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0489427" y="3094315"/>
            <a:ext cx="1323944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INTERNA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ángulo redondeado 18"/>
          <p:cNvSpPr/>
          <p:nvPr/>
        </p:nvSpPr>
        <p:spPr>
          <a:xfrm>
            <a:off x="10489427" y="3979519"/>
            <a:ext cx="1323944" cy="600075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EXTERNA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Conector recto 3"/>
          <p:cNvCxnSpPr>
            <a:stCxn id="23" idx="3"/>
            <a:endCxn id="15" idx="1"/>
          </p:cNvCxnSpPr>
          <p:nvPr/>
        </p:nvCxnSpPr>
        <p:spPr>
          <a:xfrm flipV="1">
            <a:off x="10047001" y="3394353"/>
            <a:ext cx="442426" cy="445911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23" idx="3"/>
            <a:endCxn id="19" idx="1"/>
          </p:cNvCxnSpPr>
          <p:nvPr/>
        </p:nvCxnSpPr>
        <p:spPr>
          <a:xfrm>
            <a:off x="10047001" y="3840264"/>
            <a:ext cx="442426" cy="439293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58320"/>
            <a:ext cx="741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 Black" panose="020B0A04020102020204" pitchFamily="34" charset="0"/>
              </a:rPr>
              <a:t>OBJETIVOS ESPECÍFICOS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0923" y="2031650"/>
            <a:ext cx="1018222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800" dirty="0"/>
              <a:t>Determinar etapas de procesos para la conformación del Programa a partir del desempeño de una Organización de Emergencia, Asociación de Bomberos Voluntarios, como primer Servicio Público de respuesta en diversas emergencias. </a:t>
            </a:r>
            <a:endParaRPr lang="en-US" sz="3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55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72250"/>
            <a:ext cx="741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 Black" panose="020B0A04020102020204" pitchFamily="34" charset="0"/>
              </a:rPr>
              <a:t>OBJETIVOS ESPECÍFICOS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0923" y="2460275"/>
            <a:ext cx="101822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800" dirty="0"/>
              <a:t>Establecer con una Institución de Bomberos Voluntarios como caso testigo, la viabilidad de un trabajo en conjunto para el desarrollo del proyecto.</a:t>
            </a:r>
            <a:endParaRPr lang="en-US" sz="3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72250"/>
            <a:ext cx="741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 Black" panose="020B0A04020102020204" pitchFamily="34" charset="0"/>
              </a:rPr>
              <a:t>OBJETIVOS ESPECÍFICOS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60923" y="2460275"/>
            <a:ext cx="1018222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800" dirty="0"/>
              <a:t>Establecer con un profesional en informática la viabilidad de elaboración de un programa que asista a la respuesta a la emergencia de la organización caso testigo.</a:t>
            </a:r>
            <a:endParaRPr lang="en-US" sz="3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72250"/>
            <a:ext cx="741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 Black" panose="020B0A04020102020204" pitchFamily="34" charset="0"/>
              </a:rPr>
              <a:t>OBJETIVOS ESPECÍFICOS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45903" y="3155600"/>
            <a:ext cx="101822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800" dirty="0"/>
              <a:t>Colectar los datos necesarios con trabajo de campo</a:t>
            </a:r>
            <a:endParaRPr lang="en-US" sz="3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72250"/>
            <a:ext cx="741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smtClean="0">
                <a:latin typeface="Arial Black" panose="020B0A04020102020204" pitchFamily="34" charset="0"/>
              </a:rPr>
              <a:t>OBJETIVOS ESPECÍFICOS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245903" y="3155600"/>
            <a:ext cx="101822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800" dirty="0"/>
              <a:t>Desarrollar el programa para la carga de datos y con ello la generación de programa </a:t>
            </a:r>
            <a:r>
              <a:rPr lang="es-ES" sz="3800" dirty="0" smtClean="0"/>
              <a:t>para el despacho de la respuesta </a:t>
            </a:r>
            <a:r>
              <a:rPr lang="es-ES" sz="3800" dirty="0"/>
              <a:t>a </a:t>
            </a:r>
            <a:r>
              <a:rPr lang="es-ES" sz="3800" dirty="0" smtClean="0"/>
              <a:t>la emergencia.</a:t>
            </a:r>
            <a:endParaRPr lang="en-US" sz="38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72250"/>
            <a:ext cx="74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anose="020B0A04020102020204" pitchFamily="34" charset="0"/>
              </a:rPr>
              <a:t>ETAPA NIVEL RESPONDIENTES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Llamada de emergencia - Iconos gratis de seña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3" y="2148491"/>
            <a:ext cx="2661633" cy="266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rador telefónico - Iconos gratis de person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775" y="2148491"/>
            <a:ext cx="2506481" cy="250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>
            <a:off x="3790950" y="3057525"/>
            <a:ext cx="1104900" cy="7143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>
            <a:off x="7680181" y="3044543"/>
            <a:ext cx="1104900" cy="7143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6" descr="Botón de alarma - Iconos gratis de segurida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866" y="2110093"/>
            <a:ext cx="2544879" cy="254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lechas De Círculo Circular Como Símbolo De Icono Del Ciclo De Reciclaje De  Repetición Ilustración del Vector - Ilustración de rotatorio, pasos:  2446891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421" y="0"/>
            <a:ext cx="1365579" cy="13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Recorte de pantall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148" y="399371"/>
            <a:ext cx="570223" cy="566835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27029" y="272250"/>
            <a:ext cx="741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Arial Black" panose="020B0A04020102020204" pitchFamily="34" charset="0"/>
              </a:rPr>
              <a:t>ETAPA NIVEL RESPONDIENTES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8896" y="60817"/>
            <a:ext cx="1758717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P   R   O   Y   E   C   T   O</a:t>
            </a:r>
            <a:endParaRPr lang="en-US" sz="1600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88896" y="787776"/>
            <a:ext cx="1758717" cy="261610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1050" dirty="0" smtClean="0">
                <a:latin typeface="Bahnschrift SemiLight Condensed" panose="020B0502040204020203" pitchFamily="34" charset="0"/>
              </a:rPr>
              <a:t>N I V E L    R E S P O N D I E N T E S</a:t>
            </a:r>
            <a:endParaRPr lang="en-US" sz="1050" dirty="0">
              <a:latin typeface="Bahnschrift SemiLight Condensed" panose="020B0502040204020203" pitchFamily="34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-1031080" y="302162"/>
            <a:ext cx="3998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 smtClean="0">
                <a:latin typeface="Impact" panose="020B0806030902050204" pitchFamily="34" charset="0"/>
              </a:rPr>
              <a:t>S A G I R E D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24" name="Flecha derecha 23"/>
          <p:cNvSpPr/>
          <p:nvPr/>
        </p:nvSpPr>
        <p:spPr>
          <a:xfrm rot="5400000">
            <a:off x="606423" y="2721624"/>
            <a:ext cx="1104900" cy="7143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/>
          <p:cNvSpPr txBox="1"/>
          <p:nvPr/>
        </p:nvSpPr>
        <p:spPr>
          <a:xfrm>
            <a:off x="2564148" y="3921302"/>
            <a:ext cx="171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ACTIVACIÓN </a:t>
            </a:r>
          </a:p>
          <a:p>
            <a:pPr algn="ctr"/>
            <a:r>
              <a:rPr lang="es-ES" dirty="0" smtClean="0"/>
              <a:t>DE </a:t>
            </a:r>
          </a:p>
          <a:p>
            <a:pPr algn="ctr"/>
            <a:r>
              <a:rPr lang="es-ES" dirty="0" smtClean="0"/>
              <a:t>ALERTHOR</a:t>
            </a:r>
            <a:endParaRPr lang="en-US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710185" y="3921302"/>
            <a:ext cx="1711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ACTIVACIÓN DE ALARMA RADIAL </a:t>
            </a:r>
            <a:endParaRPr lang="en-U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6587548" y="3959946"/>
            <a:ext cx="1711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ACTIVACIÓN DE SIRENAS</a:t>
            </a:r>
          </a:p>
          <a:p>
            <a:pPr algn="ctr"/>
            <a:r>
              <a:rPr lang="es-ES" dirty="0" smtClean="0"/>
              <a:t>YA SEAN INTERNA O EXTERNA O AMBAS</a:t>
            </a:r>
            <a:endParaRPr lang="en-U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493593" y="3921302"/>
            <a:ext cx="171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INFORMACIÓN EN PANTALLA</a:t>
            </a:r>
            <a:endParaRPr lang="en-US" dirty="0"/>
          </a:p>
        </p:txBody>
      </p:sp>
      <p:sp>
        <p:nvSpPr>
          <p:cNvPr id="39" name="Flecha derecha 38"/>
          <p:cNvSpPr/>
          <p:nvPr/>
        </p:nvSpPr>
        <p:spPr>
          <a:xfrm rot="5400000">
            <a:off x="2867361" y="2733319"/>
            <a:ext cx="1104900" cy="7143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echa derecha 39"/>
          <p:cNvSpPr/>
          <p:nvPr/>
        </p:nvSpPr>
        <p:spPr>
          <a:xfrm rot="5400000">
            <a:off x="5023072" y="2751816"/>
            <a:ext cx="1104900" cy="7143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echa derecha 40"/>
          <p:cNvSpPr/>
          <p:nvPr/>
        </p:nvSpPr>
        <p:spPr>
          <a:xfrm rot="5400000">
            <a:off x="6892218" y="2771866"/>
            <a:ext cx="1104900" cy="7143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echa derecha 41"/>
          <p:cNvSpPr/>
          <p:nvPr/>
        </p:nvSpPr>
        <p:spPr>
          <a:xfrm rot="5400000">
            <a:off x="8796806" y="2721624"/>
            <a:ext cx="1104900" cy="7143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echa derecha 42"/>
          <p:cNvSpPr/>
          <p:nvPr/>
        </p:nvSpPr>
        <p:spPr>
          <a:xfrm rot="5400000">
            <a:off x="10564075" y="2721624"/>
            <a:ext cx="1104900" cy="7143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/>
          <p:cNvSpPr txBox="1"/>
          <p:nvPr/>
        </p:nvSpPr>
        <p:spPr>
          <a:xfrm>
            <a:off x="418111" y="4008258"/>
            <a:ext cx="171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TOMA DE DATOS</a:t>
            </a:r>
            <a:endParaRPr lang="en-U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0260862" y="3921302"/>
            <a:ext cx="171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APERTURA DE PORTONES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1075</Words>
  <Application>Microsoft Office PowerPoint</Application>
  <PresentationFormat>Panorámica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Aero</vt:lpstr>
      <vt:lpstr>Arial</vt:lpstr>
      <vt:lpstr>Arial Black</vt:lpstr>
      <vt:lpstr>Bahnschrift SemiLight Condensed</vt:lpstr>
      <vt:lpstr>Calibri</vt:lpstr>
      <vt:lpstr>Calibri Light</vt:lpstr>
      <vt:lpstr>Franklin Gothic Book</vt:lpstr>
      <vt:lpstr>Impact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Diego MEDINA</dc:creator>
  <cp:lastModifiedBy>Héctor Diego MEDINA</cp:lastModifiedBy>
  <cp:revision>38</cp:revision>
  <dcterms:created xsi:type="dcterms:W3CDTF">2025-06-30T22:59:01Z</dcterms:created>
  <dcterms:modified xsi:type="dcterms:W3CDTF">2025-09-01T15:04:31Z</dcterms:modified>
</cp:coreProperties>
</file>