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Hind" panose="020B0604020202020204" charset="0"/>
      <p:regular r:id="rId27"/>
      <p:bold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gEAQePfZMNkzmDijRo0koHvLS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bf058617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bf0586170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bf058617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8bf0586170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bf058617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8bf058617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bf058617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8bf0586170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bf058617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8bf0586170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f058617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8bf0586170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f058617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8bf0586170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d61fb71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8d61fb71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d61fb710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8d61fb7103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d61fb710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8d61fb7103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d61fb710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8d61fb7103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d61fb710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8d61fb7103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d61fb7103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8d61fb7103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d61fb7103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8d61fb7103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d61fb710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8d61fb7103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b5782673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8b5782673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bf05861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8bf058617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bf05861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bf05861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bf058617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8bf058617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bf058617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8bf0586170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f058617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bf0586170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bf058617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8bf0586170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5"/>
          <p:cNvSpPr txBox="1">
            <a:spLocks noGrp="1"/>
          </p:cNvSpPr>
          <p:nvPr>
            <p:ph type="ctrTitle"/>
          </p:nvPr>
        </p:nvSpPr>
        <p:spPr>
          <a:xfrm>
            <a:off x="2328150" y="1991825"/>
            <a:ext cx="44877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 name="Google Shape;11;p5"/>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 name="Google Shape;12;p5"/>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 name="Google Shape;13;p5"/>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 name="Google Shape;14;p5"/>
          <p:cNvSpPr/>
          <p:nvPr/>
        </p:nvSpPr>
        <p:spPr>
          <a:xfrm rot="-5400000" flipH="1">
            <a:off x="563748" y="2068298"/>
            <a:ext cx="1518900" cy="925500"/>
          </a:xfrm>
          <a:prstGeom prst="parallelogram">
            <a:avLst>
              <a:gd name="adj" fmla="val 81897"/>
            </a:avLst>
          </a:prstGeom>
          <a:solidFill>
            <a:srgbClr val="0066FF">
              <a:alpha val="2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Google Shape;15;p5"/>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 name="Google Shape;16;p5"/>
          <p:cNvSpPr/>
          <p:nvPr/>
        </p:nvSpPr>
        <p:spPr>
          <a:xfrm rot="-5400000">
            <a:off x="-192598" y="1950593"/>
            <a:ext cx="985800" cy="600600"/>
          </a:xfrm>
          <a:prstGeom prst="parallelogram">
            <a:avLst>
              <a:gd name="adj" fmla="val 81897"/>
            </a:avLst>
          </a:prstGeom>
          <a:solidFill>
            <a:srgbClr val="FFFFFF">
              <a:alpha val="1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 name="Google Shape;17;p5"/>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 name="Google Shape;18;p5"/>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 name="Google Shape;19;p5"/>
          <p:cNvSpPr/>
          <p:nvPr/>
        </p:nvSpPr>
        <p:spPr>
          <a:xfrm rot="-5400000" flipH="1">
            <a:off x="7315902" y="2802275"/>
            <a:ext cx="1027800" cy="626100"/>
          </a:xfrm>
          <a:prstGeom prst="parallelogram">
            <a:avLst>
              <a:gd name="adj" fmla="val 81897"/>
            </a:avLst>
          </a:prstGeom>
          <a:solidFill>
            <a:srgbClr val="FFFFFF">
              <a:alpha val="1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 name="Google Shape;20;p5"/>
          <p:cNvSpPr/>
          <p:nvPr/>
        </p:nvSpPr>
        <p:spPr>
          <a:xfrm rot="-5400000" flipH="1">
            <a:off x="6337825" y="578875"/>
            <a:ext cx="1520100" cy="926100"/>
          </a:xfrm>
          <a:prstGeom prst="parallelogram">
            <a:avLst>
              <a:gd name="adj" fmla="val 81897"/>
            </a:avLst>
          </a:prstGeom>
          <a:solidFill>
            <a:srgbClr val="0066FF">
              <a:alpha val="2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21"/>
        <p:cNvGrpSpPr/>
        <p:nvPr/>
      </p:nvGrpSpPr>
      <p:grpSpPr>
        <a:xfrm>
          <a:off x="0" y="0"/>
          <a:ext cx="0" cy="0"/>
          <a:chOff x="0" y="0"/>
          <a:chExt cx="0" cy="0"/>
        </a:xfrm>
      </p:grpSpPr>
      <p:grpSp>
        <p:nvGrpSpPr>
          <p:cNvPr id="22" name="Google Shape;22;p6"/>
          <p:cNvGrpSpPr/>
          <p:nvPr/>
        </p:nvGrpSpPr>
        <p:grpSpPr>
          <a:xfrm>
            <a:off x="7395202" y="-6"/>
            <a:ext cx="1748884" cy="4013021"/>
            <a:chOff x="7395202" y="-6"/>
            <a:chExt cx="1748884" cy="4013021"/>
          </a:xfrm>
        </p:grpSpPr>
        <p:sp>
          <p:nvSpPr>
            <p:cNvPr id="23" name="Google Shape;23;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 name="Google Shape;24;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 name="Google Shape;25;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 name="Google Shape;26;p6"/>
            <p:cNvSpPr/>
            <p:nvPr/>
          </p:nvSpPr>
          <p:spPr>
            <a:xfrm rot="-5400000">
              <a:off x="7178152" y="542730"/>
              <a:ext cx="1110900" cy="676800"/>
            </a:xfrm>
            <a:prstGeom prst="parallelogram">
              <a:avLst>
                <a:gd name="adj" fmla="val 81897"/>
              </a:avLst>
            </a:prstGeom>
            <a:solidFill>
              <a:srgbClr val="FFFFFF">
                <a:alpha val="1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 name="Google Shape;27;p6"/>
            <p:cNvSpPr/>
            <p:nvPr/>
          </p:nvSpPr>
          <p:spPr>
            <a:xfrm rot="-5400000" flipH="1">
              <a:off x="8242801" y="3381815"/>
              <a:ext cx="784500" cy="477900"/>
            </a:xfrm>
            <a:prstGeom prst="parallelogram">
              <a:avLst>
                <a:gd name="adj" fmla="val 81897"/>
              </a:avLst>
            </a:prstGeom>
            <a:solidFill>
              <a:srgbClr val="0066FF">
                <a:alpha val="2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8" name="Google Shape;28;p6"/>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 name="Google Shape;29;p6"/>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 name="Google Shape;30;p6"/>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 name="Google Shape;31;p6"/>
          <p:cNvSpPr/>
          <p:nvPr/>
        </p:nvSpPr>
        <p:spPr>
          <a:xfrm rot="-5400000">
            <a:off x="-199052" y="1206482"/>
            <a:ext cx="1018800" cy="620700"/>
          </a:xfrm>
          <a:prstGeom prst="parallelogram">
            <a:avLst>
              <a:gd name="adj" fmla="val 81897"/>
            </a:avLst>
          </a:prstGeom>
          <a:solidFill>
            <a:srgbClr val="FFFFFF">
              <a:alpha val="1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 name="Google Shape;32;p6"/>
          <p:cNvSpPr/>
          <p:nvPr/>
        </p:nvSpPr>
        <p:spPr>
          <a:xfrm rot="-5400000" flipH="1">
            <a:off x="472234" y="3024661"/>
            <a:ext cx="1272000" cy="775200"/>
          </a:xfrm>
          <a:prstGeom prst="parallelogram">
            <a:avLst>
              <a:gd name="adj" fmla="val 81897"/>
            </a:avLst>
          </a:prstGeom>
          <a:solidFill>
            <a:srgbClr val="0066FF">
              <a:alpha val="2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 name="Google Shape;33;p6"/>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endParaRPr/>
          </a:p>
        </p:txBody>
      </p:sp>
      <p:sp>
        <p:nvSpPr>
          <p:cNvPr id="7" name="Google Shape;7;p4"/>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endParaRPr/>
          </a:p>
        </p:txBody>
      </p:sp>
      <p:sp>
        <p:nvSpPr>
          <p:cNvPr id="8" name="Google Shape;8;p4"/>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agust-D2/animacion-de-una-flor/blob/master/proyectoFINAL.c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BE2E"/>
        </a:solidFill>
        <a:effectLst/>
      </p:bgPr>
    </p:bg>
    <p:spTree>
      <p:nvGrpSpPr>
        <p:cNvPr id="1" name="Shape 37"/>
        <p:cNvGrpSpPr/>
        <p:nvPr/>
      </p:nvGrpSpPr>
      <p:grpSpPr>
        <a:xfrm>
          <a:off x="0" y="0"/>
          <a:ext cx="0" cy="0"/>
          <a:chOff x="0" y="0"/>
          <a:chExt cx="0" cy="0"/>
        </a:xfrm>
      </p:grpSpPr>
      <p:pic>
        <p:nvPicPr>
          <p:cNvPr id="38" name="Google Shape;38;p1"/>
          <p:cNvPicPr preferRelativeResize="0"/>
          <p:nvPr/>
        </p:nvPicPr>
        <p:blipFill rotWithShape="1">
          <a:blip r:embed="rId3">
            <a:alphaModFix/>
          </a:blip>
          <a:srcRect/>
          <a:stretch/>
        </p:blipFill>
        <p:spPr>
          <a:xfrm>
            <a:off x="1097056" y="490283"/>
            <a:ext cx="2992582" cy="2992582"/>
          </a:xfrm>
          <a:prstGeom prst="rect">
            <a:avLst/>
          </a:prstGeom>
          <a:noFill/>
          <a:ln>
            <a:noFill/>
          </a:ln>
        </p:spPr>
      </p:pic>
      <p:sp>
        <p:nvSpPr>
          <p:cNvPr id="39" name="Google Shape;39;p1"/>
          <p:cNvSpPr txBox="1">
            <a:spLocks noGrp="1"/>
          </p:cNvSpPr>
          <p:nvPr>
            <p:ph type="ctrTitle"/>
          </p:nvPr>
        </p:nvSpPr>
        <p:spPr>
          <a:xfrm>
            <a:off x="4571988" y="1305130"/>
            <a:ext cx="4577700" cy="139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es-ES" sz="5000">
                <a:solidFill>
                  <a:srgbClr val="000000"/>
                </a:solidFill>
              </a:rPr>
              <a:t>FLOR EN MOVIMIENTO</a:t>
            </a:r>
            <a:r>
              <a:rPr lang="es-ES" sz="6600">
                <a:solidFill>
                  <a:srgbClr val="000000"/>
                </a:solidFill>
              </a:rPr>
              <a:t/>
            </a:r>
            <a:br>
              <a:rPr lang="es-ES" sz="6600">
                <a:solidFill>
                  <a:srgbClr val="000000"/>
                </a:solidFill>
              </a:rPr>
            </a:br>
            <a:r>
              <a:rPr lang="es-ES" sz="1600">
                <a:solidFill>
                  <a:srgbClr val="E57C42"/>
                </a:solidFill>
              </a:rPr>
              <a:t>PROYECTO 2D</a:t>
            </a:r>
            <a:endParaRPr sz="1600">
              <a:solidFill>
                <a:srgbClr val="000000"/>
              </a:solidFill>
            </a:endParaRPr>
          </a:p>
        </p:txBody>
      </p:sp>
      <p:sp>
        <p:nvSpPr>
          <p:cNvPr id="40" name="Google Shape;40;p1"/>
          <p:cNvSpPr txBox="1"/>
          <p:nvPr/>
        </p:nvSpPr>
        <p:spPr>
          <a:xfrm>
            <a:off x="3049407" y="3394730"/>
            <a:ext cx="2574300" cy="118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dirty="0">
                <a:solidFill>
                  <a:srgbClr val="000000"/>
                </a:solidFill>
                <a:latin typeface="Hind"/>
                <a:ea typeface="Hind"/>
                <a:cs typeface="Hind"/>
                <a:sym typeface="Hind"/>
              </a:rPr>
              <a:t>INTEGRANTES:</a:t>
            </a:r>
            <a:endParaRPr sz="1000" b="1" i="0" u="none" strike="noStrike" cap="none" dirty="0">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dirty="0">
                <a:solidFill>
                  <a:srgbClr val="E57C42"/>
                </a:solidFill>
                <a:latin typeface="Hind"/>
                <a:ea typeface="Hind"/>
                <a:cs typeface="Hind"/>
                <a:sym typeface="Hind"/>
              </a:rPr>
              <a:t>SILVERA IÑIGO, </a:t>
            </a:r>
            <a:r>
              <a:rPr lang="es-ES" sz="1000" b="1" dirty="0">
                <a:solidFill>
                  <a:srgbClr val="E57C42"/>
                </a:solidFill>
                <a:latin typeface="Hind"/>
                <a:ea typeface="Hind"/>
                <a:cs typeface="Hind"/>
                <a:sym typeface="Hind"/>
              </a:rPr>
              <a:t>Nathan </a:t>
            </a:r>
            <a:r>
              <a:rPr lang="es-ES" sz="1000" b="1" dirty="0" err="1">
                <a:solidFill>
                  <a:srgbClr val="E57C42"/>
                </a:solidFill>
                <a:latin typeface="Hind"/>
                <a:ea typeface="Hind"/>
                <a:cs typeface="Hind"/>
                <a:sym typeface="Hind"/>
              </a:rPr>
              <a:t>Josue</a:t>
            </a:r>
            <a:endParaRPr sz="1000" b="1" i="0" u="none" strike="noStrike" cap="none" dirty="0">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dirty="0">
                <a:solidFill>
                  <a:srgbClr val="E57C42"/>
                </a:solidFill>
                <a:latin typeface="Hind"/>
                <a:ea typeface="Hind"/>
                <a:cs typeface="Hind"/>
                <a:sym typeface="Hind"/>
              </a:rPr>
              <a:t>GOMEZ FLORES, </a:t>
            </a:r>
            <a:r>
              <a:rPr lang="es-ES" sz="1000" b="1" i="0" u="none" strike="noStrike" cap="none" dirty="0" err="1">
                <a:solidFill>
                  <a:srgbClr val="E57C42"/>
                </a:solidFill>
                <a:latin typeface="Hind"/>
                <a:ea typeface="Hind"/>
                <a:cs typeface="Hind"/>
                <a:sym typeface="Hind"/>
              </a:rPr>
              <a:t>E</a:t>
            </a:r>
            <a:r>
              <a:rPr lang="es-ES" sz="1000" b="1" dirty="0" err="1">
                <a:solidFill>
                  <a:srgbClr val="E57C42"/>
                </a:solidFill>
                <a:latin typeface="Hind"/>
                <a:ea typeface="Hind"/>
                <a:cs typeface="Hind"/>
                <a:sym typeface="Hind"/>
              </a:rPr>
              <a:t>lias</a:t>
            </a:r>
            <a:endParaRPr sz="1000" b="1" i="0" u="none" strike="noStrike" cap="none" dirty="0">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r>
              <a:rPr lang="es-ES" sz="1000" b="1" dirty="0">
                <a:solidFill>
                  <a:srgbClr val="E57C42"/>
                </a:solidFill>
                <a:latin typeface="Hind"/>
                <a:ea typeface="Hind"/>
                <a:cs typeface="Hind"/>
                <a:sym typeface="Hind"/>
              </a:rPr>
              <a:t>CENTENO MACALUPU, </a:t>
            </a:r>
            <a:r>
              <a:rPr lang="es-ES" sz="1000" b="1" dirty="0" err="1">
                <a:solidFill>
                  <a:srgbClr val="E57C42"/>
                </a:solidFill>
                <a:latin typeface="Hind"/>
                <a:ea typeface="Hind"/>
                <a:cs typeface="Hind"/>
                <a:sym typeface="Hind"/>
              </a:rPr>
              <a:t>Angela</a:t>
            </a:r>
            <a:r>
              <a:rPr lang="es-ES" sz="1000" b="1" dirty="0">
                <a:solidFill>
                  <a:srgbClr val="E57C42"/>
                </a:solidFill>
                <a:latin typeface="Hind"/>
                <a:ea typeface="Hind"/>
                <a:cs typeface="Hind"/>
                <a:sym typeface="Hind"/>
              </a:rPr>
              <a:t> </a:t>
            </a:r>
            <a:r>
              <a:rPr lang="es-ES" sz="1000" b="1" dirty="0" err="1">
                <a:solidFill>
                  <a:srgbClr val="E57C42"/>
                </a:solidFill>
                <a:latin typeface="Hind"/>
                <a:ea typeface="Hind"/>
                <a:cs typeface="Hind"/>
                <a:sym typeface="Hind"/>
              </a:rPr>
              <a:t>Stephany</a:t>
            </a:r>
            <a:endParaRPr sz="1000" b="1" dirty="0">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r>
              <a:rPr lang="es-ES" sz="1000" b="1" dirty="0">
                <a:solidFill>
                  <a:srgbClr val="E57C42"/>
                </a:solidFill>
                <a:latin typeface="Hind"/>
                <a:ea typeface="Hind"/>
                <a:cs typeface="Hind"/>
                <a:sym typeface="Hind"/>
              </a:rPr>
              <a:t>HUARANCCA RIVAS, Isaac Erick</a:t>
            </a:r>
            <a:endParaRPr sz="1000" b="1" dirty="0">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r>
              <a:rPr lang="es-ES" sz="1000" b="1" dirty="0">
                <a:solidFill>
                  <a:srgbClr val="E57C42"/>
                </a:solidFill>
                <a:latin typeface="Hind"/>
                <a:ea typeface="Hind"/>
                <a:cs typeface="Hind"/>
                <a:sym typeface="Hind"/>
              </a:rPr>
              <a:t>ROMAN AGUILAR, </a:t>
            </a:r>
            <a:r>
              <a:rPr lang="es-ES" sz="1000" b="1" dirty="0" err="1">
                <a:solidFill>
                  <a:srgbClr val="E57C42"/>
                </a:solidFill>
                <a:latin typeface="Hind"/>
                <a:ea typeface="Hind"/>
                <a:cs typeface="Hind"/>
                <a:sym typeface="Hind"/>
              </a:rPr>
              <a:t>Thom</a:t>
            </a:r>
            <a:r>
              <a:rPr lang="es-ES" sz="1000" b="1" dirty="0">
                <a:solidFill>
                  <a:srgbClr val="E57C42"/>
                </a:solidFill>
                <a:latin typeface="Hind"/>
                <a:ea typeface="Hind"/>
                <a:cs typeface="Hind"/>
                <a:sym typeface="Hind"/>
              </a:rPr>
              <a:t> </a:t>
            </a:r>
            <a:r>
              <a:rPr lang="es-ES" sz="1000" b="1" dirty="0" err="1" smtClean="0">
                <a:solidFill>
                  <a:srgbClr val="E57C42"/>
                </a:solidFill>
                <a:latin typeface="Hind"/>
                <a:ea typeface="Hind"/>
                <a:cs typeface="Hind"/>
                <a:sym typeface="Hind"/>
              </a:rPr>
              <a:t>Maurick</a:t>
            </a:r>
            <a:endParaRPr lang="es-ES" sz="1000" b="1" dirty="0" smtClean="0">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000"/>
              <a:buFont typeface="Arial"/>
              <a:buNone/>
            </a:pPr>
            <a:endParaRPr lang="es-PE" sz="1000" b="1" dirty="0" smtClean="0">
              <a:solidFill>
                <a:srgbClr val="E57C42"/>
              </a:solidFill>
              <a:latin typeface="Hind"/>
              <a:ea typeface="Hind"/>
              <a:cs typeface="Hind"/>
              <a:sym typeface="Hind"/>
            </a:endParaRPr>
          </a:p>
          <a:p>
            <a:pPr algn="ctr">
              <a:buSzPts val="1000"/>
            </a:pPr>
            <a:r>
              <a:rPr lang="es-ES" sz="1000" b="1" dirty="0" smtClean="0">
                <a:latin typeface="Hind"/>
                <a:ea typeface="Hind"/>
                <a:cs typeface="Hind"/>
                <a:sym typeface="Hind"/>
              </a:rPr>
              <a:t>REPOSITORIO:</a:t>
            </a:r>
            <a:endParaRPr lang="es-PE" sz="1000" b="1" dirty="0">
              <a:solidFill>
                <a:srgbClr val="E57C42"/>
              </a:solidFill>
              <a:latin typeface="Hind"/>
              <a:ea typeface="Hind"/>
              <a:cs typeface="Hind"/>
              <a:sym typeface="Hind"/>
            </a:endParaRPr>
          </a:p>
          <a:p>
            <a:pPr lvl="0" algn="ctr">
              <a:buSzPts val="1000"/>
            </a:pPr>
            <a:r>
              <a:rPr lang="en-US" sz="1000" dirty="0">
                <a:hlinkClick r:id="rId4"/>
              </a:rPr>
              <a:t>https://github.com/agust-D2/animacion-de-una-flor/blob/master/proyectoFINAL.cpp</a:t>
            </a:r>
            <a:endParaRPr sz="1000" b="1" dirty="0">
              <a:solidFill>
                <a:srgbClr val="E57C42"/>
              </a:solidFill>
              <a:latin typeface="Hind"/>
              <a:ea typeface="Hind"/>
              <a:cs typeface="Hind"/>
              <a:sym typeface="Hind"/>
            </a:endParaRPr>
          </a:p>
        </p:txBody>
      </p:sp>
      <p:cxnSp>
        <p:nvCxnSpPr>
          <p:cNvPr id="41" name="Google Shape;41;p1"/>
          <p:cNvCxnSpPr/>
          <p:nvPr/>
        </p:nvCxnSpPr>
        <p:spPr>
          <a:xfrm>
            <a:off x="4336557" y="798787"/>
            <a:ext cx="0" cy="2406869"/>
          </a:xfrm>
          <a:prstGeom prst="straightConnector1">
            <a:avLst/>
          </a:prstGeom>
          <a:noFill/>
          <a:ln w="9525" cap="flat" cmpd="sng">
            <a:solidFill>
              <a:schemeClr val="lt1"/>
            </a:solidFill>
            <a:prstDash val="solid"/>
            <a:round/>
            <a:headEnd type="none" w="sm" len="sm"/>
            <a:tailEnd type="none" w="sm" len="sm"/>
          </a:ln>
        </p:spPr>
      </p:cxnSp>
      <p:pic>
        <p:nvPicPr>
          <p:cNvPr id="42" name="Google Shape;42;p1"/>
          <p:cNvPicPr preferRelativeResize="0"/>
          <p:nvPr/>
        </p:nvPicPr>
        <p:blipFill rotWithShape="1">
          <a:blip r:embed="rId5">
            <a:alphaModFix/>
          </a:blip>
          <a:srcRect/>
          <a:stretch/>
        </p:blipFill>
        <p:spPr>
          <a:xfrm>
            <a:off x="0" y="1"/>
            <a:ext cx="665475" cy="6582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17"/>
        <p:cNvGrpSpPr/>
        <p:nvPr/>
      </p:nvGrpSpPr>
      <p:grpSpPr>
        <a:xfrm>
          <a:off x="0" y="0"/>
          <a:ext cx="0" cy="0"/>
          <a:chOff x="0" y="0"/>
          <a:chExt cx="0" cy="0"/>
        </a:xfrm>
      </p:grpSpPr>
      <p:sp>
        <p:nvSpPr>
          <p:cNvPr id="118" name="Google Shape;118;g8bf0586170_0_62"/>
          <p:cNvSpPr txBox="1">
            <a:spLocks noGrp="1"/>
          </p:cNvSpPr>
          <p:nvPr>
            <p:ph type="ctrTitle"/>
          </p:nvPr>
        </p:nvSpPr>
        <p:spPr>
          <a:xfrm>
            <a:off x="-1184387" y="-1735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19" name="Google Shape;119;g8bf0586170_0_62"/>
          <p:cNvSpPr txBox="1"/>
          <p:nvPr/>
        </p:nvSpPr>
        <p:spPr>
          <a:xfrm>
            <a:off x="4120838" y="39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ANIMACIÓN x TIEMPO</a:t>
            </a:r>
            <a:endParaRPr sz="2300" b="1">
              <a:solidFill>
                <a:srgbClr val="E57C42"/>
              </a:solidFill>
              <a:latin typeface="Hind"/>
              <a:ea typeface="Hind"/>
              <a:cs typeface="Hind"/>
              <a:sym typeface="Hind"/>
            </a:endParaRPr>
          </a:p>
        </p:txBody>
      </p:sp>
      <p:pic>
        <p:nvPicPr>
          <p:cNvPr id="120" name="Google Shape;120;g8bf0586170_0_62"/>
          <p:cNvPicPr preferRelativeResize="0"/>
          <p:nvPr/>
        </p:nvPicPr>
        <p:blipFill rotWithShape="1">
          <a:blip r:embed="rId3">
            <a:alphaModFix/>
          </a:blip>
          <a:srcRect b="45423"/>
          <a:stretch/>
        </p:blipFill>
        <p:spPr>
          <a:xfrm>
            <a:off x="2628150" y="1071925"/>
            <a:ext cx="6313900" cy="2087700"/>
          </a:xfrm>
          <a:prstGeom prst="rect">
            <a:avLst/>
          </a:prstGeom>
          <a:noFill/>
          <a:ln>
            <a:noFill/>
          </a:ln>
        </p:spPr>
      </p:pic>
      <p:sp>
        <p:nvSpPr>
          <p:cNvPr id="121" name="Google Shape;121;g8bf0586170_0_62"/>
          <p:cNvSpPr txBox="1"/>
          <p:nvPr/>
        </p:nvSpPr>
        <p:spPr>
          <a:xfrm>
            <a:off x="76200" y="527544"/>
            <a:ext cx="2499000" cy="408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100"/>
              <a:buFont typeface="Arial"/>
              <a:buNone/>
            </a:pPr>
            <a:endParaRPr>
              <a:solidFill>
                <a:schemeClr val="dk1"/>
              </a:solidFill>
              <a:latin typeface="Hind"/>
              <a:ea typeface="Hind"/>
              <a:cs typeface="Hind"/>
              <a:sym typeface="Hind"/>
            </a:endParaRPr>
          </a:p>
          <a:p>
            <a:pPr marL="0" marR="0" lvl="0" indent="0" algn="just" rtl="0">
              <a:lnSpc>
                <a:spcPct val="100000"/>
              </a:lnSpc>
              <a:spcBef>
                <a:spcPts val="1200"/>
              </a:spcBef>
              <a:spcAft>
                <a:spcPts val="0"/>
              </a:spcAft>
              <a:buClr>
                <a:srgbClr val="000000"/>
              </a:buClr>
              <a:buSzPts val="1100"/>
              <a:buFont typeface="Arial"/>
              <a:buNone/>
            </a:pPr>
            <a:r>
              <a:rPr lang="es-ES">
                <a:solidFill>
                  <a:schemeClr val="dk1"/>
                </a:solidFill>
                <a:latin typeface="Hind"/>
                <a:ea typeface="Hind"/>
                <a:cs typeface="Hind"/>
                <a:sym typeface="Hind"/>
              </a:rPr>
              <a:t>En esta parte de la función utilizamos el delta para hacer la rotacion que tendra la flor</a:t>
            </a:r>
            <a:endParaRPr>
              <a:solidFill>
                <a:schemeClr val="dk1"/>
              </a:solidFill>
              <a:latin typeface="Hind"/>
              <a:ea typeface="Hind"/>
              <a:cs typeface="Hind"/>
              <a:sym typeface="Hind"/>
            </a:endParaRPr>
          </a:p>
          <a:p>
            <a:pPr marL="0" marR="0" lvl="0" indent="0" algn="just" rtl="0">
              <a:lnSpc>
                <a:spcPct val="100000"/>
              </a:lnSpc>
              <a:spcBef>
                <a:spcPts val="1200"/>
              </a:spcBef>
              <a:spcAft>
                <a:spcPts val="0"/>
              </a:spcAft>
              <a:buClr>
                <a:srgbClr val="000000"/>
              </a:buClr>
              <a:buSzPts val="1100"/>
              <a:buFont typeface="Arial"/>
              <a:buNone/>
            </a:pPr>
            <a:endParaRPr>
              <a:solidFill>
                <a:schemeClr val="dk1"/>
              </a:solidFill>
              <a:latin typeface="Hind"/>
              <a:ea typeface="Hind"/>
              <a:cs typeface="Hind"/>
              <a:sym typeface="Hind"/>
            </a:endParaRPr>
          </a:p>
          <a:p>
            <a:pPr marL="0" marR="0" lvl="0" indent="0" algn="just" rtl="0">
              <a:lnSpc>
                <a:spcPct val="100000"/>
              </a:lnSpc>
              <a:spcBef>
                <a:spcPts val="1200"/>
              </a:spcBef>
              <a:spcAft>
                <a:spcPts val="0"/>
              </a:spcAft>
              <a:buClr>
                <a:srgbClr val="000000"/>
              </a:buClr>
              <a:buSzPts val="1100"/>
              <a:buFont typeface="Arial"/>
              <a:buNone/>
            </a:pPr>
            <a:endParaRPr>
              <a:solidFill>
                <a:schemeClr val="dk1"/>
              </a:solidFill>
              <a:latin typeface="Hind"/>
              <a:ea typeface="Hind"/>
              <a:cs typeface="Hind"/>
              <a:sym typeface="Hind"/>
            </a:endParaRPr>
          </a:p>
          <a:p>
            <a:pPr marL="0" marR="0" lvl="0" indent="0" algn="just" rtl="0">
              <a:lnSpc>
                <a:spcPct val="100000"/>
              </a:lnSpc>
              <a:spcBef>
                <a:spcPts val="1200"/>
              </a:spcBef>
              <a:spcAft>
                <a:spcPts val="0"/>
              </a:spcAft>
              <a:buClr>
                <a:srgbClr val="000000"/>
              </a:buClr>
              <a:buSzPts val="1100"/>
              <a:buFont typeface="Arial"/>
              <a:buNone/>
            </a:pPr>
            <a:endParaRPr>
              <a:solidFill>
                <a:schemeClr val="dk1"/>
              </a:solidFill>
              <a:latin typeface="Hind"/>
              <a:ea typeface="Hind"/>
              <a:cs typeface="Hind"/>
              <a:sym typeface="Hind"/>
            </a:endParaRPr>
          </a:p>
          <a:p>
            <a:pPr marL="0" lvl="0" indent="0" algn="just" rtl="0">
              <a:spcBef>
                <a:spcPts val="1200"/>
              </a:spcBef>
              <a:spcAft>
                <a:spcPts val="0"/>
              </a:spcAft>
              <a:buClr>
                <a:schemeClr val="dk1"/>
              </a:buClr>
              <a:buSzPts val="1100"/>
              <a:buFont typeface="Arial"/>
              <a:buNone/>
            </a:pPr>
            <a:r>
              <a:rPr lang="es-ES">
                <a:solidFill>
                  <a:schemeClr val="dk1"/>
                </a:solidFill>
                <a:latin typeface="Hind"/>
                <a:ea typeface="Hind"/>
                <a:cs typeface="Hind"/>
                <a:sym typeface="Hind"/>
              </a:rPr>
              <a:t>En esta parte de la función utilizamos el delta para la traslación de las nubes</a:t>
            </a:r>
            <a:endParaRPr>
              <a:solidFill>
                <a:schemeClr val="dk1"/>
              </a:solidFill>
              <a:latin typeface="Hind"/>
              <a:ea typeface="Hind"/>
              <a:cs typeface="Hind"/>
              <a:sym typeface="Hind"/>
            </a:endParaRPr>
          </a:p>
          <a:p>
            <a:pPr marL="0" marR="0" lvl="0" indent="0" algn="just" rtl="0">
              <a:lnSpc>
                <a:spcPct val="100000"/>
              </a:lnSpc>
              <a:spcBef>
                <a:spcPts val="1200"/>
              </a:spcBef>
              <a:spcAft>
                <a:spcPts val="1200"/>
              </a:spcAft>
              <a:buClr>
                <a:srgbClr val="000000"/>
              </a:buClr>
              <a:buSzPts val="1100"/>
              <a:buFont typeface="Arial"/>
              <a:buNone/>
            </a:pPr>
            <a:endParaRPr>
              <a:solidFill>
                <a:schemeClr val="dk1"/>
              </a:solidFill>
              <a:latin typeface="Hind"/>
              <a:ea typeface="Hind"/>
              <a:cs typeface="Hind"/>
              <a:sym typeface="Hind"/>
            </a:endParaRPr>
          </a:p>
        </p:txBody>
      </p:sp>
      <p:pic>
        <p:nvPicPr>
          <p:cNvPr id="122" name="Google Shape;122;g8bf0586170_0_62"/>
          <p:cNvPicPr preferRelativeResize="0"/>
          <p:nvPr/>
        </p:nvPicPr>
        <p:blipFill rotWithShape="1">
          <a:blip r:embed="rId3">
            <a:alphaModFix/>
          </a:blip>
          <a:srcRect t="55559"/>
          <a:stretch/>
        </p:blipFill>
        <p:spPr>
          <a:xfrm>
            <a:off x="2628150" y="3221600"/>
            <a:ext cx="6313900" cy="16999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26"/>
        <p:cNvGrpSpPr/>
        <p:nvPr/>
      </p:nvGrpSpPr>
      <p:grpSpPr>
        <a:xfrm>
          <a:off x="0" y="0"/>
          <a:ext cx="0" cy="0"/>
          <a:chOff x="0" y="0"/>
          <a:chExt cx="0" cy="0"/>
        </a:xfrm>
      </p:grpSpPr>
      <p:sp>
        <p:nvSpPr>
          <p:cNvPr id="127" name="Google Shape;127;g8bf0586170_0_70"/>
          <p:cNvSpPr txBox="1">
            <a:spLocks noGrp="1"/>
          </p:cNvSpPr>
          <p:nvPr>
            <p:ph type="ctrTitle"/>
          </p:nvPr>
        </p:nvSpPr>
        <p:spPr>
          <a:xfrm>
            <a:off x="-2457787" y="-2500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FUNCIONES</a:t>
            </a:r>
            <a:endParaRPr sz="4400">
              <a:solidFill>
                <a:srgbClr val="FFBE2E"/>
              </a:solidFill>
            </a:endParaRPr>
          </a:p>
        </p:txBody>
      </p:sp>
      <p:sp>
        <p:nvSpPr>
          <p:cNvPr id="128" name="Google Shape;128;g8bf0586170_0_70"/>
          <p:cNvSpPr txBox="1"/>
          <p:nvPr/>
        </p:nvSpPr>
        <p:spPr>
          <a:xfrm>
            <a:off x="-842562" y="3244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ANIMAR</a:t>
            </a:r>
            <a:endParaRPr sz="2300" b="1">
              <a:solidFill>
                <a:srgbClr val="E57C42"/>
              </a:solidFill>
              <a:latin typeface="Hind"/>
              <a:ea typeface="Hind"/>
              <a:cs typeface="Hind"/>
              <a:sym typeface="Hind"/>
            </a:endParaRPr>
          </a:p>
        </p:txBody>
      </p:sp>
      <p:pic>
        <p:nvPicPr>
          <p:cNvPr id="129" name="Google Shape;129;g8bf0586170_0_70"/>
          <p:cNvPicPr preferRelativeResize="0"/>
          <p:nvPr/>
        </p:nvPicPr>
        <p:blipFill>
          <a:blip r:embed="rId3">
            <a:alphaModFix/>
          </a:blip>
          <a:stretch>
            <a:fillRect/>
          </a:stretch>
        </p:blipFill>
        <p:spPr>
          <a:xfrm>
            <a:off x="407175" y="2216972"/>
            <a:ext cx="3248025" cy="1285875"/>
          </a:xfrm>
          <a:prstGeom prst="rect">
            <a:avLst/>
          </a:prstGeom>
          <a:noFill/>
          <a:ln>
            <a:noFill/>
          </a:ln>
        </p:spPr>
      </p:pic>
      <p:pic>
        <p:nvPicPr>
          <p:cNvPr id="130" name="Google Shape;130;g8bf0586170_0_70"/>
          <p:cNvPicPr preferRelativeResize="0"/>
          <p:nvPr/>
        </p:nvPicPr>
        <p:blipFill>
          <a:blip r:embed="rId4">
            <a:alphaModFix/>
          </a:blip>
          <a:stretch>
            <a:fillRect/>
          </a:stretch>
        </p:blipFill>
        <p:spPr>
          <a:xfrm>
            <a:off x="4177025" y="1083497"/>
            <a:ext cx="4638675" cy="2419350"/>
          </a:xfrm>
          <a:prstGeom prst="rect">
            <a:avLst/>
          </a:prstGeom>
          <a:noFill/>
          <a:ln>
            <a:noFill/>
          </a:ln>
        </p:spPr>
      </p:pic>
      <p:sp>
        <p:nvSpPr>
          <p:cNvPr id="131" name="Google Shape;131;g8bf0586170_0_70"/>
          <p:cNvSpPr txBox="1"/>
          <p:nvPr/>
        </p:nvSpPr>
        <p:spPr>
          <a:xfrm>
            <a:off x="2910875" y="614375"/>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2300" b="1">
                <a:solidFill>
                  <a:srgbClr val="E57C42"/>
                </a:solidFill>
                <a:latin typeface="Hind"/>
                <a:ea typeface="Hind"/>
                <a:cs typeface="Hind"/>
                <a:sym typeface="Hind"/>
              </a:rPr>
              <a:t>SOL</a:t>
            </a:r>
            <a:endParaRPr/>
          </a:p>
        </p:txBody>
      </p:sp>
      <p:pic>
        <p:nvPicPr>
          <p:cNvPr id="132" name="Google Shape;132;g8bf0586170_0_70"/>
          <p:cNvPicPr preferRelativeResize="0"/>
          <p:nvPr/>
        </p:nvPicPr>
        <p:blipFill>
          <a:blip r:embed="rId5">
            <a:alphaModFix/>
          </a:blip>
          <a:stretch>
            <a:fillRect/>
          </a:stretch>
        </p:blipFill>
        <p:spPr>
          <a:xfrm>
            <a:off x="5295900" y="3614372"/>
            <a:ext cx="2247900" cy="1638300"/>
          </a:xfrm>
          <a:prstGeom prst="rect">
            <a:avLst/>
          </a:prstGeom>
          <a:noFill/>
          <a:ln>
            <a:noFill/>
          </a:ln>
        </p:spPr>
      </p:pic>
      <p:cxnSp>
        <p:nvCxnSpPr>
          <p:cNvPr id="133" name="Google Shape;133;g8bf0586170_0_70"/>
          <p:cNvCxnSpPr/>
          <p:nvPr/>
        </p:nvCxnSpPr>
        <p:spPr>
          <a:xfrm rot="10800000" flipH="1">
            <a:off x="6884100" y="3668600"/>
            <a:ext cx="659700" cy="502500"/>
          </a:xfrm>
          <a:prstGeom prst="straightConnector1">
            <a:avLst/>
          </a:prstGeom>
          <a:noFill/>
          <a:ln w="19050" cap="flat" cmpd="sng">
            <a:solidFill>
              <a:srgbClr val="FF0000"/>
            </a:solidFill>
            <a:prstDash val="solid"/>
            <a:round/>
            <a:headEnd type="triangle" w="med" len="med"/>
            <a:tailEnd type="none" w="med" len="med"/>
          </a:ln>
        </p:spPr>
      </p:cxnSp>
      <p:sp>
        <p:nvSpPr>
          <p:cNvPr id="134" name="Google Shape;134;g8bf0586170_0_70"/>
          <p:cNvSpPr txBox="1"/>
          <p:nvPr/>
        </p:nvSpPr>
        <p:spPr>
          <a:xfrm>
            <a:off x="341525" y="910000"/>
            <a:ext cx="3000000" cy="14031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La función animar es la función principal para la animación, ya que es la que llama a las otras dos funciones anteriores</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38"/>
        <p:cNvGrpSpPr/>
        <p:nvPr/>
      </p:nvGrpSpPr>
      <p:grpSpPr>
        <a:xfrm>
          <a:off x="0" y="0"/>
          <a:ext cx="0" cy="0"/>
          <a:chOff x="0" y="0"/>
          <a:chExt cx="0" cy="0"/>
        </a:xfrm>
      </p:grpSpPr>
      <p:sp>
        <p:nvSpPr>
          <p:cNvPr id="139" name="Google Shape;139;g8bf0586170_0_92"/>
          <p:cNvSpPr txBox="1">
            <a:spLocks noGrp="1"/>
          </p:cNvSpPr>
          <p:nvPr>
            <p:ph type="ctrTitle"/>
          </p:nvPr>
        </p:nvSpPr>
        <p:spPr>
          <a:xfrm>
            <a:off x="1515138" y="285072"/>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40" name="Google Shape;140;g8bf0586170_0_92"/>
          <p:cNvSpPr txBox="1"/>
          <p:nvPr/>
        </p:nvSpPr>
        <p:spPr>
          <a:xfrm>
            <a:off x="3316013" y="857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PASTO</a:t>
            </a:r>
            <a:endParaRPr sz="2300" b="1">
              <a:solidFill>
                <a:srgbClr val="E57C42"/>
              </a:solidFill>
              <a:latin typeface="Hind"/>
              <a:ea typeface="Hind"/>
              <a:cs typeface="Hind"/>
              <a:sym typeface="Hind"/>
            </a:endParaRPr>
          </a:p>
        </p:txBody>
      </p:sp>
      <p:pic>
        <p:nvPicPr>
          <p:cNvPr id="141" name="Google Shape;141;g8bf0586170_0_92"/>
          <p:cNvPicPr preferRelativeResize="0"/>
          <p:nvPr/>
        </p:nvPicPr>
        <p:blipFill>
          <a:blip r:embed="rId3">
            <a:alphaModFix/>
          </a:blip>
          <a:stretch>
            <a:fillRect/>
          </a:stretch>
        </p:blipFill>
        <p:spPr>
          <a:xfrm>
            <a:off x="1354950" y="107914"/>
            <a:ext cx="3147075" cy="4927671"/>
          </a:xfrm>
          <a:prstGeom prst="rect">
            <a:avLst/>
          </a:prstGeom>
          <a:noFill/>
          <a:ln>
            <a:noFill/>
          </a:ln>
        </p:spPr>
      </p:pic>
      <p:pic>
        <p:nvPicPr>
          <p:cNvPr id="142" name="Google Shape;142;g8bf0586170_0_92"/>
          <p:cNvPicPr preferRelativeResize="0"/>
          <p:nvPr/>
        </p:nvPicPr>
        <p:blipFill>
          <a:blip r:embed="rId4">
            <a:alphaModFix/>
          </a:blip>
          <a:stretch>
            <a:fillRect/>
          </a:stretch>
        </p:blipFill>
        <p:spPr>
          <a:xfrm>
            <a:off x="4620167" y="3677788"/>
            <a:ext cx="3155382" cy="916647"/>
          </a:xfrm>
          <a:prstGeom prst="rect">
            <a:avLst/>
          </a:prstGeom>
          <a:noFill/>
          <a:ln>
            <a:noFill/>
          </a:ln>
        </p:spPr>
      </p:pic>
      <p:cxnSp>
        <p:nvCxnSpPr>
          <p:cNvPr id="143" name="Google Shape;143;g8bf0586170_0_92"/>
          <p:cNvCxnSpPr/>
          <p:nvPr/>
        </p:nvCxnSpPr>
        <p:spPr>
          <a:xfrm rot="10800000" flipH="1">
            <a:off x="4923850" y="3590650"/>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144" name="Google Shape;144;g8bf0586170_0_92"/>
          <p:cNvCxnSpPr/>
          <p:nvPr/>
        </p:nvCxnSpPr>
        <p:spPr>
          <a:xfrm rot="10800000" flipH="1">
            <a:off x="5607475" y="3590650"/>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145" name="Google Shape;145;g8bf0586170_0_92"/>
          <p:cNvCxnSpPr/>
          <p:nvPr/>
        </p:nvCxnSpPr>
        <p:spPr>
          <a:xfrm rot="10800000" flipH="1">
            <a:off x="6291100" y="3590650"/>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146" name="Google Shape;146;g8bf0586170_0_92"/>
          <p:cNvCxnSpPr/>
          <p:nvPr/>
        </p:nvCxnSpPr>
        <p:spPr>
          <a:xfrm rot="10800000" flipH="1">
            <a:off x="6974725" y="3590650"/>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147" name="Google Shape;147;g8bf0586170_0_92"/>
          <p:cNvCxnSpPr/>
          <p:nvPr/>
        </p:nvCxnSpPr>
        <p:spPr>
          <a:xfrm rot="10800000" flipH="1">
            <a:off x="7658350" y="3590650"/>
            <a:ext cx="537900" cy="606300"/>
          </a:xfrm>
          <a:prstGeom prst="straightConnector1">
            <a:avLst/>
          </a:prstGeom>
          <a:noFill/>
          <a:ln w="19050" cap="flat" cmpd="sng">
            <a:solidFill>
              <a:srgbClr val="FF0000"/>
            </a:solidFill>
            <a:prstDash val="solid"/>
            <a:round/>
            <a:headEnd type="triangle" w="med" len="med"/>
            <a:tailEnd type="none" w="med" len="med"/>
          </a:ln>
        </p:spPr>
      </p:cxnSp>
      <p:sp>
        <p:nvSpPr>
          <p:cNvPr id="148" name="Google Shape;148;g8bf0586170_0_92"/>
          <p:cNvSpPr txBox="1"/>
          <p:nvPr/>
        </p:nvSpPr>
        <p:spPr>
          <a:xfrm>
            <a:off x="4620175" y="1618575"/>
            <a:ext cx="30000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la función pasto ingresamos las coordenadas de los puntos de control de la curva, y utilizamos la función Hermite Cúbico para dibujar la curva, se usa un for para duplicar las curvas y dar la impresión de césped</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52"/>
        <p:cNvGrpSpPr/>
        <p:nvPr/>
      </p:nvGrpSpPr>
      <p:grpSpPr>
        <a:xfrm>
          <a:off x="0" y="0"/>
          <a:ext cx="0" cy="0"/>
          <a:chOff x="0" y="0"/>
          <a:chExt cx="0" cy="0"/>
        </a:xfrm>
      </p:grpSpPr>
      <p:sp>
        <p:nvSpPr>
          <p:cNvPr id="153" name="Google Shape;153;g8bf0586170_0_82"/>
          <p:cNvSpPr txBox="1">
            <a:spLocks noGrp="1"/>
          </p:cNvSpPr>
          <p:nvPr>
            <p:ph type="ctrTitle"/>
          </p:nvPr>
        </p:nvSpPr>
        <p:spPr>
          <a:xfrm>
            <a:off x="-2940012" y="-2500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54" name="Google Shape;154;g8bf0586170_0_82"/>
          <p:cNvSpPr txBox="1"/>
          <p:nvPr/>
        </p:nvSpPr>
        <p:spPr>
          <a:xfrm>
            <a:off x="-1251562" y="2479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NUBE</a:t>
            </a:r>
            <a:endParaRPr sz="2300" b="1">
              <a:solidFill>
                <a:srgbClr val="E57C42"/>
              </a:solidFill>
              <a:latin typeface="Hind"/>
              <a:ea typeface="Hind"/>
              <a:cs typeface="Hind"/>
              <a:sym typeface="Hind"/>
            </a:endParaRPr>
          </a:p>
        </p:txBody>
      </p:sp>
      <p:pic>
        <p:nvPicPr>
          <p:cNvPr id="155" name="Google Shape;155;g8bf0586170_0_82"/>
          <p:cNvPicPr preferRelativeResize="0"/>
          <p:nvPr/>
        </p:nvPicPr>
        <p:blipFill>
          <a:blip r:embed="rId3">
            <a:alphaModFix/>
          </a:blip>
          <a:stretch>
            <a:fillRect/>
          </a:stretch>
        </p:blipFill>
        <p:spPr>
          <a:xfrm>
            <a:off x="846163" y="3668600"/>
            <a:ext cx="1990725" cy="1819275"/>
          </a:xfrm>
          <a:prstGeom prst="rect">
            <a:avLst/>
          </a:prstGeom>
          <a:noFill/>
          <a:ln>
            <a:noFill/>
          </a:ln>
        </p:spPr>
      </p:pic>
      <p:cxnSp>
        <p:nvCxnSpPr>
          <p:cNvPr id="156" name="Google Shape;156;g8bf0586170_0_82"/>
          <p:cNvCxnSpPr/>
          <p:nvPr/>
        </p:nvCxnSpPr>
        <p:spPr>
          <a:xfrm rot="10800000">
            <a:off x="454750" y="3990975"/>
            <a:ext cx="641700" cy="601500"/>
          </a:xfrm>
          <a:prstGeom prst="straightConnector1">
            <a:avLst/>
          </a:prstGeom>
          <a:noFill/>
          <a:ln w="19050" cap="flat" cmpd="sng">
            <a:solidFill>
              <a:srgbClr val="FF0000"/>
            </a:solidFill>
            <a:prstDash val="solid"/>
            <a:round/>
            <a:headEnd type="triangle" w="med" len="med"/>
            <a:tailEnd type="none" w="med" len="med"/>
          </a:ln>
        </p:spPr>
      </p:cxnSp>
      <p:pic>
        <p:nvPicPr>
          <p:cNvPr id="157" name="Google Shape;157;g8bf0586170_0_82"/>
          <p:cNvPicPr preferRelativeResize="0"/>
          <p:nvPr/>
        </p:nvPicPr>
        <p:blipFill>
          <a:blip r:embed="rId4">
            <a:alphaModFix/>
          </a:blip>
          <a:stretch>
            <a:fillRect/>
          </a:stretch>
        </p:blipFill>
        <p:spPr>
          <a:xfrm>
            <a:off x="201750" y="1083500"/>
            <a:ext cx="2698387" cy="2723295"/>
          </a:xfrm>
          <a:prstGeom prst="rect">
            <a:avLst/>
          </a:prstGeom>
          <a:noFill/>
          <a:ln>
            <a:noFill/>
          </a:ln>
        </p:spPr>
      </p:pic>
      <p:pic>
        <p:nvPicPr>
          <p:cNvPr id="158" name="Google Shape;158;g8bf0586170_0_82"/>
          <p:cNvPicPr preferRelativeResize="0"/>
          <p:nvPr/>
        </p:nvPicPr>
        <p:blipFill>
          <a:blip r:embed="rId5">
            <a:alphaModFix/>
          </a:blip>
          <a:stretch>
            <a:fillRect/>
          </a:stretch>
        </p:blipFill>
        <p:spPr>
          <a:xfrm>
            <a:off x="3089737" y="1083497"/>
            <a:ext cx="3124200" cy="2609850"/>
          </a:xfrm>
          <a:prstGeom prst="rect">
            <a:avLst/>
          </a:prstGeom>
          <a:noFill/>
          <a:ln>
            <a:noFill/>
          </a:ln>
        </p:spPr>
      </p:pic>
      <p:pic>
        <p:nvPicPr>
          <p:cNvPr id="159" name="Google Shape;159;g8bf0586170_0_82"/>
          <p:cNvPicPr preferRelativeResize="0"/>
          <p:nvPr/>
        </p:nvPicPr>
        <p:blipFill>
          <a:blip r:embed="rId3">
            <a:alphaModFix/>
          </a:blip>
          <a:stretch>
            <a:fillRect/>
          </a:stretch>
        </p:blipFill>
        <p:spPr>
          <a:xfrm>
            <a:off x="3935488" y="3693350"/>
            <a:ext cx="1990725" cy="1819275"/>
          </a:xfrm>
          <a:prstGeom prst="rect">
            <a:avLst/>
          </a:prstGeom>
          <a:noFill/>
          <a:ln>
            <a:noFill/>
          </a:ln>
        </p:spPr>
      </p:pic>
      <p:cxnSp>
        <p:nvCxnSpPr>
          <p:cNvPr id="160" name="Google Shape;160;g8bf0586170_0_82"/>
          <p:cNvCxnSpPr/>
          <p:nvPr/>
        </p:nvCxnSpPr>
        <p:spPr>
          <a:xfrm rot="10800000">
            <a:off x="3809825" y="3782050"/>
            <a:ext cx="641700" cy="601500"/>
          </a:xfrm>
          <a:prstGeom prst="straightConnector1">
            <a:avLst/>
          </a:prstGeom>
          <a:noFill/>
          <a:ln w="19050" cap="flat" cmpd="sng">
            <a:solidFill>
              <a:srgbClr val="FF0000"/>
            </a:solidFill>
            <a:prstDash val="solid"/>
            <a:round/>
            <a:headEnd type="triangle" w="med" len="med"/>
            <a:tailEnd type="none" w="med" len="med"/>
          </a:ln>
        </p:spPr>
      </p:cxnSp>
      <p:pic>
        <p:nvPicPr>
          <p:cNvPr id="161" name="Google Shape;161;g8bf0586170_0_82"/>
          <p:cNvPicPr preferRelativeResize="0"/>
          <p:nvPr/>
        </p:nvPicPr>
        <p:blipFill>
          <a:blip r:embed="rId6">
            <a:alphaModFix/>
          </a:blip>
          <a:stretch>
            <a:fillRect/>
          </a:stretch>
        </p:blipFill>
        <p:spPr>
          <a:xfrm>
            <a:off x="6304362" y="1083500"/>
            <a:ext cx="2625263" cy="2158191"/>
          </a:xfrm>
          <a:prstGeom prst="rect">
            <a:avLst/>
          </a:prstGeom>
          <a:noFill/>
          <a:ln>
            <a:noFill/>
          </a:ln>
        </p:spPr>
      </p:pic>
      <p:pic>
        <p:nvPicPr>
          <p:cNvPr id="162" name="Google Shape;162;g8bf0586170_0_82"/>
          <p:cNvPicPr preferRelativeResize="0"/>
          <p:nvPr/>
        </p:nvPicPr>
        <p:blipFill>
          <a:blip r:embed="rId3">
            <a:alphaModFix/>
          </a:blip>
          <a:stretch>
            <a:fillRect/>
          </a:stretch>
        </p:blipFill>
        <p:spPr>
          <a:xfrm>
            <a:off x="6790138" y="3596125"/>
            <a:ext cx="1990725" cy="1819275"/>
          </a:xfrm>
          <a:prstGeom prst="rect">
            <a:avLst/>
          </a:prstGeom>
          <a:noFill/>
          <a:ln>
            <a:noFill/>
          </a:ln>
        </p:spPr>
      </p:pic>
      <p:cxnSp>
        <p:nvCxnSpPr>
          <p:cNvPr id="163" name="Google Shape;163;g8bf0586170_0_82"/>
          <p:cNvCxnSpPr/>
          <p:nvPr/>
        </p:nvCxnSpPr>
        <p:spPr>
          <a:xfrm rot="10800000" flipH="1">
            <a:off x="7806600" y="3569325"/>
            <a:ext cx="423000" cy="518700"/>
          </a:xfrm>
          <a:prstGeom prst="straightConnector1">
            <a:avLst/>
          </a:prstGeom>
          <a:noFill/>
          <a:ln w="19050" cap="flat" cmpd="sng">
            <a:solidFill>
              <a:srgbClr val="FF0000"/>
            </a:solidFill>
            <a:prstDash val="solid"/>
            <a:round/>
            <a:headEnd type="triangle" w="med" len="med"/>
            <a:tailEnd type="none" w="med" len="med"/>
          </a:ln>
        </p:spPr>
      </p:cxnSp>
      <p:sp>
        <p:nvSpPr>
          <p:cNvPr id="164" name="Google Shape;164;g8bf0586170_0_82"/>
          <p:cNvSpPr txBox="1"/>
          <p:nvPr/>
        </p:nvSpPr>
        <p:spPr>
          <a:xfrm>
            <a:off x="2652900" y="0"/>
            <a:ext cx="62766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la función nube necesitaremos cinco curvas para darle la forma a la nube, entonces aplicaremos cinco veces Hermite Cúbico, es decir uno por cada curva </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8"/>
        <p:cNvGrpSpPr/>
        <p:nvPr/>
      </p:nvGrpSpPr>
      <p:grpSpPr>
        <a:xfrm>
          <a:off x="0" y="0"/>
          <a:ext cx="0" cy="0"/>
          <a:chOff x="0" y="0"/>
          <a:chExt cx="0" cy="0"/>
        </a:xfrm>
      </p:grpSpPr>
      <p:sp>
        <p:nvSpPr>
          <p:cNvPr id="169" name="Google Shape;169;g8bf0586170_0_116"/>
          <p:cNvSpPr txBox="1">
            <a:spLocks noGrp="1"/>
          </p:cNvSpPr>
          <p:nvPr>
            <p:ph type="ctrTitle"/>
          </p:nvPr>
        </p:nvSpPr>
        <p:spPr>
          <a:xfrm>
            <a:off x="-1979912" y="-2500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70" name="Google Shape;170;g8bf0586170_0_116"/>
          <p:cNvSpPr txBox="1"/>
          <p:nvPr/>
        </p:nvSpPr>
        <p:spPr>
          <a:xfrm>
            <a:off x="-315112" y="3244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NUBE</a:t>
            </a:r>
            <a:endParaRPr sz="2300" b="1">
              <a:solidFill>
                <a:srgbClr val="E57C42"/>
              </a:solidFill>
              <a:latin typeface="Hind"/>
              <a:ea typeface="Hind"/>
              <a:cs typeface="Hind"/>
              <a:sym typeface="Hind"/>
            </a:endParaRPr>
          </a:p>
        </p:txBody>
      </p:sp>
      <p:pic>
        <p:nvPicPr>
          <p:cNvPr id="171" name="Google Shape;171;g8bf0586170_0_116"/>
          <p:cNvPicPr preferRelativeResize="0"/>
          <p:nvPr/>
        </p:nvPicPr>
        <p:blipFill>
          <a:blip r:embed="rId3">
            <a:alphaModFix/>
          </a:blip>
          <a:stretch>
            <a:fillRect/>
          </a:stretch>
        </p:blipFill>
        <p:spPr>
          <a:xfrm>
            <a:off x="1493963" y="3693350"/>
            <a:ext cx="1990725" cy="1819275"/>
          </a:xfrm>
          <a:prstGeom prst="rect">
            <a:avLst/>
          </a:prstGeom>
          <a:noFill/>
          <a:ln>
            <a:noFill/>
          </a:ln>
        </p:spPr>
      </p:pic>
      <p:cxnSp>
        <p:nvCxnSpPr>
          <p:cNvPr id="172" name="Google Shape;172;g8bf0586170_0_116"/>
          <p:cNvCxnSpPr/>
          <p:nvPr/>
        </p:nvCxnSpPr>
        <p:spPr>
          <a:xfrm rot="10800000" flipH="1">
            <a:off x="3084200" y="3899875"/>
            <a:ext cx="400500" cy="465000"/>
          </a:xfrm>
          <a:prstGeom prst="straightConnector1">
            <a:avLst/>
          </a:prstGeom>
          <a:noFill/>
          <a:ln w="19050" cap="flat" cmpd="sng">
            <a:solidFill>
              <a:srgbClr val="FF0000"/>
            </a:solidFill>
            <a:prstDash val="solid"/>
            <a:round/>
            <a:headEnd type="triangle" w="med" len="med"/>
            <a:tailEnd type="none" w="med" len="med"/>
          </a:ln>
        </p:spPr>
      </p:cxnSp>
      <p:pic>
        <p:nvPicPr>
          <p:cNvPr id="173" name="Google Shape;173;g8bf0586170_0_116"/>
          <p:cNvPicPr preferRelativeResize="0"/>
          <p:nvPr/>
        </p:nvPicPr>
        <p:blipFill>
          <a:blip r:embed="rId3">
            <a:alphaModFix/>
          </a:blip>
          <a:stretch>
            <a:fillRect/>
          </a:stretch>
        </p:blipFill>
        <p:spPr>
          <a:xfrm>
            <a:off x="5569200" y="3706750"/>
            <a:ext cx="1990725" cy="1819275"/>
          </a:xfrm>
          <a:prstGeom prst="rect">
            <a:avLst/>
          </a:prstGeom>
          <a:noFill/>
          <a:ln>
            <a:noFill/>
          </a:ln>
        </p:spPr>
      </p:pic>
      <p:cxnSp>
        <p:nvCxnSpPr>
          <p:cNvPr id="174" name="Google Shape;174;g8bf0586170_0_116"/>
          <p:cNvCxnSpPr/>
          <p:nvPr/>
        </p:nvCxnSpPr>
        <p:spPr>
          <a:xfrm rot="10800000" flipH="1">
            <a:off x="7354088" y="4088950"/>
            <a:ext cx="423000" cy="518700"/>
          </a:xfrm>
          <a:prstGeom prst="straightConnector1">
            <a:avLst/>
          </a:prstGeom>
          <a:noFill/>
          <a:ln w="19050" cap="flat" cmpd="sng">
            <a:solidFill>
              <a:srgbClr val="FF0000"/>
            </a:solidFill>
            <a:prstDash val="solid"/>
            <a:round/>
            <a:headEnd type="triangle" w="med" len="med"/>
            <a:tailEnd type="none" w="med" len="med"/>
          </a:ln>
        </p:spPr>
      </p:cxnSp>
      <p:pic>
        <p:nvPicPr>
          <p:cNvPr id="175" name="Google Shape;175;g8bf0586170_0_116"/>
          <p:cNvPicPr preferRelativeResize="0"/>
          <p:nvPr/>
        </p:nvPicPr>
        <p:blipFill>
          <a:blip r:embed="rId4">
            <a:alphaModFix/>
          </a:blip>
          <a:stretch>
            <a:fillRect/>
          </a:stretch>
        </p:blipFill>
        <p:spPr>
          <a:xfrm>
            <a:off x="1118649" y="1297050"/>
            <a:ext cx="2741375" cy="2331450"/>
          </a:xfrm>
          <a:prstGeom prst="rect">
            <a:avLst/>
          </a:prstGeom>
          <a:noFill/>
          <a:ln>
            <a:noFill/>
          </a:ln>
        </p:spPr>
      </p:pic>
      <p:pic>
        <p:nvPicPr>
          <p:cNvPr id="176" name="Google Shape;176;g8bf0586170_0_116"/>
          <p:cNvPicPr preferRelativeResize="0"/>
          <p:nvPr/>
        </p:nvPicPr>
        <p:blipFill>
          <a:blip r:embed="rId5">
            <a:alphaModFix/>
          </a:blip>
          <a:stretch>
            <a:fillRect/>
          </a:stretch>
        </p:blipFill>
        <p:spPr>
          <a:xfrm>
            <a:off x="4904999" y="699622"/>
            <a:ext cx="2947363" cy="292888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80"/>
        <p:cNvGrpSpPr/>
        <p:nvPr/>
      </p:nvGrpSpPr>
      <p:grpSpPr>
        <a:xfrm>
          <a:off x="0" y="0"/>
          <a:ext cx="0" cy="0"/>
          <a:chOff x="0" y="0"/>
          <a:chExt cx="0" cy="0"/>
        </a:xfrm>
      </p:grpSpPr>
      <p:pic>
        <p:nvPicPr>
          <p:cNvPr id="181" name="Google Shape;181;g8bf0586170_0_132"/>
          <p:cNvPicPr preferRelativeResize="0"/>
          <p:nvPr/>
        </p:nvPicPr>
        <p:blipFill>
          <a:blip r:embed="rId3">
            <a:alphaModFix/>
          </a:blip>
          <a:stretch>
            <a:fillRect/>
          </a:stretch>
        </p:blipFill>
        <p:spPr>
          <a:xfrm>
            <a:off x="5722787" y="2843388"/>
            <a:ext cx="3162722" cy="1538925"/>
          </a:xfrm>
          <a:prstGeom prst="rect">
            <a:avLst/>
          </a:prstGeom>
          <a:noFill/>
          <a:ln>
            <a:noFill/>
          </a:ln>
        </p:spPr>
      </p:pic>
      <p:sp>
        <p:nvSpPr>
          <p:cNvPr id="182" name="Google Shape;182;g8bf0586170_0_132"/>
          <p:cNvSpPr txBox="1">
            <a:spLocks noGrp="1"/>
          </p:cNvSpPr>
          <p:nvPr>
            <p:ph type="ctrTitle"/>
          </p:nvPr>
        </p:nvSpPr>
        <p:spPr>
          <a:xfrm>
            <a:off x="-2475712" y="-2252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83" name="Google Shape;183;g8bf0586170_0_132"/>
          <p:cNvSpPr txBox="1"/>
          <p:nvPr/>
        </p:nvSpPr>
        <p:spPr>
          <a:xfrm>
            <a:off x="1753988" y="-12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NUBES</a:t>
            </a:r>
            <a:endParaRPr sz="2300" b="1">
              <a:solidFill>
                <a:srgbClr val="E57C42"/>
              </a:solidFill>
              <a:latin typeface="Hind"/>
              <a:ea typeface="Hind"/>
              <a:cs typeface="Hind"/>
              <a:sym typeface="Hind"/>
            </a:endParaRPr>
          </a:p>
        </p:txBody>
      </p:sp>
      <p:cxnSp>
        <p:nvCxnSpPr>
          <p:cNvPr id="184" name="Google Shape;184;g8bf0586170_0_132"/>
          <p:cNvCxnSpPr/>
          <p:nvPr/>
        </p:nvCxnSpPr>
        <p:spPr>
          <a:xfrm rot="10800000">
            <a:off x="5653375" y="2843400"/>
            <a:ext cx="641700" cy="601500"/>
          </a:xfrm>
          <a:prstGeom prst="straightConnector1">
            <a:avLst/>
          </a:prstGeom>
          <a:noFill/>
          <a:ln w="19050" cap="flat" cmpd="sng">
            <a:solidFill>
              <a:srgbClr val="FF0000"/>
            </a:solidFill>
            <a:prstDash val="solid"/>
            <a:round/>
            <a:headEnd type="triangle" w="med" len="med"/>
            <a:tailEnd type="none" w="med" len="med"/>
          </a:ln>
        </p:spPr>
      </p:cxnSp>
      <p:pic>
        <p:nvPicPr>
          <p:cNvPr id="185" name="Google Shape;185;g8bf0586170_0_132"/>
          <p:cNvPicPr preferRelativeResize="0"/>
          <p:nvPr/>
        </p:nvPicPr>
        <p:blipFill>
          <a:blip r:embed="rId4">
            <a:alphaModFix/>
          </a:blip>
          <a:stretch>
            <a:fillRect/>
          </a:stretch>
        </p:blipFill>
        <p:spPr>
          <a:xfrm>
            <a:off x="643206" y="895450"/>
            <a:ext cx="4818038" cy="4105050"/>
          </a:xfrm>
          <a:prstGeom prst="rect">
            <a:avLst/>
          </a:prstGeom>
          <a:noFill/>
          <a:ln>
            <a:noFill/>
          </a:ln>
        </p:spPr>
      </p:pic>
      <p:cxnSp>
        <p:nvCxnSpPr>
          <p:cNvPr id="186" name="Google Shape;186;g8bf0586170_0_132"/>
          <p:cNvCxnSpPr/>
          <p:nvPr/>
        </p:nvCxnSpPr>
        <p:spPr>
          <a:xfrm rot="10800000" flipH="1">
            <a:off x="7929775" y="2820300"/>
            <a:ext cx="536100" cy="777000"/>
          </a:xfrm>
          <a:prstGeom prst="straightConnector1">
            <a:avLst/>
          </a:prstGeom>
          <a:noFill/>
          <a:ln w="19050" cap="flat" cmpd="sng">
            <a:solidFill>
              <a:srgbClr val="FF0000"/>
            </a:solidFill>
            <a:prstDash val="solid"/>
            <a:round/>
            <a:headEnd type="triangle" w="med" len="med"/>
            <a:tailEnd type="none" w="med" len="med"/>
          </a:ln>
        </p:spPr>
      </p:cxnSp>
      <p:sp>
        <p:nvSpPr>
          <p:cNvPr id="187" name="Google Shape;187;g8bf0586170_0_132"/>
          <p:cNvSpPr txBox="1"/>
          <p:nvPr/>
        </p:nvSpPr>
        <p:spPr>
          <a:xfrm>
            <a:off x="5554225" y="1108300"/>
            <a:ext cx="30000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la función nubes utilizamos la función nube dos veces y a la nube que estara atras le damos un color más oscuro para dar la impresión de que esta un poco más lejos del primero</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91"/>
        <p:cNvGrpSpPr/>
        <p:nvPr/>
      </p:nvGrpSpPr>
      <p:grpSpPr>
        <a:xfrm>
          <a:off x="0" y="0"/>
          <a:ext cx="0" cy="0"/>
          <a:chOff x="0" y="0"/>
          <a:chExt cx="0" cy="0"/>
        </a:xfrm>
      </p:grpSpPr>
      <p:pic>
        <p:nvPicPr>
          <p:cNvPr id="192" name="Google Shape;192;g8bf0586170_0_149"/>
          <p:cNvPicPr preferRelativeResize="0"/>
          <p:nvPr/>
        </p:nvPicPr>
        <p:blipFill rotWithShape="1">
          <a:blip r:embed="rId3">
            <a:alphaModFix/>
          </a:blip>
          <a:srcRect l="4893" r="4829"/>
          <a:stretch/>
        </p:blipFill>
        <p:spPr>
          <a:xfrm>
            <a:off x="6853875" y="3205625"/>
            <a:ext cx="2218525" cy="1628775"/>
          </a:xfrm>
          <a:prstGeom prst="rect">
            <a:avLst/>
          </a:prstGeom>
          <a:noFill/>
          <a:ln>
            <a:noFill/>
          </a:ln>
        </p:spPr>
      </p:pic>
      <p:sp>
        <p:nvSpPr>
          <p:cNvPr id="193" name="Google Shape;193;g8bf0586170_0_149"/>
          <p:cNvSpPr txBox="1">
            <a:spLocks noGrp="1"/>
          </p:cNvSpPr>
          <p:nvPr>
            <p:ph type="ctrTitle"/>
          </p:nvPr>
        </p:nvSpPr>
        <p:spPr>
          <a:xfrm>
            <a:off x="-2921087" y="-2252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94" name="Google Shape;194;g8bf0586170_0_149"/>
          <p:cNvSpPr txBox="1"/>
          <p:nvPr/>
        </p:nvSpPr>
        <p:spPr>
          <a:xfrm>
            <a:off x="1303125" y="-12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TALLO</a:t>
            </a:r>
            <a:endParaRPr sz="2300" b="1">
              <a:solidFill>
                <a:srgbClr val="E57C42"/>
              </a:solidFill>
              <a:latin typeface="Hind"/>
              <a:ea typeface="Hind"/>
              <a:cs typeface="Hind"/>
              <a:sym typeface="Hind"/>
            </a:endParaRPr>
          </a:p>
        </p:txBody>
      </p:sp>
      <p:cxnSp>
        <p:nvCxnSpPr>
          <p:cNvPr id="195" name="Google Shape;195;g8bf0586170_0_149"/>
          <p:cNvCxnSpPr/>
          <p:nvPr/>
        </p:nvCxnSpPr>
        <p:spPr>
          <a:xfrm rot="10800000" flipH="1">
            <a:off x="8004050" y="3071950"/>
            <a:ext cx="536100" cy="777000"/>
          </a:xfrm>
          <a:prstGeom prst="straightConnector1">
            <a:avLst/>
          </a:prstGeom>
          <a:noFill/>
          <a:ln w="19050" cap="flat" cmpd="sng">
            <a:solidFill>
              <a:srgbClr val="FF0000"/>
            </a:solidFill>
            <a:prstDash val="solid"/>
            <a:round/>
            <a:headEnd type="triangle" w="med" len="med"/>
            <a:tailEnd type="none" w="med" len="med"/>
          </a:ln>
        </p:spPr>
      </p:cxnSp>
      <p:pic>
        <p:nvPicPr>
          <p:cNvPr id="196" name="Google Shape;196;g8bf0586170_0_149"/>
          <p:cNvPicPr preferRelativeResize="0"/>
          <p:nvPr/>
        </p:nvPicPr>
        <p:blipFill>
          <a:blip r:embed="rId4">
            <a:alphaModFix/>
          </a:blip>
          <a:stretch>
            <a:fillRect/>
          </a:stretch>
        </p:blipFill>
        <p:spPr>
          <a:xfrm>
            <a:off x="174700" y="895450"/>
            <a:ext cx="6559025" cy="4018250"/>
          </a:xfrm>
          <a:prstGeom prst="rect">
            <a:avLst/>
          </a:prstGeom>
          <a:noFill/>
          <a:ln>
            <a:noFill/>
          </a:ln>
        </p:spPr>
      </p:pic>
      <p:sp>
        <p:nvSpPr>
          <p:cNvPr id="197" name="Google Shape;197;g8bf0586170_0_149"/>
          <p:cNvSpPr txBox="1"/>
          <p:nvPr/>
        </p:nvSpPr>
        <p:spPr>
          <a:xfrm>
            <a:off x="3656225" y="0"/>
            <a:ext cx="50319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la función tallo utilizaremos dos curvas y unirlas mediante GL_QUAD_STRIP para darle grosor al tallo</a:t>
            </a:r>
            <a:endParaRPr>
              <a:solidFill>
                <a:schemeClr val="dk1"/>
              </a:solidFill>
              <a:latin typeface="Hind"/>
              <a:ea typeface="Hind"/>
              <a:cs typeface="Hind"/>
              <a:sym typeface="Hind"/>
            </a:endParaRPr>
          </a:p>
        </p:txBody>
      </p:sp>
      <p:sp>
        <p:nvSpPr>
          <p:cNvPr id="198" name="Google Shape;198;g8bf0586170_0_149"/>
          <p:cNvSpPr txBox="1"/>
          <p:nvPr/>
        </p:nvSpPr>
        <p:spPr>
          <a:xfrm>
            <a:off x="6777238" y="1777500"/>
            <a:ext cx="23718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esta parte de la función ingresamos las coordenadas para la primera curva y hallamos sus puntos</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02"/>
        <p:cNvGrpSpPr/>
        <p:nvPr/>
      </p:nvGrpSpPr>
      <p:grpSpPr>
        <a:xfrm>
          <a:off x="0" y="0"/>
          <a:ext cx="0" cy="0"/>
          <a:chOff x="0" y="0"/>
          <a:chExt cx="0" cy="0"/>
        </a:xfrm>
      </p:grpSpPr>
      <p:pic>
        <p:nvPicPr>
          <p:cNvPr id="203" name="Google Shape;203;g8d61fb7103_0_0"/>
          <p:cNvPicPr preferRelativeResize="0"/>
          <p:nvPr/>
        </p:nvPicPr>
        <p:blipFill>
          <a:blip r:embed="rId3">
            <a:alphaModFix/>
          </a:blip>
          <a:stretch>
            <a:fillRect/>
          </a:stretch>
        </p:blipFill>
        <p:spPr>
          <a:xfrm>
            <a:off x="6308525" y="2769463"/>
            <a:ext cx="2457450" cy="1628775"/>
          </a:xfrm>
          <a:prstGeom prst="rect">
            <a:avLst/>
          </a:prstGeom>
          <a:noFill/>
          <a:ln>
            <a:noFill/>
          </a:ln>
        </p:spPr>
      </p:pic>
      <p:sp>
        <p:nvSpPr>
          <p:cNvPr id="204" name="Google Shape;204;g8d61fb7103_0_0"/>
          <p:cNvSpPr txBox="1">
            <a:spLocks noGrp="1"/>
          </p:cNvSpPr>
          <p:nvPr>
            <p:ph type="ctrTitle"/>
          </p:nvPr>
        </p:nvSpPr>
        <p:spPr>
          <a:xfrm>
            <a:off x="-393487" y="321547"/>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05" name="Google Shape;205;g8d61fb7103_0_0"/>
          <p:cNvSpPr txBox="1"/>
          <p:nvPr/>
        </p:nvSpPr>
        <p:spPr>
          <a:xfrm>
            <a:off x="3804563" y="5344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TALLO</a:t>
            </a:r>
            <a:endParaRPr sz="2300" b="1">
              <a:solidFill>
                <a:srgbClr val="E57C42"/>
              </a:solidFill>
              <a:latin typeface="Hind"/>
              <a:ea typeface="Hind"/>
              <a:cs typeface="Hind"/>
              <a:sym typeface="Hind"/>
            </a:endParaRPr>
          </a:p>
        </p:txBody>
      </p:sp>
      <p:cxnSp>
        <p:nvCxnSpPr>
          <p:cNvPr id="206" name="Google Shape;206;g8d61fb7103_0_0"/>
          <p:cNvCxnSpPr/>
          <p:nvPr/>
        </p:nvCxnSpPr>
        <p:spPr>
          <a:xfrm rot="10800000">
            <a:off x="6593600" y="3457775"/>
            <a:ext cx="793200" cy="99300"/>
          </a:xfrm>
          <a:prstGeom prst="straightConnector1">
            <a:avLst/>
          </a:prstGeom>
          <a:noFill/>
          <a:ln w="19050" cap="flat" cmpd="sng">
            <a:solidFill>
              <a:srgbClr val="FF0000"/>
            </a:solidFill>
            <a:prstDash val="solid"/>
            <a:round/>
            <a:headEnd type="triangle" w="med" len="med"/>
            <a:tailEnd type="none" w="med" len="med"/>
          </a:ln>
        </p:spPr>
      </p:cxnSp>
      <p:pic>
        <p:nvPicPr>
          <p:cNvPr id="207" name="Google Shape;207;g8d61fb7103_0_0"/>
          <p:cNvPicPr preferRelativeResize="0"/>
          <p:nvPr/>
        </p:nvPicPr>
        <p:blipFill>
          <a:blip r:embed="rId4">
            <a:alphaModFix/>
          </a:blip>
          <a:stretch>
            <a:fillRect/>
          </a:stretch>
        </p:blipFill>
        <p:spPr>
          <a:xfrm>
            <a:off x="240925" y="1655047"/>
            <a:ext cx="5734050" cy="2743200"/>
          </a:xfrm>
          <a:prstGeom prst="rect">
            <a:avLst/>
          </a:prstGeom>
          <a:noFill/>
          <a:ln>
            <a:noFill/>
          </a:ln>
        </p:spPr>
      </p:pic>
      <p:sp>
        <p:nvSpPr>
          <p:cNvPr id="208" name="Google Shape;208;g8d61fb7103_0_0"/>
          <p:cNvSpPr txBox="1"/>
          <p:nvPr/>
        </p:nvSpPr>
        <p:spPr>
          <a:xfrm>
            <a:off x="6122925" y="1766600"/>
            <a:ext cx="2615100" cy="15549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esta parte de la función ingresamos las coordenadas para la segunda curva y hallamos sus puntos</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12"/>
        <p:cNvGrpSpPr/>
        <p:nvPr/>
      </p:nvGrpSpPr>
      <p:grpSpPr>
        <a:xfrm>
          <a:off x="0" y="0"/>
          <a:ext cx="0" cy="0"/>
          <a:chOff x="0" y="0"/>
          <a:chExt cx="0" cy="0"/>
        </a:xfrm>
      </p:grpSpPr>
      <p:sp>
        <p:nvSpPr>
          <p:cNvPr id="213" name="Google Shape;213;g8d61fb7103_0_10"/>
          <p:cNvSpPr txBox="1">
            <a:spLocks noGrp="1"/>
          </p:cNvSpPr>
          <p:nvPr>
            <p:ph type="ctrTitle"/>
          </p:nvPr>
        </p:nvSpPr>
        <p:spPr>
          <a:xfrm>
            <a:off x="-414287" y="-275878"/>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14" name="Google Shape;214;g8d61fb7103_0_10"/>
          <p:cNvSpPr txBox="1"/>
          <p:nvPr/>
        </p:nvSpPr>
        <p:spPr>
          <a:xfrm>
            <a:off x="3815563" y="-63025"/>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TALLO</a:t>
            </a:r>
            <a:endParaRPr sz="2300" b="1">
              <a:solidFill>
                <a:srgbClr val="E57C42"/>
              </a:solidFill>
              <a:latin typeface="Hind"/>
              <a:ea typeface="Hind"/>
              <a:cs typeface="Hind"/>
              <a:sym typeface="Hind"/>
            </a:endParaRPr>
          </a:p>
        </p:txBody>
      </p:sp>
      <p:pic>
        <p:nvPicPr>
          <p:cNvPr id="215" name="Google Shape;215;g8d61fb7103_0_10"/>
          <p:cNvPicPr preferRelativeResize="0"/>
          <p:nvPr/>
        </p:nvPicPr>
        <p:blipFill>
          <a:blip r:embed="rId3">
            <a:alphaModFix/>
          </a:blip>
          <a:stretch>
            <a:fillRect/>
          </a:stretch>
        </p:blipFill>
        <p:spPr>
          <a:xfrm>
            <a:off x="120125" y="1614188"/>
            <a:ext cx="6341000" cy="3273350"/>
          </a:xfrm>
          <a:prstGeom prst="rect">
            <a:avLst/>
          </a:prstGeom>
          <a:noFill/>
          <a:ln>
            <a:noFill/>
          </a:ln>
        </p:spPr>
      </p:pic>
      <p:pic>
        <p:nvPicPr>
          <p:cNvPr id="216" name="Google Shape;216;g8d61fb7103_0_10"/>
          <p:cNvPicPr preferRelativeResize="0"/>
          <p:nvPr/>
        </p:nvPicPr>
        <p:blipFill rotWithShape="1">
          <a:blip r:embed="rId4">
            <a:alphaModFix/>
          </a:blip>
          <a:srcRect l="24826" r="45206" b="10570"/>
          <a:stretch/>
        </p:blipFill>
        <p:spPr>
          <a:xfrm>
            <a:off x="6898200" y="2131249"/>
            <a:ext cx="2038450" cy="1961925"/>
          </a:xfrm>
          <a:prstGeom prst="rect">
            <a:avLst/>
          </a:prstGeom>
          <a:noFill/>
          <a:ln>
            <a:noFill/>
          </a:ln>
        </p:spPr>
      </p:pic>
      <p:cxnSp>
        <p:nvCxnSpPr>
          <p:cNvPr id="217" name="Google Shape;217;g8d61fb7103_0_10"/>
          <p:cNvCxnSpPr/>
          <p:nvPr/>
        </p:nvCxnSpPr>
        <p:spPr>
          <a:xfrm flipH="1">
            <a:off x="7456588" y="3549200"/>
            <a:ext cx="154500" cy="495600"/>
          </a:xfrm>
          <a:prstGeom prst="straightConnector1">
            <a:avLst/>
          </a:prstGeom>
          <a:noFill/>
          <a:ln w="19050" cap="flat" cmpd="sng">
            <a:solidFill>
              <a:srgbClr val="FF0000"/>
            </a:solidFill>
            <a:prstDash val="solid"/>
            <a:round/>
            <a:headEnd type="triangle" w="med" len="med"/>
            <a:tailEnd type="none" w="med" len="med"/>
          </a:ln>
        </p:spPr>
      </p:cxnSp>
      <p:cxnSp>
        <p:nvCxnSpPr>
          <p:cNvPr id="218" name="Google Shape;218;g8d61fb7103_0_10"/>
          <p:cNvCxnSpPr/>
          <p:nvPr/>
        </p:nvCxnSpPr>
        <p:spPr>
          <a:xfrm rot="10800000" flipH="1">
            <a:off x="8184325" y="2232975"/>
            <a:ext cx="161700" cy="469200"/>
          </a:xfrm>
          <a:prstGeom prst="straightConnector1">
            <a:avLst/>
          </a:prstGeom>
          <a:noFill/>
          <a:ln w="19050" cap="flat" cmpd="sng">
            <a:solidFill>
              <a:srgbClr val="FF0000"/>
            </a:solidFill>
            <a:prstDash val="solid"/>
            <a:round/>
            <a:headEnd type="triangle" w="med" len="med"/>
            <a:tailEnd type="none" w="med" len="med"/>
          </a:ln>
        </p:spPr>
      </p:cxnSp>
      <p:sp>
        <p:nvSpPr>
          <p:cNvPr id="219" name="Google Shape;219;g8d61fb7103_0_10"/>
          <p:cNvSpPr txBox="1"/>
          <p:nvPr/>
        </p:nvSpPr>
        <p:spPr>
          <a:xfrm>
            <a:off x="6622863" y="1401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1300" b="1">
                <a:solidFill>
                  <a:srgbClr val="E57C42"/>
                </a:solidFill>
                <a:latin typeface="Hind"/>
                <a:ea typeface="Hind"/>
                <a:cs typeface="Hind"/>
                <a:sym typeface="Hind"/>
              </a:rPr>
              <a:t>PUNTOS DE LA</a:t>
            </a:r>
            <a:endParaRPr sz="1300" b="1">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1300" b="1">
                <a:solidFill>
                  <a:srgbClr val="E57C42"/>
                </a:solidFill>
                <a:latin typeface="Hind"/>
                <a:ea typeface="Hind"/>
                <a:cs typeface="Hind"/>
                <a:sym typeface="Hind"/>
              </a:rPr>
              <a:t>CURVA 1</a:t>
            </a:r>
            <a:endParaRPr sz="1300" b="1">
              <a:solidFill>
                <a:srgbClr val="E57C42"/>
              </a:solidFill>
              <a:latin typeface="Hind"/>
              <a:ea typeface="Hind"/>
              <a:cs typeface="Hind"/>
              <a:sym typeface="Hind"/>
            </a:endParaRPr>
          </a:p>
        </p:txBody>
      </p:sp>
      <p:sp>
        <p:nvSpPr>
          <p:cNvPr id="220" name="Google Shape;220;g8d61fb7103_0_10"/>
          <p:cNvSpPr txBox="1"/>
          <p:nvPr/>
        </p:nvSpPr>
        <p:spPr>
          <a:xfrm>
            <a:off x="5328538" y="38564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1300" b="1">
                <a:solidFill>
                  <a:srgbClr val="E57C42"/>
                </a:solidFill>
                <a:latin typeface="Hind"/>
                <a:ea typeface="Hind"/>
                <a:cs typeface="Hind"/>
                <a:sym typeface="Hind"/>
              </a:rPr>
              <a:t>PUNTOS DE LA</a:t>
            </a:r>
            <a:endParaRPr sz="1300" b="1">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1300" b="1">
                <a:solidFill>
                  <a:srgbClr val="E57C42"/>
                </a:solidFill>
                <a:latin typeface="Hind"/>
                <a:ea typeface="Hind"/>
                <a:cs typeface="Hind"/>
                <a:sym typeface="Hind"/>
              </a:rPr>
              <a:t>CURVA 2</a:t>
            </a:r>
            <a:endParaRPr sz="1300" b="1">
              <a:solidFill>
                <a:srgbClr val="E57C42"/>
              </a:solidFill>
              <a:latin typeface="Hind"/>
              <a:ea typeface="Hind"/>
              <a:cs typeface="Hind"/>
              <a:sym typeface="Hind"/>
            </a:endParaRPr>
          </a:p>
        </p:txBody>
      </p:sp>
      <p:sp>
        <p:nvSpPr>
          <p:cNvPr id="221" name="Google Shape;221;g8d61fb7103_0_10"/>
          <p:cNvSpPr txBox="1"/>
          <p:nvPr/>
        </p:nvSpPr>
        <p:spPr>
          <a:xfrm>
            <a:off x="1784725" y="450925"/>
            <a:ext cx="5414700" cy="10182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esta parte de la función usamos GL_QUAD_STRIP, que unirá dos puntos de la curva 1 con dos puntos de la curva 2, formando un cuadrilátero, y así con los demás puntos de ambas curvas</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25"/>
        <p:cNvGrpSpPr/>
        <p:nvPr/>
      </p:nvGrpSpPr>
      <p:grpSpPr>
        <a:xfrm>
          <a:off x="0" y="0"/>
          <a:ext cx="0" cy="0"/>
          <a:chOff x="0" y="0"/>
          <a:chExt cx="0" cy="0"/>
        </a:xfrm>
      </p:grpSpPr>
      <p:pic>
        <p:nvPicPr>
          <p:cNvPr id="226" name="Google Shape;226;g8d61fb7103_1_12"/>
          <p:cNvPicPr preferRelativeResize="0"/>
          <p:nvPr/>
        </p:nvPicPr>
        <p:blipFill>
          <a:blip r:embed="rId3">
            <a:alphaModFix/>
          </a:blip>
          <a:stretch>
            <a:fillRect/>
          </a:stretch>
        </p:blipFill>
        <p:spPr>
          <a:xfrm>
            <a:off x="5043900" y="1967625"/>
            <a:ext cx="2095500" cy="2562225"/>
          </a:xfrm>
          <a:prstGeom prst="rect">
            <a:avLst/>
          </a:prstGeom>
          <a:noFill/>
          <a:ln>
            <a:noFill/>
          </a:ln>
        </p:spPr>
      </p:pic>
      <p:sp>
        <p:nvSpPr>
          <p:cNvPr id="227" name="Google Shape;227;g8d61fb7103_1_12"/>
          <p:cNvSpPr txBox="1">
            <a:spLocks noGrp="1"/>
          </p:cNvSpPr>
          <p:nvPr>
            <p:ph type="ctrTitle"/>
          </p:nvPr>
        </p:nvSpPr>
        <p:spPr>
          <a:xfrm>
            <a:off x="1572988" y="322472"/>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28" name="Google Shape;228;g8d61fb7103_1_12"/>
          <p:cNvSpPr txBox="1"/>
          <p:nvPr/>
        </p:nvSpPr>
        <p:spPr>
          <a:xfrm>
            <a:off x="3250038" y="8823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HOJA</a:t>
            </a:r>
            <a:endParaRPr sz="2300" b="1">
              <a:solidFill>
                <a:srgbClr val="E57C42"/>
              </a:solidFill>
              <a:latin typeface="Hind"/>
              <a:ea typeface="Hind"/>
              <a:cs typeface="Hind"/>
              <a:sym typeface="Hind"/>
            </a:endParaRPr>
          </a:p>
        </p:txBody>
      </p:sp>
      <p:cxnSp>
        <p:nvCxnSpPr>
          <p:cNvPr id="229" name="Google Shape;229;g8d61fb7103_1_12"/>
          <p:cNvCxnSpPr/>
          <p:nvPr/>
        </p:nvCxnSpPr>
        <p:spPr>
          <a:xfrm rot="10800000" flipH="1">
            <a:off x="6858150" y="3230875"/>
            <a:ext cx="537900" cy="606300"/>
          </a:xfrm>
          <a:prstGeom prst="straightConnector1">
            <a:avLst/>
          </a:prstGeom>
          <a:noFill/>
          <a:ln w="19050" cap="flat" cmpd="sng">
            <a:solidFill>
              <a:srgbClr val="FF0000"/>
            </a:solidFill>
            <a:prstDash val="solid"/>
            <a:round/>
            <a:headEnd type="triangle" w="med" len="med"/>
            <a:tailEnd type="none" w="med" len="med"/>
          </a:ln>
        </p:spPr>
      </p:cxnSp>
      <p:pic>
        <p:nvPicPr>
          <p:cNvPr id="230" name="Google Shape;230;g8d61fb7103_1_12"/>
          <p:cNvPicPr preferRelativeResize="0"/>
          <p:nvPr/>
        </p:nvPicPr>
        <p:blipFill>
          <a:blip r:embed="rId4">
            <a:alphaModFix/>
          </a:blip>
          <a:stretch>
            <a:fillRect/>
          </a:stretch>
        </p:blipFill>
        <p:spPr>
          <a:xfrm>
            <a:off x="344325" y="124163"/>
            <a:ext cx="4151475" cy="4895175"/>
          </a:xfrm>
          <a:prstGeom prst="rect">
            <a:avLst/>
          </a:prstGeom>
          <a:noFill/>
          <a:ln>
            <a:noFill/>
          </a:ln>
        </p:spPr>
      </p:pic>
      <p:sp>
        <p:nvSpPr>
          <p:cNvPr id="231" name="Google Shape;231;g8d61fb7103_1_12"/>
          <p:cNvSpPr txBox="1"/>
          <p:nvPr/>
        </p:nvSpPr>
        <p:spPr>
          <a:xfrm>
            <a:off x="4623250" y="1517900"/>
            <a:ext cx="3829500" cy="15549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esta función ingresamos las coordenadas de los puntos de control de la curva y usamos hermite cúbico para graficarlo</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6"/>
        <p:cNvGrpSpPr/>
        <p:nvPr/>
      </p:nvGrpSpPr>
      <p:grpSpPr>
        <a:xfrm>
          <a:off x="0" y="0"/>
          <a:ext cx="0" cy="0"/>
          <a:chOff x="0" y="0"/>
          <a:chExt cx="0" cy="0"/>
        </a:xfrm>
      </p:grpSpPr>
      <p:sp>
        <p:nvSpPr>
          <p:cNvPr id="47" name="Google Shape;47;p2"/>
          <p:cNvSpPr txBox="1">
            <a:spLocks noGrp="1"/>
          </p:cNvSpPr>
          <p:nvPr>
            <p:ph type="ctrTitle"/>
          </p:nvPr>
        </p:nvSpPr>
        <p:spPr>
          <a:xfrm>
            <a:off x="272700" y="439997"/>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LIBRERÍAS</a:t>
            </a:r>
            <a:endParaRPr sz="4400">
              <a:solidFill>
                <a:srgbClr val="FFBE2E"/>
              </a:solidFill>
            </a:endParaRPr>
          </a:p>
        </p:txBody>
      </p:sp>
      <p:sp>
        <p:nvSpPr>
          <p:cNvPr id="48" name="Google Shape;48;p2"/>
          <p:cNvSpPr txBox="1"/>
          <p:nvPr/>
        </p:nvSpPr>
        <p:spPr>
          <a:xfrm>
            <a:off x="3166649" y="3705275"/>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 glut vs freeglut?</a:t>
            </a:r>
            <a:endParaRPr sz="2300" b="1">
              <a:solidFill>
                <a:srgbClr val="E57C42"/>
              </a:solidFill>
              <a:latin typeface="Hind"/>
              <a:ea typeface="Hind"/>
              <a:cs typeface="Hind"/>
              <a:sym typeface="Hind"/>
            </a:endParaRPr>
          </a:p>
        </p:txBody>
      </p:sp>
      <p:pic>
        <p:nvPicPr>
          <p:cNvPr id="49" name="Google Shape;49;p2"/>
          <p:cNvPicPr preferRelativeResize="0"/>
          <p:nvPr/>
        </p:nvPicPr>
        <p:blipFill rotWithShape="1">
          <a:blip r:embed="rId3">
            <a:alphaModFix/>
          </a:blip>
          <a:srcRect l="11649" t="23827" r="11557" b="52135"/>
          <a:stretch/>
        </p:blipFill>
        <p:spPr>
          <a:xfrm>
            <a:off x="1837200" y="1783313"/>
            <a:ext cx="5469601" cy="854379"/>
          </a:xfrm>
          <a:prstGeom prst="rect">
            <a:avLst/>
          </a:prstGeom>
          <a:noFill/>
          <a:ln>
            <a:noFill/>
          </a:ln>
        </p:spPr>
      </p:pic>
      <p:pic>
        <p:nvPicPr>
          <p:cNvPr id="5" name="Google Shape;49;p2"/>
          <p:cNvPicPr preferRelativeResize="0"/>
          <p:nvPr/>
        </p:nvPicPr>
        <p:blipFill rotWithShape="1">
          <a:blip r:embed="rId3">
            <a:alphaModFix/>
          </a:blip>
          <a:srcRect l="11978" t="54831" r="11227" b="21131"/>
          <a:stretch/>
        </p:blipFill>
        <p:spPr>
          <a:xfrm>
            <a:off x="1837200" y="2637692"/>
            <a:ext cx="5469601" cy="85437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35"/>
        <p:cNvGrpSpPr/>
        <p:nvPr/>
      </p:nvGrpSpPr>
      <p:grpSpPr>
        <a:xfrm>
          <a:off x="0" y="0"/>
          <a:ext cx="0" cy="0"/>
          <a:chOff x="0" y="0"/>
          <a:chExt cx="0" cy="0"/>
        </a:xfrm>
      </p:grpSpPr>
      <p:pic>
        <p:nvPicPr>
          <p:cNvPr id="236" name="Google Shape;236;g8d61fb7103_1_26"/>
          <p:cNvPicPr preferRelativeResize="0"/>
          <p:nvPr/>
        </p:nvPicPr>
        <p:blipFill>
          <a:blip r:embed="rId3">
            <a:alphaModFix/>
          </a:blip>
          <a:stretch>
            <a:fillRect/>
          </a:stretch>
        </p:blipFill>
        <p:spPr>
          <a:xfrm>
            <a:off x="5762750" y="2258500"/>
            <a:ext cx="2095500" cy="2562225"/>
          </a:xfrm>
          <a:prstGeom prst="rect">
            <a:avLst/>
          </a:prstGeom>
          <a:noFill/>
          <a:ln>
            <a:noFill/>
          </a:ln>
        </p:spPr>
      </p:pic>
      <p:sp>
        <p:nvSpPr>
          <p:cNvPr id="237" name="Google Shape;237;g8d61fb7103_1_26"/>
          <p:cNvSpPr txBox="1">
            <a:spLocks noGrp="1"/>
          </p:cNvSpPr>
          <p:nvPr>
            <p:ph type="ctrTitle"/>
          </p:nvPr>
        </p:nvSpPr>
        <p:spPr>
          <a:xfrm>
            <a:off x="1648413" y="-12395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38" name="Google Shape;238;g8d61fb7103_1_26"/>
          <p:cNvSpPr txBox="1"/>
          <p:nvPr/>
        </p:nvSpPr>
        <p:spPr>
          <a:xfrm>
            <a:off x="3591388" y="43805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PÉTALOS</a:t>
            </a:r>
            <a:endParaRPr sz="2300" b="1">
              <a:solidFill>
                <a:srgbClr val="E57C42"/>
              </a:solidFill>
              <a:latin typeface="Hind"/>
              <a:ea typeface="Hind"/>
              <a:cs typeface="Hind"/>
              <a:sym typeface="Hind"/>
            </a:endParaRPr>
          </a:p>
        </p:txBody>
      </p:sp>
      <p:cxnSp>
        <p:nvCxnSpPr>
          <p:cNvPr id="239" name="Google Shape;239;g8d61fb7103_1_26"/>
          <p:cNvCxnSpPr/>
          <p:nvPr/>
        </p:nvCxnSpPr>
        <p:spPr>
          <a:xfrm rot="10800000">
            <a:off x="5378925" y="3730700"/>
            <a:ext cx="545400" cy="173400"/>
          </a:xfrm>
          <a:prstGeom prst="straightConnector1">
            <a:avLst/>
          </a:prstGeom>
          <a:noFill/>
          <a:ln w="19050" cap="flat" cmpd="sng">
            <a:solidFill>
              <a:srgbClr val="FF0000"/>
            </a:solidFill>
            <a:prstDash val="solid"/>
            <a:round/>
            <a:headEnd type="triangle" w="med" len="med"/>
            <a:tailEnd type="none" w="med" len="med"/>
          </a:ln>
        </p:spPr>
      </p:cxnSp>
      <p:pic>
        <p:nvPicPr>
          <p:cNvPr id="240" name="Google Shape;240;g8d61fb7103_1_26"/>
          <p:cNvPicPr preferRelativeResize="0"/>
          <p:nvPr/>
        </p:nvPicPr>
        <p:blipFill>
          <a:blip r:embed="rId4">
            <a:alphaModFix/>
          </a:blip>
          <a:stretch>
            <a:fillRect/>
          </a:stretch>
        </p:blipFill>
        <p:spPr>
          <a:xfrm>
            <a:off x="272703" y="322787"/>
            <a:ext cx="4329500" cy="4497926"/>
          </a:xfrm>
          <a:prstGeom prst="rect">
            <a:avLst/>
          </a:prstGeom>
          <a:noFill/>
          <a:ln>
            <a:noFill/>
          </a:ln>
        </p:spPr>
      </p:pic>
      <p:sp>
        <p:nvSpPr>
          <p:cNvPr id="241" name="Google Shape;241;g8d61fb7103_1_26"/>
          <p:cNvSpPr txBox="1"/>
          <p:nvPr/>
        </p:nvSpPr>
        <p:spPr>
          <a:xfrm>
            <a:off x="4710050" y="1103050"/>
            <a:ext cx="42009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En la función pétalos necesitaremos seis curvas, una para cada pétalo de la flor, entonces aplicaremos seis veces Hermite Cúbico, y como todos los pétalos tendrán la misma forma solamente usamos rotación y traslación para ubicarlo en la posición correcta</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45"/>
        <p:cNvGrpSpPr/>
        <p:nvPr/>
      </p:nvGrpSpPr>
      <p:grpSpPr>
        <a:xfrm>
          <a:off x="0" y="0"/>
          <a:ext cx="0" cy="0"/>
          <a:chOff x="0" y="0"/>
          <a:chExt cx="0" cy="0"/>
        </a:xfrm>
      </p:grpSpPr>
      <p:pic>
        <p:nvPicPr>
          <p:cNvPr id="246" name="Google Shape;246;g8d61fb7103_1_42"/>
          <p:cNvPicPr preferRelativeResize="0"/>
          <p:nvPr/>
        </p:nvPicPr>
        <p:blipFill>
          <a:blip r:embed="rId3">
            <a:alphaModFix/>
          </a:blip>
          <a:stretch>
            <a:fillRect/>
          </a:stretch>
        </p:blipFill>
        <p:spPr>
          <a:xfrm>
            <a:off x="6014550" y="2547563"/>
            <a:ext cx="2095500" cy="2562225"/>
          </a:xfrm>
          <a:prstGeom prst="rect">
            <a:avLst/>
          </a:prstGeom>
          <a:noFill/>
          <a:ln>
            <a:noFill/>
          </a:ln>
        </p:spPr>
      </p:pic>
      <p:cxnSp>
        <p:nvCxnSpPr>
          <p:cNvPr id="247" name="Google Shape;247;g8d61fb7103_1_42"/>
          <p:cNvCxnSpPr/>
          <p:nvPr/>
        </p:nvCxnSpPr>
        <p:spPr>
          <a:xfrm rot="10800000">
            <a:off x="5581125" y="3433188"/>
            <a:ext cx="545400" cy="173400"/>
          </a:xfrm>
          <a:prstGeom prst="straightConnector1">
            <a:avLst/>
          </a:prstGeom>
          <a:noFill/>
          <a:ln w="19050" cap="flat" cmpd="sng">
            <a:solidFill>
              <a:srgbClr val="FF0000"/>
            </a:solidFill>
            <a:prstDash val="solid"/>
            <a:round/>
            <a:headEnd type="triangle" w="med" len="med"/>
            <a:tailEnd type="none" w="med" len="med"/>
          </a:ln>
        </p:spPr>
      </p:cxnSp>
      <p:pic>
        <p:nvPicPr>
          <p:cNvPr id="248" name="Google Shape;248;g8d61fb7103_1_42"/>
          <p:cNvPicPr preferRelativeResize="0"/>
          <p:nvPr/>
        </p:nvPicPr>
        <p:blipFill>
          <a:blip r:embed="rId3">
            <a:alphaModFix/>
          </a:blip>
          <a:stretch>
            <a:fillRect/>
          </a:stretch>
        </p:blipFill>
        <p:spPr>
          <a:xfrm>
            <a:off x="1300925" y="2547563"/>
            <a:ext cx="2095500" cy="2562225"/>
          </a:xfrm>
          <a:prstGeom prst="rect">
            <a:avLst/>
          </a:prstGeom>
          <a:noFill/>
          <a:ln>
            <a:noFill/>
          </a:ln>
        </p:spPr>
      </p:pic>
      <p:cxnSp>
        <p:nvCxnSpPr>
          <p:cNvPr id="249" name="Google Shape;249;g8d61fb7103_1_42"/>
          <p:cNvCxnSpPr/>
          <p:nvPr/>
        </p:nvCxnSpPr>
        <p:spPr>
          <a:xfrm rot="10800000">
            <a:off x="1189750" y="3172913"/>
            <a:ext cx="545400" cy="173400"/>
          </a:xfrm>
          <a:prstGeom prst="straightConnector1">
            <a:avLst/>
          </a:prstGeom>
          <a:noFill/>
          <a:ln w="19050" cap="flat" cmpd="sng">
            <a:solidFill>
              <a:srgbClr val="FF0000"/>
            </a:solidFill>
            <a:prstDash val="solid"/>
            <a:round/>
            <a:headEnd type="triangle" w="med" len="med"/>
            <a:tailEnd type="none" w="med" len="med"/>
          </a:ln>
        </p:spPr>
      </p:cxnSp>
      <p:sp>
        <p:nvSpPr>
          <p:cNvPr id="250" name="Google Shape;250;g8d61fb7103_1_42"/>
          <p:cNvSpPr txBox="1">
            <a:spLocks noGrp="1"/>
          </p:cNvSpPr>
          <p:nvPr>
            <p:ph type="ctrTitle"/>
          </p:nvPr>
        </p:nvSpPr>
        <p:spPr>
          <a:xfrm>
            <a:off x="-2836862" y="-2119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51" name="Google Shape;251;g8d61fb7103_1_42"/>
          <p:cNvSpPr txBox="1"/>
          <p:nvPr/>
        </p:nvSpPr>
        <p:spPr>
          <a:xfrm>
            <a:off x="-867337" y="3501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PÉTALOS</a:t>
            </a:r>
            <a:endParaRPr sz="2300" b="1">
              <a:solidFill>
                <a:srgbClr val="E57C42"/>
              </a:solidFill>
              <a:latin typeface="Hind"/>
              <a:ea typeface="Hind"/>
              <a:cs typeface="Hind"/>
              <a:sym typeface="Hind"/>
            </a:endParaRPr>
          </a:p>
        </p:txBody>
      </p:sp>
      <p:pic>
        <p:nvPicPr>
          <p:cNvPr id="252" name="Google Shape;252;g8d61fb7103_1_42"/>
          <p:cNvPicPr preferRelativeResize="0"/>
          <p:nvPr/>
        </p:nvPicPr>
        <p:blipFill>
          <a:blip r:embed="rId4">
            <a:alphaModFix/>
          </a:blip>
          <a:stretch>
            <a:fillRect/>
          </a:stretch>
        </p:blipFill>
        <p:spPr>
          <a:xfrm>
            <a:off x="338800" y="1121597"/>
            <a:ext cx="4057650" cy="1838325"/>
          </a:xfrm>
          <a:prstGeom prst="rect">
            <a:avLst/>
          </a:prstGeom>
          <a:noFill/>
          <a:ln>
            <a:noFill/>
          </a:ln>
        </p:spPr>
      </p:pic>
      <p:pic>
        <p:nvPicPr>
          <p:cNvPr id="253" name="Google Shape;253;g8d61fb7103_1_42"/>
          <p:cNvPicPr preferRelativeResize="0"/>
          <p:nvPr/>
        </p:nvPicPr>
        <p:blipFill>
          <a:blip r:embed="rId5">
            <a:alphaModFix/>
          </a:blip>
          <a:stretch>
            <a:fillRect/>
          </a:stretch>
        </p:blipFill>
        <p:spPr>
          <a:xfrm>
            <a:off x="4722375" y="1064447"/>
            <a:ext cx="4048125" cy="19526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57"/>
        <p:cNvGrpSpPr/>
        <p:nvPr/>
      </p:nvGrpSpPr>
      <p:grpSpPr>
        <a:xfrm>
          <a:off x="0" y="0"/>
          <a:ext cx="0" cy="0"/>
          <a:chOff x="0" y="0"/>
          <a:chExt cx="0" cy="0"/>
        </a:xfrm>
      </p:grpSpPr>
      <p:cxnSp>
        <p:nvCxnSpPr>
          <p:cNvPr id="258" name="Google Shape;258;g8d61fb7103_1_64"/>
          <p:cNvCxnSpPr/>
          <p:nvPr/>
        </p:nvCxnSpPr>
        <p:spPr>
          <a:xfrm rot="10800000">
            <a:off x="1028225" y="3366688"/>
            <a:ext cx="545400" cy="173400"/>
          </a:xfrm>
          <a:prstGeom prst="straightConnector1">
            <a:avLst/>
          </a:prstGeom>
          <a:noFill/>
          <a:ln w="19050" cap="flat" cmpd="sng">
            <a:solidFill>
              <a:srgbClr val="FF0000"/>
            </a:solidFill>
            <a:prstDash val="solid"/>
            <a:round/>
            <a:headEnd type="triangle" w="med" len="med"/>
            <a:tailEnd type="none" w="med" len="med"/>
          </a:ln>
        </p:spPr>
      </p:cxnSp>
      <p:pic>
        <p:nvPicPr>
          <p:cNvPr id="259" name="Google Shape;259;g8d61fb7103_1_64"/>
          <p:cNvPicPr preferRelativeResize="0"/>
          <p:nvPr/>
        </p:nvPicPr>
        <p:blipFill>
          <a:blip r:embed="rId3">
            <a:alphaModFix/>
          </a:blip>
          <a:stretch>
            <a:fillRect/>
          </a:stretch>
        </p:blipFill>
        <p:spPr>
          <a:xfrm>
            <a:off x="1573625" y="2419088"/>
            <a:ext cx="2095500" cy="2562225"/>
          </a:xfrm>
          <a:prstGeom prst="rect">
            <a:avLst/>
          </a:prstGeom>
          <a:noFill/>
          <a:ln>
            <a:noFill/>
          </a:ln>
        </p:spPr>
      </p:pic>
      <p:cxnSp>
        <p:nvCxnSpPr>
          <p:cNvPr id="260" name="Google Shape;260;g8d61fb7103_1_64"/>
          <p:cNvCxnSpPr>
            <a:endCxn id="259" idx="3"/>
          </p:cNvCxnSpPr>
          <p:nvPr/>
        </p:nvCxnSpPr>
        <p:spPr>
          <a:xfrm rot="10800000" flipH="1">
            <a:off x="3110825" y="3700200"/>
            <a:ext cx="558300" cy="75300"/>
          </a:xfrm>
          <a:prstGeom prst="straightConnector1">
            <a:avLst/>
          </a:prstGeom>
          <a:noFill/>
          <a:ln w="19050" cap="flat" cmpd="sng">
            <a:solidFill>
              <a:srgbClr val="FF0000"/>
            </a:solidFill>
            <a:prstDash val="solid"/>
            <a:round/>
            <a:headEnd type="triangle" w="med" len="med"/>
            <a:tailEnd type="none" w="med" len="med"/>
          </a:ln>
        </p:spPr>
      </p:cxnSp>
      <p:sp>
        <p:nvSpPr>
          <p:cNvPr id="261" name="Google Shape;261;g8d61fb7103_1_64"/>
          <p:cNvSpPr txBox="1">
            <a:spLocks noGrp="1"/>
          </p:cNvSpPr>
          <p:nvPr>
            <p:ph type="ctrTitle"/>
          </p:nvPr>
        </p:nvSpPr>
        <p:spPr>
          <a:xfrm>
            <a:off x="-2797962" y="-240478"/>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62" name="Google Shape;262;g8d61fb7103_1_64"/>
          <p:cNvSpPr txBox="1"/>
          <p:nvPr/>
        </p:nvSpPr>
        <p:spPr>
          <a:xfrm>
            <a:off x="-867337" y="350100"/>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PÉTALOS</a:t>
            </a:r>
            <a:endParaRPr sz="2300" b="1">
              <a:solidFill>
                <a:srgbClr val="E57C42"/>
              </a:solidFill>
              <a:latin typeface="Hind"/>
              <a:ea typeface="Hind"/>
              <a:cs typeface="Hind"/>
              <a:sym typeface="Hind"/>
            </a:endParaRPr>
          </a:p>
        </p:txBody>
      </p:sp>
      <p:pic>
        <p:nvPicPr>
          <p:cNvPr id="263" name="Google Shape;263;g8d61fb7103_1_64"/>
          <p:cNvPicPr preferRelativeResize="0"/>
          <p:nvPr/>
        </p:nvPicPr>
        <p:blipFill>
          <a:blip r:embed="rId4">
            <a:alphaModFix/>
          </a:blip>
          <a:stretch>
            <a:fillRect/>
          </a:stretch>
        </p:blipFill>
        <p:spPr>
          <a:xfrm>
            <a:off x="338900" y="1093013"/>
            <a:ext cx="4019550" cy="1895475"/>
          </a:xfrm>
          <a:prstGeom prst="rect">
            <a:avLst/>
          </a:prstGeom>
          <a:noFill/>
          <a:ln>
            <a:noFill/>
          </a:ln>
        </p:spPr>
      </p:pic>
      <p:pic>
        <p:nvPicPr>
          <p:cNvPr id="264" name="Google Shape;264;g8d61fb7103_1_64"/>
          <p:cNvPicPr preferRelativeResize="0"/>
          <p:nvPr/>
        </p:nvPicPr>
        <p:blipFill>
          <a:blip r:embed="rId5">
            <a:alphaModFix/>
          </a:blip>
          <a:stretch>
            <a:fillRect/>
          </a:stretch>
        </p:blipFill>
        <p:spPr>
          <a:xfrm>
            <a:off x="4646375" y="1093025"/>
            <a:ext cx="4163225" cy="3888300"/>
          </a:xfrm>
          <a:prstGeom prst="rect">
            <a:avLst/>
          </a:prstGeom>
          <a:noFill/>
          <a:ln>
            <a:noFill/>
          </a:ln>
        </p:spPr>
      </p:pic>
      <p:cxnSp>
        <p:nvCxnSpPr>
          <p:cNvPr id="265" name="Google Shape;265;g8d61fb7103_1_64"/>
          <p:cNvCxnSpPr/>
          <p:nvPr/>
        </p:nvCxnSpPr>
        <p:spPr>
          <a:xfrm flipH="1">
            <a:off x="1760825" y="4400400"/>
            <a:ext cx="533700" cy="388200"/>
          </a:xfrm>
          <a:prstGeom prst="straightConnector1">
            <a:avLst/>
          </a:prstGeom>
          <a:noFill/>
          <a:ln w="19050" cap="flat" cmpd="sng">
            <a:solidFill>
              <a:srgbClr val="FF0000"/>
            </a:solidFill>
            <a:prstDash val="solid"/>
            <a:round/>
            <a:headEnd type="triangle" w="med" len="med"/>
            <a:tailEnd type="none" w="med" len="med"/>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69"/>
        <p:cNvGrpSpPr/>
        <p:nvPr/>
      </p:nvGrpSpPr>
      <p:grpSpPr>
        <a:xfrm>
          <a:off x="0" y="0"/>
          <a:ext cx="0" cy="0"/>
          <a:chOff x="0" y="0"/>
          <a:chExt cx="0" cy="0"/>
        </a:xfrm>
      </p:grpSpPr>
      <p:sp>
        <p:nvSpPr>
          <p:cNvPr id="270" name="Google Shape;270;g8d61fb7103_1_78"/>
          <p:cNvSpPr txBox="1">
            <a:spLocks noGrp="1"/>
          </p:cNvSpPr>
          <p:nvPr>
            <p:ph type="ctrTitle"/>
          </p:nvPr>
        </p:nvSpPr>
        <p:spPr>
          <a:xfrm>
            <a:off x="272688" y="-1387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71" name="Google Shape;271;g8d61fb7103_1_78"/>
          <p:cNvSpPr txBox="1"/>
          <p:nvPr/>
        </p:nvSpPr>
        <p:spPr>
          <a:xfrm>
            <a:off x="2767938" y="419525"/>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COROLLA</a:t>
            </a:r>
            <a:endParaRPr sz="2300" b="1">
              <a:solidFill>
                <a:srgbClr val="E57C42"/>
              </a:solidFill>
              <a:latin typeface="Hind"/>
              <a:ea typeface="Hind"/>
              <a:cs typeface="Hind"/>
              <a:sym typeface="Hind"/>
            </a:endParaRPr>
          </a:p>
        </p:txBody>
      </p:sp>
      <p:pic>
        <p:nvPicPr>
          <p:cNvPr id="272" name="Google Shape;272;g8d61fb7103_1_78"/>
          <p:cNvPicPr preferRelativeResize="0"/>
          <p:nvPr/>
        </p:nvPicPr>
        <p:blipFill>
          <a:blip r:embed="rId3">
            <a:alphaModFix/>
          </a:blip>
          <a:stretch>
            <a:fillRect/>
          </a:stretch>
        </p:blipFill>
        <p:spPr>
          <a:xfrm>
            <a:off x="360409" y="1885062"/>
            <a:ext cx="5839482" cy="2562225"/>
          </a:xfrm>
          <a:prstGeom prst="rect">
            <a:avLst/>
          </a:prstGeom>
          <a:noFill/>
          <a:ln>
            <a:noFill/>
          </a:ln>
        </p:spPr>
      </p:pic>
      <p:pic>
        <p:nvPicPr>
          <p:cNvPr id="273" name="Google Shape;273;g8d61fb7103_1_78"/>
          <p:cNvPicPr preferRelativeResize="0"/>
          <p:nvPr/>
        </p:nvPicPr>
        <p:blipFill>
          <a:blip r:embed="rId4">
            <a:alphaModFix/>
          </a:blip>
          <a:stretch>
            <a:fillRect/>
          </a:stretch>
        </p:blipFill>
        <p:spPr>
          <a:xfrm>
            <a:off x="6712900" y="1798288"/>
            <a:ext cx="2095500" cy="2562225"/>
          </a:xfrm>
          <a:prstGeom prst="rect">
            <a:avLst/>
          </a:prstGeom>
          <a:noFill/>
          <a:ln>
            <a:noFill/>
          </a:ln>
        </p:spPr>
      </p:pic>
      <p:cxnSp>
        <p:nvCxnSpPr>
          <p:cNvPr id="274" name="Google Shape;274;g8d61fb7103_1_78"/>
          <p:cNvCxnSpPr/>
          <p:nvPr/>
        </p:nvCxnSpPr>
        <p:spPr>
          <a:xfrm rot="10800000" flipH="1">
            <a:off x="7718075" y="2289588"/>
            <a:ext cx="290100" cy="564300"/>
          </a:xfrm>
          <a:prstGeom prst="straightConnector1">
            <a:avLst/>
          </a:prstGeom>
          <a:noFill/>
          <a:ln w="19050" cap="flat" cmpd="sng">
            <a:solidFill>
              <a:srgbClr val="FF0000"/>
            </a:solidFill>
            <a:prstDash val="solid"/>
            <a:round/>
            <a:headEnd type="triangle" w="med" len="med"/>
            <a:tailEnd type="none" w="med" len="med"/>
          </a:ln>
        </p:spPr>
      </p:cxnSp>
      <p:sp>
        <p:nvSpPr>
          <p:cNvPr id="275" name="Google Shape;275;g8d61fb7103_1_78"/>
          <p:cNvSpPr txBox="1"/>
          <p:nvPr/>
        </p:nvSpPr>
        <p:spPr>
          <a:xfrm>
            <a:off x="1433700" y="989625"/>
            <a:ext cx="62766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1200"/>
              </a:spcAft>
              <a:buNone/>
            </a:pPr>
            <a:r>
              <a:rPr lang="es-ES">
                <a:solidFill>
                  <a:schemeClr val="dk1"/>
                </a:solidFill>
                <a:latin typeface="Hind"/>
                <a:ea typeface="Hind"/>
                <a:cs typeface="Hind"/>
                <a:sym typeface="Hind"/>
              </a:rPr>
              <a:t>Para dibujar el círculo de la flor utilizamos el mismo método que usamos en la función sol, solamente que es de menor tamaño a comparación del sol</a:t>
            </a:r>
            <a:endParaRPr>
              <a:solidFill>
                <a:schemeClr val="dk1"/>
              </a:solidFill>
              <a:latin typeface="Hind"/>
              <a:ea typeface="Hind"/>
              <a:cs typeface="Hind"/>
              <a:sym typeface="Hi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79"/>
        <p:cNvGrpSpPr/>
        <p:nvPr/>
      </p:nvGrpSpPr>
      <p:grpSpPr>
        <a:xfrm>
          <a:off x="0" y="0"/>
          <a:ext cx="0" cy="0"/>
          <a:chOff x="0" y="0"/>
          <a:chExt cx="0" cy="0"/>
        </a:xfrm>
      </p:grpSpPr>
      <p:sp>
        <p:nvSpPr>
          <p:cNvPr id="280" name="Google Shape;280;g8d61fb7103_1_91"/>
          <p:cNvSpPr txBox="1">
            <a:spLocks noGrp="1"/>
          </p:cNvSpPr>
          <p:nvPr>
            <p:ph type="ctrTitle"/>
          </p:nvPr>
        </p:nvSpPr>
        <p:spPr>
          <a:xfrm>
            <a:off x="1548213" y="-235478"/>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281" name="Google Shape;281;g8d61fb7103_1_91"/>
          <p:cNvSpPr txBox="1"/>
          <p:nvPr/>
        </p:nvSpPr>
        <p:spPr>
          <a:xfrm>
            <a:off x="4405078" y="287225"/>
            <a:ext cx="4496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DIBUJA (FUNCIÓN PRINCIPAL)</a:t>
            </a:r>
            <a:endParaRPr sz="2300" b="1">
              <a:solidFill>
                <a:srgbClr val="E57C42"/>
              </a:solidFill>
              <a:latin typeface="Hind"/>
              <a:ea typeface="Hind"/>
              <a:cs typeface="Hind"/>
              <a:sym typeface="Hind"/>
            </a:endParaRPr>
          </a:p>
        </p:txBody>
      </p:sp>
      <p:pic>
        <p:nvPicPr>
          <p:cNvPr id="282" name="Google Shape;282;g8d61fb7103_1_91"/>
          <p:cNvPicPr preferRelativeResize="0"/>
          <p:nvPr/>
        </p:nvPicPr>
        <p:blipFill>
          <a:blip r:embed="rId3">
            <a:alphaModFix/>
          </a:blip>
          <a:stretch>
            <a:fillRect/>
          </a:stretch>
        </p:blipFill>
        <p:spPr>
          <a:xfrm>
            <a:off x="782385" y="215375"/>
            <a:ext cx="3519880" cy="4712751"/>
          </a:xfrm>
          <a:prstGeom prst="rect">
            <a:avLst/>
          </a:prstGeom>
          <a:noFill/>
          <a:ln>
            <a:noFill/>
          </a:ln>
        </p:spPr>
      </p:pic>
      <p:pic>
        <p:nvPicPr>
          <p:cNvPr id="283" name="Google Shape;283;g8d61fb7103_1_91"/>
          <p:cNvPicPr preferRelativeResize="0"/>
          <p:nvPr/>
        </p:nvPicPr>
        <p:blipFill>
          <a:blip r:embed="rId4">
            <a:alphaModFix/>
          </a:blip>
          <a:stretch>
            <a:fillRect/>
          </a:stretch>
        </p:blipFill>
        <p:spPr>
          <a:xfrm>
            <a:off x="5229049" y="1913200"/>
            <a:ext cx="3046450" cy="3014925"/>
          </a:xfrm>
          <a:prstGeom prst="rect">
            <a:avLst/>
          </a:prstGeom>
          <a:noFill/>
          <a:ln>
            <a:noFill/>
          </a:ln>
        </p:spPr>
      </p:pic>
      <p:sp>
        <p:nvSpPr>
          <p:cNvPr id="284" name="Google Shape;284;g8d61fb7103_1_91"/>
          <p:cNvSpPr txBox="1"/>
          <p:nvPr/>
        </p:nvSpPr>
        <p:spPr>
          <a:xfrm>
            <a:off x="4628875" y="893400"/>
            <a:ext cx="4200900" cy="17775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s-ES">
                <a:solidFill>
                  <a:schemeClr val="dk1"/>
                </a:solidFill>
                <a:latin typeface="Hind"/>
                <a:ea typeface="Hind"/>
                <a:cs typeface="Hind"/>
                <a:sym typeface="Hind"/>
              </a:rPr>
              <a:t>La función dibuja es la función principal para los dibujos, ya que es la que llama a las otras funciones que mencionamos anteriormente, como el sol, las nubes, el pasto, el tallo, la hoja, los pétalos y la corolla de la flor</a:t>
            </a:r>
            <a:endParaRPr>
              <a:solidFill>
                <a:schemeClr val="dk1"/>
              </a:solidFill>
              <a:latin typeface="Hind"/>
              <a:ea typeface="Hind"/>
              <a:cs typeface="Hind"/>
              <a:sym typeface="Hind"/>
            </a:endParaRPr>
          </a:p>
          <a:p>
            <a:pPr marL="0" lvl="0" indent="0" algn="just" rtl="0">
              <a:spcBef>
                <a:spcPts val="1200"/>
              </a:spcBef>
              <a:spcAft>
                <a:spcPts val="1200"/>
              </a:spcAft>
              <a:buNone/>
            </a:pPr>
            <a:endParaRPr>
              <a:solidFill>
                <a:schemeClr val="dk1"/>
              </a:solidFill>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3"/>
        <p:cNvGrpSpPr/>
        <p:nvPr/>
      </p:nvGrpSpPr>
      <p:grpSpPr>
        <a:xfrm>
          <a:off x="0" y="0"/>
          <a:ext cx="0" cy="0"/>
          <a:chOff x="0" y="0"/>
          <a:chExt cx="0" cy="0"/>
        </a:xfrm>
      </p:grpSpPr>
      <p:pic>
        <p:nvPicPr>
          <p:cNvPr id="54" name="Google Shape;54;g8b57826737_0_10"/>
          <p:cNvPicPr preferRelativeResize="0"/>
          <p:nvPr/>
        </p:nvPicPr>
        <p:blipFill>
          <a:blip r:embed="rId3">
            <a:alphaModFix/>
          </a:blip>
          <a:stretch>
            <a:fillRect/>
          </a:stretch>
        </p:blipFill>
        <p:spPr>
          <a:xfrm>
            <a:off x="418650" y="1287700"/>
            <a:ext cx="5580050" cy="3475900"/>
          </a:xfrm>
          <a:prstGeom prst="rect">
            <a:avLst/>
          </a:prstGeom>
          <a:noFill/>
          <a:ln>
            <a:noFill/>
          </a:ln>
        </p:spPr>
      </p:pic>
      <p:sp>
        <p:nvSpPr>
          <p:cNvPr id="55" name="Google Shape;55;g8b57826737_0_10"/>
          <p:cNvSpPr txBox="1"/>
          <p:nvPr/>
        </p:nvSpPr>
        <p:spPr>
          <a:xfrm>
            <a:off x="6104699" y="1773675"/>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¿Delta?</a:t>
            </a:r>
            <a:endParaRPr sz="2300" b="1">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endParaRPr sz="2300" b="1">
              <a:solidFill>
                <a:srgbClr val="E57C42"/>
              </a:solidFill>
              <a:latin typeface="Hind"/>
              <a:ea typeface="Hind"/>
              <a:cs typeface="Hind"/>
              <a:sym typeface="Hind"/>
            </a:endParaRPr>
          </a:p>
        </p:txBody>
      </p:sp>
      <p:sp>
        <p:nvSpPr>
          <p:cNvPr id="56" name="Google Shape;56;g8b57826737_0_10"/>
          <p:cNvSpPr txBox="1"/>
          <p:nvPr/>
        </p:nvSpPr>
        <p:spPr>
          <a:xfrm>
            <a:off x="6104699" y="2571750"/>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¿Por qué calculamos el tiempo?</a:t>
            </a:r>
            <a:endParaRPr sz="2300" b="1">
              <a:solidFill>
                <a:srgbClr val="E57C42"/>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endParaRPr sz="2300" b="1">
              <a:solidFill>
                <a:srgbClr val="E57C42"/>
              </a:solidFill>
              <a:latin typeface="Hind"/>
              <a:ea typeface="Hind"/>
              <a:cs typeface="Hind"/>
              <a:sym typeface="Hind"/>
            </a:endParaRPr>
          </a:p>
        </p:txBody>
      </p:sp>
      <p:sp>
        <p:nvSpPr>
          <p:cNvPr id="57" name="Google Shape;57;g8b57826737_0_10"/>
          <p:cNvSpPr txBox="1">
            <a:spLocks noGrp="1"/>
          </p:cNvSpPr>
          <p:nvPr>
            <p:ph type="ctrTitle"/>
          </p:nvPr>
        </p:nvSpPr>
        <p:spPr>
          <a:xfrm>
            <a:off x="272700" y="-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VARIABLES GLOBALES </a:t>
            </a:r>
            <a:endParaRPr sz="4400">
              <a:solidFill>
                <a:srgbClr val="FFBE2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1"/>
        <p:cNvGrpSpPr/>
        <p:nvPr/>
      </p:nvGrpSpPr>
      <p:grpSpPr>
        <a:xfrm>
          <a:off x="0" y="0"/>
          <a:ext cx="0" cy="0"/>
          <a:chOff x="0" y="0"/>
          <a:chExt cx="0" cy="0"/>
        </a:xfrm>
      </p:grpSpPr>
      <p:pic>
        <p:nvPicPr>
          <p:cNvPr id="62" name="Google Shape;62;g8bf0586170_0_1"/>
          <p:cNvPicPr preferRelativeResize="0"/>
          <p:nvPr/>
        </p:nvPicPr>
        <p:blipFill>
          <a:blip r:embed="rId3">
            <a:alphaModFix/>
          </a:blip>
          <a:stretch>
            <a:fillRect/>
          </a:stretch>
        </p:blipFill>
        <p:spPr>
          <a:xfrm>
            <a:off x="3424400" y="152400"/>
            <a:ext cx="5114383" cy="4838700"/>
          </a:xfrm>
          <a:prstGeom prst="rect">
            <a:avLst/>
          </a:prstGeom>
          <a:noFill/>
          <a:ln>
            <a:noFill/>
          </a:ln>
        </p:spPr>
      </p:pic>
      <p:sp>
        <p:nvSpPr>
          <p:cNvPr id="63" name="Google Shape;63;g8bf0586170_0_1"/>
          <p:cNvSpPr txBox="1">
            <a:spLocks noGrp="1"/>
          </p:cNvSpPr>
          <p:nvPr>
            <p:ph type="ctrTitle"/>
          </p:nvPr>
        </p:nvSpPr>
        <p:spPr>
          <a:xfrm>
            <a:off x="185950" y="1619925"/>
            <a:ext cx="30117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HERMITE</a:t>
            </a:r>
            <a:endParaRPr sz="4400">
              <a:solidFill>
                <a:srgbClr val="FFBE2E"/>
              </a:solidFill>
            </a:endParaRPr>
          </a:p>
          <a:p>
            <a:pPr marL="0" lvl="0" indent="0" algn="ctr" rtl="0">
              <a:lnSpc>
                <a:spcPct val="100000"/>
              </a:lnSpc>
              <a:spcBef>
                <a:spcPts val="0"/>
              </a:spcBef>
              <a:spcAft>
                <a:spcPts val="0"/>
              </a:spcAft>
              <a:buSzPts val="4600"/>
              <a:buNone/>
            </a:pPr>
            <a:r>
              <a:rPr lang="es-ES" sz="4400">
                <a:solidFill>
                  <a:srgbClr val="FFBE2E"/>
                </a:solidFill>
              </a:rPr>
              <a:t>CÚBICO</a:t>
            </a:r>
            <a:endParaRPr sz="4400">
              <a:solidFill>
                <a:srgbClr val="FFBE2E"/>
              </a:solidFill>
            </a:endParaRPr>
          </a:p>
        </p:txBody>
      </p:sp>
      <p:sp>
        <p:nvSpPr>
          <p:cNvPr id="64" name="Google Shape;64;g8bf0586170_0_1"/>
          <p:cNvSpPr txBox="1"/>
          <p:nvPr/>
        </p:nvSpPr>
        <p:spPr>
          <a:xfrm>
            <a:off x="286449" y="1315875"/>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s-ES" sz="1900" b="1">
                <a:latin typeface="Hind"/>
                <a:ea typeface="Hind"/>
                <a:cs typeface="Hind"/>
                <a:sym typeface="Hind"/>
              </a:rPr>
              <a:t>VARIABLES</a:t>
            </a:r>
            <a:endParaRPr sz="2300" b="1">
              <a:solidFill>
                <a:srgbClr val="E57C42"/>
              </a:solidFill>
              <a:latin typeface="Hind"/>
              <a:ea typeface="Hind"/>
              <a:cs typeface="Hind"/>
              <a:sym typeface="Hind"/>
            </a:endParaRPr>
          </a:p>
        </p:txBody>
      </p:sp>
      <p:sp>
        <p:nvSpPr>
          <p:cNvPr id="65" name="Google Shape;65;g8bf0586170_0_1"/>
          <p:cNvSpPr txBox="1"/>
          <p:nvPr/>
        </p:nvSpPr>
        <p:spPr>
          <a:xfrm>
            <a:off x="185950" y="2484975"/>
            <a:ext cx="3011700" cy="16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1200"/>
              </a:spcAft>
              <a:buClr>
                <a:srgbClr val="000000"/>
              </a:buClr>
              <a:buSzPts val="1100"/>
              <a:buFont typeface="Arial"/>
              <a:buNone/>
            </a:pPr>
            <a:r>
              <a:rPr lang="es-ES">
                <a:solidFill>
                  <a:schemeClr val="dk1"/>
                </a:solidFill>
                <a:latin typeface="Hind"/>
                <a:ea typeface="Hind"/>
                <a:cs typeface="Hind"/>
                <a:sym typeface="Hind"/>
              </a:rPr>
              <a:t>Estas variables nos ayudan en la creación de las curvas, usando el método de HERMITE CÚBICO</a:t>
            </a:r>
            <a:endParaRPr sz="1400" b="0" i="0" u="none" strike="noStrike" cap="none">
              <a:solidFill>
                <a:srgbClr val="000000"/>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9"/>
        <p:cNvGrpSpPr/>
        <p:nvPr/>
      </p:nvGrpSpPr>
      <p:grpSpPr>
        <a:xfrm>
          <a:off x="0" y="0"/>
          <a:ext cx="0" cy="0"/>
          <a:chOff x="0" y="0"/>
          <a:chExt cx="0" cy="0"/>
        </a:xfrm>
      </p:grpSpPr>
      <p:sp>
        <p:nvSpPr>
          <p:cNvPr id="70" name="Google Shape;70;g8bf0586170_0_20"/>
          <p:cNvSpPr txBox="1">
            <a:spLocks noGrp="1"/>
          </p:cNvSpPr>
          <p:nvPr>
            <p:ph type="ctrTitle"/>
          </p:nvPr>
        </p:nvSpPr>
        <p:spPr>
          <a:xfrm>
            <a:off x="3066150" y="194650"/>
            <a:ext cx="30117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HERMITE</a:t>
            </a:r>
            <a:endParaRPr sz="4400">
              <a:solidFill>
                <a:srgbClr val="FFBE2E"/>
              </a:solidFill>
            </a:endParaRPr>
          </a:p>
          <a:p>
            <a:pPr marL="0" lvl="0" indent="0" algn="ctr" rtl="0">
              <a:lnSpc>
                <a:spcPct val="100000"/>
              </a:lnSpc>
              <a:spcBef>
                <a:spcPts val="0"/>
              </a:spcBef>
              <a:spcAft>
                <a:spcPts val="0"/>
              </a:spcAft>
              <a:buSzPts val="4600"/>
              <a:buNone/>
            </a:pPr>
            <a:r>
              <a:rPr lang="es-ES" sz="4400">
                <a:solidFill>
                  <a:srgbClr val="FFBE2E"/>
                </a:solidFill>
              </a:rPr>
              <a:t>CÚBICO</a:t>
            </a:r>
            <a:endParaRPr sz="4400">
              <a:solidFill>
                <a:srgbClr val="FFBE2E"/>
              </a:solidFill>
            </a:endParaRPr>
          </a:p>
        </p:txBody>
      </p:sp>
      <p:sp>
        <p:nvSpPr>
          <p:cNvPr id="71" name="Google Shape;71;g8bf0586170_0_20"/>
          <p:cNvSpPr txBox="1"/>
          <p:nvPr/>
        </p:nvSpPr>
        <p:spPr>
          <a:xfrm>
            <a:off x="1337100" y="1106775"/>
            <a:ext cx="6469800" cy="16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1200"/>
              </a:spcAft>
              <a:buClr>
                <a:srgbClr val="000000"/>
              </a:buClr>
              <a:buSzPts val="1100"/>
              <a:buFont typeface="Arial"/>
              <a:buNone/>
            </a:pPr>
            <a:r>
              <a:rPr lang="es-ES">
                <a:solidFill>
                  <a:schemeClr val="dk1"/>
                </a:solidFill>
                <a:latin typeface="Hind"/>
                <a:ea typeface="Hind"/>
                <a:cs typeface="Hind"/>
                <a:sym typeface="Hind"/>
              </a:rPr>
              <a:t>Es un método de interpolación de puntos de datos como una función polinómica, como se sabe el polinomio de Hermite generado está estrechamente relacionado con el polinomio de Newton, en tanto que ambos se derivan del cálculo de diferencias divididas, siendo así que para poder tener la ubicación de cada pétalo y la curva del tallo de la hoja se hizo uso de esta en el código fuente.</a:t>
            </a:r>
            <a:endParaRPr sz="1400" b="0" i="0" u="none" strike="noStrike" cap="none">
              <a:solidFill>
                <a:srgbClr val="000000"/>
              </a:solidFill>
              <a:latin typeface="Hind"/>
              <a:ea typeface="Hind"/>
              <a:cs typeface="Hind"/>
              <a:sym typeface="Hind"/>
            </a:endParaRPr>
          </a:p>
        </p:txBody>
      </p:sp>
      <p:pic>
        <p:nvPicPr>
          <p:cNvPr id="72" name="Google Shape;72;g8bf0586170_0_20"/>
          <p:cNvPicPr preferRelativeResize="0"/>
          <p:nvPr/>
        </p:nvPicPr>
        <p:blipFill>
          <a:blip r:embed="rId3">
            <a:alphaModFix/>
          </a:blip>
          <a:stretch>
            <a:fillRect/>
          </a:stretch>
        </p:blipFill>
        <p:spPr>
          <a:xfrm>
            <a:off x="505300" y="3258600"/>
            <a:ext cx="1990725" cy="1819275"/>
          </a:xfrm>
          <a:prstGeom prst="rect">
            <a:avLst/>
          </a:prstGeom>
          <a:noFill/>
          <a:ln>
            <a:noFill/>
          </a:ln>
        </p:spPr>
      </p:pic>
      <p:pic>
        <p:nvPicPr>
          <p:cNvPr id="73" name="Google Shape;73;g8bf0586170_0_20"/>
          <p:cNvPicPr preferRelativeResize="0"/>
          <p:nvPr/>
        </p:nvPicPr>
        <p:blipFill>
          <a:blip r:embed="rId4">
            <a:alphaModFix/>
          </a:blip>
          <a:stretch>
            <a:fillRect/>
          </a:stretch>
        </p:blipFill>
        <p:spPr>
          <a:xfrm>
            <a:off x="2939625" y="2965350"/>
            <a:ext cx="2050130" cy="2112525"/>
          </a:xfrm>
          <a:prstGeom prst="rect">
            <a:avLst/>
          </a:prstGeom>
          <a:noFill/>
          <a:ln>
            <a:noFill/>
          </a:ln>
        </p:spPr>
      </p:pic>
      <p:pic>
        <p:nvPicPr>
          <p:cNvPr id="74" name="Google Shape;74;g8bf0586170_0_20"/>
          <p:cNvPicPr preferRelativeResize="0"/>
          <p:nvPr/>
        </p:nvPicPr>
        <p:blipFill>
          <a:blip r:embed="rId5">
            <a:alphaModFix/>
          </a:blip>
          <a:stretch>
            <a:fillRect/>
          </a:stretch>
        </p:blipFill>
        <p:spPr>
          <a:xfrm>
            <a:off x="5433342" y="3499213"/>
            <a:ext cx="3155382" cy="916647"/>
          </a:xfrm>
          <a:prstGeom prst="rect">
            <a:avLst/>
          </a:prstGeom>
          <a:noFill/>
          <a:ln>
            <a:noFill/>
          </a:ln>
        </p:spPr>
      </p:pic>
      <p:cxnSp>
        <p:nvCxnSpPr>
          <p:cNvPr id="75" name="Google Shape;75;g8bf0586170_0_20"/>
          <p:cNvCxnSpPr/>
          <p:nvPr/>
        </p:nvCxnSpPr>
        <p:spPr>
          <a:xfrm rot="10800000" flipH="1">
            <a:off x="4679850" y="3829800"/>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76" name="Google Shape;76;g8bf0586170_0_20"/>
          <p:cNvCxnSpPr/>
          <p:nvPr/>
        </p:nvCxnSpPr>
        <p:spPr>
          <a:xfrm rot="10800000" flipH="1">
            <a:off x="6815300" y="3424475"/>
            <a:ext cx="537900" cy="606300"/>
          </a:xfrm>
          <a:prstGeom prst="straightConnector1">
            <a:avLst/>
          </a:prstGeom>
          <a:noFill/>
          <a:ln w="19050" cap="flat" cmpd="sng">
            <a:solidFill>
              <a:srgbClr val="FF0000"/>
            </a:solidFill>
            <a:prstDash val="solid"/>
            <a:round/>
            <a:headEnd type="triangle" w="med" len="med"/>
            <a:tailEnd type="none" w="med" len="med"/>
          </a:ln>
        </p:spPr>
      </p:cxnSp>
      <p:cxnSp>
        <p:nvCxnSpPr>
          <p:cNvPr id="77" name="Google Shape;77;g8bf0586170_0_20"/>
          <p:cNvCxnSpPr/>
          <p:nvPr/>
        </p:nvCxnSpPr>
        <p:spPr>
          <a:xfrm rot="10800000" flipH="1">
            <a:off x="4364950" y="4883100"/>
            <a:ext cx="964500" cy="18900"/>
          </a:xfrm>
          <a:prstGeom prst="straightConnector1">
            <a:avLst/>
          </a:prstGeom>
          <a:noFill/>
          <a:ln w="19050" cap="flat" cmpd="sng">
            <a:solidFill>
              <a:srgbClr val="FF0000"/>
            </a:solidFill>
            <a:prstDash val="solid"/>
            <a:round/>
            <a:headEnd type="triangle" w="med" len="med"/>
            <a:tailEnd type="none" w="med" len="med"/>
          </a:ln>
        </p:spPr>
      </p:cxnSp>
      <p:cxnSp>
        <p:nvCxnSpPr>
          <p:cNvPr id="78" name="Google Shape;78;g8bf0586170_0_20"/>
          <p:cNvCxnSpPr/>
          <p:nvPr/>
        </p:nvCxnSpPr>
        <p:spPr>
          <a:xfrm rot="10800000">
            <a:off x="2553100" y="3086225"/>
            <a:ext cx="675300" cy="522600"/>
          </a:xfrm>
          <a:prstGeom prst="straightConnector1">
            <a:avLst/>
          </a:prstGeom>
          <a:noFill/>
          <a:ln w="19050" cap="flat" cmpd="sng">
            <a:solidFill>
              <a:srgbClr val="FF0000"/>
            </a:solidFill>
            <a:prstDash val="solid"/>
            <a:round/>
            <a:headEnd type="triangle" w="med" len="med"/>
            <a:tailEnd type="none" w="med" len="med"/>
          </a:ln>
        </p:spPr>
      </p:cxnSp>
      <p:cxnSp>
        <p:nvCxnSpPr>
          <p:cNvPr id="79" name="Google Shape;79;g8bf0586170_0_20"/>
          <p:cNvCxnSpPr/>
          <p:nvPr/>
        </p:nvCxnSpPr>
        <p:spPr>
          <a:xfrm rot="10800000" flipH="1">
            <a:off x="1695200" y="3223500"/>
            <a:ext cx="537900" cy="606300"/>
          </a:xfrm>
          <a:prstGeom prst="straightConnector1">
            <a:avLst/>
          </a:prstGeom>
          <a:noFill/>
          <a:ln w="19050" cap="flat" cmpd="sng">
            <a:solidFill>
              <a:srgbClr val="FF0000"/>
            </a:solidFill>
            <a:prstDash val="solid"/>
            <a:round/>
            <a:headEnd type="triangl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83"/>
        <p:cNvGrpSpPr/>
        <p:nvPr/>
      </p:nvGrpSpPr>
      <p:grpSpPr>
        <a:xfrm>
          <a:off x="0" y="0"/>
          <a:ext cx="0" cy="0"/>
          <a:chOff x="0" y="0"/>
          <a:chExt cx="0" cy="0"/>
        </a:xfrm>
      </p:grpSpPr>
      <p:sp>
        <p:nvSpPr>
          <p:cNvPr id="84" name="Google Shape;84;g8bf0586170_0_13"/>
          <p:cNvSpPr txBox="1">
            <a:spLocks noGrp="1"/>
          </p:cNvSpPr>
          <p:nvPr>
            <p:ph type="ctrTitle"/>
          </p:nvPr>
        </p:nvSpPr>
        <p:spPr>
          <a:xfrm>
            <a:off x="-2630550" y="-130728"/>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FUNCIONES</a:t>
            </a:r>
            <a:endParaRPr sz="4400">
              <a:solidFill>
                <a:srgbClr val="FFBE2E"/>
              </a:solidFill>
            </a:endParaRPr>
          </a:p>
        </p:txBody>
      </p:sp>
      <p:sp>
        <p:nvSpPr>
          <p:cNvPr id="85" name="Google Shape;85;g8bf0586170_0_13"/>
          <p:cNvSpPr txBox="1"/>
          <p:nvPr/>
        </p:nvSpPr>
        <p:spPr>
          <a:xfrm>
            <a:off x="2616725" y="359675"/>
            <a:ext cx="29472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AUXILIARES</a:t>
            </a:r>
            <a:endParaRPr sz="2300" b="1">
              <a:solidFill>
                <a:srgbClr val="E57C42"/>
              </a:solidFill>
              <a:latin typeface="Hind"/>
              <a:ea typeface="Hind"/>
              <a:cs typeface="Hind"/>
              <a:sym typeface="Hind"/>
            </a:endParaRPr>
          </a:p>
        </p:txBody>
      </p:sp>
      <p:pic>
        <p:nvPicPr>
          <p:cNvPr id="86" name="Google Shape;86;g8bf0586170_0_13"/>
          <p:cNvPicPr preferRelativeResize="0"/>
          <p:nvPr/>
        </p:nvPicPr>
        <p:blipFill rotWithShape="1">
          <a:blip r:embed="rId3">
            <a:alphaModFix/>
          </a:blip>
          <a:srcRect r="5338" b="69863"/>
          <a:stretch/>
        </p:blipFill>
        <p:spPr>
          <a:xfrm>
            <a:off x="215150" y="897550"/>
            <a:ext cx="6222826" cy="1187025"/>
          </a:xfrm>
          <a:prstGeom prst="rect">
            <a:avLst/>
          </a:prstGeom>
          <a:noFill/>
          <a:ln>
            <a:noFill/>
          </a:ln>
        </p:spPr>
      </p:pic>
      <p:pic>
        <p:nvPicPr>
          <p:cNvPr id="87" name="Google Shape;87;g8bf0586170_0_13"/>
          <p:cNvPicPr preferRelativeResize="0"/>
          <p:nvPr/>
        </p:nvPicPr>
        <p:blipFill>
          <a:blip r:embed="rId4">
            <a:alphaModFix/>
          </a:blip>
          <a:stretch>
            <a:fillRect/>
          </a:stretch>
        </p:blipFill>
        <p:spPr>
          <a:xfrm>
            <a:off x="215138" y="2158950"/>
            <a:ext cx="6222850" cy="2861983"/>
          </a:xfrm>
          <a:prstGeom prst="rect">
            <a:avLst/>
          </a:prstGeom>
          <a:noFill/>
          <a:ln>
            <a:noFill/>
          </a:ln>
        </p:spPr>
      </p:pic>
      <p:sp>
        <p:nvSpPr>
          <p:cNvPr id="88" name="Google Shape;88;g8bf0586170_0_13"/>
          <p:cNvSpPr txBox="1"/>
          <p:nvPr/>
        </p:nvSpPr>
        <p:spPr>
          <a:xfrm>
            <a:off x="6510175" y="359694"/>
            <a:ext cx="2499000" cy="408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100"/>
              <a:buFont typeface="Arial"/>
              <a:buNone/>
            </a:pPr>
            <a:r>
              <a:rPr lang="es-ES">
                <a:solidFill>
                  <a:schemeClr val="dk1"/>
                </a:solidFill>
                <a:latin typeface="Hind"/>
                <a:ea typeface="Hind"/>
                <a:cs typeface="Hind"/>
                <a:sym typeface="Hind"/>
              </a:rPr>
              <a:t>Estas Funciones Auxiliares nos ayuda a calcular los vectores tangentes que le dan forma a las curvas y también nos ayuda a calcular los puntos de las curva.</a:t>
            </a:r>
            <a:endParaRPr>
              <a:solidFill>
                <a:schemeClr val="dk1"/>
              </a:solidFill>
              <a:latin typeface="Hind"/>
              <a:ea typeface="Hind"/>
              <a:cs typeface="Hind"/>
              <a:sym typeface="Hind"/>
            </a:endParaRPr>
          </a:p>
          <a:p>
            <a:pPr marL="0" marR="0" lvl="0" indent="0" algn="just" rtl="0">
              <a:lnSpc>
                <a:spcPct val="100000"/>
              </a:lnSpc>
              <a:spcBef>
                <a:spcPts val="1200"/>
              </a:spcBef>
              <a:spcAft>
                <a:spcPts val="0"/>
              </a:spcAft>
              <a:buClr>
                <a:srgbClr val="000000"/>
              </a:buClr>
              <a:buSzPts val="1100"/>
              <a:buFont typeface="Arial"/>
              <a:buNone/>
            </a:pPr>
            <a:r>
              <a:rPr lang="es-ES">
                <a:solidFill>
                  <a:schemeClr val="dk1"/>
                </a:solidFill>
                <a:latin typeface="Hind"/>
                <a:ea typeface="Hind"/>
                <a:cs typeface="Hind"/>
                <a:sym typeface="Hind"/>
              </a:rPr>
              <a:t>Estas  funciones se usará más adelante para aplicar HERMITE CÚBICO.</a:t>
            </a:r>
            <a:endParaRPr>
              <a:solidFill>
                <a:schemeClr val="dk1"/>
              </a:solidFill>
              <a:latin typeface="Hind"/>
              <a:ea typeface="Hind"/>
              <a:cs typeface="Hind"/>
              <a:sym typeface="Hind"/>
            </a:endParaRPr>
          </a:p>
          <a:p>
            <a:pPr marL="0" marR="0" lvl="0" indent="0" algn="just" rtl="0">
              <a:lnSpc>
                <a:spcPct val="100000"/>
              </a:lnSpc>
              <a:spcBef>
                <a:spcPts val="1200"/>
              </a:spcBef>
              <a:spcAft>
                <a:spcPts val="1200"/>
              </a:spcAft>
              <a:buClr>
                <a:srgbClr val="000000"/>
              </a:buClr>
              <a:buSzPts val="1100"/>
              <a:buFont typeface="Arial"/>
              <a:buNone/>
            </a:pPr>
            <a:endParaRPr>
              <a:solidFill>
                <a:schemeClr val="dk1"/>
              </a:solidFill>
              <a:latin typeface="Hind"/>
              <a:ea typeface="Hind"/>
              <a:cs typeface="Hind"/>
              <a:sym typeface="Hind"/>
            </a:endParaRPr>
          </a:p>
        </p:txBody>
      </p:sp>
      <p:pic>
        <p:nvPicPr>
          <p:cNvPr id="7" name="Imagen 6"/>
          <p:cNvPicPr>
            <a:picLocks noChangeAspect="1"/>
          </p:cNvPicPr>
          <p:nvPr/>
        </p:nvPicPr>
        <p:blipFill rotWithShape="1">
          <a:blip r:embed="rId5"/>
          <a:srcRect l="21013" t="18715" r="35239"/>
          <a:stretch/>
        </p:blipFill>
        <p:spPr>
          <a:xfrm rot="19918526">
            <a:off x="7185861" y="2889353"/>
            <a:ext cx="1147626" cy="225547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92"/>
        <p:cNvGrpSpPr/>
        <p:nvPr/>
      </p:nvGrpSpPr>
      <p:grpSpPr>
        <a:xfrm>
          <a:off x="0" y="0"/>
          <a:ext cx="0" cy="0"/>
          <a:chOff x="0" y="0"/>
          <a:chExt cx="0" cy="0"/>
        </a:xfrm>
      </p:grpSpPr>
      <p:sp>
        <p:nvSpPr>
          <p:cNvPr id="93" name="Google Shape;93;g8bf0586170_0_36"/>
          <p:cNvSpPr txBox="1">
            <a:spLocks noGrp="1"/>
          </p:cNvSpPr>
          <p:nvPr>
            <p:ph type="ctrTitle"/>
          </p:nvPr>
        </p:nvSpPr>
        <p:spPr>
          <a:xfrm>
            <a:off x="-867525" y="-647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94" name="Google Shape;94;g8bf0586170_0_36"/>
          <p:cNvSpPr txBox="1"/>
          <p:nvPr/>
        </p:nvSpPr>
        <p:spPr>
          <a:xfrm>
            <a:off x="4474949" y="148150"/>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HERMITE CÚBICO</a:t>
            </a:r>
            <a:endParaRPr sz="2300" b="1">
              <a:solidFill>
                <a:srgbClr val="E57C42"/>
              </a:solidFill>
              <a:latin typeface="Hind"/>
              <a:ea typeface="Hind"/>
              <a:cs typeface="Hind"/>
              <a:sym typeface="Hind"/>
            </a:endParaRPr>
          </a:p>
        </p:txBody>
      </p:sp>
      <p:pic>
        <p:nvPicPr>
          <p:cNvPr id="95" name="Google Shape;95;g8bf0586170_0_36"/>
          <p:cNvPicPr preferRelativeResize="0"/>
          <p:nvPr/>
        </p:nvPicPr>
        <p:blipFill>
          <a:blip r:embed="rId3">
            <a:alphaModFix/>
          </a:blip>
          <a:stretch>
            <a:fillRect/>
          </a:stretch>
        </p:blipFill>
        <p:spPr>
          <a:xfrm>
            <a:off x="497438" y="1664851"/>
            <a:ext cx="8149125" cy="3259650"/>
          </a:xfrm>
          <a:prstGeom prst="rect">
            <a:avLst/>
          </a:prstGeom>
          <a:noFill/>
          <a:ln>
            <a:noFill/>
          </a:ln>
        </p:spPr>
      </p:pic>
      <p:sp>
        <p:nvSpPr>
          <p:cNvPr id="96" name="Google Shape;96;g8bf0586170_0_36"/>
          <p:cNvSpPr txBox="1"/>
          <p:nvPr/>
        </p:nvSpPr>
        <p:spPr>
          <a:xfrm>
            <a:off x="1277850" y="485225"/>
            <a:ext cx="6588300" cy="14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1200"/>
              </a:spcAft>
              <a:buClr>
                <a:srgbClr val="000000"/>
              </a:buClr>
              <a:buSzPts val="1100"/>
              <a:buFont typeface="Arial"/>
              <a:buNone/>
            </a:pPr>
            <a:r>
              <a:rPr lang="es-ES">
                <a:solidFill>
                  <a:schemeClr val="dk1"/>
                </a:solidFill>
                <a:latin typeface="Hind"/>
                <a:ea typeface="Hind"/>
                <a:cs typeface="Hind"/>
                <a:sym typeface="Hind"/>
              </a:rPr>
              <a:t>Esta función llama a las dos funciones anteriores para calcular la forma y las coordenadas  de la curva, y luego los imprime en la pantalla</a:t>
            </a:r>
            <a:endParaRPr sz="1400" b="0" i="0" u="none" strike="noStrike" cap="none">
              <a:solidFill>
                <a:srgbClr val="000000"/>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00"/>
        <p:cNvGrpSpPr/>
        <p:nvPr/>
      </p:nvGrpSpPr>
      <p:grpSpPr>
        <a:xfrm>
          <a:off x="0" y="0"/>
          <a:ext cx="0" cy="0"/>
          <a:chOff x="0" y="0"/>
          <a:chExt cx="0" cy="0"/>
        </a:xfrm>
      </p:grpSpPr>
      <p:sp>
        <p:nvSpPr>
          <p:cNvPr id="101" name="Google Shape;101;g8bf0586170_0_44"/>
          <p:cNvSpPr txBox="1">
            <a:spLocks noGrp="1"/>
          </p:cNvSpPr>
          <p:nvPr>
            <p:ph type="ctrTitle"/>
          </p:nvPr>
        </p:nvSpPr>
        <p:spPr>
          <a:xfrm>
            <a:off x="-802050" y="-64703"/>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02" name="Google Shape;102;g8bf0586170_0_44"/>
          <p:cNvSpPr txBox="1"/>
          <p:nvPr/>
        </p:nvSpPr>
        <p:spPr>
          <a:xfrm>
            <a:off x="4613824" y="148150"/>
            <a:ext cx="28107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CALCULAR TIEMPO</a:t>
            </a:r>
            <a:endParaRPr sz="2300" b="1">
              <a:solidFill>
                <a:srgbClr val="E57C42"/>
              </a:solidFill>
              <a:latin typeface="Hind"/>
              <a:ea typeface="Hind"/>
              <a:cs typeface="Hind"/>
              <a:sym typeface="Hind"/>
            </a:endParaRPr>
          </a:p>
        </p:txBody>
      </p:sp>
      <p:pic>
        <p:nvPicPr>
          <p:cNvPr id="103" name="Google Shape;103;g8bf0586170_0_44"/>
          <p:cNvPicPr preferRelativeResize="0"/>
          <p:nvPr/>
        </p:nvPicPr>
        <p:blipFill>
          <a:blip r:embed="rId3">
            <a:alphaModFix/>
          </a:blip>
          <a:stretch>
            <a:fillRect/>
          </a:stretch>
        </p:blipFill>
        <p:spPr>
          <a:xfrm>
            <a:off x="1120350" y="1664351"/>
            <a:ext cx="6903300" cy="3293450"/>
          </a:xfrm>
          <a:prstGeom prst="rect">
            <a:avLst/>
          </a:prstGeom>
          <a:noFill/>
          <a:ln>
            <a:noFill/>
          </a:ln>
        </p:spPr>
      </p:pic>
      <p:sp>
        <p:nvSpPr>
          <p:cNvPr id="104" name="Google Shape;104;g8bf0586170_0_44"/>
          <p:cNvSpPr txBox="1"/>
          <p:nvPr/>
        </p:nvSpPr>
        <p:spPr>
          <a:xfrm>
            <a:off x="1277850" y="485225"/>
            <a:ext cx="6588300" cy="14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1200"/>
              </a:spcAft>
              <a:buClr>
                <a:srgbClr val="000000"/>
              </a:buClr>
              <a:buSzPts val="1100"/>
              <a:buFont typeface="Arial"/>
              <a:buNone/>
            </a:pPr>
            <a:r>
              <a:rPr lang="es-ES">
                <a:solidFill>
                  <a:schemeClr val="dk1"/>
                </a:solidFill>
                <a:latin typeface="Hind"/>
                <a:ea typeface="Hind"/>
                <a:cs typeface="Hind"/>
                <a:sym typeface="Hind"/>
              </a:rPr>
              <a:t>En esta función se halla delta, que es la duración que hay entre un frame y otro (es decir la velocidad de cambio de imágenes, que hace simular la animación)</a:t>
            </a:r>
            <a:endParaRPr sz="1400" b="0" i="0" u="none" strike="noStrike" cap="none">
              <a:solidFill>
                <a:srgbClr val="000000"/>
              </a:solidFill>
              <a:latin typeface="Hind"/>
              <a:ea typeface="Hind"/>
              <a:cs typeface="Hind"/>
              <a:sym typeface="Hin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08"/>
        <p:cNvGrpSpPr/>
        <p:nvPr/>
      </p:nvGrpSpPr>
      <p:grpSpPr>
        <a:xfrm>
          <a:off x="0" y="0"/>
          <a:ext cx="0" cy="0"/>
          <a:chOff x="0" y="0"/>
          <a:chExt cx="0" cy="0"/>
        </a:xfrm>
      </p:grpSpPr>
      <p:sp>
        <p:nvSpPr>
          <p:cNvPr id="109" name="Google Shape;109;g8bf0586170_0_51"/>
          <p:cNvSpPr txBox="1">
            <a:spLocks noGrp="1"/>
          </p:cNvSpPr>
          <p:nvPr>
            <p:ph type="ctrTitle"/>
          </p:nvPr>
        </p:nvSpPr>
        <p:spPr>
          <a:xfrm>
            <a:off x="-1838112" y="496660"/>
            <a:ext cx="8598600" cy="133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600"/>
              <a:buNone/>
            </a:pPr>
            <a:r>
              <a:rPr lang="es-ES" sz="4400">
                <a:solidFill>
                  <a:srgbClr val="FFBE2E"/>
                </a:solidFill>
              </a:rPr>
              <a:t>FUNCION</a:t>
            </a:r>
            <a:endParaRPr sz="4400">
              <a:solidFill>
                <a:srgbClr val="FFBE2E"/>
              </a:solidFill>
            </a:endParaRPr>
          </a:p>
        </p:txBody>
      </p:sp>
      <p:sp>
        <p:nvSpPr>
          <p:cNvPr id="110" name="Google Shape;110;g8bf0586170_0_51"/>
          <p:cNvSpPr txBox="1"/>
          <p:nvPr/>
        </p:nvSpPr>
        <p:spPr>
          <a:xfrm>
            <a:off x="657138" y="1063313"/>
            <a:ext cx="3608100" cy="90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Hind"/>
              <a:ea typeface="Hind"/>
              <a:cs typeface="Hind"/>
              <a:sym typeface="Hind"/>
            </a:endParaRPr>
          </a:p>
          <a:p>
            <a:pPr marL="0" marR="0" lvl="0" indent="0" algn="ctr" rtl="0">
              <a:lnSpc>
                <a:spcPct val="100000"/>
              </a:lnSpc>
              <a:spcBef>
                <a:spcPts val="0"/>
              </a:spcBef>
              <a:spcAft>
                <a:spcPts val="0"/>
              </a:spcAft>
              <a:buClr>
                <a:srgbClr val="000000"/>
              </a:buClr>
              <a:buSzPts val="1900"/>
              <a:buFont typeface="Arial"/>
              <a:buNone/>
            </a:pPr>
            <a:r>
              <a:rPr lang="es-ES" sz="2300" b="1">
                <a:solidFill>
                  <a:srgbClr val="E57C42"/>
                </a:solidFill>
                <a:latin typeface="Hind"/>
                <a:ea typeface="Hind"/>
                <a:cs typeface="Hind"/>
                <a:sym typeface="Hind"/>
              </a:rPr>
              <a:t>ANIMACIÓN x TIEMPO</a:t>
            </a:r>
            <a:endParaRPr sz="2300" b="1">
              <a:solidFill>
                <a:srgbClr val="E57C42"/>
              </a:solidFill>
              <a:latin typeface="Hind"/>
              <a:ea typeface="Hind"/>
              <a:cs typeface="Hind"/>
              <a:sym typeface="Hind"/>
            </a:endParaRPr>
          </a:p>
        </p:txBody>
      </p:sp>
      <p:pic>
        <p:nvPicPr>
          <p:cNvPr id="111" name="Google Shape;111;g8bf0586170_0_51"/>
          <p:cNvPicPr preferRelativeResize="0"/>
          <p:nvPr/>
        </p:nvPicPr>
        <p:blipFill>
          <a:blip r:embed="rId3">
            <a:alphaModFix/>
          </a:blip>
          <a:stretch>
            <a:fillRect/>
          </a:stretch>
        </p:blipFill>
        <p:spPr>
          <a:xfrm>
            <a:off x="437138" y="2751360"/>
            <a:ext cx="4048125" cy="1895475"/>
          </a:xfrm>
          <a:prstGeom prst="rect">
            <a:avLst/>
          </a:prstGeom>
          <a:noFill/>
          <a:ln>
            <a:noFill/>
          </a:ln>
        </p:spPr>
      </p:pic>
      <p:pic>
        <p:nvPicPr>
          <p:cNvPr id="112" name="Google Shape;112;g8bf0586170_0_51"/>
          <p:cNvPicPr preferRelativeResize="0"/>
          <p:nvPr/>
        </p:nvPicPr>
        <p:blipFill>
          <a:blip r:embed="rId4">
            <a:alphaModFix/>
          </a:blip>
          <a:stretch>
            <a:fillRect/>
          </a:stretch>
        </p:blipFill>
        <p:spPr>
          <a:xfrm>
            <a:off x="4993599" y="89601"/>
            <a:ext cx="3483875" cy="4964300"/>
          </a:xfrm>
          <a:prstGeom prst="rect">
            <a:avLst/>
          </a:prstGeom>
          <a:noFill/>
          <a:ln>
            <a:noFill/>
          </a:ln>
        </p:spPr>
      </p:pic>
      <p:sp>
        <p:nvSpPr>
          <p:cNvPr id="113" name="Google Shape;113;g8bf0586170_0_51"/>
          <p:cNvSpPr txBox="1"/>
          <p:nvPr/>
        </p:nvSpPr>
        <p:spPr>
          <a:xfrm>
            <a:off x="437100" y="1437338"/>
            <a:ext cx="4048200" cy="168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600"/>
              <a:buFont typeface="Hind"/>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1200"/>
              </a:spcAft>
              <a:buClr>
                <a:srgbClr val="000000"/>
              </a:buClr>
              <a:buSzPts val="1100"/>
              <a:buFont typeface="Arial"/>
              <a:buNone/>
            </a:pPr>
            <a:r>
              <a:rPr lang="es-ES">
                <a:solidFill>
                  <a:schemeClr val="dk1"/>
                </a:solidFill>
                <a:latin typeface="Hind"/>
                <a:ea typeface="Hind"/>
                <a:cs typeface="Hind"/>
                <a:sym typeface="Hind"/>
              </a:rPr>
              <a:t>En esta función se utiliza el delta que se halló anteriormente para realizar las variaciones de color que tendrán los pétalos</a:t>
            </a:r>
            <a:endParaRPr>
              <a:solidFill>
                <a:schemeClr val="dk1"/>
              </a:solidFill>
              <a:latin typeface="Hind"/>
              <a:ea typeface="Hind"/>
              <a:cs typeface="Hind"/>
              <a:sym typeface="Hin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714</Words>
  <Application>Microsoft Office PowerPoint</Application>
  <PresentationFormat>Presentación en pantalla (16:9)</PresentationFormat>
  <Paragraphs>118</Paragraphs>
  <Slides>24</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Hind</vt:lpstr>
      <vt:lpstr>Calibri</vt:lpstr>
      <vt:lpstr>Dumaine</vt:lpstr>
      <vt:lpstr>FLOR EN MOVIMIENTO PROYECTO 2D</vt:lpstr>
      <vt:lpstr>LIBRERÍAS</vt:lpstr>
      <vt:lpstr>VARIABLES GLOBALES </vt:lpstr>
      <vt:lpstr>HERMITE CÚBICO</vt:lpstr>
      <vt:lpstr>HERMITE CÚBICO</vt:lpstr>
      <vt:lpstr>FUNCIONES</vt:lpstr>
      <vt:lpstr>FUNCION</vt:lpstr>
      <vt:lpstr>FUNCION</vt:lpstr>
      <vt:lpstr>FUNCION</vt:lpstr>
      <vt:lpstr>FUNCION</vt:lpstr>
      <vt:lpstr>FUNCIONES</vt:lpstr>
      <vt:lpstr>FUNCION</vt:lpstr>
      <vt:lpstr>FUNCION</vt:lpstr>
      <vt:lpstr>FUNCION</vt:lpstr>
      <vt:lpstr>FUNCION</vt:lpstr>
      <vt:lpstr>FUNCION</vt:lpstr>
      <vt:lpstr>FUNCION</vt:lpstr>
      <vt:lpstr>FUNCION</vt:lpstr>
      <vt:lpstr>FUNCION</vt:lpstr>
      <vt:lpstr>FUNCION</vt:lpstr>
      <vt:lpstr>FUNCION</vt:lpstr>
      <vt:lpstr>FUNCION</vt:lpstr>
      <vt:lpstr>FUNCION</vt:lpstr>
      <vt:lpstr>FUNCION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 EN MOVIMIENTO PROYECTO 2D</dc:title>
  <dc:creator>Orlando Ramos Machuca</dc:creator>
  <cp:lastModifiedBy>USUARIO</cp:lastModifiedBy>
  <cp:revision>4</cp:revision>
  <dcterms:modified xsi:type="dcterms:W3CDTF">2020-07-11T15:49:02Z</dcterms:modified>
</cp:coreProperties>
</file>