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74" r:id="rId22"/>
    <p:sldId id="275" r:id="rId23"/>
    <p:sldId id="276" r:id="rId24"/>
    <p:sldId id="277" r:id="rId25"/>
    <p:sldId id="282" r:id="rId26"/>
    <p:sldId id="278" r:id="rId27"/>
    <p:sldId id="283" r:id="rId28"/>
    <p:sldId id="284" r:id="rId29"/>
    <p:sldId id="279"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9"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Leiva" userId="bcb989b74fef801b" providerId="LiveId" clId="{EE88FAFF-D533-4813-9EEB-66E9FAC90D5D}"/>
    <pc:docChg chg="modSld">
      <pc:chgData name="Agustin Leiva" userId="bcb989b74fef801b" providerId="LiveId" clId="{EE88FAFF-D533-4813-9EEB-66E9FAC90D5D}" dt="2024-09-06T18:30:10.779" v="5" actId="1076"/>
      <pc:docMkLst>
        <pc:docMk/>
      </pc:docMkLst>
      <pc:sldChg chg="modSp mod">
        <pc:chgData name="Agustin Leiva" userId="bcb989b74fef801b" providerId="LiveId" clId="{EE88FAFF-D533-4813-9EEB-66E9FAC90D5D}" dt="2024-09-06T18:30:10.779" v="5" actId="1076"/>
        <pc:sldMkLst>
          <pc:docMk/>
          <pc:sldMk cId="201777697" sldId="300"/>
        </pc:sldMkLst>
        <pc:picChg chg="mod">
          <ac:chgData name="Agustin Leiva" userId="bcb989b74fef801b" providerId="LiveId" clId="{EE88FAFF-D533-4813-9EEB-66E9FAC90D5D}" dt="2024-09-06T18:29:09.488" v="1" actId="1076"/>
          <ac:picMkLst>
            <pc:docMk/>
            <pc:sldMk cId="201777697" sldId="300"/>
            <ac:picMk id="6" creationId="{00000000-0000-0000-0000-000000000000}"/>
          </ac:picMkLst>
        </pc:picChg>
        <pc:picChg chg="mod">
          <ac:chgData name="Agustin Leiva" userId="bcb989b74fef801b" providerId="LiveId" clId="{EE88FAFF-D533-4813-9EEB-66E9FAC90D5D}" dt="2024-09-06T18:29:17.346" v="4" actId="1076"/>
          <ac:picMkLst>
            <pc:docMk/>
            <pc:sldMk cId="201777697" sldId="300"/>
            <ac:picMk id="7" creationId="{00000000-0000-0000-0000-000000000000}"/>
          </ac:picMkLst>
        </pc:picChg>
        <pc:picChg chg="mod">
          <ac:chgData name="Agustin Leiva" userId="bcb989b74fef801b" providerId="LiveId" clId="{EE88FAFF-D533-4813-9EEB-66E9FAC90D5D}" dt="2024-09-06T18:30:10.779" v="5" actId="1076"/>
          <ac:picMkLst>
            <pc:docMk/>
            <pc:sldMk cId="201777697" sldId="300"/>
            <ac:picMk id="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0673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175734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00014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09684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036509D-AB56-408F-A461-FC4C63C6B1D7}" type="datetimeFigureOut">
              <a:rPr lang="es-AR" smtClean="0"/>
              <a:t>6/9/2024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310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252385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1036509D-AB56-408F-A461-FC4C63C6B1D7}" type="datetimeFigureOut">
              <a:rPr lang="es-AR" smtClean="0"/>
              <a:t>6/9/2024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229380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1036509D-AB56-408F-A461-FC4C63C6B1D7}" type="datetimeFigureOut">
              <a:rPr lang="es-AR" smtClean="0"/>
              <a:t>6/9/2024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99880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036509D-AB56-408F-A461-FC4C63C6B1D7}" type="datetimeFigureOut">
              <a:rPr lang="es-AR" smtClean="0"/>
              <a:t>6/9/2024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125945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309135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036509D-AB56-408F-A461-FC4C63C6B1D7}" type="datetimeFigureOut">
              <a:rPr lang="es-AR" smtClean="0"/>
              <a:t>6/9/2024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9E7AC97-0B54-4DCF-8DBA-778290FB642C}" type="slidenum">
              <a:rPr lang="es-AR" smtClean="0"/>
              <a:t>‹Nº›</a:t>
            </a:fld>
            <a:endParaRPr lang="es-AR"/>
          </a:p>
        </p:txBody>
      </p:sp>
    </p:spTree>
    <p:extLst>
      <p:ext uri="{BB962C8B-B14F-4D97-AF65-F5344CB8AC3E}">
        <p14:creationId xmlns:p14="http://schemas.microsoft.com/office/powerpoint/2010/main" val="416621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6509D-AB56-408F-A461-FC4C63C6B1D7}" type="datetimeFigureOut">
              <a:rPr lang="es-AR" smtClean="0"/>
              <a:t>6/9/2024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7AC97-0B54-4DCF-8DBA-778290FB642C}" type="slidenum">
              <a:rPr lang="es-AR" smtClean="0"/>
              <a:t>‹Nº›</a:t>
            </a:fld>
            <a:endParaRPr lang="es-AR"/>
          </a:p>
        </p:txBody>
      </p:sp>
    </p:spTree>
    <p:extLst>
      <p:ext uri="{BB962C8B-B14F-4D97-AF65-F5344CB8AC3E}">
        <p14:creationId xmlns:p14="http://schemas.microsoft.com/office/powerpoint/2010/main" val="184735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Paradigma de Objetos</a:t>
            </a:r>
          </a:p>
        </p:txBody>
      </p:sp>
      <p:sp>
        <p:nvSpPr>
          <p:cNvPr id="3" name="Subtítulo 2"/>
          <p:cNvSpPr>
            <a:spLocks noGrp="1"/>
          </p:cNvSpPr>
          <p:nvPr>
            <p:ph type="subTitle" idx="1"/>
          </p:nvPr>
        </p:nvSpPr>
        <p:spPr/>
        <p:txBody>
          <a:bodyPr/>
          <a:lstStyle/>
          <a:p>
            <a:r>
              <a:rPr lang="es-AR" dirty="0"/>
              <a:t>Teoría y Aplicación Practica en </a:t>
            </a:r>
            <a:r>
              <a:rPr lang="es-AR" dirty="0" err="1"/>
              <a:t>python</a:t>
            </a:r>
            <a:endParaRPr lang="es-AR" dirty="0"/>
          </a:p>
        </p:txBody>
      </p:sp>
    </p:spTree>
    <p:extLst>
      <p:ext uri="{BB962C8B-B14F-4D97-AF65-F5344CB8AC3E}">
        <p14:creationId xmlns:p14="http://schemas.microsoft.com/office/powerpoint/2010/main" val="21293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Creación de un Objeto en Python (Instanciación)</a:t>
            </a:r>
          </a:p>
        </p:txBody>
      </p:sp>
      <p:pic>
        <p:nvPicPr>
          <p:cNvPr id="4" name="Marcador de contenido 3"/>
          <p:cNvPicPr>
            <a:picLocks noGrp="1" noChangeAspect="1"/>
          </p:cNvPicPr>
          <p:nvPr>
            <p:ph idx="1"/>
          </p:nvPr>
        </p:nvPicPr>
        <p:blipFill>
          <a:blip r:embed="rId2"/>
          <a:stretch>
            <a:fillRect/>
          </a:stretch>
        </p:blipFill>
        <p:spPr>
          <a:xfrm>
            <a:off x="2709390" y="2862897"/>
            <a:ext cx="6773220" cy="2276793"/>
          </a:xfrm>
          <a:prstGeom prst="rect">
            <a:avLst/>
          </a:prstGeom>
        </p:spPr>
      </p:pic>
    </p:spTree>
    <p:extLst>
      <p:ext uri="{BB962C8B-B14F-4D97-AF65-F5344CB8AC3E}">
        <p14:creationId xmlns:p14="http://schemas.microsoft.com/office/powerpoint/2010/main" val="75341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r>
              <a:rPr lang="es-AR" dirty="0"/>
              <a:t>es uno de los principios fundamentales de la Programación Orientada a Objetos (POO) que se refiere a la práctica de agrupar los datos (atributos) y los métodos (comportamientos) que operan sobre esos datos dentro de una misma clase. </a:t>
            </a:r>
          </a:p>
          <a:p>
            <a:r>
              <a:rPr lang="es-AR" dirty="0"/>
              <a:t>Además, el encapsulamiento implica restringir el acceso directo a algunos de los componentes de un objeto, es decir, "ocultar" detalles internos y exponer solo lo necesario.</a:t>
            </a:r>
          </a:p>
        </p:txBody>
      </p:sp>
    </p:spTree>
    <p:extLst>
      <p:ext uri="{BB962C8B-B14F-4D97-AF65-F5344CB8AC3E}">
        <p14:creationId xmlns:p14="http://schemas.microsoft.com/office/powerpoint/2010/main" val="231899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Importancia de Ocultar Detalles Internos</a:t>
            </a:r>
          </a:p>
        </p:txBody>
      </p:sp>
      <p:sp>
        <p:nvSpPr>
          <p:cNvPr id="3" name="Marcador de contenido 2"/>
          <p:cNvSpPr>
            <a:spLocks noGrp="1"/>
          </p:cNvSpPr>
          <p:nvPr>
            <p:ph idx="1"/>
          </p:nvPr>
        </p:nvSpPr>
        <p:spPr/>
        <p:txBody>
          <a:bodyPr>
            <a:normAutofit fontScale="85000" lnSpcReduction="20000"/>
          </a:bodyPr>
          <a:lstStyle/>
          <a:p>
            <a:r>
              <a:rPr lang="es-AR" b="1" dirty="0"/>
              <a:t>Protección de Datos</a:t>
            </a:r>
            <a:r>
              <a:rPr lang="es-AR" dirty="0"/>
              <a:t>: Al ocultar los detalles internos, se evita que partes externas del código modifiquen directamente los atributos de un objeto, lo que podría llevar a un estado inconsistente o incorrecto. Por ejemplo, si un atributo solo puede tomar ciertos valores válidos, el encapsulamiento puede asegurar que este atributo solo se modifique a través de métodos que validen dichos valores.</a:t>
            </a:r>
          </a:p>
          <a:p>
            <a:r>
              <a:rPr lang="es-AR" b="1" dirty="0"/>
              <a:t>Mantenimiento y Flexibilidad:</a:t>
            </a:r>
            <a:r>
              <a:rPr lang="es-AR" dirty="0"/>
              <a:t> Ocultar los detalles internos permite que el código interno de una clase pueda cambiar sin afectar a las partes externas del código que dependen de esa clase. Esto facilita el mantenimiento del software, ya que los cambios en la implementación interna no requerirán modificaciones en todo el sistema.</a:t>
            </a:r>
          </a:p>
          <a:p>
            <a:r>
              <a:rPr lang="es-AR" b="1" dirty="0"/>
              <a:t>Simplicidad y Abstracción:</a:t>
            </a:r>
            <a:r>
              <a:rPr lang="es-AR" dirty="0"/>
              <a:t> El encapsulamiento ayuda a reducir la complejidad del sistema al permitir que los usuarios de una clase interactúen con ella a través de una interfaz clara y simple. Los detalles internos se mantienen ocultos, lo que facilita la comprensión y el uso de la clase sin necesidad de conocer su implementación interna.</a:t>
            </a:r>
          </a:p>
        </p:txBody>
      </p:sp>
    </p:spTree>
    <p:extLst>
      <p:ext uri="{BB962C8B-B14F-4D97-AF65-F5344CB8AC3E}">
        <p14:creationId xmlns:p14="http://schemas.microsoft.com/office/powerpoint/2010/main" val="21761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Alcance</a:t>
            </a:r>
          </a:p>
        </p:txBody>
      </p:sp>
      <p:sp>
        <p:nvSpPr>
          <p:cNvPr id="3" name="Marcador de contenido 2"/>
          <p:cNvSpPr>
            <a:spLocks noGrp="1"/>
          </p:cNvSpPr>
          <p:nvPr>
            <p:ph idx="1"/>
          </p:nvPr>
        </p:nvSpPr>
        <p:spPr/>
        <p:txBody>
          <a:bodyPr/>
          <a:lstStyle/>
          <a:p>
            <a:r>
              <a:rPr lang="es-AR" dirty="0"/>
              <a:t>En la programación orientada a objetos (POO), los atributos de una clase pueden ser públicos o privados, y esta distinción afecta cómo se accede a esos atributos desde fuera de la clase.</a:t>
            </a:r>
          </a:p>
        </p:txBody>
      </p:sp>
    </p:spTree>
    <p:extLst>
      <p:ext uri="{BB962C8B-B14F-4D97-AF65-F5344CB8AC3E}">
        <p14:creationId xmlns:p14="http://schemas.microsoft.com/office/powerpoint/2010/main" val="312412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Atributos Públicos</a:t>
            </a:r>
          </a:p>
        </p:txBody>
      </p:sp>
      <p:sp>
        <p:nvSpPr>
          <p:cNvPr id="3" name="Marcador de contenido 2"/>
          <p:cNvSpPr>
            <a:spLocks noGrp="1"/>
          </p:cNvSpPr>
          <p:nvPr>
            <p:ph idx="1"/>
          </p:nvPr>
        </p:nvSpPr>
        <p:spPr>
          <a:xfrm>
            <a:off x="838200" y="1825625"/>
            <a:ext cx="4528930" cy="4351338"/>
          </a:xfrm>
        </p:spPr>
        <p:txBody>
          <a:bodyPr>
            <a:normAutofit fontScale="92500"/>
          </a:bodyPr>
          <a:lstStyle/>
          <a:p>
            <a:r>
              <a:rPr lang="es-AR" b="1" dirty="0"/>
              <a:t>Definición:</a:t>
            </a:r>
            <a:r>
              <a:rPr lang="es-AR" dirty="0"/>
              <a:t> Los atributos públicos son aquellos que pueden ser accedidos y modificados desde fuera de la clase. </a:t>
            </a:r>
          </a:p>
          <a:p>
            <a:r>
              <a:rPr lang="es-AR" dirty="0"/>
              <a:t>En Python, los atributos públicos no tienen un prefijo especial en su nombre.</a:t>
            </a:r>
          </a:p>
          <a:p>
            <a:r>
              <a:rPr lang="es-AR" b="1" dirty="0"/>
              <a:t>Acceso:</a:t>
            </a:r>
            <a:r>
              <a:rPr lang="es-AR" dirty="0"/>
              <a:t> Se accede directamente usando el nombre del atributo.</a:t>
            </a:r>
          </a:p>
        </p:txBody>
      </p:sp>
      <p:pic>
        <p:nvPicPr>
          <p:cNvPr id="4" name="Imagen 3"/>
          <p:cNvPicPr>
            <a:picLocks noChangeAspect="1"/>
          </p:cNvPicPr>
          <p:nvPr/>
        </p:nvPicPr>
        <p:blipFill>
          <a:blip r:embed="rId2"/>
          <a:stretch>
            <a:fillRect/>
          </a:stretch>
        </p:blipFill>
        <p:spPr>
          <a:xfrm>
            <a:off x="5367130" y="1948417"/>
            <a:ext cx="6773220" cy="3915321"/>
          </a:xfrm>
          <a:prstGeom prst="rect">
            <a:avLst/>
          </a:prstGeom>
        </p:spPr>
      </p:pic>
    </p:spTree>
    <p:extLst>
      <p:ext uri="{BB962C8B-B14F-4D97-AF65-F5344CB8AC3E}">
        <p14:creationId xmlns:p14="http://schemas.microsoft.com/office/powerpoint/2010/main" val="302903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Atributos Privados</a:t>
            </a:r>
          </a:p>
        </p:txBody>
      </p:sp>
      <p:sp>
        <p:nvSpPr>
          <p:cNvPr id="3" name="Marcador de contenido 2"/>
          <p:cNvSpPr>
            <a:spLocks noGrp="1"/>
          </p:cNvSpPr>
          <p:nvPr>
            <p:ph idx="1"/>
          </p:nvPr>
        </p:nvSpPr>
        <p:spPr>
          <a:xfrm>
            <a:off x="838200" y="1825625"/>
            <a:ext cx="5496339" cy="4351338"/>
          </a:xfrm>
        </p:spPr>
        <p:txBody>
          <a:bodyPr>
            <a:normAutofit fontScale="92500" lnSpcReduction="10000"/>
          </a:bodyPr>
          <a:lstStyle/>
          <a:p>
            <a:r>
              <a:rPr lang="es-AR" b="1" dirty="0"/>
              <a:t>Definición:</a:t>
            </a:r>
            <a:r>
              <a:rPr lang="es-AR" dirty="0"/>
              <a:t> Los atributos privados son aquellos que no deberían ser accesibles directamente desde fuera de la clase. </a:t>
            </a:r>
          </a:p>
          <a:p>
            <a:r>
              <a:rPr lang="es-AR" dirty="0"/>
              <a:t>En Python, se indican con un prefijo doble de guiones bajos (‘__’), lo que ayuda a evitar el acceso accidental o no autorizado.</a:t>
            </a:r>
          </a:p>
          <a:p>
            <a:r>
              <a:rPr lang="es-AR" b="1" dirty="0"/>
              <a:t>Acceso:</a:t>
            </a:r>
            <a:r>
              <a:rPr lang="es-AR" dirty="0"/>
              <a:t> Se accede a través de métodos dentro de la misma clase (</a:t>
            </a:r>
            <a:r>
              <a:rPr lang="es-AR" dirty="0" err="1"/>
              <a:t>getters</a:t>
            </a:r>
            <a:r>
              <a:rPr lang="es-AR" dirty="0"/>
              <a:t> y </a:t>
            </a:r>
            <a:r>
              <a:rPr lang="es-AR" dirty="0" err="1"/>
              <a:t>setters</a:t>
            </a:r>
            <a:r>
              <a:rPr lang="es-AR" dirty="0"/>
              <a:t>) en lugar de directamente</a:t>
            </a:r>
          </a:p>
        </p:txBody>
      </p:sp>
      <p:pic>
        <p:nvPicPr>
          <p:cNvPr id="5" name="Imagen 4"/>
          <p:cNvPicPr>
            <a:picLocks noChangeAspect="1"/>
          </p:cNvPicPr>
          <p:nvPr/>
        </p:nvPicPr>
        <p:blipFill>
          <a:blip r:embed="rId2"/>
          <a:stretch>
            <a:fillRect/>
          </a:stretch>
        </p:blipFill>
        <p:spPr>
          <a:xfrm>
            <a:off x="6629239" y="721152"/>
            <a:ext cx="5268060" cy="3772426"/>
          </a:xfrm>
          <a:prstGeom prst="rect">
            <a:avLst/>
          </a:prstGeom>
        </p:spPr>
      </p:pic>
      <p:pic>
        <p:nvPicPr>
          <p:cNvPr id="6" name="Imagen 5"/>
          <p:cNvPicPr>
            <a:picLocks noChangeAspect="1"/>
          </p:cNvPicPr>
          <p:nvPr/>
        </p:nvPicPr>
        <p:blipFill>
          <a:blip r:embed="rId3"/>
          <a:stretch>
            <a:fillRect/>
          </a:stretch>
        </p:blipFill>
        <p:spPr>
          <a:xfrm>
            <a:off x="6467291" y="4771734"/>
            <a:ext cx="5430008" cy="2086266"/>
          </a:xfrm>
          <a:prstGeom prst="rect">
            <a:avLst/>
          </a:prstGeom>
        </p:spPr>
      </p:pic>
    </p:spTree>
    <p:extLst>
      <p:ext uri="{BB962C8B-B14F-4D97-AF65-F5344CB8AC3E}">
        <p14:creationId xmlns:p14="http://schemas.microsoft.com/office/powerpoint/2010/main" val="49937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de Clase y de Instancia</a:t>
            </a:r>
          </a:p>
        </p:txBody>
      </p:sp>
      <p:sp>
        <p:nvSpPr>
          <p:cNvPr id="3" name="Marcador de contenido 2"/>
          <p:cNvSpPr>
            <a:spLocks noGrp="1"/>
          </p:cNvSpPr>
          <p:nvPr>
            <p:ph idx="1"/>
          </p:nvPr>
        </p:nvSpPr>
        <p:spPr/>
        <p:txBody>
          <a:bodyPr/>
          <a:lstStyle/>
          <a:p>
            <a:r>
              <a:rPr lang="es-AR" dirty="0"/>
              <a:t>Los </a:t>
            </a:r>
            <a:r>
              <a:rPr lang="es-AR" b="1" dirty="0"/>
              <a:t>métodos de instancia</a:t>
            </a:r>
            <a:r>
              <a:rPr lang="es-AR" dirty="0"/>
              <a:t> son aquellos que operan sobre una instancia de la clase y pueden acceder y modificar los atributos de la instancia.</a:t>
            </a:r>
          </a:p>
          <a:p>
            <a:r>
              <a:rPr lang="es-AR" dirty="0"/>
              <a:t>Los </a:t>
            </a:r>
            <a:r>
              <a:rPr lang="es-AR" b="1" dirty="0"/>
              <a:t>métodos de clase (@</a:t>
            </a:r>
            <a:r>
              <a:rPr lang="es-AR" b="1" dirty="0" err="1"/>
              <a:t>classmethod</a:t>
            </a:r>
            <a:r>
              <a:rPr lang="es-AR" b="1" dirty="0"/>
              <a:t>) </a:t>
            </a:r>
            <a:r>
              <a:rPr lang="es-AR" dirty="0"/>
              <a:t>reciben la clase como primer argumento en lugar de una instancia, y se utilizan para operar en datos que son compartidos por todas las instancias de la clase.</a:t>
            </a:r>
          </a:p>
        </p:txBody>
      </p:sp>
    </p:spTree>
    <p:extLst>
      <p:ext uri="{BB962C8B-B14F-4D97-AF65-F5344CB8AC3E}">
        <p14:creationId xmlns:p14="http://schemas.microsoft.com/office/powerpoint/2010/main" val="36821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de Clase y de Instancia</a:t>
            </a:r>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219865" y="1825625"/>
            <a:ext cx="6477904" cy="3086531"/>
          </a:xfrm>
          <a:prstGeom prst="rect">
            <a:avLst/>
          </a:prstGeom>
        </p:spPr>
      </p:pic>
      <p:pic>
        <p:nvPicPr>
          <p:cNvPr id="5" name="Imagen 4"/>
          <p:cNvPicPr>
            <a:picLocks noChangeAspect="1"/>
          </p:cNvPicPr>
          <p:nvPr/>
        </p:nvPicPr>
        <p:blipFill>
          <a:blip r:embed="rId3"/>
          <a:stretch>
            <a:fillRect/>
          </a:stretch>
        </p:blipFill>
        <p:spPr>
          <a:xfrm>
            <a:off x="6928896" y="4196842"/>
            <a:ext cx="4801270" cy="2333951"/>
          </a:xfrm>
          <a:prstGeom prst="rect">
            <a:avLst/>
          </a:prstGeom>
        </p:spPr>
      </p:pic>
    </p:spTree>
    <p:extLst>
      <p:ext uri="{BB962C8B-B14F-4D97-AF65-F5344CB8AC3E}">
        <p14:creationId xmlns:p14="http://schemas.microsoft.com/office/powerpoint/2010/main" val="14427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p:txBody>
          <a:bodyPr/>
          <a:lstStyle/>
          <a:p>
            <a:r>
              <a:rPr lang="es-AR" dirty="0"/>
              <a:t>El concepto de herencia es uno de los pilares fundamentales de la programación orientada a objetos (POO). </a:t>
            </a:r>
          </a:p>
          <a:p>
            <a:r>
              <a:rPr lang="es-AR" dirty="0"/>
              <a:t>La herencia permite crear una nueva clase (llamada clase hija o derivada) a partir de una clase existente (llamada clase padre o base), heredando así sus atributos y métodos. </a:t>
            </a:r>
          </a:p>
          <a:p>
            <a:r>
              <a:rPr lang="es-AR" dirty="0"/>
              <a:t>Esta característica es clave para promover la reutilización de código y para establecer relaciones jerárquicas entre clases.</a:t>
            </a:r>
          </a:p>
        </p:txBody>
      </p:sp>
    </p:spTree>
    <p:extLst>
      <p:ext uri="{BB962C8B-B14F-4D97-AF65-F5344CB8AC3E}">
        <p14:creationId xmlns:p14="http://schemas.microsoft.com/office/powerpoint/2010/main" val="169736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 (Ventajas)</a:t>
            </a:r>
          </a:p>
        </p:txBody>
      </p:sp>
      <p:sp>
        <p:nvSpPr>
          <p:cNvPr id="3" name="Marcador de contenido 2"/>
          <p:cNvSpPr>
            <a:spLocks noGrp="1"/>
          </p:cNvSpPr>
          <p:nvPr>
            <p:ph idx="1"/>
          </p:nvPr>
        </p:nvSpPr>
        <p:spPr/>
        <p:txBody>
          <a:bodyPr/>
          <a:lstStyle/>
          <a:p>
            <a:r>
              <a:rPr lang="es-AR" b="1" dirty="0"/>
              <a:t>Reutilización de código:</a:t>
            </a:r>
            <a:r>
              <a:rPr lang="es-AR" dirty="0"/>
              <a:t> La herencia permite reutilizar el código de una clase existente en nuevas clases, evitando la duplicación de código y facilitando el mantenimiento del software.</a:t>
            </a:r>
          </a:p>
          <a:p>
            <a:r>
              <a:rPr lang="es-AR" b="1" dirty="0"/>
              <a:t>Jerarquía y organización:</a:t>
            </a:r>
            <a:r>
              <a:rPr lang="es-AR" dirty="0"/>
              <a:t> La herencia establece una relación jerárquica entre clases, lo que ayuda a organizar el código de manera más clara y lógica.</a:t>
            </a:r>
          </a:p>
          <a:p>
            <a:r>
              <a:rPr lang="es-AR" b="1" dirty="0"/>
              <a:t>Polimorfismo:</a:t>
            </a:r>
            <a:r>
              <a:rPr lang="es-AR" dirty="0"/>
              <a:t> La herencia es la base para el polimorfismo, otro pilar de la POO, que permite tratar a los objetos de distintas clases derivadas como si fueran instancias de la superclase.</a:t>
            </a:r>
          </a:p>
        </p:txBody>
      </p:sp>
    </p:spTree>
    <p:extLst>
      <p:ext uri="{BB962C8B-B14F-4D97-AF65-F5344CB8AC3E}">
        <p14:creationId xmlns:p14="http://schemas.microsoft.com/office/powerpoint/2010/main" val="1845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Objetivos</a:t>
            </a:r>
          </a:p>
        </p:txBody>
      </p:sp>
      <p:sp>
        <p:nvSpPr>
          <p:cNvPr id="3" name="Marcador de contenido 2"/>
          <p:cNvSpPr>
            <a:spLocks noGrp="1"/>
          </p:cNvSpPr>
          <p:nvPr>
            <p:ph idx="1"/>
          </p:nvPr>
        </p:nvSpPr>
        <p:spPr/>
        <p:txBody>
          <a:bodyPr/>
          <a:lstStyle/>
          <a:p>
            <a:r>
              <a:rPr lang="es-AR" dirty="0"/>
              <a:t>Entender los conceptos fundamentales del paradigma de objetos.</a:t>
            </a:r>
          </a:p>
          <a:p>
            <a:r>
              <a:rPr lang="es-AR" dirty="0"/>
              <a:t>Aprender cómo se implementan estos conceptos en Python.</a:t>
            </a:r>
          </a:p>
          <a:p>
            <a:r>
              <a:rPr lang="es-AR" dirty="0"/>
              <a:t>Ver ejemplos prácticos para ilustrar los conceptos.</a:t>
            </a:r>
          </a:p>
        </p:txBody>
      </p:sp>
    </p:spTree>
    <p:extLst>
      <p:ext uri="{BB962C8B-B14F-4D97-AF65-F5344CB8AC3E}">
        <p14:creationId xmlns:p14="http://schemas.microsoft.com/office/powerpoint/2010/main" val="25033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 (Como Funciona)</a:t>
            </a:r>
          </a:p>
        </p:txBody>
      </p:sp>
      <p:sp>
        <p:nvSpPr>
          <p:cNvPr id="3" name="Marcador de contenido 2"/>
          <p:cNvSpPr>
            <a:spLocks noGrp="1"/>
          </p:cNvSpPr>
          <p:nvPr>
            <p:ph idx="1"/>
          </p:nvPr>
        </p:nvSpPr>
        <p:spPr/>
        <p:txBody>
          <a:bodyPr/>
          <a:lstStyle/>
          <a:p>
            <a:r>
              <a:rPr lang="es-AR" dirty="0"/>
              <a:t>Cuando una clase deriva de otra, hereda todos los atributos y métodos de la clase base. </a:t>
            </a:r>
          </a:p>
          <a:p>
            <a:r>
              <a:rPr lang="es-AR" dirty="0"/>
              <a:t>Esto significa que la subclase puede utilizar los mismos métodos y atributos que la clase base sin necesidad de redefinirlos. </a:t>
            </a:r>
          </a:p>
          <a:p>
            <a:r>
              <a:rPr lang="es-AR" dirty="0"/>
              <a:t>Sin embargo, la subclase puede:</a:t>
            </a:r>
          </a:p>
          <a:p>
            <a:pPr lvl="1"/>
            <a:r>
              <a:rPr lang="es-AR" b="1" dirty="0"/>
              <a:t>Añadir nuevos atributos y métodos:</a:t>
            </a:r>
            <a:r>
              <a:rPr lang="es-AR" dirty="0"/>
              <a:t> Para extender la funcionalidad de la clase base.</a:t>
            </a:r>
          </a:p>
          <a:p>
            <a:pPr lvl="1"/>
            <a:r>
              <a:rPr lang="es-AR" b="1" dirty="0"/>
              <a:t>Sobrescribir métodos existentes:</a:t>
            </a:r>
            <a:r>
              <a:rPr lang="es-AR" dirty="0"/>
              <a:t> Para cambiar el comportamiento de métodos heredados de la clase base.</a:t>
            </a:r>
          </a:p>
        </p:txBody>
      </p:sp>
    </p:spTree>
    <p:extLst>
      <p:ext uri="{BB962C8B-B14F-4D97-AF65-F5344CB8AC3E}">
        <p14:creationId xmlns:p14="http://schemas.microsoft.com/office/powerpoint/2010/main" val="628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p:txBody>
          <a:bodyPr/>
          <a:lstStyle/>
          <a:p>
            <a:endParaRPr lang="es-AR" dirty="0"/>
          </a:p>
        </p:txBody>
      </p:sp>
      <p:pic>
        <p:nvPicPr>
          <p:cNvPr id="4" name="Imagen 3"/>
          <p:cNvPicPr>
            <a:picLocks noChangeAspect="1"/>
          </p:cNvPicPr>
          <p:nvPr/>
        </p:nvPicPr>
        <p:blipFill>
          <a:blip r:embed="rId2"/>
          <a:stretch>
            <a:fillRect/>
          </a:stretch>
        </p:blipFill>
        <p:spPr>
          <a:xfrm>
            <a:off x="159723" y="1825625"/>
            <a:ext cx="5816242" cy="4045088"/>
          </a:xfrm>
          <a:prstGeom prst="rect">
            <a:avLst/>
          </a:prstGeom>
        </p:spPr>
      </p:pic>
      <p:pic>
        <p:nvPicPr>
          <p:cNvPr id="5" name="Imagen 4"/>
          <p:cNvPicPr>
            <a:picLocks noChangeAspect="1"/>
          </p:cNvPicPr>
          <p:nvPr/>
        </p:nvPicPr>
        <p:blipFill>
          <a:blip r:embed="rId3"/>
          <a:stretch>
            <a:fillRect/>
          </a:stretch>
        </p:blipFill>
        <p:spPr>
          <a:xfrm>
            <a:off x="6268279" y="3839682"/>
            <a:ext cx="5465606" cy="2472218"/>
          </a:xfrm>
          <a:prstGeom prst="rect">
            <a:avLst/>
          </a:prstGeom>
        </p:spPr>
      </p:pic>
    </p:spTree>
    <p:extLst>
      <p:ext uri="{BB962C8B-B14F-4D97-AF65-F5344CB8AC3E}">
        <p14:creationId xmlns:p14="http://schemas.microsoft.com/office/powerpoint/2010/main" val="28701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p:txBody>
          <a:bodyPr/>
          <a:lstStyle/>
          <a:p>
            <a:r>
              <a:rPr lang="es-AR" dirty="0"/>
              <a:t>El polimorfismo permite que diferentes clases implementen el mismo método de manera diferente. </a:t>
            </a:r>
          </a:p>
          <a:p>
            <a:r>
              <a:rPr lang="es-AR" dirty="0"/>
              <a:t>Esto permite usar el mismo método en distintas clases y obtener resultados distintos, dependiendo del contexto.</a:t>
            </a:r>
          </a:p>
        </p:txBody>
      </p:sp>
      <p:pic>
        <p:nvPicPr>
          <p:cNvPr id="4" name="Imagen 3"/>
          <p:cNvPicPr>
            <a:picLocks noChangeAspect="1"/>
          </p:cNvPicPr>
          <p:nvPr/>
        </p:nvPicPr>
        <p:blipFill>
          <a:blip r:embed="rId2"/>
          <a:stretch>
            <a:fillRect/>
          </a:stretch>
        </p:blipFill>
        <p:spPr>
          <a:xfrm>
            <a:off x="85508" y="3631097"/>
            <a:ext cx="4471409" cy="3226904"/>
          </a:xfrm>
          <a:prstGeom prst="rect">
            <a:avLst/>
          </a:prstGeom>
        </p:spPr>
      </p:pic>
      <p:pic>
        <p:nvPicPr>
          <p:cNvPr id="5" name="Imagen 4"/>
          <p:cNvPicPr>
            <a:picLocks noChangeAspect="1"/>
          </p:cNvPicPr>
          <p:nvPr/>
        </p:nvPicPr>
        <p:blipFill>
          <a:blip r:embed="rId3"/>
          <a:stretch>
            <a:fillRect/>
          </a:stretch>
        </p:blipFill>
        <p:spPr>
          <a:xfrm>
            <a:off x="5588020" y="4001294"/>
            <a:ext cx="6518472" cy="2723058"/>
          </a:xfrm>
          <a:prstGeom prst="rect">
            <a:avLst/>
          </a:prstGeom>
        </p:spPr>
      </p:pic>
    </p:spTree>
    <p:extLst>
      <p:ext uri="{BB962C8B-B14F-4D97-AF65-F5344CB8AC3E}">
        <p14:creationId xmlns:p14="http://schemas.microsoft.com/office/powerpoint/2010/main" val="32441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 y Métodos Especiales</a:t>
            </a:r>
          </a:p>
        </p:txBody>
      </p:sp>
      <p:sp>
        <p:nvSpPr>
          <p:cNvPr id="3" name="Marcador de contenido 2"/>
          <p:cNvSpPr>
            <a:spLocks noGrp="1"/>
          </p:cNvSpPr>
          <p:nvPr>
            <p:ph idx="1"/>
          </p:nvPr>
        </p:nvSpPr>
        <p:spPr/>
        <p:txBody>
          <a:bodyPr/>
          <a:lstStyle/>
          <a:p>
            <a:r>
              <a:rPr lang="es-AR" dirty="0"/>
              <a:t>Encapsulamiento:</a:t>
            </a:r>
          </a:p>
          <a:p>
            <a:pPr lvl="1"/>
            <a:r>
              <a:rPr lang="es-AR" dirty="0"/>
              <a:t>Los atributos y métodos pueden ser privados (__nombre) para proteger su acceso directo desde fuera de la clase. </a:t>
            </a:r>
          </a:p>
          <a:p>
            <a:pPr lvl="1"/>
            <a:r>
              <a:rPr lang="es-AR" dirty="0"/>
              <a:t>Se accede a estos atributos a través de métodos especiales como </a:t>
            </a:r>
            <a:r>
              <a:rPr lang="es-AR" dirty="0" err="1"/>
              <a:t>getters</a:t>
            </a:r>
            <a:r>
              <a:rPr lang="es-AR" dirty="0"/>
              <a:t> y </a:t>
            </a:r>
            <a:r>
              <a:rPr lang="es-AR" dirty="0" err="1"/>
              <a:t>setters</a:t>
            </a:r>
            <a:r>
              <a:rPr lang="es-AR" dirty="0"/>
              <a:t>.</a:t>
            </a:r>
          </a:p>
          <a:p>
            <a:r>
              <a:rPr lang="es-AR" dirty="0"/>
              <a:t>Métodos Especiales (__</a:t>
            </a:r>
            <a:r>
              <a:rPr lang="es-AR" dirty="0" err="1"/>
              <a:t>str</a:t>
            </a:r>
            <a:r>
              <a:rPr lang="es-AR" dirty="0"/>
              <a:t>__, __</a:t>
            </a:r>
            <a:r>
              <a:rPr lang="es-AR" dirty="0" err="1"/>
              <a:t>repr</a:t>
            </a:r>
            <a:r>
              <a:rPr lang="es-AR" dirty="0"/>
              <a:t>__, etc.):</a:t>
            </a:r>
          </a:p>
          <a:p>
            <a:pPr lvl="1"/>
            <a:r>
              <a:rPr lang="es-AR" dirty="0"/>
              <a:t>Python permite definir métodos especiales para controlar el comportamiento de las clases en contextos específicos, como al convertir un objeto a una cadena o al realizar comparaciones.</a:t>
            </a:r>
          </a:p>
        </p:txBody>
      </p:sp>
    </p:spTree>
    <p:extLst>
      <p:ext uri="{BB962C8B-B14F-4D97-AF65-F5344CB8AC3E}">
        <p14:creationId xmlns:p14="http://schemas.microsoft.com/office/powerpoint/2010/main" val="36914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 y Métodos Especiales</a:t>
            </a:r>
          </a:p>
        </p:txBody>
      </p:sp>
      <p:pic>
        <p:nvPicPr>
          <p:cNvPr id="4" name="Marcador de contenido 3"/>
          <p:cNvPicPr>
            <a:picLocks noGrp="1" noChangeAspect="1"/>
          </p:cNvPicPr>
          <p:nvPr>
            <p:ph idx="1"/>
          </p:nvPr>
        </p:nvPicPr>
        <p:blipFill>
          <a:blip r:embed="rId2"/>
          <a:stretch>
            <a:fillRect/>
          </a:stretch>
        </p:blipFill>
        <p:spPr>
          <a:xfrm>
            <a:off x="0" y="1300283"/>
            <a:ext cx="5829606" cy="4093351"/>
          </a:xfrm>
          <a:prstGeom prst="rect">
            <a:avLst/>
          </a:prstGeom>
        </p:spPr>
      </p:pic>
      <p:pic>
        <p:nvPicPr>
          <p:cNvPr id="5" name="Imagen 4"/>
          <p:cNvPicPr>
            <a:picLocks noChangeAspect="1"/>
          </p:cNvPicPr>
          <p:nvPr/>
        </p:nvPicPr>
        <p:blipFill>
          <a:blip r:embed="rId3"/>
          <a:stretch>
            <a:fillRect/>
          </a:stretch>
        </p:blipFill>
        <p:spPr>
          <a:xfrm>
            <a:off x="5662602" y="5202843"/>
            <a:ext cx="6529398" cy="1655157"/>
          </a:xfrm>
          <a:prstGeom prst="rect">
            <a:avLst/>
          </a:prstGeom>
        </p:spPr>
      </p:pic>
    </p:spTree>
    <p:extLst>
      <p:ext uri="{BB962C8B-B14F-4D97-AF65-F5344CB8AC3E}">
        <p14:creationId xmlns:p14="http://schemas.microsoft.com/office/powerpoint/2010/main" val="362524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Hernecia</a:t>
            </a:r>
            <a:r>
              <a:rPr lang="es-AR" dirty="0"/>
              <a:t> (Método </a:t>
            </a:r>
            <a:r>
              <a:rPr lang="es-AR" dirty="0" err="1"/>
              <a:t>Super</a:t>
            </a:r>
            <a:r>
              <a:rPr lang="es-AR" dirty="0"/>
              <a:t>())</a:t>
            </a:r>
          </a:p>
        </p:txBody>
      </p:sp>
      <p:sp>
        <p:nvSpPr>
          <p:cNvPr id="3" name="Marcador de contenido 2"/>
          <p:cNvSpPr>
            <a:spLocks noGrp="1"/>
          </p:cNvSpPr>
          <p:nvPr>
            <p:ph idx="1"/>
          </p:nvPr>
        </p:nvSpPr>
        <p:spPr/>
        <p:txBody>
          <a:bodyPr/>
          <a:lstStyle/>
          <a:p>
            <a:r>
              <a:rPr lang="es-AR" dirty="0"/>
              <a:t>La función </a:t>
            </a:r>
            <a:r>
              <a:rPr lang="es-AR" b="1" dirty="0" err="1"/>
              <a:t>super</a:t>
            </a:r>
            <a:r>
              <a:rPr lang="es-AR" b="1" dirty="0"/>
              <a:t>()</a:t>
            </a:r>
            <a:r>
              <a:rPr lang="es-AR" dirty="0"/>
              <a:t> se utiliza para llamar a métodos de la superclase desde una subclase. </a:t>
            </a:r>
          </a:p>
          <a:p>
            <a:r>
              <a:rPr lang="es-AR" dirty="0"/>
              <a:t>Esto es útil cuando quieres extender el comportamiento de un método en lugar de reemplazarlo por completo.</a:t>
            </a:r>
          </a:p>
          <a:p>
            <a:endParaRPr lang="es-AR" dirty="0"/>
          </a:p>
        </p:txBody>
      </p:sp>
      <p:pic>
        <p:nvPicPr>
          <p:cNvPr id="5" name="Imagen 4"/>
          <p:cNvPicPr>
            <a:picLocks noChangeAspect="1"/>
          </p:cNvPicPr>
          <p:nvPr/>
        </p:nvPicPr>
        <p:blipFill>
          <a:blip r:embed="rId2"/>
          <a:stretch>
            <a:fillRect/>
          </a:stretch>
        </p:blipFill>
        <p:spPr>
          <a:xfrm>
            <a:off x="336468" y="3543716"/>
            <a:ext cx="4460819" cy="3188287"/>
          </a:xfrm>
          <a:prstGeom prst="rect">
            <a:avLst/>
          </a:prstGeom>
        </p:spPr>
      </p:pic>
    </p:spTree>
    <p:extLst>
      <p:ext uri="{BB962C8B-B14F-4D97-AF65-F5344CB8AC3E}">
        <p14:creationId xmlns:p14="http://schemas.microsoft.com/office/powerpoint/2010/main" val="1946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a:t>
            </a:r>
          </a:p>
        </p:txBody>
      </p:sp>
      <p:sp>
        <p:nvSpPr>
          <p:cNvPr id="3" name="Marcador de contenido 2"/>
          <p:cNvSpPr>
            <a:spLocks noGrp="1"/>
          </p:cNvSpPr>
          <p:nvPr>
            <p:ph idx="1"/>
          </p:nvPr>
        </p:nvSpPr>
        <p:spPr/>
        <p:txBody>
          <a:bodyPr/>
          <a:lstStyle/>
          <a:p>
            <a:r>
              <a:rPr lang="es-AR" dirty="0"/>
              <a:t>La composición es una técnica para crear clases complejas a partir de objetos de otras clases. </a:t>
            </a:r>
          </a:p>
          <a:p>
            <a:r>
              <a:rPr lang="es-AR" dirty="0"/>
              <a:t>A diferencia de la herencia, la composición permite combinar múltiples objetos dentro de una nueva clase.</a:t>
            </a:r>
          </a:p>
          <a:p>
            <a:r>
              <a:rPr lang="es-AR" dirty="0"/>
              <a:t>La composición es una técnica de diseño en la que una clase se construye utilizando objetos de otras clases, en lugar de heredar de una clase base. </a:t>
            </a:r>
          </a:p>
          <a:p>
            <a:r>
              <a:rPr lang="es-AR" dirty="0"/>
              <a:t>Se dice que una clase "tiene" (has-a) objetos de otra clase como parte de su estructura interna.</a:t>
            </a:r>
          </a:p>
        </p:txBody>
      </p:sp>
    </p:spTree>
    <p:extLst>
      <p:ext uri="{BB962C8B-B14F-4D97-AF65-F5344CB8AC3E}">
        <p14:creationId xmlns:p14="http://schemas.microsoft.com/office/powerpoint/2010/main" val="6840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 (Ventajas)</a:t>
            </a:r>
          </a:p>
        </p:txBody>
      </p:sp>
      <p:sp>
        <p:nvSpPr>
          <p:cNvPr id="3" name="Marcador de contenido 2"/>
          <p:cNvSpPr>
            <a:spLocks noGrp="1"/>
          </p:cNvSpPr>
          <p:nvPr>
            <p:ph idx="1"/>
          </p:nvPr>
        </p:nvSpPr>
        <p:spPr/>
        <p:txBody>
          <a:bodyPr/>
          <a:lstStyle/>
          <a:p>
            <a:r>
              <a:rPr lang="es-AR" b="1" dirty="0"/>
              <a:t>Flexibilidad:</a:t>
            </a:r>
            <a:r>
              <a:rPr lang="es-AR" dirty="0"/>
              <a:t> La composición permite crear objetos complejos mediante la combinación de objetos más simples, lo que facilita la reutilización y modificación de componentes individuales sin afectar la clase que los contiene.</a:t>
            </a:r>
          </a:p>
          <a:p>
            <a:r>
              <a:rPr lang="es-AR" b="1" dirty="0"/>
              <a:t>Mantenimiento:</a:t>
            </a:r>
            <a:r>
              <a:rPr lang="es-AR" dirty="0"/>
              <a:t> Los cambios en una clase compuesta por otras clases son menos propensos a afectar a todo el sistema, ya que cada clase encapsula su propio comportamiento.</a:t>
            </a:r>
          </a:p>
          <a:p>
            <a:r>
              <a:rPr lang="es-AR" b="1" dirty="0"/>
              <a:t>Desacoplamiento:</a:t>
            </a:r>
            <a:r>
              <a:rPr lang="es-AR" dirty="0"/>
              <a:t> La composición promueve un diseño de software en el que las clases están menos acopladas entre sí, lo que mejora la modularidad y facilita la prueba y mantenimiento del código.</a:t>
            </a:r>
          </a:p>
        </p:txBody>
      </p:sp>
    </p:spTree>
    <p:extLst>
      <p:ext uri="{BB962C8B-B14F-4D97-AF65-F5344CB8AC3E}">
        <p14:creationId xmlns:p14="http://schemas.microsoft.com/office/powerpoint/2010/main" val="10538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 (Como funciona)</a:t>
            </a:r>
          </a:p>
        </p:txBody>
      </p:sp>
      <p:sp>
        <p:nvSpPr>
          <p:cNvPr id="3" name="Marcador de contenido 2"/>
          <p:cNvSpPr>
            <a:spLocks noGrp="1"/>
          </p:cNvSpPr>
          <p:nvPr>
            <p:ph idx="1"/>
          </p:nvPr>
        </p:nvSpPr>
        <p:spPr/>
        <p:txBody>
          <a:bodyPr/>
          <a:lstStyle/>
          <a:p>
            <a:r>
              <a:rPr lang="es-AR" dirty="0"/>
              <a:t>una clase se compone de uno o más objetos de otras clases, </a:t>
            </a:r>
          </a:p>
          <a:p>
            <a:r>
              <a:rPr lang="es-AR" dirty="0"/>
              <a:t>lo que significa que una clase puede utilizar los métodos y atributos de los objetos que contiene para definir su propio comportamiento. </a:t>
            </a:r>
          </a:p>
          <a:p>
            <a:r>
              <a:rPr lang="es-AR" dirty="0"/>
              <a:t>Esta relación se representa generalmente como un atributo que es una instancia de otra clase.</a:t>
            </a:r>
          </a:p>
        </p:txBody>
      </p:sp>
    </p:spTree>
    <p:extLst>
      <p:ext uri="{BB962C8B-B14F-4D97-AF65-F5344CB8AC3E}">
        <p14:creationId xmlns:p14="http://schemas.microsoft.com/office/powerpoint/2010/main" val="171419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355367"/>
            <a:ext cx="6712838" cy="3786475"/>
          </a:xfrm>
          <a:prstGeom prst="rect">
            <a:avLst/>
          </a:prstGeom>
        </p:spPr>
      </p:pic>
      <p:sp>
        <p:nvSpPr>
          <p:cNvPr id="2" name="Título 1"/>
          <p:cNvSpPr>
            <a:spLocks noGrp="1"/>
          </p:cNvSpPr>
          <p:nvPr>
            <p:ph type="title"/>
          </p:nvPr>
        </p:nvSpPr>
        <p:spPr/>
        <p:txBody>
          <a:bodyPr/>
          <a:lstStyle/>
          <a:p>
            <a:r>
              <a:rPr lang="es-AR" dirty="0"/>
              <a:t>Composición</a:t>
            </a:r>
          </a:p>
        </p:txBody>
      </p:sp>
      <p:pic>
        <p:nvPicPr>
          <p:cNvPr id="5" name="Marcador de contenido 4"/>
          <p:cNvPicPr>
            <a:picLocks noGrp="1" noChangeAspect="1"/>
          </p:cNvPicPr>
          <p:nvPr>
            <p:ph idx="1"/>
          </p:nvPr>
        </p:nvPicPr>
        <p:blipFill>
          <a:blip r:embed="rId3"/>
          <a:stretch>
            <a:fillRect/>
          </a:stretch>
        </p:blipFill>
        <p:spPr>
          <a:xfrm>
            <a:off x="5605668" y="5262430"/>
            <a:ext cx="6402019" cy="1496179"/>
          </a:xfrm>
          <a:prstGeom prst="rect">
            <a:avLst/>
          </a:prstGeom>
        </p:spPr>
      </p:pic>
    </p:spTree>
    <p:extLst>
      <p:ext uri="{BB962C8B-B14F-4D97-AF65-F5344CB8AC3E}">
        <p14:creationId xmlns:p14="http://schemas.microsoft.com/office/powerpoint/2010/main" val="38987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a:t>Introducción al Paradigma de Objetos</a:t>
            </a:r>
          </a:p>
        </p:txBody>
      </p:sp>
      <p:sp>
        <p:nvSpPr>
          <p:cNvPr id="5" name="Marcador de texto 4"/>
          <p:cNvSpPr>
            <a:spLocks noGrp="1"/>
          </p:cNvSpPr>
          <p:nvPr>
            <p:ph type="body" idx="1"/>
          </p:nvPr>
        </p:nvSpPr>
        <p:spPr/>
        <p:txBody>
          <a:bodyPr/>
          <a:lstStyle/>
          <a:p>
            <a:endParaRPr lang="es-AR"/>
          </a:p>
        </p:txBody>
      </p:sp>
    </p:spTree>
    <p:extLst>
      <p:ext uri="{BB962C8B-B14F-4D97-AF65-F5344CB8AC3E}">
        <p14:creationId xmlns:p14="http://schemas.microsoft.com/office/powerpoint/2010/main" val="2156927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 (Conceptos Claves)</a:t>
            </a:r>
          </a:p>
        </p:txBody>
      </p:sp>
      <p:sp>
        <p:nvSpPr>
          <p:cNvPr id="3" name="Marcador de contenido 2"/>
          <p:cNvSpPr>
            <a:spLocks noGrp="1"/>
          </p:cNvSpPr>
          <p:nvPr>
            <p:ph idx="1"/>
          </p:nvPr>
        </p:nvSpPr>
        <p:spPr/>
        <p:txBody>
          <a:bodyPr>
            <a:normAutofit/>
          </a:bodyPr>
          <a:lstStyle/>
          <a:p>
            <a:r>
              <a:rPr lang="es-AR" b="1" dirty="0"/>
              <a:t>Relación "has-a": </a:t>
            </a:r>
          </a:p>
          <a:p>
            <a:pPr lvl="1"/>
            <a:r>
              <a:rPr lang="es-AR" dirty="0"/>
              <a:t>En composición, una clase "tiene" objetos de otra clase, a diferencia de la herencia donde una clase "es un" tipo de otra clase. </a:t>
            </a:r>
          </a:p>
          <a:p>
            <a:pPr lvl="1"/>
            <a:r>
              <a:rPr lang="es-AR" dirty="0"/>
              <a:t>Por ejemplo, un Coche "tiene un" Motor y "tiene" Ruedas, pero un Coche no "es un" Motor.</a:t>
            </a:r>
          </a:p>
          <a:p>
            <a:r>
              <a:rPr lang="es-AR" b="1" dirty="0"/>
              <a:t>Encapsulamiento:</a:t>
            </a:r>
            <a:r>
              <a:rPr lang="es-AR" dirty="0"/>
              <a:t> </a:t>
            </a:r>
          </a:p>
          <a:p>
            <a:pPr lvl="1"/>
            <a:r>
              <a:rPr lang="es-AR" dirty="0"/>
              <a:t>La composición promueve el encapsulamiento al mantener las clases separadas y encapsuladas dentro de una clase mayor. </a:t>
            </a:r>
          </a:p>
          <a:p>
            <a:pPr lvl="1"/>
            <a:r>
              <a:rPr lang="es-AR" dirty="0"/>
              <a:t>Esto facilita la modificación y el mantenimiento, ya que los cambios en una clase no afectan directamente a otras clases.</a:t>
            </a:r>
          </a:p>
        </p:txBody>
      </p:sp>
    </p:spTree>
    <p:extLst>
      <p:ext uri="{BB962C8B-B14F-4D97-AF65-F5344CB8AC3E}">
        <p14:creationId xmlns:p14="http://schemas.microsoft.com/office/powerpoint/2010/main" val="41673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Composición (Conceptos Claves)</a:t>
            </a:r>
          </a:p>
        </p:txBody>
      </p:sp>
      <p:sp>
        <p:nvSpPr>
          <p:cNvPr id="3" name="Marcador de contenido 2"/>
          <p:cNvSpPr>
            <a:spLocks noGrp="1"/>
          </p:cNvSpPr>
          <p:nvPr>
            <p:ph idx="1"/>
          </p:nvPr>
        </p:nvSpPr>
        <p:spPr/>
        <p:txBody>
          <a:bodyPr>
            <a:normAutofit lnSpcReduction="10000"/>
          </a:bodyPr>
          <a:lstStyle/>
          <a:p>
            <a:r>
              <a:rPr lang="es-AR" b="1" dirty="0"/>
              <a:t>Delegación:</a:t>
            </a:r>
            <a:r>
              <a:rPr lang="es-AR" dirty="0"/>
              <a:t> </a:t>
            </a:r>
          </a:p>
          <a:p>
            <a:pPr lvl="1"/>
            <a:r>
              <a:rPr lang="es-AR" dirty="0"/>
              <a:t>A menudo, una clase que utiliza composición delega ciertas operaciones a los objetos que contiene. </a:t>
            </a:r>
          </a:p>
          <a:p>
            <a:pPr lvl="1"/>
            <a:r>
              <a:rPr lang="es-AR" dirty="0"/>
              <a:t>Por ejemplo, en el ejemplo anterior, el coche delega el inflado de las ruedas y el encendido del motor a sus componentes Rueda y Motor, respectivamente.</a:t>
            </a:r>
          </a:p>
          <a:p>
            <a:r>
              <a:rPr lang="es-AR" b="1" dirty="0"/>
              <a:t>Composición vs Herencia:</a:t>
            </a:r>
          </a:p>
          <a:p>
            <a:pPr lvl="1"/>
            <a:r>
              <a:rPr lang="es-AR" b="1" dirty="0"/>
              <a:t>Herencia:</a:t>
            </a:r>
            <a:r>
              <a:rPr lang="es-AR" dirty="0"/>
              <a:t> Se utiliza cuando existe una clara relación jerárquica y es necesaria una especialización de la clase base. Es útil cuando quieres aprovechar o modificar un comportamiento existente.</a:t>
            </a:r>
          </a:p>
          <a:p>
            <a:pPr lvl="1"/>
            <a:r>
              <a:rPr lang="es-AR" b="1" dirty="0"/>
              <a:t>Composición:</a:t>
            </a:r>
            <a:r>
              <a:rPr lang="es-AR" dirty="0"/>
              <a:t> Se prefiere cuando quieres construir objetos complejos mediante la combinación de objetos más simples y cuando quieres evitar el acoplamiento fuerte que puede venir con la herencia.</a:t>
            </a:r>
          </a:p>
        </p:txBody>
      </p:sp>
    </p:spTree>
    <p:extLst>
      <p:ext uri="{BB962C8B-B14F-4D97-AF65-F5344CB8AC3E}">
        <p14:creationId xmlns:p14="http://schemas.microsoft.com/office/powerpoint/2010/main" val="18252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POO – Conceptos Avanzados</a:t>
            </a:r>
          </a:p>
        </p:txBody>
      </p:sp>
      <p:sp>
        <p:nvSpPr>
          <p:cNvPr id="3" name="Marcador de texto 2"/>
          <p:cNvSpPr>
            <a:spLocks noGrp="1"/>
          </p:cNvSpPr>
          <p:nvPr>
            <p:ph type="body" idx="1"/>
          </p:nvPr>
        </p:nvSpPr>
        <p:spPr/>
        <p:txBody>
          <a:bodyPr/>
          <a:lstStyle/>
          <a:p>
            <a:endParaRPr lang="es-AR"/>
          </a:p>
        </p:txBody>
      </p:sp>
    </p:spTree>
    <p:extLst>
      <p:ext uri="{BB962C8B-B14F-4D97-AF65-F5344CB8AC3E}">
        <p14:creationId xmlns:p14="http://schemas.microsoft.com/office/powerpoint/2010/main" val="11291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Resumen</a:t>
            </a:r>
          </a:p>
        </p:txBody>
      </p:sp>
      <p:sp>
        <p:nvSpPr>
          <p:cNvPr id="3" name="Marcador de contenido 2"/>
          <p:cNvSpPr>
            <a:spLocks noGrp="1"/>
          </p:cNvSpPr>
          <p:nvPr>
            <p:ph idx="1"/>
          </p:nvPr>
        </p:nvSpPr>
        <p:spPr/>
        <p:txBody>
          <a:bodyPr/>
          <a:lstStyle/>
          <a:p>
            <a:r>
              <a:rPr lang="es-AR" dirty="0"/>
              <a:t>Concepto de Clases (Concretas) y Objetos</a:t>
            </a:r>
          </a:p>
          <a:p>
            <a:r>
              <a:rPr lang="es-AR" dirty="0"/>
              <a:t>Instanciación</a:t>
            </a:r>
          </a:p>
          <a:p>
            <a:r>
              <a:rPr lang="es-AR" dirty="0"/>
              <a:t>Encapsulamiento</a:t>
            </a:r>
          </a:p>
          <a:p>
            <a:r>
              <a:rPr lang="es-AR" dirty="0"/>
              <a:t>Atributos Públicos y Privados</a:t>
            </a:r>
          </a:p>
          <a:p>
            <a:r>
              <a:rPr lang="es-AR" dirty="0"/>
              <a:t>Métodos de Instancia y de clase</a:t>
            </a:r>
          </a:p>
          <a:p>
            <a:r>
              <a:rPr lang="es-AR" dirty="0"/>
              <a:t>Herencia</a:t>
            </a:r>
          </a:p>
          <a:p>
            <a:r>
              <a:rPr lang="es-AR" dirty="0"/>
              <a:t>Polimorfismo</a:t>
            </a:r>
          </a:p>
          <a:p>
            <a:r>
              <a:rPr lang="es-AR" dirty="0"/>
              <a:t>Composición</a:t>
            </a:r>
          </a:p>
          <a:p>
            <a:endParaRPr lang="es-AR" dirty="0"/>
          </a:p>
          <a:p>
            <a:endParaRPr lang="es-AR" dirty="0"/>
          </a:p>
          <a:p>
            <a:endParaRPr lang="es-AR" dirty="0"/>
          </a:p>
        </p:txBody>
      </p:sp>
    </p:spTree>
    <p:extLst>
      <p:ext uri="{BB962C8B-B14F-4D97-AF65-F5344CB8AC3E}">
        <p14:creationId xmlns:p14="http://schemas.microsoft.com/office/powerpoint/2010/main" val="35157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a:t>
            </a:r>
          </a:p>
        </p:txBody>
      </p:sp>
      <p:sp>
        <p:nvSpPr>
          <p:cNvPr id="3" name="Marcador de contenido 2"/>
          <p:cNvSpPr>
            <a:spLocks noGrp="1"/>
          </p:cNvSpPr>
          <p:nvPr>
            <p:ph idx="1"/>
          </p:nvPr>
        </p:nvSpPr>
        <p:spPr/>
        <p:txBody>
          <a:bodyPr>
            <a:normAutofit lnSpcReduction="10000"/>
          </a:bodyPr>
          <a:lstStyle/>
          <a:p>
            <a:r>
              <a:rPr lang="es-AR" dirty="0"/>
              <a:t>las </a:t>
            </a:r>
            <a:r>
              <a:rPr lang="es-AR" b="1" dirty="0"/>
              <a:t>clases abstractas </a:t>
            </a:r>
            <a:r>
              <a:rPr lang="es-AR" dirty="0"/>
              <a:t>son plantillas que no se pueden instanciar directamente, sino que sirven como base para otras clases. </a:t>
            </a:r>
          </a:p>
          <a:p>
            <a:r>
              <a:rPr lang="es-AR" dirty="0"/>
              <a:t>Estas clases contienen </a:t>
            </a:r>
            <a:r>
              <a:rPr lang="es-AR" b="1" dirty="0"/>
              <a:t>métodos abstractos</a:t>
            </a:r>
            <a:r>
              <a:rPr lang="es-AR" dirty="0"/>
              <a:t>, que son métodos declarados pero no implementados. </a:t>
            </a:r>
          </a:p>
          <a:p>
            <a:r>
              <a:rPr lang="es-AR" dirty="0"/>
              <a:t>Las clases derivadas que heredan de una clase abstracta están obligadas a implementar los métodos abstractos.</a:t>
            </a:r>
          </a:p>
          <a:p>
            <a:r>
              <a:rPr lang="es-AR" b="1" dirty="0"/>
              <a:t>Clase Abstracta:</a:t>
            </a:r>
            <a:r>
              <a:rPr lang="es-AR" dirty="0"/>
              <a:t> No se puede instanciar y está diseñada para ser heredada por otras clases.</a:t>
            </a:r>
          </a:p>
          <a:p>
            <a:r>
              <a:rPr lang="es-AR" b="1" dirty="0"/>
              <a:t>Método Abstracto:</a:t>
            </a:r>
            <a:r>
              <a:rPr lang="es-AR" dirty="0"/>
              <a:t> Declarado sin una implementación. Las subclases deben sobrescribir estos métodos.</a:t>
            </a:r>
          </a:p>
        </p:txBody>
      </p:sp>
    </p:spTree>
    <p:extLst>
      <p:ext uri="{BB962C8B-B14F-4D97-AF65-F5344CB8AC3E}">
        <p14:creationId xmlns:p14="http://schemas.microsoft.com/office/powerpoint/2010/main" val="88628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 - Características</a:t>
            </a:r>
          </a:p>
        </p:txBody>
      </p:sp>
      <p:sp>
        <p:nvSpPr>
          <p:cNvPr id="3" name="Marcador de contenido 2"/>
          <p:cNvSpPr>
            <a:spLocks noGrp="1"/>
          </p:cNvSpPr>
          <p:nvPr>
            <p:ph idx="1"/>
          </p:nvPr>
        </p:nvSpPr>
        <p:spPr/>
        <p:txBody>
          <a:bodyPr>
            <a:normAutofit/>
          </a:bodyPr>
          <a:lstStyle/>
          <a:p>
            <a:r>
              <a:rPr lang="es-AR" b="1" dirty="0"/>
              <a:t>Proporciona una estructura común: </a:t>
            </a:r>
            <a:r>
              <a:rPr lang="es-AR" dirty="0"/>
              <a:t>Las clases abstractas permiten definir una estructura que debe ser seguida por las subclases, asegurando que ciertas funcionalidades sean implementadas.</a:t>
            </a:r>
          </a:p>
          <a:p>
            <a:r>
              <a:rPr lang="es-AR" b="1" dirty="0"/>
              <a:t>No se puede instanciar:</a:t>
            </a:r>
            <a:r>
              <a:rPr lang="es-AR" dirty="0"/>
              <a:t> Una clase abstracta no puede crear instancias de sí misma, es decir, no se pueden crear objetos directamente de ella.</a:t>
            </a:r>
          </a:p>
          <a:p>
            <a:r>
              <a:rPr lang="es-AR" b="1" dirty="0"/>
              <a:t>Obligatoriedad en la implementación:</a:t>
            </a:r>
            <a:r>
              <a:rPr lang="es-AR" dirty="0"/>
              <a:t> Si una clase hereda de una clase abstracta, debe implementar todos los métodos abstractos, a menos que también sea abstracta.</a:t>
            </a:r>
          </a:p>
        </p:txBody>
      </p:sp>
    </p:spTree>
    <p:extLst>
      <p:ext uri="{BB962C8B-B14F-4D97-AF65-F5344CB8AC3E}">
        <p14:creationId xmlns:p14="http://schemas.microsoft.com/office/powerpoint/2010/main" val="14678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 - Ejemplo</a:t>
            </a:r>
          </a:p>
        </p:txBody>
      </p:sp>
      <p:sp>
        <p:nvSpPr>
          <p:cNvPr id="3" name="Marcador de contenido 2"/>
          <p:cNvSpPr>
            <a:spLocks noGrp="1"/>
          </p:cNvSpPr>
          <p:nvPr>
            <p:ph idx="1"/>
          </p:nvPr>
        </p:nvSpPr>
        <p:spPr/>
        <p:txBody>
          <a:bodyPr/>
          <a:lstStyle/>
          <a:p>
            <a:r>
              <a:rPr lang="es-AR" dirty="0"/>
              <a:t>En Python, las clases abstractas se definen utilizando el módulo </a:t>
            </a:r>
            <a:r>
              <a:rPr lang="es-AR" dirty="0" err="1"/>
              <a:t>abc</a:t>
            </a:r>
            <a:r>
              <a:rPr lang="es-AR" dirty="0"/>
              <a:t> (</a:t>
            </a:r>
            <a:r>
              <a:rPr lang="es-AR" dirty="0" err="1"/>
              <a:t>Abstract</a:t>
            </a:r>
            <a:r>
              <a:rPr lang="es-AR" dirty="0"/>
              <a:t> Base </a:t>
            </a:r>
            <a:r>
              <a:rPr lang="es-AR" dirty="0" err="1"/>
              <a:t>Classes</a:t>
            </a:r>
            <a:r>
              <a:rPr lang="es-AR" dirty="0"/>
              <a:t>)</a:t>
            </a:r>
          </a:p>
        </p:txBody>
      </p:sp>
      <p:pic>
        <p:nvPicPr>
          <p:cNvPr id="4" name="Imagen 3"/>
          <p:cNvPicPr>
            <a:picLocks noChangeAspect="1"/>
          </p:cNvPicPr>
          <p:nvPr/>
        </p:nvPicPr>
        <p:blipFill>
          <a:blip r:embed="rId2"/>
          <a:stretch>
            <a:fillRect/>
          </a:stretch>
        </p:blipFill>
        <p:spPr>
          <a:xfrm>
            <a:off x="838200" y="2855217"/>
            <a:ext cx="5416826" cy="3923806"/>
          </a:xfrm>
          <a:prstGeom prst="rect">
            <a:avLst/>
          </a:prstGeom>
        </p:spPr>
      </p:pic>
    </p:spTree>
    <p:extLst>
      <p:ext uri="{BB962C8B-B14F-4D97-AF65-F5344CB8AC3E}">
        <p14:creationId xmlns:p14="http://schemas.microsoft.com/office/powerpoint/2010/main" val="205083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172127"/>
          </a:xfrm>
        </p:spPr>
        <p:txBody>
          <a:bodyPr/>
          <a:lstStyle/>
          <a:p>
            <a:r>
              <a:rPr lang="es-AR" dirty="0"/>
              <a:t>Métodos y Clases Abstractas - Ejemplo</a:t>
            </a:r>
          </a:p>
        </p:txBody>
      </p:sp>
      <p:pic>
        <p:nvPicPr>
          <p:cNvPr id="6" name="Imagen 5"/>
          <p:cNvPicPr>
            <a:picLocks noChangeAspect="1"/>
          </p:cNvPicPr>
          <p:nvPr/>
        </p:nvPicPr>
        <p:blipFill>
          <a:blip r:embed="rId2"/>
          <a:stretch>
            <a:fillRect/>
          </a:stretch>
        </p:blipFill>
        <p:spPr>
          <a:xfrm>
            <a:off x="1" y="1120845"/>
            <a:ext cx="4581940" cy="3798361"/>
          </a:xfrm>
          <a:prstGeom prst="rect">
            <a:avLst/>
          </a:prstGeom>
        </p:spPr>
      </p:pic>
      <p:pic>
        <p:nvPicPr>
          <p:cNvPr id="7" name="Imagen 6"/>
          <p:cNvPicPr>
            <a:picLocks noChangeAspect="1"/>
          </p:cNvPicPr>
          <p:nvPr/>
        </p:nvPicPr>
        <p:blipFill>
          <a:blip r:embed="rId3"/>
          <a:stretch>
            <a:fillRect/>
          </a:stretch>
        </p:blipFill>
        <p:spPr>
          <a:xfrm>
            <a:off x="7630752" y="1216259"/>
            <a:ext cx="4561247" cy="3702947"/>
          </a:xfrm>
          <a:prstGeom prst="rect">
            <a:avLst/>
          </a:prstGeom>
        </p:spPr>
      </p:pic>
      <p:pic>
        <p:nvPicPr>
          <p:cNvPr id="8" name="Imagen 7"/>
          <p:cNvPicPr>
            <a:picLocks noChangeAspect="1"/>
          </p:cNvPicPr>
          <p:nvPr/>
        </p:nvPicPr>
        <p:blipFill>
          <a:blip r:embed="rId4"/>
          <a:stretch>
            <a:fillRect/>
          </a:stretch>
        </p:blipFill>
        <p:spPr>
          <a:xfrm>
            <a:off x="3705696" y="4919206"/>
            <a:ext cx="6100322" cy="1938794"/>
          </a:xfrm>
          <a:prstGeom prst="rect">
            <a:avLst/>
          </a:prstGeom>
        </p:spPr>
      </p:pic>
    </p:spTree>
    <p:extLst>
      <p:ext uri="{BB962C8B-B14F-4D97-AF65-F5344CB8AC3E}">
        <p14:creationId xmlns:p14="http://schemas.microsoft.com/office/powerpoint/2010/main" val="172499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y Clases Abstractas - Ejemplo</a:t>
            </a:r>
          </a:p>
        </p:txBody>
      </p:sp>
      <p:sp>
        <p:nvSpPr>
          <p:cNvPr id="3" name="Marcador de contenido 2"/>
          <p:cNvSpPr>
            <a:spLocks noGrp="1"/>
          </p:cNvSpPr>
          <p:nvPr>
            <p:ph idx="1"/>
          </p:nvPr>
        </p:nvSpPr>
        <p:spPr/>
        <p:txBody>
          <a:bodyPr/>
          <a:lstStyle/>
          <a:p>
            <a:r>
              <a:rPr lang="es-AR" dirty="0"/>
              <a:t>Resumen:</a:t>
            </a:r>
          </a:p>
          <a:p>
            <a:pPr lvl="1"/>
            <a:r>
              <a:rPr lang="es-AR" dirty="0" err="1"/>
              <a:t>FormaGeometrica</a:t>
            </a:r>
            <a:r>
              <a:rPr lang="es-AR" dirty="0"/>
              <a:t>: </a:t>
            </a:r>
          </a:p>
          <a:p>
            <a:pPr lvl="2"/>
            <a:r>
              <a:rPr lang="es-AR" dirty="0"/>
              <a:t>Es una clase abstracta que define la estructura que deben seguir todas las formas geométricas. </a:t>
            </a:r>
          </a:p>
          <a:p>
            <a:pPr lvl="2"/>
            <a:r>
              <a:rPr lang="es-AR" dirty="0"/>
              <a:t>Declara dos métodos abstractos: </a:t>
            </a:r>
            <a:r>
              <a:rPr lang="es-AR" dirty="0" err="1"/>
              <a:t>calcular_area</a:t>
            </a:r>
            <a:r>
              <a:rPr lang="es-AR" dirty="0"/>
              <a:t> y </a:t>
            </a:r>
            <a:r>
              <a:rPr lang="es-AR" dirty="0" err="1"/>
              <a:t>calcular_perimetro</a:t>
            </a:r>
            <a:r>
              <a:rPr lang="es-AR" dirty="0"/>
              <a:t>.</a:t>
            </a:r>
          </a:p>
          <a:p>
            <a:pPr lvl="1"/>
            <a:r>
              <a:rPr lang="es-AR" dirty="0"/>
              <a:t>Circulo y </a:t>
            </a:r>
            <a:r>
              <a:rPr lang="es-AR" dirty="0" err="1"/>
              <a:t>Rectangulo</a:t>
            </a:r>
            <a:r>
              <a:rPr lang="es-AR" dirty="0"/>
              <a:t>: </a:t>
            </a:r>
          </a:p>
          <a:p>
            <a:pPr lvl="2"/>
            <a:r>
              <a:rPr lang="es-AR" dirty="0"/>
              <a:t>Son clases concretas que heredan de </a:t>
            </a:r>
            <a:r>
              <a:rPr lang="es-AR" dirty="0" err="1"/>
              <a:t>FormaGeometrica</a:t>
            </a:r>
            <a:r>
              <a:rPr lang="es-AR" dirty="0"/>
              <a:t> y deben implementar los métodos abstractos. </a:t>
            </a:r>
          </a:p>
          <a:p>
            <a:pPr lvl="2"/>
            <a:r>
              <a:rPr lang="es-AR" dirty="0"/>
              <a:t>Cada clase tiene su propia implementación de cómo se calculan el área y el perímetro.</a:t>
            </a:r>
          </a:p>
        </p:txBody>
      </p:sp>
    </p:spTree>
    <p:extLst>
      <p:ext uri="{BB962C8B-B14F-4D97-AF65-F5344CB8AC3E}">
        <p14:creationId xmlns:p14="http://schemas.microsoft.com/office/powerpoint/2010/main" val="253259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 de Usar Clases Abstractas</a:t>
            </a:r>
          </a:p>
        </p:txBody>
      </p:sp>
      <p:sp>
        <p:nvSpPr>
          <p:cNvPr id="3" name="Marcador de contenido 2"/>
          <p:cNvSpPr>
            <a:spLocks noGrp="1"/>
          </p:cNvSpPr>
          <p:nvPr>
            <p:ph idx="1"/>
          </p:nvPr>
        </p:nvSpPr>
        <p:spPr/>
        <p:txBody>
          <a:bodyPr/>
          <a:lstStyle/>
          <a:p>
            <a:r>
              <a:rPr lang="es-AR" b="1" dirty="0"/>
              <a:t>Consistencia:</a:t>
            </a:r>
            <a:r>
              <a:rPr lang="es-AR" dirty="0"/>
              <a:t> Garantizan que todas las subclases implementen los métodos necesarios, proporcionando un diseño consistente y estructurado.</a:t>
            </a:r>
          </a:p>
          <a:p>
            <a:r>
              <a:rPr lang="es-AR" b="1" dirty="0"/>
              <a:t>Reutilización de Código:</a:t>
            </a:r>
            <a:r>
              <a:rPr lang="es-AR" dirty="0"/>
              <a:t> Permiten la reutilización de código al definir funcionalidades comunes en la clase base, y dejando que las subclases manejen los detalles específicos.</a:t>
            </a:r>
          </a:p>
          <a:p>
            <a:r>
              <a:rPr lang="es-AR" b="1" dirty="0"/>
              <a:t>Flexibilidad y Extensibilidad:</a:t>
            </a:r>
            <a:r>
              <a:rPr lang="es-AR" dirty="0"/>
              <a:t> Facilitan la creación de nuevas subclases que pueden ofrecer diferentes implementaciones para los métodos abstractos, sin modificar el código existente.</a:t>
            </a:r>
          </a:p>
        </p:txBody>
      </p:sp>
    </p:spTree>
    <p:extLst>
      <p:ext uri="{BB962C8B-B14F-4D97-AF65-F5344CB8AC3E}">
        <p14:creationId xmlns:p14="http://schemas.microsoft.com/office/powerpoint/2010/main" val="114075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¿Qué es el Paradigma de Objetos?</a:t>
            </a:r>
          </a:p>
        </p:txBody>
      </p:sp>
      <p:sp>
        <p:nvSpPr>
          <p:cNvPr id="3" name="Marcador de contenido 2"/>
          <p:cNvSpPr>
            <a:spLocks noGrp="1"/>
          </p:cNvSpPr>
          <p:nvPr>
            <p:ph idx="1"/>
          </p:nvPr>
        </p:nvSpPr>
        <p:spPr/>
        <p:txBody>
          <a:bodyPr/>
          <a:lstStyle/>
          <a:p>
            <a:r>
              <a:rPr lang="es-AR" dirty="0"/>
              <a:t>El Paradigma Orientado a Objetos (POO) es un enfoque de programación que organiza el software en "objetos", que son entidades que encapsulan tanto datos (atributos) como comportamientos (métodos). </a:t>
            </a:r>
          </a:p>
          <a:p>
            <a:r>
              <a:rPr lang="es-AR" dirty="0"/>
              <a:t>Este paradigma se basa en conceptos clave como clases, herencia, encapsulamiento, polimorfismo y abstracción, permitiendo a los desarrolladores crear sistemas más </a:t>
            </a:r>
            <a:r>
              <a:rPr lang="es-AR" dirty="0" err="1"/>
              <a:t>modularizados</a:t>
            </a:r>
            <a:r>
              <a:rPr lang="es-AR" dirty="0"/>
              <a:t>, reutilizables y fáciles de mantener.</a:t>
            </a:r>
          </a:p>
        </p:txBody>
      </p:sp>
    </p:spTree>
    <p:extLst>
      <p:ext uri="{BB962C8B-B14F-4D97-AF65-F5344CB8AC3E}">
        <p14:creationId xmlns:p14="http://schemas.microsoft.com/office/powerpoint/2010/main" val="6628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Interfaces</a:t>
            </a:r>
          </a:p>
        </p:txBody>
      </p:sp>
      <p:sp>
        <p:nvSpPr>
          <p:cNvPr id="3" name="Marcador de contenido 2"/>
          <p:cNvSpPr>
            <a:spLocks noGrp="1"/>
          </p:cNvSpPr>
          <p:nvPr>
            <p:ph idx="1"/>
          </p:nvPr>
        </p:nvSpPr>
        <p:spPr/>
        <p:txBody>
          <a:bodyPr>
            <a:normAutofit lnSpcReduction="10000"/>
          </a:bodyPr>
          <a:lstStyle/>
          <a:p>
            <a:r>
              <a:rPr lang="es-AR" dirty="0"/>
              <a:t>una </a:t>
            </a:r>
            <a:r>
              <a:rPr lang="es-AR" b="1" dirty="0"/>
              <a:t>interfaz</a:t>
            </a:r>
            <a:r>
              <a:rPr lang="es-AR" dirty="0"/>
              <a:t> define un contrato que las clases deben cumplir. </a:t>
            </a:r>
          </a:p>
          <a:p>
            <a:r>
              <a:rPr lang="es-AR" dirty="0"/>
              <a:t>Este contrato especifica qué métodos deben implementarse, pero no cómo se implementan. </a:t>
            </a:r>
          </a:p>
          <a:p>
            <a:r>
              <a:rPr lang="es-AR" dirty="0"/>
              <a:t>A diferencia de las clases abstractas, una interfaz </a:t>
            </a:r>
            <a:r>
              <a:rPr lang="es-AR" b="1" dirty="0"/>
              <a:t>no puede contener ningún código de implementación</a:t>
            </a:r>
            <a:r>
              <a:rPr lang="es-AR" dirty="0"/>
              <a:t>, solo la firma de los métodos.</a:t>
            </a:r>
          </a:p>
          <a:p>
            <a:r>
              <a:rPr lang="es-AR" b="1" dirty="0"/>
              <a:t>Interfaz:</a:t>
            </a:r>
            <a:r>
              <a:rPr lang="es-AR" dirty="0"/>
              <a:t> Define un conjunto de métodos que una clase debe implementar.</a:t>
            </a:r>
          </a:p>
          <a:p>
            <a:r>
              <a:rPr lang="es-AR" b="1" dirty="0"/>
              <a:t>Clase que implementa una interfaz:</a:t>
            </a:r>
            <a:r>
              <a:rPr lang="es-AR" dirty="0"/>
              <a:t> Se compromete a proporcionar una implementación concreta para todos los métodos definidos en la interfaz.</a:t>
            </a:r>
          </a:p>
        </p:txBody>
      </p:sp>
    </p:spTree>
    <p:extLst>
      <p:ext uri="{BB962C8B-B14F-4D97-AF65-F5344CB8AC3E}">
        <p14:creationId xmlns:p14="http://schemas.microsoft.com/office/powerpoint/2010/main" val="54891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Interfaces – Características Principales</a:t>
            </a:r>
          </a:p>
        </p:txBody>
      </p:sp>
      <p:sp>
        <p:nvSpPr>
          <p:cNvPr id="3" name="Marcador de contenido 2"/>
          <p:cNvSpPr>
            <a:spLocks noGrp="1"/>
          </p:cNvSpPr>
          <p:nvPr>
            <p:ph idx="1"/>
          </p:nvPr>
        </p:nvSpPr>
        <p:spPr/>
        <p:txBody>
          <a:bodyPr/>
          <a:lstStyle/>
          <a:p>
            <a:r>
              <a:rPr lang="es-AR" b="1" dirty="0"/>
              <a:t>Definen contratos claros: </a:t>
            </a:r>
            <a:r>
              <a:rPr lang="es-AR" dirty="0"/>
              <a:t>Las interfaces garantizan que las clases que las implementan cumplan con un conjunto específico de métodos, independientemente de cómo estén implementados.</a:t>
            </a:r>
          </a:p>
          <a:p>
            <a:r>
              <a:rPr lang="es-AR" b="1" dirty="0"/>
              <a:t>No contienen implementación:</a:t>
            </a:r>
            <a:r>
              <a:rPr lang="es-AR" dirty="0"/>
              <a:t> A diferencia de las clases abstractas que pueden tener algunos métodos implementados, las interfaces solo declaran métodos sin proporcionar ninguna implementación.</a:t>
            </a:r>
          </a:p>
          <a:p>
            <a:r>
              <a:rPr lang="es-AR" b="1" dirty="0"/>
              <a:t>Polimorfismo:</a:t>
            </a:r>
            <a:r>
              <a:rPr lang="es-AR" dirty="0"/>
              <a:t> Las interfaces permiten que diferentes clases implementen el mismo conjunto de métodos, permitiendo a los objetos ser tratados de manera uniforme en cuanto a su comportamiento.</a:t>
            </a:r>
          </a:p>
        </p:txBody>
      </p:sp>
    </p:spTree>
    <p:extLst>
      <p:ext uri="{BB962C8B-B14F-4D97-AF65-F5344CB8AC3E}">
        <p14:creationId xmlns:p14="http://schemas.microsoft.com/office/powerpoint/2010/main" val="343366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Interfaces – Ventajas</a:t>
            </a:r>
          </a:p>
        </p:txBody>
      </p:sp>
      <p:sp>
        <p:nvSpPr>
          <p:cNvPr id="3" name="Marcador de contenido 2"/>
          <p:cNvSpPr>
            <a:spLocks noGrp="1"/>
          </p:cNvSpPr>
          <p:nvPr>
            <p:ph idx="1"/>
          </p:nvPr>
        </p:nvSpPr>
        <p:spPr/>
        <p:txBody>
          <a:bodyPr/>
          <a:lstStyle/>
          <a:p>
            <a:r>
              <a:rPr lang="es-AR" b="1" dirty="0"/>
              <a:t>Definición clara de responsabilidades:</a:t>
            </a:r>
            <a:r>
              <a:rPr lang="es-AR" dirty="0"/>
              <a:t> Las interfaces permiten definir contratos claros, asegurando que las clases implementen ciertas funcionalidades.</a:t>
            </a:r>
          </a:p>
          <a:p>
            <a:r>
              <a:rPr lang="es-AR" b="1" dirty="0"/>
              <a:t>Flexibilidad:</a:t>
            </a:r>
            <a:r>
              <a:rPr lang="es-AR" dirty="0"/>
              <a:t> Permiten que diferentes clases implementen los mismos métodos de maneras diferentes, facilitando el polimorfismo.</a:t>
            </a:r>
          </a:p>
          <a:p>
            <a:r>
              <a:rPr lang="es-AR" b="1" dirty="0"/>
              <a:t>Mantenimiento y escalabilidad:</a:t>
            </a:r>
            <a:r>
              <a:rPr lang="es-AR" dirty="0"/>
              <a:t> Al utilizar interfaces, se pueden cambiar las implementaciones de las clases sin afectar otras partes del sistema que dependen de esas interfaces, lo que facilita el mantenimiento y la escalabilidad.</a:t>
            </a:r>
          </a:p>
        </p:txBody>
      </p:sp>
    </p:spTree>
    <p:extLst>
      <p:ext uri="{BB962C8B-B14F-4D97-AF65-F5344CB8AC3E}">
        <p14:creationId xmlns:p14="http://schemas.microsoft.com/office/powerpoint/2010/main" val="24944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Interfaces - Ejemplo</a:t>
            </a:r>
          </a:p>
        </p:txBody>
      </p:sp>
      <p:sp>
        <p:nvSpPr>
          <p:cNvPr id="3" name="Marcador de contenido 2"/>
          <p:cNvSpPr>
            <a:spLocks noGrp="1"/>
          </p:cNvSpPr>
          <p:nvPr>
            <p:ph idx="1"/>
          </p:nvPr>
        </p:nvSpPr>
        <p:spPr/>
        <p:txBody>
          <a:bodyPr/>
          <a:lstStyle/>
          <a:p>
            <a:r>
              <a:rPr lang="es-AR" dirty="0"/>
              <a:t>Python no tiene interfaces formales como otros lenguajes, podemos simular este comportamiento utilizando clases abstractas puras (sin implementación) y el módulo ‘</a:t>
            </a:r>
            <a:r>
              <a:rPr lang="es-AR" dirty="0" err="1"/>
              <a:t>abc</a:t>
            </a:r>
            <a:r>
              <a:rPr lang="es-AR" dirty="0"/>
              <a:t>’</a:t>
            </a:r>
          </a:p>
          <a:p>
            <a:endParaRPr lang="es-AR" dirty="0"/>
          </a:p>
        </p:txBody>
      </p:sp>
      <p:pic>
        <p:nvPicPr>
          <p:cNvPr id="4" name="Imagen 3"/>
          <p:cNvPicPr>
            <a:picLocks noChangeAspect="1"/>
          </p:cNvPicPr>
          <p:nvPr/>
        </p:nvPicPr>
        <p:blipFill>
          <a:blip r:embed="rId2"/>
          <a:stretch>
            <a:fillRect/>
          </a:stretch>
        </p:blipFill>
        <p:spPr>
          <a:xfrm>
            <a:off x="100004" y="3091620"/>
            <a:ext cx="3740989" cy="3613980"/>
          </a:xfrm>
          <a:prstGeom prst="rect">
            <a:avLst/>
          </a:prstGeom>
        </p:spPr>
      </p:pic>
      <p:pic>
        <p:nvPicPr>
          <p:cNvPr id="5" name="Imagen 4"/>
          <p:cNvPicPr>
            <a:picLocks noChangeAspect="1"/>
          </p:cNvPicPr>
          <p:nvPr/>
        </p:nvPicPr>
        <p:blipFill>
          <a:blip r:embed="rId3"/>
          <a:stretch>
            <a:fillRect/>
          </a:stretch>
        </p:blipFill>
        <p:spPr>
          <a:xfrm>
            <a:off x="7081507" y="2790279"/>
            <a:ext cx="4734586" cy="3915321"/>
          </a:xfrm>
          <a:prstGeom prst="rect">
            <a:avLst/>
          </a:prstGeom>
        </p:spPr>
      </p:pic>
    </p:spTree>
    <p:extLst>
      <p:ext uri="{BB962C8B-B14F-4D97-AF65-F5344CB8AC3E}">
        <p14:creationId xmlns:p14="http://schemas.microsoft.com/office/powerpoint/2010/main" val="337793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Interfaces - Ejemplo</a:t>
            </a:r>
          </a:p>
        </p:txBody>
      </p:sp>
      <p:sp>
        <p:nvSpPr>
          <p:cNvPr id="3" name="Marcador de contenido 2"/>
          <p:cNvSpPr>
            <a:spLocks noGrp="1"/>
          </p:cNvSpPr>
          <p:nvPr>
            <p:ph idx="1"/>
          </p:nvPr>
        </p:nvSpPr>
        <p:spPr>
          <a:xfrm>
            <a:off x="838200" y="3961091"/>
            <a:ext cx="10515600" cy="2215872"/>
          </a:xfrm>
        </p:spPr>
        <p:txBody>
          <a:bodyPr>
            <a:normAutofit fontScale="92500" lnSpcReduction="10000"/>
          </a:bodyPr>
          <a:lstStyle/>
          <a:p>
            <a:r>
              <a:rPr lang="es-AR" b="1" dirty="0"/>
              <a:t>Operaciones:</a:t>
            </a:r>
            <a:r>
              <a:rPr lang="es-AR" dirty="0"/>
              <a:t> Actúa como una interfaz que declara los métodos sumar y restar. Cualquier clase que implemente esta interfaz debe proporcionar su propia implementación de estos métodos.</a:t>
            </a:r>
          </a:p>
          <a:p>
            <a:r>
              <a:rPr lang="es-AR" b="1" dirty="0" err="1"/>
              <a:t>CalculadoraBasica</a:t>
            </a:r>
            <a:r>
              <a:rPr lang="es-AR" b="1" dirty="0"/>
              <a:t> y </a:t>
            </a:r>
            <a:r>
              <a:rPr lang="es-AR" b="1" dirty="0" err="1"/>
              <a:t>CalculadoraAvanzada</a:t>
            </a:r>
            <a:r>
              <a:rPr lang="es-AR" b="1" dirty="0"/>
              <a:t>:</a:t>
            </a:r>
            <a:r>
              <a:rPr lang="es-AR" dirty="0"/>
              <a:t> Son clases que implementan la interfaz Operaciones. A pesar de tener los mismos métodos, ofrecen diferentes comportamientos.</a:t>
            </a:r>
          </a:p>
          <a:p>
            <a:endParaRPr lang="es-AR" dirty="0"/>
          </a:p>
        </p:txBody>
      </p:sp>
      <p:pic>
        <p:nvPicPr>
          <p:cNvPr id="5" name="Imagen 4"/>
          <p:cNvPicPr>
            <a:picLocks noChangeAspect="1"/>
          </p:cNvPicPr>
          <p:nvPr/>
        </p:nvPicPr>
        <p:blipFill>
          <a:blip r:embed="rId2"/>
          <a:stretch>
            <a:fillRect/>
          </a:stretch>
        </p:blipFill>
        <p:spPr>
          <a:xfrm>
            <a:off x="1119722" y="1534077"/>
            <a:ext cx="4201111" cy="2000529"/>
          </a:xfrm>
          <a:prstGeom prst="rect">
            <a:avLst/>
          </a:prstGeom>
        </p:spPr>
      </p:pic>
    </p:spTree>
    <p:extLst>
      <p:ext uri="{BB962C8B-B14F-4D97-AF65-F5344CB8AC3E}">
        <p14:creationId xmlns:p14="http://schemas.microsoft.com/office/powerpoint/2010/main" val="1691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 Abstracta vs Interfaz</a:t>
            </a:r>
          </a:p>
        </p:txBody>
      </p:sp>
      <p:pic>
        <p:nvPicPr>
          <p:cNvPr id="5" name="Imagen 4"/>
          <p:cNvPicPr>
            <a:picLocks noChangeAspect="1"/>
          </p:cNvPicPr>
          <p:nvPr/>
        </p:nvPicPr>
        <p:blipFill>
          <a:blip r:embed="rId2"/>
          <a:stretch>
            <a:fillRect/>
          </a:stretch>
        </p:blipFill>
        <p:spPr>
          <a:xfrm>
            <a:off x="122582" y="1425644"/>
            <a:ext cx="3905795" cy="4744112"/>
          </a:xfrm>
          <a:prstGeom prst="rect">
            <a:avLst/>
          </a:prstGeom>
        </p:spPr>
      </p:pic>
      <p:pic>
        <p:nvPicPr>
          <p:cNvPr id="6" name="Imagen 5"/>
          <p:cNvPicPr>
            <a:picLocks noChangeAspect="1"/>
          </p:cNvPicPr>
          <p:nvPr/>
        </p:nvPicPr>
        <p:blipFill>
          <a:blip r:embed="rId3"/>
          <a:stretch>
            <a:fillRect/>
          </a:stretch>
        </p:blipFill>
        <p:spPr>
          <a:xfrm>
            <a:off x="8020728" y="0"/>
            <a:ext cx="4048690" cy="6839905"/>
          </a:xfrm>
          <a:prstGeom prst="rect">
            <a:avLst/>
          </a:prstGeom>
        </p:spPr>
      </p:pic>
      <p:pic>
        <p:nvPicPr>
          <p:cNvPr id="7" name="Imagen 6"/>
          <p:cNvPicPr>
            <a:picLocks noChangeAspect="1"/>
          </p:cNvPicPr>
          <p:nvPr/>
        </p:nvPicPr>
        <p:blipFill>
          <a:blip r:embed="rId4"/>
          <a:stretch>
            <a:fillRect/>
          </a:stretch>
        </p:blipFill>
        <p:spPr>
          <a:xfrm>
            <a:off x="4095882" y="4283543"/>
            <a:ext cx="4067743" cy="1886213"/>
          </a:xfrm>
          <a:prstGeom prst="rect">
            <a:avLst/>
          </a:prstGeom>
        </p:spPr>
      </p:pic>
      <p:pic>
        <p:nvPicPr>
          <p:cNvPr id="8" name="Imagen 7"/>
          <p:cNvPicPr>
            <a:picLocks noChangeAspect="1"/>
          </p:cNvPicPr>
          <p:nvPr/>
        </p:nvPicPr>
        <p:blipFill>
          <a:blip r:embed="rId5"/>
          <a:stretch>
            <a:fillRect/>
          </a:stretch>
        </p:blipFill>
        <p:spPr>
          <a:xfrm>
            <a:off x="3907079" y="2007640"/>
            <a:ext cx="3820058" cy="1133633"/>
          </a:xfrm>
          <a:prstGeom prst="rect">
            <a:avLst/>
          </a:prstGeom>
        </p:spPr>
      </p:pic>
    </p:spTree>
    <p:extLst>
      <p:ext uri="{BB962C8B-B14F-4D97-AF65-F5344CB8AC3E}">
        <p14:creationId xmlns:p14="http://schemas.microsoft.com/office/powerpoint/2010/main" val="2017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Diferencias Clave</a:t>
            </a:r>
          </a:p>
        </p:txBody>
      </p:sp>
      <p:sp>
        <p:nvSpPr>
          <p:cNvPr id="3" name="Marcador de contenido 2"/>
          <p:cNvSpPr>
            <a:spLocks noGrp="1"/>
          </p:cNvSpPr>
          <p:nvPr>
            <p:ph idx="1"/>
          </p:nvPr>
        </p:nvSpPr>
        <p:spPr/>
        <p:txBody>
          <a:bodyPr>
            <a:normAutofit/>
          </a:bodyPr>
          <a:lstStyle/>
          <a:p>
            <a:r>
              <a:rPr lang="es-AR" b="1" dirty="0"/>
              <a:t>Clase Abstracta:</a:t>
            </a:r>
          </a:p>
          <a:p>
            <a:pPr lvl="1"/>
            <a:r>
              <a:rPr lang="es-AR" dirty="0"/>
              <a:t>Puede tener tanto métodos abstractos como métodos con implementación.</a:t>
            </a:r>
          </a:p>
          <a:p>
            <a:pPr lvl="1"/>
            <a:r>
              <a:rPr lang="es-AR" dirty="0"/>
              <a:t>Puede tener atributos.</a:t>
            </a:r>
          </a:p>
          <a:p>
            <a:pPr lvl="1"/>
            <a:r>
              <a:rPr lang="es-AR" dirty="0"/>
              <a:t>Se utiliza cuando se quiere compartir alguna funcionalidad común entre las clases derivadas, pero también forzar a las clases hijas a implementar ciertos métodos.</a:t>
            </a:r>
          </a:p>
          <a:p>
            <a:r>
              <a:rPr lang="es-AR" b="1" dirty="0"/>
              <a:t>Interfaz:</a:t>
            </a:r>
          </a:p>
          <a:p>
            <a:pPr lvl="1"/>
            <a:r>
              <a:rPr lang="es-AR" dirty="0"/>
              <a:t>Solo declara métodos abstractos, sin implementación.</a:t>
            </a:r>
          </a:p>
          <a:p>
            <a:pPr lvl="1"/>
            <a:r>
              <a:rPr lang="es-AR" dirty="0"/>
              <a:t>No tiene atributos ni métodos implementados.</a:t>
            </a:r>
          </a:p>
          <a:p>
            <a:pPr lvl="1"/>
            <a:r>
              <a:rPr lang="es-AR" dirty="0"/>
              <a:t>Se utiliza para definir un contrato que las clases deben seguir, sin proporcionar ningún código base o funcionalidad común.</a:t>
            </a:r>
          </a:p>
        </p:txBody>
      </p:sp>
    </p:spTree>
    <p:extLst>
      <p:ext uri="{BB962C8B-B14F-4D97-AF65-F5344CB8AC3E}">
        <p14:creationId xmlns:p14="http://schemas.microsoft.com/office/powerpoint/2010/main" val="31282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Delegación</a:t>
            </a:r>
          </a:p>
        </p:txBody>
      </p:sp>
      <p:sp>
        <p:nvSpPr>
          <p:cNvPr id="3" name="Marcador de contenido 2"/>
          <p:cNvSpPr>
            <a:spLocks noGrp="1"/>
          </p:cNvSpPr>
          <p:nvPr>
            <p:ph idx="1"/>
          </p:nvPr>
        </p:nvSpPr>
        <p:spPr/>
        <p:txBody>
          <a:bodyPr/>
          <a:lstStyle/>
          <a:p>
            <a:r>
              <a:rPr lang="es-AR" dirty="0"/>
              <a:t>La </a:t>
            </a:r>
            <a:r>
              <a:rPr lang="es-AR" b="1" dirty="0"/>
              <a:t>delegación</a:t>
            </a:r>
            <a:r>
              <a:rPr lang="es-AR" dirty="0"/>
              <a:t> es un </a:t>
            </a:r>
            <a:r>
              <a:rPr lang="es-AR" b="1" dirty="0"/>
              <a:t>patrón de diseño</a:t>
            </a:r>
            <a:r>
              <a:rPr lang="es-AR" dirty="0"/>
              <a:t> en la POO en el que un objeto delega la responsabilidad de una tarea a otro objeto. </a:t>
            </a:r>
          </a:p>
          <a:p>
            <a:r>
              <a:rPr lang="es-AR" dirty="0"/>
              <a:t>En lugar de implementar una funcionalidad directamente, un objeto </a:t>
            </a:r>
            <a:r>
              <a:rPr lang="es-AR" b="1" dirty="0"/>
              <a:t>puede delegar esa responsabilidad</a:t>
            </a:r>
            <a:r>
              <a:rPr lang="es-AR" dirty="0"/>
              <a:t> a un "ayudante" o colaborador, que es otro objeto que realiza la tarea en su nombre.</a:t>
            </a:r>
          </a:p>
          <a:p>
            <a:r>
              <a:rPr lang="es-AR" dirty="0"/>
              <a:t>Este patrón es útil para </a:t>
            </a:r>
            <a:r>
              <a:rPr lang="es-AR" b="1" dirty="0"/>
              <a:t>evitar duplicación de código</a:t>
            </a:r>
            <a:r>
              <a:rPr lang="es-AR" dirty="0"/>
              <a:t> y para adherirse al </a:t>
            </a:r>
            <a:r>
              <a:rPr lang="es-AR" b="1" dirty="0"/>
              <a:t>principio de responsabilidad única</a:t>
            </a:r>
            <a:r>
              <a:rPr lang="es-AR" dirty="0"/>
              <a:t>, permitiendo que un objeto se enfoque en su propósito principal y delegue tareas específicas a otros objetos más adecuados para manejarlas.</a:t>
            </a:r>
          </a:p>
        </p:txBody>
      </p:sp>
    </p:spTree>
    <p:extLst>
      <p:ext uri="{BB962C8B-B14F-4D97-AF65-F5344CB8AC3E}">
        <p14:creationId xmlns:p14="http://schemas.microsoft.com/office/powerpoint/2010/main" val="126107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Delegación – Características Principales</a:t>
            </a:r>
          </a:p>
        </p:txBody>
      </p:sp>
      <p:sp>
        <p:nvSpPr>
          <p:cNvPr id="3" name="Marcador de contenido 2"/>
          <p:cNvSpPr>
            <a:spLocks noGrp="1"/>
          </p:cNvSpPr>
          <p:nvPr>
            <p:ph idx="1"/>
          </p:nvPr>
        </p:nvSpPr>
        <p:spPr/>
        <p:txBody>
          <a:bodyPr/>
          <a:lstStyle/>
          <a:p>
            <a:r>
              <a:rPr lang="es-AR" b="1" dirty="0"/>
              <a:t>Reutilización de Código:</a:t>
            </a:r>
            <a:r>
              <a:rPr lang="es-AR" dirty="0"/>
              <a:t> La delegación permite reutilizar código existente en lugar de </a:t>
            </a:r>
            <a:r>
              <a:rPr lang="es-AR" dirty="0" err="1"/>
              <a:t>reimplementarlo</a:t>
            </a:r>
            <a:r>
              <a:rPr lang="es-AR" dirty="0"/>
              <a:t>, promoviendo la modularidad.</a:t>
            </a:r>
          </a:p>
          <a:p>
            <a:r>
              <a:rPr lang="es-AR" b="1" dirty="0"/>
              <a:t>Desacoplamiento:</a:t>
            </a:r>
            <a:r>
              <a:rPr lang="es-AR" dirty="0"/>
              <a:t> Mediante la delegación, un objeto puede delegar una tarea sin tener que preocuparse por cómo se realiza, lo que desacopla la lógica de implementación.</a:t>
            </a:r>
          </a:p>
          <a:p>
            <a:r>
              <a:rPr lang="es-AR" b="1" dirty="0"/>
              <a:t>Flexibilidad:</a:t>
            </a:r>
            <a:r>
              <a:rPr lang="es-AR" dirty="0"/>
              <a:t> Los objetos pueden cambiar su comportamiento en tiempo de ejecución al delegar tareas a diferentes objetos.</a:t>
            </a:r>
          </a:p>
        </p:txBody>
      </p:sp>
    </p:spTree>
    <p:extLst>
      <p:ext uri="{BB962C8B-B14F-4D97-AF65-F5344CB8AC3E}">
        <p14:creationId xmlns:p14="http://schemas.microsoft.com/office/powerpoint/2010/main" val="175857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Delegación - ejemplo</a:t>
            </a:r>
          </a:p>
        </p:txBody>
      </p:sp>
      <p:pic>
        <p:nvPicPr>
          <p:cNvPr id="4" name="Marcador de contenido 3"/>
          <p:cNvPicPr>
            <a:picLocks noGrp="1" noChangeAspect="1"/>
          </p:cNvPicPr>
          <p:nvPr>
            <p:ph idx="1"/>
          </p:nvPr>
        </p:nvPicPr>
        <p:blipFill>
          <a:blip r:embed="rId2"/>
          <a:stretch>
            <a:fillRect/>
          </a:stretch>
        </p:blipFill>
        <p:spPr>
          <a:xfrm>
            <a:off x="478682" y="1441312"/>
            <a:ext cx="6717247" cy="5409098"/>
          </a:xfrm>
          <a:prstGeom prst="rect">
            <a:avLst/>
          </a:prstGeom>
        </p:spPr>
      </p:pic>
    </p:spTree>
    <p:extLst>
      <p:ext uri="{BB962C8B-B14F-4D97-AF65-F5344CB8AC3E}">
        <p14:creationId xmlns:p14="http://schemas.microsoft.com/office/powerpoint/2010/main" val="247833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Breve historia de POO.</a:t>
            </a:r>
          </a:p>
        </p:txBody>
      </p:sp>
      <p:sp>
        <p:nvSpPr>
          <p:cNvPr id="3" name="Marcador de contenido 2"/>
          <p:cNvSpPr>
            <a:spLocks noGrp="1"/>
          </p:cNvSpPr>
          <p:nvPr>
            <p:ph idx="1"/>
          </p:nvPr>
        </p:nvSpPr>
        <p:spPr/>
        <p:txBody>
          <a:bodyPr>
            <a:normAutofit fontScale="92500" lnSpcReduction="10000"/>
          </a:bodyPr>
          <a:lstStyle/>
          <a:p>
            <a:r>
              <a:rPr lang="es-AR" dirty="0"/>
              <a:t>La Programación Orientada a Objetos (POO) tiene sus raíces en la década de 1960 con la creación de Simula, desarrollado por Ole-Johan </a:t>
            </a:r>
            <a:r>
              <a:rPr lang="es-AR" dirty="0" err="1"/>
              <a:t>Dahl</a:t>
            </a:r>
            <a:r>
              <a:rPr lang="es-AR" dirty="0"/>
              <a:t> y Kristen </a:t>
            </a:r>
            <a:r>
              <a:rPr lang="es-AR" dirty="0" err="1"/>
              <a:t>Nygaard</a:t>
            </a:r>
            <a:r>
              <a:rPr lang="es-AR" dirty="0"/>
              <a:t>. Simula fue el primer lenguaje en introducir conceptos clave como clases y objetos, diseñados para simular sistemas complejos.</a:t>
            </a:r>
          </a:p>
          <a:p>
            <a:r>
              <a:rPr lang="es-AR" dirty="0"/>
              <a:t>En la década de 1980, </a:t>
            </a:r>
            <a:r>
              <a:rPr lang="es-AR" dirty="0" err="1"/>
              <a:t>Smalltalk</a:t>
            </a:r>
            <a:r>
              <a:rPr lang="es-AR" dirty="0"/>
              <a:t>, desarrollado en Xerox PARC, popularizó el uso de POO, destacando la importancia de la interacción entre objetos y el enfoque en la interfaz gráfica de usuario (GUI).</a:t>
            </a:r>
          </a:p>
          <a:p>
            <a:r>
              <a:rPr lang="es-AR" dirty="0"/>
              <a:t>El concepto ganó aún más tracción con la llegada de C++ en los años 80, que combinó la eficiencia de C con la flexibilidad de POO. Posteriormente, lenguajes como Java y Python continuaron impulsando la adopción de POO en la programación moderna, convirtiéndolo en un estándar para el desarrollo de software a gran escala.</a:t>
            </a:r>
          </a:p>
        </p:txBody>
      </p:sp>
    </p:spTree>
    <p:extLst>
      <p:ext uri="{BB962C8B-B14F-4D97-AF65-F5344CB8AC3E}">
        <p14:creationId xmlns:p14="http://schemas.microsoft.com/office/powerpoint/2010/main" val="229408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Delegación - Comparación con Otros Conceptos</a:t>
            </a:r>
          </a:p>
        </p:txBody>
      </p:sp>
      <p:sp>
        <p:nvSpPr>
          <p:cNvPr id="3" name="Marcador de contenido 2"/>
          <p:cNvSpPr>
            <a:spLocks noGrp="1"/>
          </p:cNvSpPr>
          <p:nvPr>
            <p:ph idx="1"/>
          </p:nvPr>
        </p:nvSpPr>
        <p:spPr/>
        <p:txBody>
          <a:bodyPr>
            <a:normAutofit fontScale="92500" lnSpcReduction="10000"/>
          </a:bodyPr>
          <a:lstStyle/>
          <a:p>
            <a:r>
              <a:rPr lang="es-AR" b="1" dirty="0"/>
              <a:t>Composición:</a:t>
            </a:r>
            <a:r>
              <a:rPr lang="es-AR" dirty="0"/>
              <a:t> Mientras que en la delegación un objeto se apoya en otro para realizar una tarea específica, en la composición, los objetos más pequeños forman parte de un objeto más grande, que combina sus comportamientos.</a:t>
            </a:r>
          </a:p>
          <a:p>
            <a:r>
              <a:rPr lang="es-AR" b="1" dirty="0"/>
              <a:t>Herencia:</a:t>
            </a:r>
            <a:r>
              <a:rPr lang="es-AR" dirty="0"/>
              <a:t> En lugar de heredar comportamientos, en la delegación un objeto simplemente utiliza otro objeto para realizar algunas de sus tareas. La delegación es una alternativa flexible a la herencia, ya que no establece una relación tan estrecha entre las clases.</a:t>
            </a:r>
          </a:p>
          <a:p>
            <a:r>
              <a:rPr lang="es-AR" b="1" dirty="0"/>
              <a:t>Polimorfismo:</a:t>
            </a:r>
            <a:r>
              <a:rPr lang="es-AR" dirty="0"/>
              <a:t> La delegación puede utilizarse junto con el polimorfismo, permitiendo que diferentes objetos que implementan la misma interfaz (o métodos similares) se utilicen indistintamente, pero delegando tareas específicas.</a:t>
            </a:r>
          </a:p>
        </p:txBody>
      </p:sp>
    </p:spTree>
    <p:extLst>
      <p:ext uri="{BB962C8B-B14F-4D97-AF65-F5344CB8AC3E}">
        <p14:creationId xmlns:p14="http://schemas.microsoft.com/office/powerpoint/2010/main" val="36065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Finales</a:t>
            </a:r>
          </a:p>
        </p:txBody>
      </p:sp>
      <p:sp>
        <p:nvSpPr>
          <p:cNvPr id="3" name="Marcador de contenido 2"/>
          <p:cNvSpPr>
            <a:spLocks noGrp="1"/>
          </p:cNvSpPr>
          <p:nvPr>
            <p:ph idx="1"/>
          </p:nvPr>
        </p:nvSpPr>
        <p:spPr/>
        <p:txBody>
          <a:bodyPr>
            <a:normAutofit/>
          </a:bodyPr>
          <a:lstStyle/>
          <a:p>
            <a:r>
              <a:rPr lang="es-AR" dirty="0"/>
              <a:t>los conceptos de </a:t>
            </a:r>
            <a:r>
              <a:rPr lang="es-AR" b="1" dirty="0"/>
              <a:t>clases finales</a:t>
            </a:r>
            <a:r>
              <a:rPr lang="es-AR" dirty="0"/>
              <a:t> y </a:t>
            </a:r>
            <a:r>
              <a:rPr lang="es-AR" b="1" dirty="0"/>
              <a:t>métodos finales</a:t>
            </a:r>
            <a:r>
              <a:rPr lang="es-AR" dirty="0"/>
              <a:t> se utilizan para restringir la herencia y la </a:t>
            </a:r>
            <a:r>
              <a:rPr lang="es-AR" dirty="0" err="1"/>
              <a:t>sobrescritura</a:t>
            </a:r>
            <a:r>
              <a:rPr lang="es-AR" dirty="0"/>
              <a:t> (</a:t>
            </a:r>
            <a:r>
              <a:rPr lang="es-AR" dirty="0" err="1"/>
              <a:t>override</a:t>
            </a:r>
            <a:r>
              <a:rPr lang="es-AR" dirty="0"/>
              <a:t>) en las clases derivadas. </a:t>
            </a:r>
          </a:p>
          <a:p>
            <a:r>
              <a:rPr lang="es-AR" dirty="0"/>
              <a:t>Esencialmente, una clase o un método marcado como "final" no puede ser extendido o modificado en clases hijas.</a:t>
            </a:r>
          </a:p>
          <a:p>
            <a:r>
              <a:rPr lang="es-AR" dirty="0"/>
              <a:t>Estos conceptos se aplican para:</a:t>
            </a:r>
          </a:p>
          <a:p>
            <a:pPr lvl="1"/>
            <a:r>
              <a:rPr lang="es-AR" b="1" dirty="0"/>
              <a:t>Evitar que una clase sea heredada</a:t>
            </a:r>
            <a:r>
              <a:rPr lang="es-AR" dirty="0"/>
              <a:t>.</a:t>
            </a:r>
          </a:p>
          <a:p>
            <a:pPr lvl="1"/>
            <a:r>
              <a:rPr lang="es-AR" b="1" dirty="0"/>
              <a:t>Prevenir que un método sea sobrescrito</a:t>
            </a:r>
            <a:r>
              <a:rPr lang="es-AR" dirty="0"/>
              <a:t> en una clase derivada.</a:t>
            </a:r>
          </a:p>
          <a:p>
            <a:pPr lvl="1"/>
            <a:r>
              <a:rPr lang="es-AR" b="1" dirty="0"/>
              <a:t>Proteger la integridad del código</a:t>
            </a:r>
            <a:r>
              <a:rPr lang="es-AR" dirty="0"/>
              <a:t> cuando un comportamiento no debe ser alterado.</a:t>
            </a:r>
          </a:p>
          <a:p>
            <a:endParaRPr lang="es-AR" dirty="0"/>
          </a:p>
        </p:txBody>
      </p:sp>
    </p:spTree>
    <p:extLst>
      <p:ext uri="{BB962C8B-B14F-4D97-AF65-F5344CB8AC3E}">
        <p14:creationId xmlns:p14="http://schemas.microsoft.com/office/powerpoint/2010/main" val="250758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Finales</a:t>
            </a:r>
          </a:p>
        </p:txBody>
      </p:sp>
      <p:sp>
        <p:nvSpPr>
          <p:cNvPr id="3" name="Marcador de contenido 2"/>
          <p:cNvSpPr>
            <a:spLocks noGrp="1"/>
          </p:cNvSpPr>
          <p:nvPr>
            <p:ph idx="1"/>
          </p:nvPr>
        </p:nvSpPr>
        <p:spPr/>
        <p:txBody>
          <a:bodyPr/>
          <a:lstStyle/>
          <a:p>
            <a:r>
              <a:rPr lang="es-AR" b="1" dirty="0"/>
              <a:t>Clases Finales: </a:t>
            </a:r>
          </a:p>
          <a:p>
            <a:pPr lvl="1"/>
            <a:r>
              <a:rPr lang="es-AR" dirty="0"/>
              <a:t>Una clase final es una clase que no puede ser heredada. Esto significa que ninguna otra clase puede derivarse de una clase final. </a:t>
            </a:r>
          </a:p>
          <a:p>
            <a:pPr lvl="1"/>
            <a:r>
              <a:rPr lang="es-AR" dirty="0"/>
              <a:t>En Python, no existe una palabra clave </a:t>
            </a:r>
            <a:r>
              <a:rPr lang="es-AR" b="1" dirty="0"/>
              <a:t>final</a:t>
            </a:r>
            <a:r>
              <a:rPr lang="es-AR" dirty="0"/>
              <a:t>, pero se puede simular el comportamiento mediante la creación de una </a:t>
            </a:r>
            <a:r>
              <a:rPr lang="es-AR" dirty="0" err="1"/>
              <a:t>metaclase</a:t>
            </a:r>
            <a:r>
              <a:rPr lang="es-AR" dirty="0"/>
              <a:t>.</a:t>
            </a:r>
          </a:p>
          <a:p>
            <a:r>
              <a:rPr lang="es-AR" dirty="0"/>
              <a:t> </a:t>
            </a:r>
            <a:r>
              <a:rPr lang="es-AR" b="1" dirty="0"/>
              <a:t>Métodos Finales:</a:t>
            </a:r>
          </a:p>
          <a:p>
            <a:pPr lvl="1"/>
            <a:r>
              <a:rPr lang="es-AR" dirty="0"/>
              <a:t>Un método final es un método que no puede ser sobrescrito (</a:t>
            </a:r>
            <a:r>
              <a:rPr lang="es-AR" dirty="0" err="1"/>
              <a:t>overriden</a:t>
            </a:r>
            <a:r>
              <a:rPr lang="es-AR" dirty="0"/>
              <a:t>) en una clase derivada. </a:t>
            </a:r>
          </a:p>
          <a:p>
            <a:pPr lvl="1"/>
            <a:r>
              <a:rPr lang="es-AR" dirty="0"/>
              <a:t>Python no tiene una palabra clave final, pero se puede implementar esta restricción mediante una convención en la implementación.</a:t>
            </a:r>
          </a:p>
        </p:txBody>
      </p:sp>
    </p:spTree>
    <p:extLst>
      <p:ext uri="{BB962C8B-B14F-4D97-AF65-F5344CB8AC3E}">
        <p14:creationId xmlns:p14="http://schemas.microsoft.com/office/powerpoint/2010/main" val="2545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Finales - Ventajas</a:t>
            </a:r>
          </a:p>
        </p:txBody>
      </p:sp>
      <p:sp>
        <p:nvSpPr>
          <p:cNvPr id="3" name="Marcador de contenido 2"/>
          <p:cNvSpPr>
            <a:spLocks noGrp="1"/>
          </p:cNvSpPr>
          <p:nvPr>
            <p:ph idx="1"/>
          </p:nvPr>
        </p:nvSpPr>
        <p:spPr/>
        <p:txBody>
          <a:bodyPr/>
          <a:lstStyle/>
          <a:p>
            <a:r>
              <a:rPr lang="es-AR" b="1" dirty="0"/>
              <a:t>Protección del Comportamiento Crítico: </a:t>
            </a:r>
            <a:r>
              <a:rPr lang="es-AR" dirty="0"/>
              <a:t>Si un método o clase tiene un comportamiento que es fundamental para el funcionamiento del programa, marcarlo como final asegura que este comportamiento no se vea alterado accidentalmente en futuras extensiones de la clase.</a:t>
            </a:r>
          </a:p>
          <a:p>
            <a:r>
              <a:rPr lang="es-AR" b="1" dirty="0"/>
              <a:t>Simplicidad:</a:t>
            </a:r>
            <a:r>
              <a:rPr lang="es-AR" dirty="0"/>
              <a:t> Restringir la herencia y </a:t>
            </a:r>
            <a:r>
              <a:rPr lang="es-AR" dirty="0" err="1"/>
              <a:t>sobrescritura</a:t>
            </a:r>
            <a:r>
              <a:rPr lang="es-AR" dirty="0"/>
              <a:t> puede simplificar la arquitectura del código, asegurando que ciertas partes de la lógica permanezcan inalteradas.</a:t>
            </a:r>
          </a:p>
          <a:p>
            <a:r>
              <a:rPr lang="es-AR" b="1" dirty="0"/>
              <a:t>Contratos Fuertes:</a:t>
            </a:r>
            <a:r>
              <a:rPr lang="es-AR" dirty="0"/>
              <a:t> Al definir métodos finales, se establece un contrato fuerte entre la clase base y sus derivados, obligando a las clases hijas a adherirse a ciertas implementaciones.</a:t>
            </a:r>
          </a:p>
        </p:txBody>
      </p:sp>
    </p:spTree>
    <p:extLst>
      <p:ext uri="{BB962C8B-B14F-4D97-AF65-F5344CB8AC3E}">
        <p14:creationId xmlns:p14="http://schemas.microsoft.com/office/powerpoint/2010/main" val="41277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Estáticos</a:t>
            </a:r>
          </a:p>
        </p:txBody>
      </p:sp>
      <p:sp>
        <p:nvSpPr>
          <p:cNvPr id="3" name="Marcador de contenido 2"/>
          <p:cNvSpPr>
            <a:spLocks noGrp="1"/>
          </p:cNvSpPr>
          <p:nvPr>
            <p:ph idx="1"/>
          </p:nvPr>
        </p:nvSpPr>
        <p:spPr/>
        <p:txBody>
          <a:bodyPr/>
          <a:lstStyle/>
          <a:p>
            <a:r>
              <a:rPr lang="es-AR" b="1" dirty="0"/>
              <a:t>Método estático:</a:t>
            </a:r>
            <a:r>
              <a:rPr lang="es-AR" dirty="0"/>
              <a:t> Es un método que pertenece a la clase en sí, en lugar de a una instancia específica de la clase. No puede acceder a los atributos de instancia ni a otros métodos de instancia.</a:t>
            </a:r>
          </a:p>
          <a:p>
            <a:r>
              <a:rPr lang="es-AR" b="1" dirty="0"/>
              <a:t>Clase estática:</a:t>
            </a:r>
            <a:r>
              <a:rPr lang="es-AR" dirty="0"/>
              <a:t> Aunque Python no tiene un concepto de "clase estática" como tal (como en otros lenguajes como C#), se puede lograr un comportamiento similar utilizando módulos o definiendo clases que contengan únicamente métodos y atributos estáticos.</a:t>
            </a:r>
          </a:p>
        </p:txBody>
      </p:sp>
    </p:spTree>
    <p:extLst>
      <p:ext uri="{BB962C8B-B14F-4D97-AF65-F5344CB8AC3E}">
        <p14:creationId xmlns:p14="http://schemas.microsoft.com/office/powerpoint/2010/main" val="97031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Métodos Estáticos</a:t>
            </a:r>
          </a:p>
        </p:txBody>
      </p:sp>
      <p:sp>
        <p:nvSpPr>
          <p:cNvPr id="3" name="Marcador de contenido 2"/>
          <p:cNvSpPr>
            <a:spLocks noGrp="1"/>
          </p:cNvSpPr>
          <p:nvPr>
            <p:ph idx="1"/>
          </p:nvPr>
        </p:nvSpPr>
        <p:spPr/>
        <p:txBody>
          <a:bodyPr/>
          <a:lstStyle/>
          <a:p>
            <a:r>
              <a:rPr lang="es-AR" dirty="0"/>
              <a:t>Un </a:t>
            </a:r>
            <a:r>
              <a:rPr lang="es-AR" b="1" dirty="0"/>
              <a:t>método estático</a:t>
            </a:r>
            <a:r>
              <a:rPr lang="es-AR" dirty="0"/>
              <a:t> en Python se define utilizando el decorador</a:t>
            </a:r>
            <a:r>
              <a:rPr lang="es-AR" b="1" dirty="0"/>
              <a:t> @</a:t>
            </a:r>
            <a:r>
              <a:rPr lang="es-AR" b="1" dirty="0" err="1"/>
              <a:t>staticmethod</a:t>
            </a:r>
            <a:r>
              <a:rPr lang="es-AR" dirty="0"/>
              <a:t>. </a:t>
            </a:r>
          </a:p>
          <a:p>
            <a:r>
              <a:rPr lang="es-AR" dirty="0"/>
              <a:t>Estos métodos no requieren acceso a los datos de instancia (es decir, no tienen un </a:t>
            </a:r>
            <a:r>
              <a:rPr lang="es-AR" dirty="0" err="1"/>
              <a:t>self</a:t>
            </a:r>
            <a:r>
              <a:rPr lang="es-AR" dirty="0"/>
              <a:t> como primer argumento). </a:t>
            </a:r>
          </a:p>
          <a:p>
            <a:r>
              <a:rPr lang="es-AR" dirty="0"/>
              <a:t>Son útiles cuando una función dentro de una clase no necesita acceder a los atributos o métodos de la clase.</a:t>
            </a:r>
          </a:p>
        </p:txBody>
      </p:sp>
    </p:spTree>
    <p:extLst>
      <p:ext uri="{BB962C8B-B14F-4D97-AF65-F5344CB8AC3E}">
        <p14:creationId xmlns:p14="http://schemas.microsoft.com/office/powerpoint/2010/main" val="261676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a:t>
            </a:r>
          </a:p>
        </p:txBody>
      </p:sp>
      <p:sp>
        <p:nvSpPr>
          <p:cNvPr id="3" name="Marcador de contenido 2"/>
          <p:cNvSpPr>
            <a:spLocks noGrp="1"/>
          </p:cNvSpPr>
          <p:nvPr>
            <p:ph idx="1"/>
          </p:nvPr>
        </p:nvSpPr>
        <p:spPr/>
        <p:txBody>
          <a:bodyPr/>
          <a:lstStyle/>
          <a:p>
            <a:r>
              <a:rPr lang="es-AR" b="1" dirty="0"/>
              <a:t>Eficiencia:</a:t>
            </a:r>
            <a:r>
              <a:rPr lang="es-AR" dirty="0"/>
              <a:t> Los métodos estáticos son más eficientes cuando no se necesita acceder a los datos de instancia o de clase, ya que no tienen la sobrecarga de la vinculación a una instancia específica.</a:t>
            </a:r>
          </a:p>
          <a:p>
            <a:r>
              <a:rPr lang="es-AR" b="1" dirty="0"/>
              <a:t>Organización:</a:t>
            </a:r>
            <a:r>
              <a:rPr lang="es-AR" dirty="0"/>
              <a:t> Agrupar funciones relacionadas dentro de una clase estática o en un módulo mejora la organización del código.</a:t>
            </a:r>
          </a:p>
          <a:p>
            <a:r>
              <a:rPr lang="es-AR" b="1" dirty="0"/>
              <a:t>Reutilización:</a:t>
            </a:r>
            <a:r>
              <a:rPr lang="es-AR" dirty="0"/>
              <a:t> Los métodos estáticos pueden ser reutilizados sin la necesidad de instanciar la clase, lo que es útil para operaciones comunes o </a:t>
            </a:r>
            <a:r>
              <a:rPr lang="es-AR" err="1"/>
              <a:t>utilitarias</a:t>
            </a:r>
            <a:r>
              <a:rPr lang="es-AR"/>
              <a:t>.</a:t>
            </a:r>
          </a:p>
          <a:p>
            <a:r>
              <a:rPr lang="es-AR" b="1"/>
              <a:t>Simplicidad</a:t>
            </a:r>
            <a:r>
              <a:rPr lang="es-AR" b="1" dirty="0"/>
              <a:t>:</a:t>
            </a:r>
            <a:r>
              <a:rPr lang="es-AR" dirty="0"/>
              <a:t> Para funciones que no dependen de instancias, el uso de métodos estáticos simplifica la estructura de la clase y el código.</a:t>
            </a:r>
          </a:p>
        </p:txBody>
      </p:sp>
    </p:spTree>
    <p:extLst>
      <p:ext uri="{BB962C8B-B14F-4D97-AF65-F5344CB8AC3E}">
        <p14:creationId xmlns:p14="http://schemas.microsoft.com/office/powerpoint/2010/main" val="9235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a:t>Conceptos Fundamentales de POO</a:t>
            </a:r>
          </a:p>
        </p:txBody>
      </p:sp>
      <p:sp>
        <p:nvSpPr>
          <p:cNvPr id="5" name="Marcador de texto 4"/>
          <p:cNvSpPr>
            <a:spLocks noGrp="1"/>
          </p:cNvSpPr>
          <p:nvPr>
            <p:ph type="body" idx="1"/>
          </p:nvPr>
        </p:nvSpPr>
        <p:spPr/>
        <p:txBody>
          <a:bodyPr/>
          <a:lstStyle/>
          <a:p>
            <a:endParaRPr lang="es-AR"/>
          </a:p>
        </p:txBody>
      </p:sp>
    </p:spTree>
    <p:extLst>
      <p:ext uri="{BB962C8B-B14F-4D97-AF65-F5344CB8AC3E}">
        <p14:creationId xmlns:p14="http://schemas.microsoft.com/office/powerpoint/2010/main" val="292671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a:t>Clases y Objetos - ¿Qué es una clase?</a:t>
            </a:r>
          </a:p>
        </p:txBody>
      </p:sp>
      <p:sp>
        <p:nvSpPr>
          <p:cNvPr id="5" name="Marcador de contenido 4"/>
          <p:cNvSpPr>
            <a:spLocks noGrp="1"/>
          </p:cNvSpPr>
          <p:nvPr>
            <p:ph idx="1"/>
          </p:nvPr>
        </p:nvSpPr>
        <p:spPr/>
        <p:txBody>
          <a:bodyPr>
            <a:normAutofit/>
          </a:bodyPr>
          <a:lstStyle/>
          <a:p>
            <a:r>
              <a:rPr lang="es-AR" dirty="0"/>
              <a:t>Una clase es una plantilla o modelo que define un conjunto de propiedades y comportamientos (métodos) comunes para un grupo de objetos. </a:t>
            </a:r>
          </a:p>
          <a:p>
            <a:r>
              <a:rPr lang="es-AR" dirty="0"/>
              <a:t>Es un plano abstracto que describe cómo deberían ser los objetos que se crean a partir de ella. </a:t>
            </a:r>
          </a:p>
          <a:p>
            <a:r>
              <a:rPr lang="es-AR" dirty="0"/>
              <a:t>Por ejemplo, una </a:t>
            </a:r>
            <a:r>
              <a:rPr lang="es-AR" b="1" dirty="0"/>
              <a:t>clase</a:t>
            </a:r>
            <a:r>
              <a:rPr lang="es-AR" dirty="0"/>
              <a:t> Coche puede tener </a:t>
            </a:r>
            <a:r>
              <a:rPr lang="es-AR" b="1" dirty="0"/>
              <a:t>propiedades (atributos)</a:t>
            </a:r>
            <a:r>
              <a:rPr lang="es-AR" dirty="0"/>
              <a:t> como color, marca, y modelo, y </a:t>
            </a:r>
            <a:r>
              <a:rPr lang="es-AR" b="1" dirty="0"/>
              <a:t>comportamiento (métodos)</a:t>
            </a:r>
            <a:r>
              <a:rPr lang="es-AR" dirty="0"/>
              <a:t> como acelerar y frenar.</a:t>
            </a:r>
          </a:p>
        </p:txBody>
      </p:sp>
    </p:spTree>
    <p:extLst>
      <p:ext uri="{BB962C8B-B14F-4D97-AF65-F5344CB8AC3E}">
        <p14:creationId xmlns:p14="http://schemas.microsoft.com/office/powerpoint/2010/main" val="217018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Clases y Objetos - ¿Qué es un objeto?</a:t>
            </a:r>
          </a:p>
        </p:txBody>
      </p:sp>
      <p:sp>
        <p:nvSpPr>
          <p:cNvPr id="3" name="Marcador de contenido 2"/>
          <p:cNvSpPr>
            <a:spLocks noGrp="1"/>
          </p:cNvSpPr>
          <p:nvPr>
            <p:ph idx="1"/>
          </p:nvPr>
        </p:nvSpPr>
        <p:spPr/>
        <p:txBody>
          <a:bodyPr/>
          <a:lstStyle/>
          <a:p>
            <a:r>
              <a:rPr lang="es-AR" dirty="0"/>
              <a:t>Un objeto es una instancia de una clase. </a:t>
            </a:r>
          </a:p>
          <a:p>
            <a:r>
              <a:rPr lang="es-AR" dirty="0"/>
              <a:t>Es una entidad concreta que se crea basándose en la definición de la clase y que contiene valores específicos para las propiedades definidas en la clase. </a:t>
            </a:r>
          </a:p>
          <a:p>
            <a:r>
              <a:rPr lang="es-AR" dirty="0"/>
              <a:t>Siguiendo con el ejemplo anterior, un </a:t>
            </a:r>
            <a:r>
              <a:rPr lang="es-AR" b="1" dirty="0"/>
              <a:t>objeto</a:t>
            </a:r>
            <a:r>
              <a:rPr lang="es-AR" dirty="0"/>
              <a:t> de la clase Coche podría ser un coche específico con color rojo, marca Toyota, y modelo </a:t>
            </a:r>
            <a:r>
              <a:rPr lang="es-AR" dirty="0" err="1"/>
              <a:t>Corolla</a:t>
            </a:r>
            <a:r>
              <a:rPr lang="es-AR" dirty="0"/>
              <a:t>.</a:t>
            </a:r>
          </a:p>
          <a:p>
            <a:endParaRPr lang="es-AR" dirty="0"/>
          </a:p>
        </p:txBody>
      </p:sp>
    </p:spTree>
    <p:extLst>
      <p:ext uri="{BB962C8B-B14F-4D97-AF65-F5344CB8AC3E}">
        <p14:creationId xmlns:p14="http://schemas.microsoft.com/office/powerpoint/2010/main" val="55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una clase en Python</a:t>
            </a:r>
          </a:p>
        </p:txBody>
      </p:sp>
      <p:pic>
        <p:nvPicPr>
          <p:cNvPr id="4" name="Marcador de contenido 3"/>
          <p:cNvPicPr>
            <a:picLocks noGrp="1" noChangeAspect="1"/>
          </p:cNvPicPr>
          <p:nvPr>
            <p:ph idx="1"/>
          </p:nvPr>
        </p:nvPicPr>
        <p:blipFill>
          <a:blip r:embed="rId2"/>
          <a:stretch>
            <a:fillRect/>
          </a:stretch>
        </p:blipFill>
        <p:spPr>
          <a:xfrm>
            <a:off x="2704626" y="2510423"/>
            <a:ext cx="6782747" cy="2981741"/>
          </a:xfrm>
          <a:prstGeom prst="rect">
            <a:avLst/>
          </a:prstGeom>
        </p:spPr>
      </p:pic>
    </p:spTree>
    <p:extLst>
      <p:ext uri="{BB962C8B-B14F-4D97-AF65-F5344CB8AC3E}">
        <p14:creationId xmlns:p14="http://schemas.microsoft.com/office/powerpoint/2010/main" val="20994981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3476</Words>
  <Application>Microsoft Office PowerPoint</Application>
  <PresentationFormat>Panorámica</PresentationFormat>
  <Paragraphs>210</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Calibri</vt:lpstr>
      <vt:lpstr>Calibri Light</vt:lpstr>
      <vt:lpstr>Tema de Office</vt:lpstr>
      <vt:lpstr>Paradigma de Objetos</vt:lpstr>
      <vt:lpstr>Objetivos</vt:lpstr>
      <vt:lpstr>Introducción al Paradigma de Objetos</vt:lpstr>
      <vt:lpstr>¿Qué es el Paradigma de Objetos?</vt:lpstr>
      <vt:lpstr>Breve historia de POO.</vt:lpstr>
      <vt:lpstr>Conceptos Fundamentales de POO</vt:lpstr>
      <vt:lpstr>Clases y Objetos - ¿Qué es una clase?</vt:lpstr>
      <vt:lpstr>Clases y Objetos - ¿Qué es un objeto?</vt:lpstr>
      <vt:lpstr>Definición de una clase en Python</vt:lpstr>
      <vt:lpstr>Creación de un Objeto en Python (Instanciación)</vt:lpstr>
      <vt:lpstr>Encapsulamiento</vt:lpstr>
      <vt:lpstr>Importancia de Ocultar Detalles Internos</vt:lpstr>
      <vt:lpstr>Alcance</vt:lpstr>
      <vt:lpstr>Atributos Públicos</vt:lpstr>
      <vt:lpstr>Atributos Privados</vt:lpstr>
      <vt:lpstr>Métodos de Clase y de Instancia</vt:lpstr>
      <vt:lpstr>Métodos de Clase y de Instancia</vt:lpstr>
      <vt:lpstr>Herencia</vt:lpstr>
      <vt:lpstr>Herencia (Ventajas)</vt:lpstr>
      <vt:lpstr>Herencia (Como Funciona)</vt:lpstr>
      <vt:lpstr>Herencia</vt:lpstr>
      <vt:lpstr>Polimorfismo</vt:lpstr>
      <vt:lpstr>Encapsulamiento y Métodos Especiales</vt:lpstr>
      <vt:lpstr>Encapsulamiento y Métodos Especiales</vt:lpstr>
      <vt:lpstr>Hernecia (Método Super())</vt:lpstr>
      <vt:lpstr>Composición</vt:lpstr>
      <vt:lpstr>Composición (Ventajas)</vt:lpstr>
      <vt:lpstr>Composición (Como funciona)</vt:lpstr>
      <vt:lpstr>Composición</vt:lpstr>
      <vt:lpstr>Composición (Conceptos Claves)</vt:lpstr>
      <vt:lpstr>Composición (Conceptos Claves)</vt:lpstr>
      <vt:lpstr>POO – Conceptos Avanzados</vt:lpstr>
      <vt:lpstr>Resumen</vt:lpstr>
      <vt:lpstr>Métodos y Clases Abstractas</vt:lpstr>
      <vt:lpstr>Métodos y Clases Abstractas - Características</vt:lpstr>
      <vt:lpstr>Métodos y Clases Abstractas - Ejemplo</vt:lpstr>
      <vt:lpstr>Métodos y Clases Abstractas - Ejemplo</vt:lpstr>
      <vt:lpstr>Métodos y Clases Abstractas - Ejemplo</vt:lpstr>
      <vt:lpstr>Ventajas de Usar Clases Abstractas</vt:lpstr>
      <vt:lpstr>Interfaces</vt:lpstr>
      <vt:lpstr>Interfaces – Características Principales</vt:lpstr>
      <vt:lpstr>Interfaces – Ventajas</vt:lpstr>
      <vt:lpstr>Interfaces - Ejemplo</vt:lpstr>
      <vt:lpstr>Interfaces - Ejemplo</vt:lpstr>
      <vt:lpstr>Clase Abstracta vs Interfaz</vt:lpstr>
      <vt:lpstr>Diferencias Clave</vt:lpstr>
      <vt:lpstr>Delegación</vt:lpstr>
      <vt:lpstr>Delegación – Características Principales</vt:lpstr>
      <vt:lpstr>Delegación - ejemplo</vt:lpstr>
      <vt:lpstr>Delegación - Comparación con Otros Conceptos</vt:lpstr>
      <vt:lpstr>Clases y Métodos Finales</vt:lpstr>
      <vt:lpstr>Clases y Métodos Finales</vt:lpstr>
      <vt:lpstr>Clases y Métodos Finales - Ventajas</vt:lpstr>
      <vt:lpstr>Clases y Métodos Estáticos</vt:lpstr>
      <vt:lpstr>Clases y Métodos Estáticos</vt:lpstr>
      <vt:lpstr>Ventajas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 de Objetos</dc:title>
  <dc:creator>UNRaf_Libre</dc:creator>
  <cp:lastModifiedBy>Agustin Leiva</cp:lastModifiedBy>
  <cp:revision>24</cp:revision>
  <dcterms:created xsi:type="dcterms:W3CDTF">2024-08-16T11:42:48Z</dcterms:created>
  <dcterms:modified xsi:type="dcterms:W3CDTF">2024-09-06T18:30:19Z</dcterms:modified>
</cp:coreProperties>
</file>