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7"/>
  </p:notesMasterIdLst>
  <p:sldIdLst>
    <p:sldId id="256" r:id="rId2"/>
    <p:sldId id="267" r:id="rId3"/>
    <p:sldId id="257" r:id="rId4"/>
    <p:sldId id="261" r:id="rId5"/>
    <p:sldId id="266" r:id="rId6"/>
    <p:sldId id="258" r:id="rId7"/>
    <p:sldId id="268" r:id="rId8"/>
    <p:sldId id="269" r:id="rId9"/>
    <p:sldId id="259" r:id="rId10"/>
    <p:sldId id="264" r:id="rId11"/>
    <p:sldId id="260" r:id="rId12"/>
    <p:sldId id="262" r:id="rId13"/>
    <p:sldId id="271" r:id="rId14"/>
    <p:sldId id="263" r:id="rId15"/>
    <p:sldId id="265"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1" autoAdjust="0"/>
    <p:restoredTop sz="94660"/>
  </p:normalViewPr>
  <p:slideViewPr>
    <p:cSldViewPr>
      <p:cViewPr varScale="1">
        <p:scale>
          <a:sx n="115" d="100"/>
          <a:sy n="115" d="100"/>
        </p:scale>
        <p:origin x="-172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Guido%20Spataro\Desktop\MATEM&#193;TIC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PORCENTAJE DE ENTREGAS REALIZADAS TOTAL</a:t>
            </a:r>
          </a:p>
        </c:rich>
      </c:tx>
      <c:layout/>
      <c:spPr>
        <a:noFill/>
        <a:ln>
          <a:noFill/>
        </a:ln>
        <a:effectLst/>
      </c:spPr>
    </c:title>
    <c:plotArea>
      <c:layout/>
      <c:pieChart>
        <c:varyColors val="1"/>
        <c:ser>
          <c:idx val="0"/>
          <c:order val="0"/>
          <c:tx>
            <c:strRef>
              <c:f>Hoja2!$G$25</c:f>
              <c:strCache>
                <c:ptCount val="1"/>
                <c:pt idx="0">
                  <c:v>f. relariva porcentual</c:v>
                </c:pt>
              </c:strCache>
            </c:strRef>
          </c:tx>
          <c:dPt>
            <c:idx val="0"/>
            <c:spPr>
              <a:solidFill>
                <a:schemeClr val="accent1">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1"/>
            <c:spPr>
              <a:solidFill>
                <a:schemeClr val="accent2">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2"/>
            <c:spPr>
              <a:solidFill>
                <a:schemeClr val="accent3">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3"/>
            <c:spPr>
              <a:solidFill>
                <a:schemeClr val="accent4">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4"/>
            <c:spPr>
              <a:solidFill>
                <a:schemeClr val="accent5">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5"/>
            <c:spPr>
              <a:solidFill>
                <a:schemeClr val="accent6">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6"/>
            <c:spPr>
              <a:solidFill>
                <a:schemeClr val="accent1">
                  <a:lumMod val="60000"/>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7"/>
            <c:spPr>
              <a:solidFill>
                <a:schemeClr val="accent2">
                  <a:lumMod val="60000"/>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8"/>
            <c:spPr>
              <a:solidFill>
                <a:schemeClr val="accent3">
                  <a:lumMod val="60000"/>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Pt>
            <c:idx val="9"/>
            <c:spPr>
              <a:solidFill>
                <a:schemeClr val="accent4">
                  <a:lumMod val="60000"/>
                  <a:shade val="75000"/>
                  <a:satMod val="16000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rgbClr r="0" g="0" b="0">
                    <a:shade val="35000"/>
                    <a:satMod val="130000"/>
                  </a:scrgbClr>
                </a:contourClr>
              </a:sp3d>
            </c:spPr>
          </c:dPt>
          <c:dLbls>
            <c:dLbl>
              <c:idx val="0"/>
              <c:layout>
                <c:manualLayout>
                  <c:x val="-2.0737759103940941E-2"/>
                  <c:y val="9.9564433847177766E-2"/>
                </c:manualLayout>
              </c:layout>
              <c:dLblPos val="bestFit"/>
              <c:showPercent val="1"/>
              <c:extLst>
                <c:ext xmlns:c15="http://schemas.microsoft.com/office/drawing/2012/chart" uri="{CE6537A1-D6FC-4f65-9D91-7224C49458BB}">
                  <c15:layout/>
                </c:ext>
              </c:extLst>
            </c:dLbl>
            <c:dLbl>
              <c:idx val="1"/>
              <c:layout>
                <c:manualLayout>
                  <c:x val="-5.3780115571093412E-2"/>
                  <c:y val="0.11705334368415225"/>
                </c:manualLayout>
              </c:layout>
              <c:dLblPos val="bestFit"/>
              <c:showPercent val="1"/>
              <c:extLst>
                <c:ext xmlns:c15="http://schemas.microsoft.com/office/drawing/2012/chart" uri="{CE6537A1-D6FC-4f65-9D91-7224C49458BB}">
                  <c15:layout/>
                </c:ext>
              </c:extLst>
            </c:dLbl>
            <c:dLbl>
              <c:idx val="2"/>
              <c:layout>
                <c:manualLayout>
                  <c:x val="-3.5586488552474788E-2"/>
                  <c:y val="5.6846512143728524E-2"/>
                </c:manualLayout>
              </c:layout>
              <c:dLblPos val="bestFit"/>
              <c:showPercent val="1"/>
              <c:extLst>
                <c:ext xmlns:c15="http://schemas.microsoft.com/office/drawing/2012/chart" uri="{CE6537A1-D6FC-4f65-9D91-7224C49458BB}">
                  <c15:layout/>
                </c:ext>
              </c:extLst>
            </c:dLbl>
            <c:dLbl>
              <c:idx val="3"/>
              <c:layout>
                <c:manualLayout>
                  <c:x val="-0.10807964177593912"/>
                  <c:y val="5.5568093600975983E-2"/>
                </c:manualLayout>
              </c:layout>
              <c:dLblPos val="bestFit"/>
              <c:showPercent val="1"/>
              <c:extLst>
                <c:ext xmlns:c15="http://schemas.microsoft.com/office/drawing/2012/chart" uri="{CE6537A1-D6FC-4f65-9D91-7224C49458BB}">
                  <c15:layout/>
                </c:ext>
              </c:extLst>
            </c:dLbl>
            <c:dLbl>
              <c:idx val="7"/>
              <c:layout>
                <c:manualLayout>
                  <c:x val="6.0467594300203459E-2"/>
                  <c:y val="8.8826938005988787E-2"/>
                </c:manualLayout>
              </c:layout>
              <c:dLblPos val="bestFit"/>
              <c:showPercent val="1"/>
              <c:extLst>
                <c:ext xmlns:c15="http://schemas.microsoft.com/office/drawing/2012/chart" uri="{CE6537A1-D6FC-4f65-9D91-7224C49458BB}">
                  <c15:layout/>
                </c:ext>
              </c:extLst>
            </c:dLbl>
            <c:dLbl>
              <c:idx val="8"/>
              <c:layout>
                <c:manualLayout>
                  <c:x val="5.1515556482119966E-2"/>
                  <c:y val="0.10296883664189847"/>
                </c:manualLayout>
              </c:layout>
              <c:dLblPos val="bestFit"/>
              <c:showPercent val="1"/>
              <c:extLst>
                <c:ext xmlns:c15="http://schemas.microsoft.com/office/drawing/2012/chart" uri="{CE6537A1-D6FC-4f65-9D91-7224C49458BB}">
                  <c15:layout/>
                </c:ext>
              </c:extLst>
            </c:dLbl>
            <c:dLbl>
              <c:idx val="9"/>
              <c:layout>
                <c:manualLayout>
                  <c:x val="2.2998932669057975E-2"/>
                  <c:y val="9.9564433847177766E-2"/>
                </c:manualLayout>
              </c:layout>
              <c:dLblPos val="bestFit"/>
              <c:showPercent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dLblPos val="ctr"/>
            <c:showPercent val="1"/>
            <c:extLst xmlns:c16r2="http://schemas.microsoft.com/office/drawing/2015/06/chart">
              <c:ext xmlns:c15="http://schemas.microsoft.com/office/drawing/2012/chart" uri="{CE6537A1-D6FC-4f65-9D91-7224C49458BB}">
                <c15:layout/>
              </c:ext>
            </c:extLst>
          </c:dLbls>
          <c:cat>
            <c:numRef>
              <c:f>Hoja2!$B$26:$B$35</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Hoja2!$G$26:$G$35</c:f>
              <c:numCache>
                <c:formatCode>0%</c:formatCode>
                <c:ptCount val="10"/>
                <c:pt idx="0">
                  <c:v>5.2631578947368432E-2</c:v>
                </c:pt>
                <c:pt idx="1">
                  <c:v>5.2631578947368432E-2</c:v>
                </c:pt>
                <c:pt idx="2">
                  <c:v>0</c:v>
                </c:pt>
                <c:pt idx="3">
                  <c:v>0.21052631578947395</c:v>
                </c:pt>
                <c:pt idx="4">
                  <c:v>0.15789473684210575</c:v>
                </c:pt>
                <c:pt idx="5">
                  <c:v>0.26315789473684231</c:v>
                </c:pt>
                <c:pt idx="6">
                  <c:v>0.10526315789473686</c:v>
                </c:pt>
                <c:pt idx="7">
                  <c:v>5.2631578947368432E-2</c:v>
                </c:pt>
                <c:pt idx="8">
                  <c:v>5.2631578947368432E-2</c:v>
                </c:pt>
                <c:pt idx="9">
                  <c:v>5.2631578947368432E-2</c:v>
                </c:pt>
              </c:numCache>
            </c:numRef>
          </c:val>
          <c:extLst xmlns:c16r2="http://schemas.microsoft.com/office/drawing/2015/06/chart">
            <c:ext xmlns:c16="http://schemas.microsoft.com/office/drawing/2014/chart" uri="{C3380CC4-5D6E-409C-BE32-E72D297353CC}">
              <c16:uniqueId val="{00000000-801C-4BDA-B19B-6206D286E642}"/>
            </c:ext>
          </c:extLst>
        </c:ser>
        <c:dLbls>
          <c:showPercent val="1"/>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zero"/>
  </c:chart>
  <c:spPr>
    <a:noFill/>
    <a:ln>
      <a:noFill/>
    </a:ln>
    <a:effectLst/>
  </c:spPr>
  <c:txPr>
    <a:bodyPr/>
    <a:lstStyle/>
    <a:p>
      <a:pPr>
        <a:defRPr/>
      </a:pPr>
      <a:endParaRPr lang="es-E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D2C73-AF1F-4D8C-9275-DC3A5E12683C}" type="datetimeFigureOut">
              <a:rPr lang="es-AR" smtClean="0"/>
              <a:pPr/>
              <a:t>25/11/2019</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A59C9-9A52-4E0E-A0BA-AB4A70706A6D}" type="slidenum">
              <a:rPr lang="es-AR" smtClean="0"/>
              <a:pPr/>
              <a:t>‹Nº›</a:t>
            </a:fld>
            <a:endParaRPr lang="es-AR"/>
          </a:p>
        </p:txBody>
      </p:sp>
    </p:spTree>
    <p:extLst>
      <p:ext uri="{BB962C8B-B14F-4D97-AF65-F5344CB8AC3E}">
        <p14:creationId xmlns:p14="http://schemas.microsoft.com/office/powerpoint/2010/main" xmlns="" val="182671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614A59C9-9A52-4E0E-A0BA-AB4A70706A6D}" type="slidenum">
              <a:rPr lang="es-AR" smtClean="0"/>
              <a:pPr/>
              <a:t>1</a:t>
            </a:fld>
            <a:endParaRPr lang="es-AR"/>
          </a:p>
        </p:txBody>
      </p:sp>
    </p:spTree>
    <p:extLst>
      <p:ext uri="{BB962C8B-B14F-4D97-AF65-F5344CB8AC3E}">
        <p14:creationId xmlns:p14="http://schemas.microsoft.com/office/powerpoint/2010/main" xmlns="" val="111860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614A59C9-9A52-4E0E-A0BA-AB4A70706A6D}" type="slidenum">
              <a:rPr lang="es-AR" smtClean="0"/>
              <a:pPr/>
              <a:t>12</a:t>
            </a:fld>
            <a:endParaRPr lang="es-AR"/>
          </a:p>
        </p:txBody>
      </p:sp>
    </p:spTree>
    <p:extLst>
      <p:ext uri="{BB962C8B-B14F-4D97-AF65-F5344CB8AC3E}">
        <p14:creationId xmlns:p14="http://schemas.microsoft.com/office/powerpoint/2010/main" xmlns="" val="285639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614A59C9-9A52-4E0E-A0BA-AB4A70706A6D}" type="slidenum">
              <a:rPr lang="es-AR" smtClean="0"/>
              <a:pPr/>
              <a:t>13</a:t>
            </a:fld>
            <a:endParaRPr lang="es-AR"/>
          </a:p>
        </p:txBody>
      </p:sp>
    </p:spTree>
    <p:extLst>
      <p:ext uri="{BB962C8B-B14F-4D97-AF65-F5344CB8AC3E}">
        <p14:creationId xmlns:p14="http://schemas.microsoft.com/office/powerpoint/2010/main" xmlns="" val="285639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71E71324-78A1-4BD8-BD66-A18FBE9AA16B}" type="datetimeFigureOut">
              <a:rPr lang="es-ES" smtClean="0"/>
              <a:pPr/>
              <a:t>25-nov.-19</a:t>
            </a:fld>
            <a:endParaRPr lang="es-E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s-E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3689647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E71324-78A1-4BD8-BD66-A18FBE9AA16B}" type="datetimeFigureOut">
              <a:rPr lang="es-ES" smtClean="0"/>
              <a:pPr/>
              <a:t>25-nov.-19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471711731"/>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E71324-78A1-4BD8-BD66-A18FBE9AA16B}" type="datetimeFigureOut">
              <a:rPr lang="es-ES" smtClean="0"/>
              <a:pPr/>
              <a:t>25-nov.-19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724831931"/>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1E71324-78A1-4BD8-BD66-A18FBE9AA16B}" type="datetimeFigureOut">
              <a:rPr lang="es-ES" smtClean="0"/>
              <a:pPr/>
              <a:t>25-nov.-19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575714845"/>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1E71324-78A1-4BD8-BD66-A18FBE9AA16B}" type="datetimeFigureOut">
              <a:rPr lang="es-ES" smtClean="0"/>
              <a:pPr/>
              <a:t>25-nov.-19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4C0DCA-7787-4D95-BED4-D321E45E5267}" type="slidenum">
              <a:rPr lang="es-ES" smtClean="0"/>
              <a:pPr/>
              <a:t>‹Nº›</a:t>
            </a:fld>
            <a:endParaRPr lang="es-E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135863459"/>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1E71324-78A1-4BD8-BD66-A18FBE9AA16B}" type="datetimeFigureOut">
              <a:rPr lang="es-ES" smtClean="0"/>
              <a:pPr/>
              <a:t>25-nov.-19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2019060363"/>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smtClean="0"/>
              <a:t>Haga clic para modificar el estilo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1E71324-78A1-4BD8-BD66-A18FBE9AA16B}" type="datetimeFigureOut">
              <a:rPr lang="es-ES" smtClean="0"/>
              <a:pPr/>
              <a:t>25-nov.-19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3570892026"/>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1E71324-78A1-4BD8-BD66-A18FBE9AA16B}" type="datetimeFigureOut">
              <a:rPr lang="es-ES" smtClean="0"/>
              <a:pPr/>
              <a:t>25-nov.-19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4175791811"/>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71324-78A1-4BD8-BD66-A18FBE9AA16B}" type="datetimeFigureOut">
              <a:rPr lang="es-ES" smtClean="0"/>
              <a:pPr/>
              <a:t>25-nov.-19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417164210"/>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1E71324-78A1-4BD8-BD66-A18FBE9AA16B}" type="datetimeFigureOut">
              <a:rPr lang="es-ES" smtClean="0"/>
              <a:pPr/>
              <a:t>25-nov.-19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1786414583"/>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blipFill>
            <a:blip r:embed="rId2" cstate="print"/>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1E71324-78A1-4BD8-BD66-A18FBE9AA16B}" type="datetimeFigureOut">
              <a:rPr lang="es-ES" smtClean="0"/>
              <a:pPr/>
              <a:t>25-nov.-19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1971742748"/>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1E71324-78A1-4BD8-BD66-A18FBE9AA16B}" type="datetimeFigureOut">
              <a:rPr lang="es-ES" smtClean="0"/>
              <a:pPr/>
              <a:t>25-nov.-19</a:t>
            </a:fld>
            <a:endParaRPr lang="es-E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A24C0DCA-7787-4D95-BED4-D321E45E5267}" type="slidenum">
              <a:rPr lang="es-ES" smtClean="0"/>
              <a:pPr/>
              <a:t>‹Nº›</a:t>
            </a:fld>
            <a:endParaRPr lang="es-ES"/>
          </a:p>
        </p:txBody>
      </p:sp>
    </p:spTree>
    <p:extLst>
      <p:ext uri="{BB962C8B-B14F-4D97-AF65-F5344CB8AC3E}">
        <p14:creationId xmlns:p14="http://schemas.microsoft.com/office/powerpoint/2010/main" xmlns="" val="261976419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Mediana_(estad%C3%ADstica)" TargetMode="External"/><Relationship Id="rId2" Type="http://schemas.openxmlformats.org/officeDocument/2006/relationships/hyperlink" Target="https://www.superprof.es/apuntes/escolar/matematicas/estadistica/descriptiva/moda-estadistica.html" TargetMode="External"/><Relationship Id="rId1" Type="http://schemas.openxmlformats.org/officeDocument/2006/relationships/slideLayout" Target="../slideLayouts/slideLayout2.xml"/><Relationship Id="rId5" Type="http://schemas.openxmlformats.org/officeDocument/2006/relationships/hyperlink" Target="https://economipedia.com/definiciones/frecuencia-absoluta-acumulada.html" TargetMode="External"/><Relationship Id="rId4" Type="http://schemas.openxmlformats.org/officeDocument/2006/relationships/hyperlink" Target="https://www.ditutor.com/estadistica/relativa_acumulad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57224" y="0"/>
            <a:ext cx="7772400" cy="1470025"/>
          </a:xfrm>
        </p:spPr>
        <p:txBody>
          <a:bodyPr>
            <a:normAutofit/>
          </a:bodyPr>
          <a:lstStyle/>
          <a:p>
            <a:pPr algn="ctr"/>
            <a:r>
              <a:rPr lang="es-AR" sz="4000" dirty="0" smtClean="0"/>
              <a:t>PROBABILIDAD Y ESTADÍSTICA</a:t>
            </a:r>
            <a:endParaRPr lang="es-ES" sz="4000" dirty="0"/>
          </a:p>
        </p:txBody>
      </p:sp>
      <p:pic>
        <p:nvPicPr>
          <p:cNvPr id="1026" name="Picture 2"/>
          <p:cNvPicPr>
            <a:picLocks noChangeAspect="1" noChangeArrowheads="1"/>
          </p:cNvPicPr>
          <p:nvPr/>
        </p:nvPicPr>
        <p:blipFill>
          <a:blip r:embed="rId3" cstate="print"/>
          <a:srcRect/>
          <a:stretch>
            <a:fillRect/>
          </a:stretch>
        </p:blipFill>
        <p:spPr bwMode="auto">
          <a:xfrm>
            <a:off x="4143372" y="3143248"/>
            <a:ext cx="4889177" cy="31425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1 Título"/>
          <p:cNvSpPr txBox="1">
            <a:spLocks/>
          </p:cNvSpPr>
          <p:nvPr/>
        </p:nvSpPr>
        <p:spPr>
          <a:xfrm>
            <a:off x="-1643106" y="3571876"/>
            <a:ext cx="7772400" cy="1470025"/>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s-AR" sz="2000" spc="-50" dirty="0" smtClean="0">
                <a:latin typeface="+mj-lt"/>
                <a:ea typeface="+mj-ea"/>
                <a:cs typeface="+mj-cs"/>
              </a:rPr>
              <a:t>Integrantes: 	Martínez; Agustín</a:t>
            </a:r>
          </a:p>
          <a:p>
            <a:pPr marL="0" marR="0" lvl="0" indent="0" algn="ctr" defTabSz="914400" rtl="0" eaLnBrk="1" fontAlgn="auto" latinLnBrk="0" hangingPunct="1">
              <a:lnSpc>
                <a:spcPct val="85000"/>
              </a:lnSpc>
              <a:spcBef>
                <a:spcPct val="0"/>
              </a:spcBef>
              <a:spcAft>
                <a:spcPts val="0"/>
              </a:spcAft>
              <a:buClrTx/>
              <a:buSzTx/>
              <a:buFontTx/>
              <a:buNone/>
              <a:tabLst/>
              <a:defRPr/>
            </a:pPr>
            <a:r>
              <a:rPr kumimoji="0" lang="es-AR" sz="2000" b="0" i="0" u="none" strike="noStrike" kern="1200" cap="none" spc="-50" normalizeH="0" baseline="0" noProof="0" dirty="0" smtClean="0">
                <a:ln>
                  <a:noFill/>
                </a:ln>
                <a:solidFill>
                  <a:schemeClr val="tx1"/>
                </a:solidFill>
                <a:effectLst/>
                <a:uLnTx/>
                <a:uFillTx/>
                <a:latin typeface="+mj-lt"/>
                <a:ea typeface="+mj-ea"/>
                <a:cs typeface="+mj-cs"/>
              </a:rPr>
              <a:t>		Salerno</a:t>
            </a:r>
            <a:r>
              <a:rPr lang="es-AR" sz="2000" spc="-50" baseline="0" dirty="0" smtClean="0">
                <a:latin typeface="+mj-lt"/>
                <a:ea typeface="+mj-ea"/>
                <a:cs typeface="+mj-cs"/>
              </a:rPr>
              <a:t>;</a:t>
            </a:r>
            <a:r>
              <a:rPr lang="es-AR" sz="2000" spc="-50" dirty="0" smtClean="0">
                <a:latin typeface="+mj-lt"/>
                <a:ea typeface="+mj-ea"/>
                <a:cs typeface="+mj-cs"/>
              </a:rPr>
              <a:t> Santiago</a:t>
            </a:r>
          </a:p>
          <a:p>
            <a:pPr marL="0" marR="0" lvl="0" indent="0" algn="ctr" defTabSz="914400" rtl="0" eaLnBrk="1" fontAlgn="auto" latinLnBrk="0" hangingPunct="1">
              <a:lnSpc>
                <a:spcPct val="85000"/>
              </a:lnSpc>
              <a:spcBef>
                <a:spcPct val="0"/>
              </a:spcBef>
              <a:spcAft>
                <a:spcPts val="0"/>
              </a:spcAft>
              <a:buClrTx/>
              <a:buSzTx/>
              <a:buFontTx/>
              <a:buNone/>
              <a:tabLst/>
              <a:defRPr/>
            </a:pPr>
            <a:r>
              <a:rPr kumimoji="0" lang="es-AR" sz="2000" b="0" i="0" u="none" strike="noStrike" kern="1200" cap="none" spc="-50" normalizeH="0" baseline="0" noProof="0" dirty="0" smtClean="0">
                <a:ln>
                  <a:noFill/>
                </a:ln>
                <a:solidFill>
                  <a:schemeClr val="tx1"/>
                </a:solidFill>
                <a:effectLst/>
                <a:uLnTx/>
                <a:uFillTx/>
                <a:latin typeface="+mj-lt"/>
                <a:ea typeface="+mj-ea"/>
                <a:cs typeface="+mj-cs"/>
              </a:rPr>
              <a:t>	</a:t>
            </a:r>
            <a:r>
              <a:rPr kumimoji="0" lang="es-AR" sz="2000" b="0" i="0" u="none" strike="noStrike" kern="1200" cap="none" spc="-50" normalizeH="0" noProof="0" dirty="0" smtClean="0">
                <a:ln>
                  <a:noFill/>
                </a:ln>
                <a:solidFill>
                  <a:schemeClr val="tx1"/>
                </a:solidFill>
                <a:effectLst/>
                <a:uLnTx/>
                <a:uFillTx/>
                <a:latin typeface="+mj-lt"/>
                <a:ea typeface="+mj-ea"/>
                <a:cs typeface="+mj-cs"/>
              </a:rPr>
              <a:t>         </a:t>
            </a:r>
            <a:r>
              <a:rPr kumimoji="0" lang="es-AR" sz="2000" b="0" i="0" u="none" strike="noStrike" kern="1200" cap="none" spc="-50" normalizeH="0" baseline="0" noProof="0" dirty="0" smtClean="0">
                <a:ln>
                  <a:noFill/>
                </a:ln>
                <a:solidFill>
                  <a:schemeClr val="tx1"/>
                </a:solidFill>
                <a:effectLst/>
                <a:uLnTx/>
                <a:uFillTx/>
                <a:latin typeface="+mj-lt"/>
                <a:ea typeface="+mj-ea"/>
                <a:cs typeface="+mj-cs"/>
              </a:rPr>
              <a:t>Spataro;</a:t>
            </a:r>
            <a:r>
              <a:rPr kumimoji="0" lang="es-AR" sz="2000" b="0" i="0" u="none" strike="noStrike" kern="1200" cap="none" spc="-50" normalizeH="0" noProof="0" dirty="0" smtClean="0">
                <a:ln>
                  <a:noFill/>
                </a:ln>
                <a:solidFill>
                  <a:schemeClr val="tx1"/>
                </a:solidFill>
                <a:effectLst/>
                <a:uLnTx/>
                <a:uFillTx/>
                <a:latin typeface="+mj-lt"/>
                <a:ea typeface="+mj-ea"/>
                <a:cs typeface="+mj-cs"/>
              </a:rPr>
              <a:t> guido </a:t>
            </a:r>
          </a:p>
          <a:p>
            <a:pPr marL="0" marR="0" lvl="0" indent="0" algn="ctr" defTabSz="914400" rtl="0" eaLnBrk="1" fontAlgn="auto" latinLnBrk="0" hangingPunct="1">
              <a:lnSpc>
                <a:spcPct val="85000"/>
              </a:lnSpc>
              <a:spcBef>
                <a:spcPct val="0"/>
              </a:spcBef>
              <a:spcAft>
                <a:spcPts val="0"/>
              </a:spcAft>
              <a:buClrTx/>
              <a:buSzTx/>
              <a:buFontTx/>
              <a:buNone/>
              <a:tabLst/>
              <a:defRPr/>
            </a:pPr>
            <a:r>
              <a:rPr lang="es-AR" sz="2000" spc="-50" baseline="0" dirty="0" smtClean="0">
                <a:latin typeface="+mj-lt"/>
                <a:ea typeface="+mj-ea"/>
                <a:cs typeface="+mj-cs"/>
              </a:rPr>
              <a:t>	</a:t>
            </a:r>
            <a:r>
              <a:rPr lang="es-AR" sz="2000" spc="-50" dirty="0" smtClean="0">
                <a:latin typeface="+mj-lt"/>
                <a:ea typeface="+mj-ea"/>
                <a:cs typeface="+mj-cs"/>
              </a:rPr>
              <a:t>         </a:t>
            </a:r>
            <a:r>
              <a:rPr lang="es-AR" sz="2000" spc="-50" baseline="0" dirty="0" smtClean="0">
                <a:latin typeface="+mj-lt"/>
                <a:ea typeface="+mj-ea"/>
                <a:cs typeface="+mj-cs"/>
              </a:rPr>
              <a:t>Zorrilla;</a:t>
            </a:r>
            <a:r>
              <a:rPr lang="es-AR" sz="2000" spc="-50" dirty="0" smtClean="0">
                <a:latin typeface="+mj-lt"/>
                <a:ea typeface="+mj-ea"/>
                <a:cs typeface="+mj-cs"/>
              </a:rPr>
              <a:t> Javier</a:t>
            </a:r>
            <a:endParaRPr kumimoji="0" lang="es-ES" sz="2000" b="0" i="0" u="none" strike="noStrike" kern="1200" cap="none" spc="-5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a:xfrm>
            <a:off x="2285984" y="1785926"/>
            <a:ext cx="4572000" cy="96995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s-AR" sz="4000" b="0" i="0" u="none" strike="noStrike" kern="1200" cap="none" spc="-50" normalizeH="0" baseline="0" noProof="0" dirty="0" smtClean="0">
                <a:ln>
                  <a:noFill/>
                </a:ln>
                <a:solidFill>
                  <a:schemeClr val="tx1"/>
                </a:solidFill>
                <a:effectLst/>
                <a:uLnTx/>
                <a:uFillTx/>
                <a:latin typeface="+mj-lt"/>
                <a:ea typeface="+mj-ea"/>
                <a:cs typeface="+mj-cs"/>
              </a:rPr>
              <a:t>GRUPO</a:t>
            </a:r>
            <a:r>
              <a:rPr kumimoji="0" lang="es-AR" sz="4000" b="0" i="0" u="none" strike="noStrike" kern="1200" cap="none" spc="-50" normalizeH="0" noProof="0" dirty="0" smtClean="0">
                <a:ln>
                  <a:noFill/>
                </a:ln>
                <a:solidFill>
                  <a:schemeClr val="tx1"/>
                </a:solidFill>
                <a:effectLst/>
                <a:uLnTx/>
                <a:uFillTx/>
                <a:latin typeface="+mj-lt"/>
                <a:ea typeface="+mj-ea"/>
                <a:cs typeface="+mj-cs"/>
              </a:rPr>
              <a:t> 5</a:t>
            </a:r>
            <a:endParaRPr kumimoji="0" lang="es-ES" sz="4000" b="0" i="0" u="none" strike="noStrike" kern="1200" cap="none" spc="-5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057" y="188640"/>
            <a:ext cx="5481214" cy="677490"/>
          </a:xfrm>
        </p:spPr>
        <p:txBody>
          <a:bodyPr/>
          <a:lstStyle/>
          <a:p>
            <a:r>
              <a:rPr lang="es-AR" dirty="0" smtClean="0"/>
              <a:t>GR</a:t>
            </a:r>
            <a:r>
              <a:rPr lang="es-AR" dirty="0"/>
              <a:t>Á</a:t>
            </a:r>
            <a:r>
              <a:rPr lang="es-AR" dirty="0" smtClean="0"/>
              <a:t>FICO CIRCULAR</a:t>
            </a:r>
            <a:endParaRPr lang="es-AR" dirty="0"/>
          </a:p>
        </p:txBody>
      </p:sp>
      <p:sp>
        <p:nvSpPr>
          <p:cNvPr id="3" name="Marcador de contenido 2"/>
          <p:cNvSpPr>
            <a:spLocks noGrp="1"/>
          </p:cNvSpPr>
          <p:nvPr>
            <p:ph idx="1"/>
          </p:nvPr>
        </p:nvSpPr>
        <p:spPr>
          <a:xfrm>
            <a:off x="969952" y="5661249"/>
            <a:ext cx="6446520" cy="1008112"/>
          </a:xfrm>
        </p:spPr>
        <p:txBody>
          <a:bodyPr/>
          <a:lstStyle/>
          <a:p>
            <a:pPr marL="545783" indent="-285750">
              <a:buFont typeface="Wingdings" panose="05000000000000000000" pitchFamily="2" charset="2"/>
              <a:buChar char="v"/>
            </a:pPr>
            <a:r>
              <a:rPr lang="es-AR" dirty="0"/>
              <a:t>Este gráfico representa el valor porcentual </a:t>
            </a:r>
            <a:r>
              <a:rPr lang="es-AR" dirty="0" smtClean="0"/>
              <a:t>de los grupos que entregaron x cantidad de informes o entregas a tiempo.</a:t>
            </a:r>
            <a:endParaRPr lang="es-AR" dirty="0"/>
          </a:p>
        </p:txBody>
      </p:sp>
      <p:graphicFrame>
        <p:nvGraphicFramePr>
          <p:cNvPr id="8" name="Gráfico 7">
            <a:extLst>
              <a:ext uri="{FF2B5EF4-FFF2-40B4-BE49-F238E27FC236}">
                <a16:creationId xmlns:ve="http://schemas.openxmlformats.org/markup-compatibility/2006" xmlns:o="urn:schemas-microsoft-com:office:office"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 xmlns:xdr="http://schemas.openxmlformats.org/drawingml/2006/spreadsheetDrawing" xmlns:a16="http://schemas.microsoft.com/office/drawing/2014/main" xmlns:lc="http://schemas.openxmlformats.org/drawingml/2006/lockedCanvas" id="{00000000-0008-0000-0100-000005000000}"/>
              </a:ext>
            </a:extLst>
          </p:cNvPr>
          <p:cNvGraphicFramePr/>
          <p:nvPr>
            <p:extLst>
              <p:ext uri="{D42A27DB-BD31-4B8C-83A1-F6EECF244321}">
                <p14:modId xmlns:p14="http://schemas.microsoft.com/office/powerpoint/2010/main" xmlns="" val="1144834496"/>
              </p:ext>
            </p:extLst>
          </p:nvPr>
        </p:nvGraphicFramePr>
        <p:xfrm>
          <a:off x="1387147" y="1340768"/>
          <a:ext cx="5612130" cy="360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519094775"/>
      </p:ext>
    </p:extLst>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250"/>
                                        <p:tgtEl>
                                          <p:spTgt spid="8"/>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5864" y="908720"/>
            <a:ext cx="7467600" cy="580926"/>
          </a:xfrm>
        </p:spPr>
        <p:txBody>
          <a:bodyPr>
            <a:noAutofit/>
          </a:bodyPr>
          <a:lstStyle/>
          <a:p>
            <a:pPr algn="ctr"/>
            <a:r>
              <a:rPr lang="es-AR" dirty="0" smtClean="0"/>
              <a:t>CONCLUSIONES RESPECTO A LOS DATOS:</a:t>
            </a:r>
            <a:endParaRPr lang="es-ES" dirty="0"/>
          </a:p>
        </p:txBody>
      </p:sp>
      <p:sp>
        <p:nvSpPr>
          <p:cNvPr id="3" name="2 Marcador de contenido"/>
          <p:cNvSpPr>
            <a:spLocks noGrp="1"/>
          </p:cNvSpPr>
          <p:nvPr>
            <p:ph idx="1"/>
          </p:nvPr>
        </p:nvSpPr>
        <p:spPr>
          <a:xfrm>
            <a:off x="971600" y="1484784"/>
            <a:ext cx="6446520" cy="4351337"/>
          </a:xfrm>
        </p:spPr>
        <p:txBody>
          <a:bodyPr>
            <a:normAutofit/>
          </a:bodyPr>
          <a:lstStyle/>
          <a:p>
            <a:pPr marL="533400" indent="-352425">
              <a:buFont typeface="Wingdings" panose="05000000000000000000" pitchFamily="2" charset="2"/>
              <a:buChar char="v"/>
              <a:tabLst>
                <a:tab pos="987425" algn="l"/>
              </a:tabLst>
            </a:pPr>
            <a:r>
              <a:rPr lang="es-AR" dirty="0" smtClean="0"/>
              <a:t>Teniendo en cuenta los gráficos, hemos observado que más de un cuarto de los grupos entregaron al menos 5 informes.</a:t>
            </a:r>
          </a:p>
          <a:p>
            <a:pPr marL="525463" indent="-342900">
              <a:buFont typeface="Wingdings" panose="05000000000000000000" pitchFamily="2" charset="2"/>
              <a:buChar char="v"/>
            </a:pPr>
            <a:r>
              <a:rPr lang="es-AR" dirty="0" smtClean="0"/>
              <a:t>La mayoría llegó a completar un 55% de las entregas totales.</a:t>
            </a:r>
          </a:p>
          <a:p>
            <a:pPr marL="525463" indent="-342900">
              <a:buFont typeface="Wingdings" panose="05000000000000000000" pitchFamily="2" charset="2"/>
              <a:buChar char="v"/>
            </a:pPr>
            <a:r>
              <a:rPr lang="es-AR" dirty="0" smtClean="0"/>
              <a:t>Las entregas de “Programación” y “Digitales” son las que menos porcentaje de realización tienen.</a:t>
            </a: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2123728" y="3933056"/>
            <a:ext cx="4464496" cy="2528631"/>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5212" y="188640"/>
            <a:ext cx="7269480" cy="794122"/>
          </a:xfrm>
        </p:spPr>
        <p:txBody>
          <a:bodyPr>
            <a:normAutofit/>
          </a:bodyPr>
          <a:lstStyle/>
          <a:p>
            <a:r>
              <a:rPr lang="es-AR" dirty="0" smtClean="0"/>
              <a:t>PARAMETROS DE INTERÉS</a:t>
            </a:r>
            <a:endParaRPr lang="es-AR" dirty="0"/>
          </a:p>
        </p:txBody>
      </p:sp>
      <p:sp>
        <p:nvSpPr>
          <p:cNvPr id="3" name="Marcador de contenido 2"/>
          <p:cNvSpPr>
            <a:spLocks noGrp="1"/>
          </p:cNvSpPr>
          <p:nvPr>
            <p:ph idx="1"/>
          </p:nvPr>
        </p:nvSpPr>
        <p:spPr>
          <a:xfrm>
            <a:off x="642910" y="1529408"/>
            <a:ext cx="7056784" cy="5328592"/>
          </a:xfrm>
        </p:spPr>
        <p:txBody>
          <a:bodyPr>
            <a:noAutofit/>
          </a:bodyPr>
          <a:lstStyle/>
          <a:p>
            <a:pPr>
              <a:buFont typeface="Wingdings" panose="05000000000000000000" pitchFamily="2" charset="2"/>
              <a:buChar char="v"/>
            </a:pPr>
            <a:r>
              <a:rPr lang="es-AR" sz="1600" b="1" u="sng" dirty="0"/>
              <a:t>M</a:t>
            </a:r>
            <a:r>
              <a:rPr lang="es-AR" sz="1600" b="1" u="sng" dirty="0" smtClean="0"/>
              <a:t>edidas </a:t>
            </a:r>
            <a:r>
              <a:rPr lang="es-AR" sz="1600" b="1" u="sng" dirty="0"/>
              <a:t>de </a:t>
            </a:r>
            <a:r>
              <a:rPr lang="es-AR" sz="1600" b="1" u="sng" dirty="0" smtClean="0"/>
              <a:t>Tendencia Central</a:t>
            </a:r>
            <a:r>
              <a:rPr lang="es-AR" sz="1600" b="1" u="sng" dirty="0"/>
              <a:t>:</a:t>
            </a:r>
            <a:endParaRPr lang="es-AR" sz="1600" b="1" u="sng" dirty="0" smtClean="0"/>
          </a:p>
          <a:p>
            <a:pPr lvl="1">
              <a:lnSpc>
                <a:spcPct val="120000"/>
              </a:lnSpc>
              <a:buFont typeface="Arial" panose="020B0604020202020204" pitchFamily="34" charset="0"/>
              <a:buChar char="•"/>
            </a:pPr>
            <a:r>
              <a:rPr lang="es-AR" u="sng" dirty="0" smtClean="0"/>
              <a:t>Moda Aritmética (Mo):</a:t>
            </a:r>
            <a:r>
              <a:rPr lang="es-AR" dirty="0" smtClean="0"/>
              <a:t> </a:t>
            </a:r>
            <a:r>
              <a:rPr lang="es-ES" dirty="0" smtClean="0"/>
              <a:t>Valor/es </a:t>
            </a:r>
            <a:r>
              <a:rPr lang="es-ES" dirty="0"/>
              <a:t>que más se repiten en un conjunto de resultados.</a:t>
            </a:r>
            <a:endParaRPr lang="es-AR" dirty="0" smtClean="0"/>
          </a:p>
          <a:p>
            <a:pPr marL="274320" lvl="1" indent="0">
              <a:lnSpc>
                <a:spcPct val="120000"/>
              </a:lnSpc>
              <a:buNone/>
            </a:pPr>
            <a:endParaRPr lang="es-AR" dirty="0" smtClean="0"/>
          </a:p>
          <a:p>
            <a:pPr lvl="1">
              <a:lnSpc>
                <a:spcPct val="120000"/>
              </a:lnSpc>
              <a:buFont typeface="Arial" panose="020B0604020202020204" pitchFamily="34" charset="0"/>
              <a:buChar char="•"/>
            </a:pPr>
            <a:r>
              <a:rPr lang="es-AR" u="sng" dirty="0" smtClean="0"/>
              <a:t>Mediana (Me</a:t>
            </a:r>
            <a:r>
              <a:rPr lang="es-AR" u="sng" dirty="0"/>
              <a:t>):</a:t>
            </a:r>
            <a:r>
              <a:rPr lang="es-AR" dirty="0"/>
              <a:t> Valor que ocupa el lugar central entre todos los resultados ordenados </a:t>
            </a:r>
            <a:r>
              <a:rPr lang="es-AR" dirty="0" smtClean="0"/>
              <a:t>de forma </a:t>
            </a:r>
            <a:r>
              <a:rPr lang="es-AR" dirty="0"/>
              <a:t>creciente o decreciente.</a:t>
            </a:r>
            <a:endParaRPr lang="es-AR" dirty="0" smtClean="0"/>
          </a:p>
          <a:p>
            <a:pPr marL="274320" lvl="1" indent="0">
              <a:lnSpc>
                <a:spcPct val="120000"/>
              </a:lnSpc>
              <a:buNone/>
            </a:pPr>
            <a:endParaRPr lang="es-AR" dirty="0" smtClean="0"/>
          </a:p>
          <a:p>
            <a:pPr lvl="1">
              <a:lnSpc>
                <a:spcPct val="120000"/>
              </a:lnSpc>
              <a:buFont typeface="Arial" panose="020B0604020202020204" pitchFamily="34" charset="0"/>
              <a:buChar char="•"/>
            </a:pPr>
            <a:r>
              <a:rPr lang="es-AR" u="sng" dirty="0" smtClean="0"/>
              <a:t>Promedio o Media Aritmética ():</a:t>
            </a:r>
            <a:r>
              <a:rPr lang="es-AR" dirty="0" smtClean="0"/>
              <a:t> </a:t>
            </a:r>
            <a:r>
              <a:rPr lang="es-ES" dirty="0"/>
              <a:t>Valor obtenido al hacer el cociente entre la sumatoria </a:t>
            </a:r>
            <a:r>
              <a:rPr lang="es-ES" dirty="0" smtClean="0"/>
              <a:t>de todos </a:t>
            </a:r>
            <a:r>
              <a:rPr lang="es-ES" dirty="0"/>
              <a:t>los valores y la cantidad de muestras obtenidas</a:t>
            </a:r>
            <a:r>
              <a:rPr lang="es-ES" sz="1200" dirty="0" smtClean="0"/>
              <a:t>.</a:t>
            </a:r>
          </a:p>
        </p:txBody>
      </p:sp>
    </p:spTree>
    <p:extLst>
      <p:ext uri="{BB962C8B-B14F-4D97-AF65-F5344CB8AC3E}">
        <p14:creationId xmlns:p14="http://schemas.microsoft.com/office/powerpoint/2010/main" xmlns="" val="23268667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5212" y="188640"/>
            <a:ext cx="7269480" cy="794122"/>
          </a:xfrm>
        </p:spPr>
        <p:txBody>
          <a:bodyPr>
            <a:normAutofit/>
          </a:bodyPr>
          <a:lstStyle/>
          <a:p>
            <a:r>
              <a:rPr lang="es-AR" dirty="0" smtClean="0"/>
              <a:t>PARAMETROS DE INTERÉS</a:t>
            </a:r>
            <a:endParaRPr lang="es-AR" dirty="0"/>
          </a:p>
        </p:txBody>
      </p:sp>
      <p:sp>
        <p:nvSpPr>
          <p:cNvPr id="3" name="Marcador de contenido 2"/>
          <p:cNvSpPr>
            <a:spLocks noGrp="1"/>
          </p:cNvSpPr>
          <p:nvPr>
            <p:ph idx="1"/>
          </p:nvPr>
        </p:nvSpPr>
        <p:spPr>
          <a:xfrm>
            <a:off x="571472" y="1142984"/>
            <a:ext cx="7056784" cy="5328592"/>
          </a:xfrm>
        </p:spPr>
        <p:txBody>
          <a:bodyPr>
            <a:noAutofit/>
          </a:bodyPr>
          <a:lstStyle/>
          <a:p>
            <a:pPr>
              <a:lnSpc>
                <a:spcPct val="120000"/>
              </a:lnSpc>
              <a:buFont typeface="Wingdings" panose="05000000000000000000" pitchFamily="2" charset="2"/>
              <a:buChar char="v"/>
            </a:pPr>
            <a:r>
              <a:rPr lang="es-ES" sz="1600" b="1" u="sng" dirty="0" smtClean="0"/>
              <a:t>Medidas </a:t>
            </a:r>
            <a:r>
              <a:rPr lang="es-ES" sz="1600" b="1" u="sng" dirty="0"/>
              <a:t>de Dispersión:</a:t>
            </a:r>
          </a:p>
          <a:p>
            <a:pPr lvl="1">
              <a:lnSpc>
                <a:spcPct val="120000"/>
              </a:lnSpc>
              <a:buFont typeface="Arial" panose="020B0604020202020204" pitchFamily="34" charset="0"/>
              <a:buChar char="•"/>
            </a:pPr>
            <a:r>
              <a:rPr lang="es-ES" dirty="0" smtClean="0"/>
              <a:t> </a:t>
            </a:r>
            <a:r>
              <a:rPr lang="es-ES" u="sng" dirty="0"/>
              <a:t>Frecuencia absoluta (fi</a:t>
            </a:r>
            <a:r>
              <a:rPr lang="es-ES" u="sng" dirty="0" smtClean="0"/>
              <a:t>):</a:t>
            </a:r>
            <a:r>
              <a:rPr lang="es-ES" dirty="0" smtClean="0"/>
              <a:t> Cantidad </a:t>
            </a:r>
            <a:r>
              <a:rPr lang="es-ES" dirty="0"/>
              <a:t>de veces que se repite el mismo resultado. </a:t>
            </a:r>
            <a:r>
              <a:rPr lang="es-ES" dirty="0" smtClean="0"/>
              <a:t>(Se deben colocar </a:t>
            </a:r>
            <a:r>
              <a:rPr lang="es-ES" dirty="0"/>
              <a:t>los resultados de menor a </a:t>
            </a:r>
            <a:r>
              <a:rPr lang="es-ES" dirty="0" smtClean="0"/>
              <a:t>mayor).</a:t>
            </a:r>
          </a:p>
          <a:p>
            <a:pPr marL="274320" lvl="1" indent="0">
              <a:lnSpc>
                <a:spcPct val="120000"/>
              </a:lnSpc>
              <a:buNone/>
            </a:pPr>
            <a:endParaRPr lang="es-ES" dirty="0"/>
          </a:p>
          <a:p>
            <a:pPr lvl="1">
              <a:lnSpc>
                <a:spcPct val="120000"/>
              </a:lnSpc>
              <a:buFont typeface="Arial" panose="020B0604020202020204" pitchFamily="34" charset="0"/>
              <a:buChar char="•"/>
            </a:pPr>
            <a:r>
              <a:rPr lang="es-ES" u="sng" dirty="0"/>
              <a:t>Frecuencia relativa (ni</a:t>
            </a:r>
            <a:r>
              <a:rPr lang="es-ES" u="sng" dirty="0" smtClean="0"/>
              <a:t>):</a:t>
            </a:r>
            <a:r>
              <a:rPr lang="es-ES" dirty="0" smtClean="0"/>
              <a:t> Cantidad </a:t>
            </a:r>
            <a:r>
              <a:rPr lang="es-ES" dirty="0"/>
              <a:t>de veces que se repite el mismo resultado con respecto a </a:t>
            </a:r>
            <a:r>
              <a:rPr lang="es-ES" dirty="0" smtClean="0"/>
              <a:t>la cantidad </a:t>
            </a:r>
            <a:r>
              <a:rPr lang="es-ES" dirty="0"/>
              <a:t>de resultados total. Se deben colocar los resultados de menor a mayor</a:t>
            </a:r>
            <a:r>
              <a:rPr lang="es-ES" dirty="0" smtClean="0"/>
              <a:t>.</a:t>
            </a:r>
          </a:p>
          <a:p>
            <a:pPr marL="274320" lvl="1" indent="0">
              <a:lnSpc>
                <a:spcPct val="120000"/>
              </a:lnSpc>
              <a:buNone/>
            </a:pPr>
            <a:endParaRPr lang="es-ES" dirty="0"/>
          </a:p>
          <a:p>
            <a:pPr lvl="1">
              <a:lnSpc>
                <a:spcPct val="120000"/>
              </a:lnSpc>
              <a:buFont typeface="Arial" panose="020B0604020202020204" pitchFamily="34" charset="0"/>
              <a:buChar char="•"/>
            </a:pPr>
            <a:r>
              <a:rPr lang="es-ES" u="sng" dirty="0"/>
              <a:t>Frecuencia absoluta acumulada (Fi</a:t>
            </a:r>
            <a:r>
              <a:rPr lang="es-ES" u="sng" dirty="0" smtClean="0"/>
              <a:t>):</a:t>
            </a:r>
            <a:r>
              <a:rPr lang="es-ES" dirty="0" smtClean="0"/>
              <a:t> Resultado </a:t>
            </a:r>
            <a:r>
              <a:rPr lang="es-ES" dirty="0"/>
              <a:t>de ir sumando los valores de </a:t>
            </a:r>
            <a:r>
              <a:rPr lang="es-ES" dirty="0" smtClean="0"/>
              <a:t>frecuencias absolutas.</a:t>
            </a:r>
          </a:p>
          <a:p>
            <a:pPr marL="274320" lvl="1" indent="0">
              <a:lnSpc>
                <a:spcPct val="120000"/>
              </a:lnSpc>
              <a:buNone/>
            </a:pPr>
            <a:endParaRPr lang="es-ES" dirty="0"/>
          </a:p>
          <a:p>
            <a:pPr lvl="1">
              <a:lnSpc>
                <a:spcPct val="120000"/>
              </a:lnSpc>
              <a:buFont typeface="Arial" panose="020B0604020202020204" pitchFamily="34" charset="0"/>
              <a:buChar char="•"/>
            </a:pPr>
            <a:r>
              <a:rPr lang="es-ES" u="sng" dirty="0" smtClean="0"/>
              <a:t>Frecuencia </a:t>
            </a:r>
            <a:r>
              <a:rPr lang="es-ES" u="sng" dirty="0"/>
              <a:t>relativa acumulada (Ni):</a:t>
            </a:r>
            <a:r>
              <a:rPr lang="es-ES" dirty="0"/>
              <a:t> Frecuencia absoluta acumulada con respecto a </a:t>
            </a:r>
            <a:r>
              <a:rPr lang="es-ES" dirty="0" smtClean="0"/>
              <a:t>la cantidad </a:t>
            </a:r>
            <a:r>
              <a:rPr lang="es-ES" dirty="0"/>
              <a:t>de resultados total.</a:t>
            </a:r>
            <a:endParaRPr lang="es-AR" dirty="0"/>
          </a:p>
        </p:txBody>
      </p:sp>
    </p:spTree>
    <p:extLst>
      <p:ext uri="{BB962C8B-B14F-4D97-AF65-F5344CB8AC3E}">
        <p14:creationId xmlns:p14="http://schemas.microsoft.com/office/powerpoint/2010/main" xmlns="" val="23268667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9862" y="188640"/>
            <a:ext cx="6236172" cy="1325562"/>
          </a:xfrm>
        </p:spPr>
        <p:txBody>
          <a:bodyPr/>
          <a:lstStyle/>
          <a:p>
            <a:pPr algn="ctr"/>
            <a:r>
              <a:rPr lang="es-AR" dirty="0" smtClean="0"/>
              <a:t>LOS RESULTADOS SON LOS SIGUIENTES</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3143240" y="4572008"/>
            <a:ext cx="2247900" cy="104775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14282" y="2000240"/>
            <a:ext cx="8096271" cy="1858553"/>
          </a:xfrm>
          <a:prstGeom prst="rect">
            <a:avLst/>
          </a:prstGeom>
          <a:noFill/>
          <a:ln w="9525">
            <a:noFill/>
            <a:miter lim="800000"/>
            <a:headEnd/>
            <a:tailEnd/>
          </a:ln>
          <a:effectLst/>
        </p:spPr>
      </p:pic>
    </p:spTree>
    <p:extLst>
      <p:ext uri="{BB962C8B-B14F-4D97-AF65-F5344CB8AC3E}">
        <p14:creationId xmlns:p14="http://schemas.microsoft.com/office/powerpoint/2010/main" xmlns="" val="20805470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8834" y="260648"/>
            <a:ext cx="4201660" cy="854610"/>
          </a:xfrm>
        </p:spPr>
        <p:txBody>
          <a:bodyPr/>
          <a:lstStyle/>
          <a:p>
            <a:r>
              <a:rPr lang="es-AR" dirty="0" smtClean="0"/>
              <a:t>BIBLIOGRAF</a:t>
            </a:r>
            <a:r>
              <a:rPr lang="es-AR" dirty="0"/>
              <a:t>Í</a:t>
            </a:r>
            <a:r>
              <a:rPr lang="es-AR" dirty="0" smtClean="0"/>
              <a:t>A</a:t>
            </a:r>
            <a:endParaRPr lang="es-AR" dirty="0"/>
          </a:p>
        </p:txBody>
      </p:sp>
      <p:sp>
        <p:nvSpPr>
          <p:cNvPr id="3" name="Marcador de contenido 2"/>
          <p:cNvSpPr>
            <a:spLocks noGrp="1"/>
          </p:cNvSpPr>
          <p:nvPr>
            <p:ph idx="1"/>
          </p:nvPr>
        </p:nvSpPr>
        <p:spPr>
          <a:xfrm>
            <a:off x="251520" y="1828801"/>
            <a:ext cx="7488832" cy="2680319"/>
          </a:xfrm>
        </p:spPr>
        <p:txBody>
          <a:bodyPr/>
          <a:lstStyle/>
          <a:p>
            <a:pPr>
              <a:buFont typeface="Wingdings" panose="05000000000000000000" pitchFamily="2" charset="2"/>
              <a:buChar char="v"/>
            </a:pPr>
            <a:r>
              <a:rPr lang="es-ES_tradnl" u="sng" dirty="0">
                <a:solidFill>
                  <a:schemeClr val="accent2">
                    <a:lumMod val="75000"/>
                  </a:schemeClr>
                </a:solidFill>
                <a:hlinkClick r:id="rId2"/>
              </a:rPr>
              <a:t>https://www.superprof.es/apuntes/escolar/matematicas/estadistica/descriptiva/moda-estadistica.html</a:t>
            </a:r>
            <a:endParaRPr lang="es-AR" dirty="0">
              <a:solidFill>
                <a:schemeClr val="accent2">
                  <a:lumMod val="75000"/>
                </a:schemeClr>
              </a:solidFill>
            </a:endParaRPr>
          </a:p>
          <a:p>
            <a:pPr>
              <a:buFont typeface="Wingdings" panose="05000000000000000000" pitchFamily="2" charset="2"/>
              <a:buChar char="v"/>
            </a:pPr>
            <a:r>
              <a:rPr lang="es-ES_tradnl" u="sng" dirty="0">
                <a:solidFill>
                  <a:schemeClr val="accent2">
                    <a:lumMod val="75000"/>
                  </a:schemeClr>
                </a:solidFill>
                <a:hlinkClick r:id="rId3"/>
              </a:rPr>
              <a:t>https://es.wikipedia.org/wiki/Mediana_(estad%C3%ADstica)</a:t>
            </a:r>
            <a:endParaRPr lang="es-AR" dirty="0">
              <a:solidFill>
                <a:schemeClr val="accent2">
                  <a:lumMod val="75000"/>
                </a:schemeClr>
              </a:solidFill>
            </a:endParaRPr>
          </a:p>
          <a:p>
            <a:pPr>
              <a:buFont typeface="Wingdings" panose="05000000000000000000" pitchFamily="2" charset="2"/>
              <a:buChar char="v"/>
            </a:pPr>
            <a:r>
              <a:rPr lang="es-ES_tradnl" u="sng" dirty="0">
                <a:solidFill>
                  <a:schemeClr val="accent2">
                    <a:lumMod val="75000"/>
                  </a:schemeClr>
                </a:solidFill>
                <a:hlinkClick r:id="rId4"/>
              </a:rPr>
              <a:t>https://www.ditutor.com/estadistica/relativa_acumulada.html</a:t>
            </a:r>
            <a:endParaRPr lang="es-AR" dirty="0">
              <a:solidFill>
                <a:schemeClr val="accent2">
                  <a:lumMod val="75000"/>
                </a:schemeClr>
              </a:solidFill>
            </a:endParaRPr>
          </a:p>
          <a:p>
            <a:pPr>
              <a:buFont typeface="Wingdings" panose="05000000000000000000" pitchFamily="2" charset="2"/>
              <a:buChar char="v"/>
            </a:pPr>
            <a:r>
              <a:rPr lang="es-ES_tradnl" u="sng" dirty="0">
                <a:solidFill>
                  <a:schemeClr val="accent2">
                    <a:lumMod val="75000"/>
                  </a:schemeClr>
                </a:solidFill>
                <a:hlinkClick r:id="rId5"/>
              </a:rPr>
              <a:t>https://economipedia.com/definiciones/frecuencia-absoluta-acumulada.html</a:t>
            </a:r>
            <a:endParaRPr lang="es-AR" dirty="0">
              <a:solidFill>
                <a:schemeClr val="accent2">
                  <a:lumMod val="75000"/>
                </a:schemeClr>
              </a:solidFill>
            </a:endParaRPr>
          </a:p>
          <a:p>
            <a:endParaRPr lang="es-AR" dirty="0"/>
          </a:p>
        </p:txBody>
      </p:sp>
    </p:spTree>
    <p:extLst>
      <p:ext uri="{BB962C8B-B14F-4D97-AF65-F5344CB8AC3E}">
        <p14:creationId xmlns:p14="http://schemas.microsoft.com/office/powerpoint/2010/main" xmlns="" val="14614640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692696"/>
            <a:ext cx="7269480" cy="710594"/>
          </a:xfrm>
        </p:spPr>
        <p:txBody>
          <a:bodyPr/>
          <a:lstStyle/>
          <a:p>
            <a:pPr algn="ctr"/>
            <a:r>
              <a:rPr lang="es-AR" dirty="0" smtClean="0"/>
              <a:t>¿Qué es la estadística?</a:t>
            </a:r>
            <a:endParaRPr lang="es-ES" dirty="0"/>
          </a:p>
        </p:txBody>
      </p:sp>
      <p:sp>
        <p:nvSpPr>
          <p:cNvPr id="3" name="2 Marcador de contenido"/>
          <p:cNvSpPr>
            <a:spLocks noGrp="1"/>
          </p:cNvSpPr>
          <p:nvPr>
            <p:ph idx="1"/>
          </p:nvPr>
        </p:nvSpPr>
        <p:spPr>
          <a:xfrm>
            <a:off x="899592" y="1700808"/>
            <a:ext cx="6446520" cy="4351337"/>
          </a:xfrm>
        </p:spPr>
        <p:txBody>
          <a:bodyPr>
            <a:normAutofit/>
          </a:bodyPr>
          <a:lstStyle/>
          <a:p>
            <a:pPr>
              <a:buNone/>
            </a:pPr>
            <a:r>
              <a:rPr lang="es-ES" sz="2000" dirty="0" smtClean="0"/>
              <a:t>		La estadística es la ciencia que utiliza conjuntos de datos numéricos para obtener, a partir de ellos, inferencias basadas en el cálculo de probabilidades.</a:t>
            </a:r>
          </a:p>
          <a:p>
            <a:pPr>
              <a:buNone/>
            </a:pPr>
            <a:r>
              <a:rPr lang="es-ES" sz="2000" dirty="0" smtClean="0"/>
              <a:t>		Se trata de una ciencia que puede ser aplicada más allá de las ciencias, ya que la estadística también es aplicada en diversos estudios en las áreas de las ciencias sociales, ciencias de la salud, economía, negocios y en diversos estudios de tipo gubernamental.</a:t>
            </a:r>
            <a:endParaRPr lang="es-ES" sz="2000" dirty="0"/>
          </a:p>
        </p:txBody>
      </p:sp>
    </p:spTree>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99098" y="260648"/>
            <a:ext cx="4541132" cy="848890"/>
          </a:xfrm>
        </p:spPr>
        <p:txBody>
          <a:bodyPr/>
          <a:lstStyle/>
          <a:p>
            <a:pPr algn="ctr"/>
            <a:r>
              <a:rPr lang="es-AR" dirty="0" smtClean="0"/>
              <a:t>PROBLEMÁTICA:</a:t>
            </a:r>
            <a:endParaRPr lang="es-ES" dirty="0"/>
          </a:p>
        </p:txBody>
      </p:sp>
      <p:sp>
        <p:nvSpPr>
          <p:cNvPr id="3" name="2 Marcador de contenido"/>
          <p:cNvSpPr>
            <a:spLocks noGrp="1"/>
          </p:cNvSpPr>
          <p:nvPr>
            <p:ph idx="1"/>
          </p:nvPr>
        </p:nvSpPr>
        <p:spPr>
          <a:xfrm>
            <a:off x="971600" y="1556792"/>
            <a:ext cx="6446520" cy="4351337"/>
          </a:xfrm>
        </p:spPr>
        <p:txBody>
          <a:bodyPr>
            <a:normAutofit/>
          </a:bodyPr>
          <a:lstStyle/>
          <a:p>
            <a:pPr marL="180975" indent="352425">
              <a:buFont typeface="Wingdings" pitchFamily="2" charset="2"/>
              <a:buChar char="Ø"/>
            </a:pPr>
            <a:r>
              <a:rPr lang="es-AR" sz="2000" dirty="0" smtClean="0"/>
              <a:t>Observamos que muchos grupos poseen dificultades a la hora de organizar sus tiempos para entregar los informes/entrega a tiempo.</a:t>
            </a:r>
          </a:p>
          <a:p>
            <a:pPr>
              <a:buFont typeface="Wingdings" pitchFamily="2" charset="2"/>
              <a:buChar char="Ø"/>
            </a:pPr>
            <a:endParaRPr lang="es-AR" sz="2000" dirty="0" smtClean="0"/>
          </a:p>
          <a:p>
            <a:pPr marL="182563" indent="350838">
              <a:buFont typeface="Wingdings" pitchFamily="2" charset="2"/>
              <a:buChar char="Ø"/>
            </a:pPr>
            <a:r>
              <a:rPr lang="es-AR" sz="2000" dirty="0" smtClean="0"/>
              <a:t>Decidimos investigar qué </a:t>
            </a:r>
            <a:r>
              <a:rPr lang="es-AR" sz="2000" b="1" dirty="0" smtClean="0"/>
              <a:t>informes </a:t>
            </a:r>
            <a:r>
              <a:rPr lang="es-AR" sz="2000" dirty="0" smtClean="0"/>
              <a:t>son los más complicados de realizar y cuáles se entregaron a tiempo.</a:t>
            </a:r>
          </a:p>
          <a:p>
            <a:pPr marL="182563" indent="0">
              <a:buNone/>
            </a:pPr>
            <a:endParaRPr lang="es-ES" sz="2000" dirty="0" smtClean="0"/>
          </a:p>
          <a:p>
            <a:pPr marL="182563" indent="350838">
              <a:buFont typeface="Wingdings" pitchFamily="2" charset="2"/>
              <a:buChar char="Ø"/>
            </a:pPr>
            <a:r>
              <a:rPr lang="es-AR" sz="2000" dirty="0" smtClean="0">
                <a:sym typeface="Wingdings" pitchFamily="2" charset="2"/>
              </a:rPr>
              <a:t>Todas las variables entran en la categoría de </a:t>
            </a:r>
            <a:r>
              <a:rPr lang="es-AR" sz="2000" b="1" dirty="0" smtClean="0">
                <a:sym typeface="Wingdings" pitchFamily="2" charset="2"/>
              </a:rPr>
              <a:t>discretas </a:t>
            </a:r>
            <a:r>
              <a:rPr lang="es-AR" sz="2000" dirty="0" smtClean="0">
                <a:sym typeface="Wingdings" pitchFamily="2" charset="2"/>
              </a:rPr>
              <a:t>debido a que solo pueden tomar números naturales.</a:t>
            </a:r>
            <a:endParaRPr lang="es-AR" sz="2000" b="1"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4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79909" y="270223"/>
            <a:ext cx="5720085" cy="710952"/>
          </a:xfrm>
        </p:spPr>
        <p:txBody>
          <a:bodyPr/>
          <a:lstStyle/>
          <a:p>
            <a:pPr algn="ctr"/>
            <a:r>
              <a:rPr lang="es-AR" dirty="0" smtClean="0"/>
              <a:t>TAREAS A REALIZAR:</a:t>
            </a:r>
            <a:endParaRPr lang="es-ES" dirty="0"/>
          </a:p>
        </p:txBody>
      </p:sp>
      <p:sp>
        <p:nvSpPr>
          <p:cNvPr id="3" name="2 Marcador de contenido"/>
          <p:cNvSpPr>
            <a:spLocks noGrp="1"/>
          </p:cNvSpPr>
          <p:nvPr>
            <p:ph idx="1"/>
          </p:nvPr>
        </p:nvSpPr>
        <p:spPr>
          <a:xfrm>
            <a:off x="467544" y="1196752"/>
            <a:ext cx="7467600" cy="4873752"/>
          </a:xfrm>
        </p:spPr>
        <p:txBody>
          <a:bodyPr>
            <a:normAutofit/>
          </a:bodyPr>
          <a:lstStyle/>
          <a:p>
            <a:pPr>
              <a:buFont typeface="Wingdings" pitchFamily="2" charset="2"/>
              <a:buChar char="v"/>
            </a:pPr>
            <a:endParaRPr lang="es-AR" sz="2000" dirty="0" smtClean="0"/>
          </a:p>
          <a:p>
            <a:pPr>
              <a:buFont typeface="Wingdings" pitchFamily="2" charset="2"/>
              <a:buChar char="v"/>
            </a:pPr>
            <a:r>
              <a:rPr lang="es-AR" sz="2000" dirty="0" smtClean="0"/>
              <a:t>ENCUESTAR A CADA GRUPO.</a:t>
            </a:r>
          </a:p>
          <a:p>
            <a:pPr>
              <a:buFont typeface="Wingdings" pitchFamily="2" charset="2"/>
              <a:buChar char="v"/>
            </a:pPr>
            <a:endParaRPr lang="es-AR" sz="2000" dirty="0" smtClean="0"/>
          </a:p>
          <a:p>
            <a:pPr>
              <a:buFont typeface="Wingdings" pitchFamily="2" charset="2"/>
              <a:buChar char="v"/>
            </a:pPr>
            <a:r>
              <a:rPr lang="es-AR" sz="2000" dirty="0" smtClean="0"/>
              <a:t>PREGUNTAR CUANTAS ENTREGAS REALIZARON A TIEMPO Y CUAL ES CADA UNA DE ELLAS.</a:t>
            </a:r>
          </a:p>
          <a:p>
            <a:pPr>
              <a:buNone/>
            </a:pPr>
            <a:r>
              <a:rPr lang="es-AR" sz="2000" dirty="0" smtClean="0"/>
              <a:t>	</a:t>
            </a:r>
          </a:p>
          <a:p>
            <a:pPr>
              <a:buNone/>
            </a:pPr>
            <a:r>
              <a:rPr lang="es-AR" sz="2000" dirty="0" smtClean="0"/>
              <a:t>ESPACIO MUESTRAL:</a:t>
            </a:r>
          </a:p>
          <a:p>
            <a:pPr marL="182563" indent="350838">
              <a:buNone/>
            </a:pPr>
            <a:r>
              <a:rPr lang="es-AR" sz="2000" dirty="0" smtClean="0"/>
              <a:t> Este </a:t>
            </a:r>
            <a:r>
              <a:rPr lang="es-ES" sz="2000" dirty="0" smtClean="0"/>
              <a:t>consiste </a:t>
            </a:r>
            <a:r>
              <a:rPr lang="es-ES" sz="2000" dirty="0"/>
              <a:t>en el conjunto de todos los posibles </a:t>
            </a:r>
            <a:r>
              <a:rPr lang="es-ES" sz="2000" dirty="0" smtClean="0"/>
              <a:t>resultados de un experimento, en nuestro caso se presenta </a:t>
            </a:r>
            <a:r>
              <a:rPr lang="es-AR" sz="2000" dirty="0" smtClean="0"/>
              <a:t>desde </a:t>
            </a:r>
            <a:r>
              <a:rPr lang="es-AR" sz="2000" dirty="0"/>
              <a:t>el 0(incluido)  hasta el 9</a:t>
            </a:r>
            <a:r>
              <a:rPr lang="es-AR" sz="2000" dirty="0" smtClean="0"/>
              <a:t> </a:t>
            </a:r>
            <a:r>
              <a:rPr lang="es-AR" sz="2000" dirty="0"/>
              <a:t>(incluido). 9</a:t>
            </a:r>
            <a:r>
              <a:rPr lang="es-AR" sz="2000" dirty="0" smtClean="0"/>
              <a:t> </a:t>
            </a:r>
            <a:r>
              <a:rPr lang="es-AR" sz="2000" dirty="0"/>
              <a:t>es la cantidad máxima de entregas que un grupo puede hacer</a:t>
            </a:r>
            <a:r>
              <a:rPr lang="es-AR" sz="2000" dirty="0" smtClean="0"/>
              <a:t>.</a:t>
            </a:r>
          </a:p>
          <a:p>
            <a:pPr marL="182563" indent="350838">
              <a:buNone/>
            </a:pPr>
            <a:endParaRPr lang="es-AR" sz="2000" dirty="0"/>
          </a:p>
          <a:p>
            <a:pPr>
              <a:buNone/>
            </a:pPr>
            <a:endParaRPr lang="es-AR" sz="2000" dirty="0" smtClean="0"/>
          </a:p>
          <a:p>
            <a:pPr>
              <a:buNone/>
            </a:pPr>
            <a:endParaRPr lang="es-ES" sz="2000" dirty="0"/>
          </a:p>
        </p:txBody>
      </p:sp>
      <p:graphicFrame>
        <p:nvGraphicFramePr>
          <p:cNvPr id="4" name="Tabla 3"/>
          <p:cNvGraphicFramePr>
            <a:graphicFrameLocks noGrp="1"/>
          </p:cNvGraphicFramePr>
          <p:nvPr>
            <p:extLst>
              <p:ext uri="{D42A27DB-BD31-4B8C-83A1-F6EECF244321}">
                <p14:modId xmlns:p14="http://schemas.microsoft.com/office/powerpoint/2010/main" xmlns="" val="3515487639"/>
              </p:ext>
            </p:extLst>
          </p:nvPr>
        </p:nvGraphicFramePr>
        <p:xfrm>
          <a:off x="2051720" y="6021288"/>
          <a:ext cx="4032449" cy="634408"/>
        </p:xfrm>
        <a:graphic>
          <a:graphicData uri="http://schemas.openxmlformats.org/drawingml/2006/table">
            <a:tbl>
              <a:tblPr firstRow="1" firstCol="1" bandRow="1">
                <a:tableStyleId>{0660B408-B3CF-4A94-85FC-2B1E0A45F4A2}</a:tableStyleId>
              </a:tblPr>
              <a:tblGrid>
                <a:gridCol w="2268252"/>
                <a:gridCol w="1764197"/>
              </a:tblGrid>
              <a:tr h="634408">
                <a:tc>
                  <a:txBody>
                    <a:bodyPr/>
                    <a:lstStyle/>
                    <a:p>
                      <a:pPr algn="ctr">
                        <a:lnSpc>
                          <a:spcPct val="107000"/>
                        </a:lnSpc>
                        <a:spcAft>
                          <a:spcPts val="0"/>
                        </a:spcAft>
                      </a:pPr>
                      <a:r>
                        <a:rPr lang="es-AR" sz="1100" dirty="0">
                          <a:solidFill>
                            <a:schemeClr val="tx1"/>
                          </a:solidFill>
                          <a:effectLst/>
                        </a:rPr>
                        <a:t>ESPACIO MUESTRAL</a:t>
                      </a:r>
                      <a:endParaRPr lang="es-A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AR" sz="1100" dirty="0" smtClean="0">
                          <a:solidFill>
                            <a:schemeClr val="tx1"/>
                          </a:solidFill>
                          <a:effectLst/>
                        </a:rPr>
                        <a:t>{0,1,2,3,4,5,6,7,8,9}</a:t>
                      </a:r>
                      <a:endParaRPr lang="es-A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188640"/>
            <a:ext cx="6577924" cy="854610"/>
          </a:xfrm>
        </p:spPr>
        <p:txBody>
          <a:bodyPr/>
          <a:lstStyle/>
          <a:p>
            <a:r>
              <a:rPr lang="es-AR" dirty="0" smtClean="0"/>
              <a:t>POSIBLES PROBLEMAS:</a:t>
            </a:r>
            <a:endParaRPr lang="es-ES" dirty="0"/>
          </a:p>
        </p:txBody>
      </p:sp>
      <p:sp>
        <p:nvSpPr>
          <p:cNvPr id="3" name="2 Marcador de contenido"/>
          <p:cNvSpPr>
            <a:spLocks noGrp="1"/>
          </p:cNvSpPr>
          <p:nvPr>
            <p:ph idx="1"/>
          </p:nvPr>
        </p:nvSpPr>
        <p:spPr>
          <a:xfrm>
            <a:off x="971600" y="1628800"/>
            <a:ext cx="6446520" cy="4351337"/>
          </a:xfrm>
        </p:spPr>
        <p:txBody>
          <a:bodyPr/>
          <a:lstStyle/>
          <a:p>
            <a:r>
              <a:rPr lang="es-AR" dirty="0" smtClean="0"/>
              <a:t>Nuestras variables son sencillas de medir y poseen un error que se puede llegar a despreciar. Los errores solo se pueden deber a que nos den información falsa ya sea por despistes, olvidos o simplemente porque nos mintieron. Se solucionaría preguntándole a cada profesor.</a:t>
            </a:r>
          </a:p>
          <a:p>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0" y="4221089"/>
            <a:ext cx="5220009" cy="2636912"/>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xmlns="" Requires="p15">
      <p:transition spd="med">
        <p15:prstTrans prst="fallOver"/>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20062" y="188640"/>
            <a:ext cx="5417265" cy="697558"/>
          </a:xfrm>
        </p:spPr>
        <p:txBody>
          <a:bodyPr>
            <a:normAutofit/>
          </a:bodyPr>
          <a:lstStyle/>
          <a:p>
            <a:pPr algn="ctr"/>
            <a:r>
              <a:rPr lang="es-AR" dirty="0" smtClean="0"/>
              <a:t>DATOS OBTENIDOS:</a:t>
            </a:r>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251519" y="1484784"/>
            <a:ext cx="8154353" cy="3393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5 CuadroTexto"/>
          <p:cNvSpPr txBox="1"/>
          <p:nvPr/>
        </p:nvSpPr>
        <p:spPr>
          <a:xfrm>
            <a:off x="454879" y="5157192"/>
            <a:ext cx="7747634" cy="646331"/>
          </a:xfrm>
          <a:prstGeom prst="rect">
            <a:avLst/>
          </a:prstGeom>
          <a:noFill/>
        </p:spPr>
        <p:txBody>
          <a:bodyPr wrap="square" rtlCol="0">
            <a:spAutoFit/>
          </a:bodyPr>
          <a:lstStyle/>
          <a:p>
            <a:endParaRPr lang="es-AR" dirty="0" smtClean="0"/>
          </a:p>
          <a:p>
            <a:r>
              <a:rPr lang="es-AR" dirty="0" smtClean="0"/>
              <a:t>Tabla de entregas de todos los grupos de proyecto del año lectivo 2019. </a:t>
            </a:r>
            <a:endParaRPr lang="es-E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19672" y="0"/>
            <a:ext cx="5323974" cy="3429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91680" y="3463942"/>
            <a:ext cx="5112568" cy="3394058"/>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59632" y="1124744"/>
            <a:ext cx="6217923" cy="4060477"/>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4830" y="427427"/>
            <a:ext cx="5924795" cy="436910"/>
          </a:xfrm>
        </p:spPr>
        <p:txBody>
          <a:bodyPr>
            <a:noAutofit/>
          </a:bodyPr>
          <a:lstStyle/>
          <a:p>
            <a:pPr algn="ctr"/>
            <a:r>
              <a:rPr lang="es-AR" dirty="0"/>
              <a:t>GRÁFICO D</a:t>
            </a:r>
            <a:r>
              <a:rPr lang="es-AR" dirty="0" smtClean="0"/>
              <a:t>E </a:t>
            </a:r>
            <a:r>
              <a:rPr lang="es-AR" dirty="0"/>
              <a:t>BARRAS:</a:t>
            </a:r>
            <a:endParaRPr lang="es-ES" dirty="0"/>
          </a:p>
        </p:txBody>
      </p:sp>
      <p:pic>
        <p:nvPicPr>
          <p:cNvPr id="3074" name="Picture 2"/>
          <p:cNvPicPr>
            <a:picLocks noChangeAspect="1" noChangeArrowheads="1"/>
          </p:cNvPicPr>
          <p:nvPr/>
        </p:nvPicPr>
        <p:blipFill>
          <a:blip r:embed="rId2" cstate="print"/>
          <a:srcRect/>
          <a:stretch>
            <a:fillRect/>
          </a:stretch>
        </p:blipFill>
        <p:spPr bwMode="auto">
          <a:xfrm>
            <a:off x="395534" y="1292071"/>
            <a:ext cx="8003389" cy="3960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4 CuadroTexto"/>
          <p:cNvSpPr txBox="1"/>
          <p:nvPr/>
        </p:nvSpPr>
        <p:spPr>
          <a:xfrm>
            <a:off x="663429" y="5661248"/>
            <a:ext cx="7872989" cy="646331"/>
          </a:xfrm>
          <a:prstGeom prst="rect">
            <a:avLst/>
          </a:prstGeom>
          <a:noFill/>
        </p:spPr>
        <p:txBody>
          <a:bodyPr wrap="none" rtlCol="0">
            <a:spAutoFit/>
          </a:bodyPr>
          <a:lstStyle/>
          <a:p>
            <a:pPr marL="442913"/>
            <a:r>
              <a:rPr lang="es-AR" dirty="0"/>
              <a:t>Este gráfico representa el valor porcentual de cada entrega a partir </a:t>
            </a:r>
          </a:p>
          <a:p>
            <a:r>
              <a:rPr lang="es-AR" dirty="0"/>
              <a:t>del cuadro comparativo. </a:t>
            </a:r>
            <a:endParaRPr lang="es-E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750" fill="hold"/>
                                        <p:tgtEl>
                                          <p:spTgt spid="5"/>
                                        </p:tgtEl>
                                        <p:attrNameLst>
                                          <p:attrName>ppt_w</p:attrName>
                                        </p:attrNameLst>
                                      </p:cBhvr>
                                      <p:tavLst>
                                        <p:tav tm="0">
                                          <p:val>
                                            <p:fltVal val="0"/>
                                          </p:val>
                                        </p:tav>
                                        <p:tav tm="100000">
                                          <p:val>
                                            <p:strVal val="#ppt_w"/>
                                          </p:val>
                                        </p:tav>
                                      </p:tavLst>
                                    </p:anim>
                                    <p:anim calcmode="lin" valueType="num">
                                      <p:cBhvr>
                                        <p:cTn id="15" dur="750" fill="hold"/>
                                        <p:tgtEl>
                                          <p:spTgt spid="5"/>
                                        </p:tgtEl>
                                        <p:attrNameLst>
                                          <p:attrName>ppt_h</p:attrName>
                                        </p:attrNameLst>
                                      </p:cBhvr>
                                      <p:tavLst>
                                        <p:tav tm="0">
                                          <p:val>
                                            <p:fltVal val="0"/>
                                          </p:val>
                                        </p:tav>
                                        <p:tav tm="100000">
                                          <p:val>
                                            <p:strVal val="#ppt_h"/>
                                          </p:val>
                                        </p:tav>
                                      </p:tavLst>
                                    </p:anim>
                                    <p:animEffect transition="in" filter="fade">
                                      <p:cBhvr>
                                        <p:cTn id="1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546</TotalTime>
  <Words>481</Words>
  <Application>Microsoft Office PowerPoint</Application>
  <PresentationFormat>Presentación en pantalla (4:3)</PresentationFormat>
  <Paragraphs>73</Paragraphs>
  <Slides>15</Slides>
  <Notes>3</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View</vt:lpstr>
      <vt:lpstr>PROBABILIDAD Y ESTADÍSTICA</vt:lpstr>
      <vt:lpstr>¿Qué es la estadística?</vt:lpstr>
      <vt:lpstr>PROBLEMÁTICA:</vt:lpstr>
      <vt:lpstr>TAREAS A REALIZAR:</vt:lpstr>
      <vt:lpstr>POSIBLES PROBLEMAS:</vt:lpstr>
      <vt:lpstr>DATOS OBTENIDOS:</vt:lpstr>
      <vt:lpstr>Diapositiva 7</vt:lpstr>
      <vt:lpstr>Diapositiva 8</vt:lpstr>
      <vt:lpstr>GRÁFICO DE BARRAS:</vt:lpstr>
      <vt:lpstr>GRÁFICO CIRCULAR</vt:lpstr>
      <vt:lpstr>CONCLUSIONES RESPECTO A LOS DATOS:</vt:lpstr>
      <vt:lpstr>PARAMETROS DE INTERÉS</vt:lpstr>
      <vt:lpstr>PARAMETROS DE INTERÉS</vt:lpstr>
      <vt:lpstr>LOS RESULTADOS SON LOS SIGUIENTES</vt:lpstr>
      <vt:lpstr>BIBLIOGRAFÍA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santiago salerno</dc:creator>
  <cp:lastModifiedBy>Guido Spataro Saponara</cp:lastModifiedBy>
  <cp:revision>50</cp:revision>
  <dcterms:created xsi:type="dcterms:W3CDTF">2019-11-22T20:36:22Z</dcterms:created>
  <dcterms:modified xsi:type="dcterms:W3CDTF">2019-11-25T22:58:21Z</dcterms:modified>
</cp:coreProperties>
</file>