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76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4036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55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7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4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9219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AF3C73D-1EE8-4331-B63F-FF3A4A76E8F6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00B8254-C2CF-4CDA-97D8-44790521648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605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521" y="1059200"/>
            <a:ext cx="10318418" cy="4394988"/>
          </a:xfrm>
        </p:spPr>
        <p:txBody>
          <a:bodyPr/>
          <a:lstStyle/>
          <a:p>
            <a:r>
              <a:rPr lang="es-AR" dirty="0" smtClean="0"/>
              <a:t>SCRUM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7715" y="3823823"/>
            <a:ext cx="7360029" cy="735113"/>
          </a:xfrm>
        </p:spPr>
        <p:txBody>
          <a:bodyPr>
            <a:normAutofit/>
          </a:bodyPr>
          <a:lstStyle/>
          <a:p>
            <a:r>
              <a:rPr lang="es-AR" sz="1600" dirty="0" smtClean="0"/>
              <a:t>Grupo 6 </a:t>
            </a:r>
          </a:p>
          <a:p>
            <a:r>
              <a:rPr lang="es-AR" sz="1600" dirty="0" smtClean="0"/>
              <a:t>Ingeniería de software</a:t>
            </a:r>
            <a:endParaRPr lang="en-US" sz="1600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22464" y="5746060"/>
            <a:ext cx="3785161" cy="1208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800" dirty="0" smtClean="0"/>
              <a:t>Carranza, </a:t>
            </a:r>
            <a:r>
              <a:rPr lang="es-AR" sz="800" dirty="0" err="1" smtClean="0"/>
              <a:t>Agustin</a:t>
            </a:r>
            <a:endParaRPr lang="es-AR" sz="8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800" dirty="0" smtClean="0"/>
              <a:t>Marandino, Giovanna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800" dirty="0" smtClean="0"/>
              <a:t>Romero, Alejandro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800" dirty="0" smtClean="0"/>
              <a:t>Acevedo, </a:t>
            </a:r>
            <a:r>
              <a:rPr lang="es-AR" sz="800" dirty="0" err="1" smtClean="0"/>
              <a:t>Hernan</a:t>
            </a:r>
            <a:endParaRPr lang="en-US" sz="8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s-AR" sz="800" dirty="0" err="1" smtClean="0"/>
              <a:t>Barnasthpol</a:t>
            </a:r>
            <a:r>
              <a:rPr lang="es-AR" sz="800" dirty="0" smtClean="0"/>
              <a:t>, Milagros</a:t>
            </a:r>
          </a:p>
        </p:txBody>
      </p:sp>
    </p:spTree>
    <p:extLst>
      <p:ext uri="{BB962C8B-B14F-4D97-AF65-F5344CB8AC3E}">
        <p14:creationId xmlns:p14="http://schemas.microsoft.com/office/powerpoint/2010/main" val="369362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/>
          <p:cNvSpPr/>
          <p:nvPr/>
        </p:nvSpPr>
        <p:spPr>
          <a:xfrm>
            <a:off x="2159261" y="344087"/>
            <a:ext cx="2586446" cy="197113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5609" y="2772888"/>
            <a:ext cx="5671636" cy="845524"/>
          </a:xfrm>
        </p:spPr>
        <p:txBody>
          <a:bodyPr/>
          <a:lstStyle/>
          <a:p>
            <a:r>
              <a:rPr lang="es-AR" dirty="0" smtClean="0"/>
              <a:t>Eventos de scrum</a:t>
            </a:r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7694021" y="344087"/>
            <a:ext cx="2586446" cy="19711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573417" y="1003002"/>
            <a:ext cx="175813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El Sprint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4946375" y="4609451"/>
            <a:ext cx="2586446" cy="197113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7952014" y="829564"/>
            <a:ext cx="20704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Sprint Planning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Elipse 12"/>
          <p:cNvSpPr/>
          <p:nvPr/>
        </p:nvSpPr>
        <p:spPr>
          <a:xfrm>
            <a:off x="866038" y="3508046"/>
            <a:ext cx="2586446" cy="197113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73493" y="5056410"/>
            <a:ext cx="1532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Sprint Review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505813" y="3922556"/>
            <a:ext cx="33068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Sprint Retrospective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8987244" y="3397679"/>
            <a:ext cx="2586446" cy="197113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92402" y="4090859"/>
            <a:ext cx="2176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Daily Scrum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088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08393" y="0"/>
            <a:ext cx="3157322" cy="228154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/>
          <p:cNvSpPr txBox="1"/>
          <p:nvPr/>
        </p:nvSpPr>
        <p:spPr>
          <a:xfrm>
            <a:off x="498336" y="637466"/>
            <a:ext cx="237743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El Sprint</a:t>
            </a:r>
            <a:endParaRPr lang="en-US" sz="48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54115" y="1556271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Corazón de </a:t>
            </a:r>
            <a:r>
              <a:rPr lang="es-AR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SCRUM</a:t>
            </a:r>
            <a:endParaRPr lang="en-US" dirty="0">
              <a:ln w="10160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382303" y="323833"/>
            <a:ext cx="870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92D050"/>
                </a:solidFill>
                <a:latin typeface="+mj-lt"/>
              </a:rPr>
              <a:t>Durante el Sprint: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No se realizan cambios que pongan en peligro el Objetivo del Sprint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La calidad no disminuye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se refina según sea necesario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El alcance se puede aclarar y renegociar con el P.O a medida que se aprende más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3631991" y="2279827"/>
            <a:ext cx="51165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D</a:t>
            </a:r>
            <a:r>
              <a:rPr lang="en-US" sz="48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uración</a:t>
            </a:r>
            <a:r>
              <a:rPr lang="en-US" sz="48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 </a:t>
            </a:r>
            <a:r>
              <a:rPr lang="en-US" sz="48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fija</a:t>
            </a:r>
            <a:endParaRPr lang="en-US" sz="4800" b="1" dirty="0" smtClean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653451" y="4113405"/>
            <a:ext cx="25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Sprint</a:t>
            </a:r>
            <a:endParaRPr lang="en-US" sz="2400" dirty="0"/>
          </a:p>
        </p:txBody>
      </p:sp>
      <p:sp>
        <p:nvSpPr>
          <p:cNvPr id="11" name="Cheurón 10"/>
          <p:cNvSpPr/>
          <p:nvPr/>
        </p:nvSpPr>
        <p:spPr>
          <a:xfrm rot="5400000">
            <a:off x="10737676" y="3611842"/>
            <a:ext cx="368111" cy="3987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Cheurón 11"/>
          <p:cNvSpPr/>
          <p:nvPr/>
        </p:nvSpPr>
        <p:spPr>
          <a:xfrm rot="5400000">
            <a:off x="10737676" y="4765964"/>
            <a:ext cx="368111" cy="39870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9653451" y="2976047"/>
            <a:ext cx="25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Sprint</a:t>
            </a:r>
            <a:endParaRPr lang="en-US" sz="24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9653451" y="5331305"/>
            <a:ext cx="2538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 smtClean="0"/>
              <a:t>Sprint</a:t>
            </a:r>
            <a:endParaRPr lang="en-US" sz="2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205357" y="4511388"/>
            <a:ext cx="417817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P</a:t>
            </a:r>
            <a:r>
              <a:rPr lang="en-US" sz="48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revisibilidad</a:t>
            </a:r>
            <a:endParaRPr lang="en-US" sz="4800" b="1" dirty="0" smtClean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62" y="4344237"/>
            <a:ext cx="2857500" cy="2428875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4861487" y="3525501"/>
            <a:ext cx="2657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P</a:t>
            </a:r>
            <a:r>
              <a:rPr lang="en-US" sz="32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royecto </a:t>
            </a:r>
            <a:r>
              <a:rPr lang="en-US" sz="3200" b="1" dirty="0" err="1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corto</a:t>
            </a:r>
            <a:endParaRPr lang="en-US" sz="32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34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0626" y="95892"/>
            <a:ext cx="2978333" cy="221623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88620" y="581369"/>
            <a:ext cx="2384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Sprint Planning</a:t>
            </a:r>
            <a:endParaRPr lang="en-US" sz="40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40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633831" cy="845524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¿qué es scrum?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5841453" y="505880"/>
            <a:ext cx="1946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Marco de Trabajo</a:t>
            </a:r>
            <a:endParaRPr lang="en-US" sz="2800" dirty="0"/>
          </a:p>
        </p:txBody>
      </p:sp>
      <p:sp>
        <p:nvSpPr>
          <p:cNvPr id="5" name="CuadroTexto 4"/>
          <p:cNvSpPr txBox="1"/>
          <p:nvPr/>
        </p:nvSpPr>
        <p:spPr>
          <a:xfrm>
            <a:off x="8841966" y="1868169"/>
            <a:ext cx="186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Incompleto intensional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722914" y="888274"/>
            <a:ext cx="1985555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2331986" y="3840273"/>
            <a:ext cx="29584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Generar</a:t>
            </a:r>
            <a:r>
              <a:rPr lang="en-US" sz="2800" dirty="0" smtClean="0"/>
              <a:t> </a:t>
            </a:r>
            <a:r>
              <a:rPr 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valor</a:t>
            </a:r>
            <a:r>
              <a:rPr lang="en-US" sz="2800" dirty="0" smtClean="0"/>
              <a:t> </a:t>
            </a:r>
            <a:r>
              <a:rPr lang="en-US" sz="2800" dirty="0" err="1" smtClean="0"/>
              <a:t>adicional</a:t>
            </a:r>
            <a:endParaRPr lang="en-US" sz="2800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469" y="3674143"/>
            <a:ext cx="6037537" cy="3183857"/>
          </a:xfrm>
          <a:prstGeom prst="rect">
            <a:avLst/>
          </a:prstGeom>
        </p:spPr>
      </p:pic>
      <p:sp>
        <p:nvSpPr>
          <p:cNvPr id="9" name="Cheurón 8"/>
          <p:cNvSpPr/>
          <p:nvPr/>
        </p:nvSpPr>
        <p:spPr>
          <a:xfrm>
            <a:off x="1432558" y="3944464"/>
            <a:ext cx="862149" cy="86214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412480" y="535568"/>
            <a:ext cx="2725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Simple</a:t>
            </a:r>
            <a:endParaRPr lang="en-US" sz="66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406700" y="2331803"/>
            <a:ext cx="1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 instrucciones </a:t>
            </a:r>
            <a:endParaRPr lang="en-US" dirty="0"/>
          </a:p>
        </p:txBody>
      </p:sp>
      <p:sp>
        <p:nvSpPr>
          <p:cNvPr id="12" name="Cheurón 11"/>
          <p:cNvSpPr/>
          <p:nvPr/>
        </p:nvSpPr>
        <p:spPr>
          <a:xfrm>
            <a:off x="3243352" y="2208599"/>
            <a:ext cx="654321" cy="6157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4289239" y="2382399"/>
            <a:ext cx="310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Relaciones</a:t>
            </a:r>
            <a:r>
              <a:rPr lang="en-US" dirty="0" smtClean="0"/>
              <a:t> e </a:t>
            </a:r>
            <a:r>
              <a:rPr lang="en-US" dirty="0" err="1" smtClean="0"/>
              <a:t>interacciones</a:t>
            </a:r>
            <a:endParaRPr lang="en-US" dirty="0"/>
          </a:p>
        </p:txBody>
      </p:sp>
      <p:sp>
        <p:nvSpPr>
          <p:cNvPr id="14" name="Cerrar llave 13"/>
          <p:cNvSpPr/>
          <p:nvPr/>
        </p:nvSpPr>
        <p:spPr>
          <a:xfrm>
            <a:off x="7589520" y="182880"/>
            <a:ext cx="496389" cy="177273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0" y="4409659"/>
            <a:ext cx="1763486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1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Teoría de scrum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619795" y="1320519"/>
            <a:ext cx="42802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Empirismo</a:t>
            </a:r>
            <a:endParaRPr lang="en-US" sz="66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19795" y="2619707"/>
            <a:ext cx="67665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Pensamiento</a:t>
            </a:r>
            <a:r>
              <a:rPr lang="en-US" sz="66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 Lean</a:t>
            </a:r>
            <a:endParaRPr lang="en-US" sz="66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782" y="2619707"/>
            <a:ext cx="4732503" cy="4732503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331554" y="3819513"/>
            <a:ext cx="5462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Conocimiento              Experiencia</a:t>
            </a:r>
            <a:br>
              <a:rPr lang="es-AR" sz="2400" dirty="0" smtClean="0"/>
            </a:br>
            <a:r>
              <a:rPr lang="es-AR" sz="2400" dirty="0" smtClean="0"/>
              <a:t>Decisiones                  Observaciones</a:t>
            </a:r>
            <a:endParaRPr lang="en-US" sz="2400" dirty="0"/>
          </a:p>
        </p:txBody>
      </p:sp>
      <p:sp>
        <p:nvSpPr>
          <p:cNvPr id="8" name="Cheurón 7"/>
          <p:cNvSpPr/>
          <p:nvPr/>
        </p:nvSpPr>
        <p:spPr>
          <a:xfrm>
            <a:off x="3333707" y="3871175"/>
            <a:ext cx="852440" cy="73918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31554" y="4934035"/>
            <a:ext cx="204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Chau desperdicio…</a:t>
            </a:r>
            <a:endParaRPr lang="en-US" dirty="0"/>
          </a:p>
        </p:txBody>
      </p:sp>
      <p:sp>
        <p:nvSpPr>
          <p:cNvPr id="10" name="CuadroTexto 9"/>
          <p:cNvSpPr txBox="1"/>
          <p:nvPr/>
        </p:nvSpPr>
        <p:spPr>
          <a:xfrm>
            <a:off x="832258" y="5349272"/>
            <a:ext cx="292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Hola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a lo </a:t>
            </a:r>
            <a:r>
              <a:rPr lang="en-US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escencial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!!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889094" y="420764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Iterativo - Incremental</a:t>
            </a:r>
            <a:endParaRPr lang="en-US" dirty="0"/>
          </a:p>
        </p:txBody>
      </p:sp>
      <p:sp>
        <p:nvSpPr>
          <p:cNvPr id="12" name="Cheurón 11"/>
          <p:cNvSpPr/>
          <p:nvPr/>
        </p:nvSpPr>
        <p:spPr>
          <a:xfrm rot="5400000">
            <a:off x="9970531" y="774138"/>
            <a:ext cx="378030" cy="3990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889094" y="1147640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Reducción de riesgos</a:t>
            </a:r>
            <a:endParaRPr lang="en-US" dirty="0"/>
          </a:p>
        </p:txBody>
      </p:sp>
      <p:sp>
        <p:nvSpPr>
          <p:cNvPr id="14" name="Pentágono 13"/>
          <p:cNvSpPr/>
          <p:nvPr/>
        </p:nvSpPr>
        <p:spPr>
          <a:xfrm>
            <a:off x="1146390" y="4821098"/>
            <a:ext cx="3039757" cy="1754476"/>
          </a:xfrm>
          <a:prstGeom prst="homePlat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adroTexto 14"/>
          <p:cNvSpPr txBox="1"/>
          <p:nvPr/>
        </p:nvSpPr>
        <p:spPr>
          <a:xfrm>
            <a:off x="6301484" y="1435386"/>
            <a:ext cx="208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Transparencia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Inspección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smtClean="0"/>
              <a:t>Adaptación</a:t>
            </a:r>
            <a:endParaRPr lang="en-US" dirty="0"/>
          </a:p>
        </p:txBody>
      </p:sp>
      <p:sp>
        <p:nvSpPr>
          <p:cNvPr id="16" name="Cerrar llave 15"/>
          <p:cNvSpPr/>
          <p:nvPr/>
        </p:nvSpPr>
        <p:spPr>
          <a:xfrm>
            <a:off x="5725707" y="1413543"/>
            <a:ext cx="425721" cy="102667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3214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Pilares empíricos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2995929" y="1253420"/>
            <a:ext cx="367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Transparencia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448597" y="3441056"/>
            <a:ext cx="28154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Inspección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344093" y="5522405"/>
            <a:ext cx="36706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Adaptación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233340" y="1265028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Visibilidad</a:t>
            </a:r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7822653" y="787408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Recibe trabajo</a:t>
            </a:r>
            <a:endParaRPr lang="en-US" dirty="0"/>
          </a:p>
        </p:txBody>
      </p:sp>
      <p:sp>
        <p:nvSpPr>
          <p:cNvPr id="9" name="CuadroTexto 8"/>
          <p:cNvSpPr txBox="1"/>
          <p:nvPr/>
        </p:nvSpPr>
        <p:spPr>
          <a:xfrm>
            <a:off x="7920268" y="1863023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Realiza trabajo</a:t>
            </a:r>
            <a:endParaRPr lang="en-US" dirty="0"/>
          </a:p>
        </p:txBody>
      </p:sp>
      <p:sp>
        <p:nvSpPr>
          <p:cNvPr id="10" name="Abrir llave 9"/>
          <p:cNvSpPr/>
          <p:nvPr/>
        </p:nvSpPr>
        <p:spPr>
          <a:xfrm>
            <a:off x="8085909" y="787408"/>
            <a:ext cx="248194" cy="13025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/>
          <p:cNvSpPr txBox="1"/>
          <p:nvPr/>
        </p:nvSpPr>
        <p:spPr>
          <a:xfrm>
            <a:off x="3621587" y="2626448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Permite</a:t>
            </a:r>
            <a:endParaRPr lang="en-US" dirty="0"/>
          </a:p>
        </p:txBody>
      </p:sp>
      <p:sp>
        <p:nvSpPr>
          <p:cNvPr id="12" name="Cheurón 11"/>
          <p:cNvSpPr/>
          <p:nvPr/>
        </p:nvSpPr>
        <p:spPr>
          <a:xfrm rot="5400000">
            <a:off x="4703025" y="2129661"/>
            <a:ext cx="378030" cy="3990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heurón 12"/>
          <p:cNvSpPr/>
          <p:nvPr/>
        </p:nvSpPr>
        <p:spPr>
          <a:xfrm rot="5400000">
            <a:off x="4703025" y="3093491"/>
            <a:ext cx="378030" cy="3990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urón 13"/>
          <p:cNvSpPr/>
          <p:nvPr/>
        </p:nvSpPr>
        <p:spPr>
          <a:xfrm rot="5400000">
            <a:off x="4700088" y="4297164"/>
            <a:ext cx="378030" cy="3990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3618649" y="4770761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Permite</a:t>
            </a:r>
            <a:endParaRPr lang="en-US" dirty="0"/>
          </a:p>
        </p:txBody>
      </p:sp>
      <p:sp>
        <p:nvSpPr>
          <p:cNvPr id="16" name="Cheurón 15"/>
          <p:cNvSpPr/>
          <p:nvPr/>
        </p:nvSpPr>
        <p:spPr>
          <a:xfrm rot="5400000">
            <a:off x="4700087" y="5221328"/>
            <a:ext cx="378030" cy="39907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2204149" y="2436919"/>
            <a:ext cx="146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Engañosa</a:t>
            </a:r>
          </a:p>
          <a:p>
            <a:pPr algn="ctr"/>
            <a:r>
              <a:rPr lang="es-AR" dirty="0" smtClean="0"/>
              <a:t>Derrochada</a:t>
            </a:r>
            <a:endParaRPr lang="en-US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009988" y="4731572"/>
            <a:ext cx="14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Inutíl</a:t>
            </a:r>
            <a:endParaRPr lang="en-US" dirty="0"/>
          </a:p>
        </p:txBody>
      </p:sp>
      <p:sp>
        <p:nvSpPr>
          <p:cNvPr id="19" name="Señal de prohibido 18"/>
          <p:cNvSpPr/>
          <p:nvPr/>
        </p:nvSpPr>
        <p:spPr>
          <a:xfrm>
            <a:off x="1518619" y="2392214"/>
            <a:ext cx="757646" cy="75942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Señal de prohibido 19"/>
          <p:cNvSpPr/>
          <p:nvPr/>
        </p:nvSpPr>
        <p:spPr>
          <a:xfrm>
            <a:off x="1518619" y="4536527"/>
            <a:ext cx="757646" cy="75942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6340839" y="3713732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Detectar</a:t>
            </a:r>
            <a:endParaRPr lang="en-US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822652" y="3133643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Variaciones</a:t>
            </a:r>
            <a:endParaRPr lang="en-US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822652" y="4176216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Problemas</a:t>
            </a:r>
            <a:endParaRPr lang="en-US" dirty="0"/>
          </a:p>
        </p:txBody>
      </p:sp>
      <p:sp>
        <p:nvSpPr>
          <p:cNvPr id="24" name="Abrir llave 23"/>
          <p:cNvSpPr/>
          <p:nvPr/>
        </p:nvSpPr>
        <p:spPr>
          <a:xfrm>
            <a:off x="8185657" y="3154961"/>
            <a:ext cx="248194" cy="13025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/>
          <p:cNvSpPr txBox="1"/>
          <p:nvPr/>
        </p:nvSpPr>
        <p:spPr>
          <a:xfrm>
            <a:off x="6430280" y="5683270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Ajustes</a:t>
            </a:r>
            <a:endParaRPr lang="en-US" dirty="0"/>
          </a:p>
        </p:txBody>
      </p:sp>
      <p:sp>
        <p:nvSpPr>
          <p:cNvPr id="26" name="CuadroTexto 25"/>
          <p:cNvSpPr txBox="1"/>
          <p:nvPr/>
        </p:nvSpPr>
        <p:spPr>
          <a:xfrm>
            <a:off x="8290160" y="5250643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Productos inaceptables</a:t>
            </a:r>
            <a:endParaRPr lang="en-U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8334103" y="6149462"/>
            <a:ext cx="25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Desviación de procesos</a:t>
            </a:r>
            <a:endParaRPr lang="en-US" dirty="0"/>
          </a:p>
        </p:txBody>
      </p:sp>
      <p:sp>
        <p:nvSpPr>
          <p:cNvPr id="28" name="Abrir llave 27"/>
          <p:cNvSpPr/>
          <p:nvPr/>
        </p:nvSpPr>
        <p:spPr>
          <a:xfrm>
            <a:off x="8166063" y="5256268"/>
            <a:ext cx="248194" cy="1302552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eñal de prohibido 28"/>
          <p:cNvSpPr/>
          <p:nvPr/>
        </p:nvSpPr>
        <p:spPr>
          <a:xfrm>
            <a:off x="1518619" y="6077760"/>
            <a:ext cx="757646" cy="75942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009988" y="6357110"/>
            <a:ext cx="146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err="1" smtClean="0"/>
              <a:t>Dificíl</a:t>
            </a:r>
            <a:endParaRPr lang="en-U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09" y="1808988"/>
            <a:ext cx="2090388" cy="32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Valores de scrum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51678" y="1593668"/>
            <a:ext cx="34747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Compromiso</a:t>
            </a:r>
          </a:p>
          <a:p>
            <a:r>
              <a:rPr lang="es-AR" sz="4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Foco</a:t>
            </a:r>
          </a:p>
          <a:p>
            <a:r>
              <a:rPr lang="es-AR" sz="4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Franqueza</a:t>
            </a:r>
          </a:p>
          <a:p>
            <a:r>
              <a:rPr lang="es-AR" sz="4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Respeto</a:t>
            </a:r>
          </a:p>
          <a:p>
            <a:r>
              <a:rPr lang="es-AR" sz="4400" dirty="0" smtClean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</a:rPr>
              <a:t>Coraje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38" y="1200972"/>
            <a:ext cx="5867720" cy="426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Scrum </a:t>
            </a:r>
            <a:r>
              <a:rPr lang="es-AR" dirty="0" err="1" smtClean="0"/>
              <a:t>team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835" y="277657"/>
            <a:ext cx="6501587" cy="170158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65541" y="2128821"/>
            <a:ext cx="3255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Unidad</a:t>
            </a:r>
            <a:r>
              <a:rPr lang="en-US" sz="28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Fundamental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173294" y="3158893"/>
            <a:ext cx="2540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 smtClean="0"/>
              <a:t>Scrum Master</a:t>
            </a:r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Owner</a:t>
            </a:r>
            <a:endParaRPr lang="es-AR" dirty="0" smtClean="0"/>
          </a:p>
          <a:p>
            <a:pPr marL="342900" indent="-342900">
              <a:buFont typeface="+mj-lt"/>
              <a:buAutoNum type="arabicPeriod"/>
            </a:pPr>
            <a:r>
              <a:rPr lang="es-AR" dirty="0" err="1" smtClean="0"/>
              <a:t>Developers</a:t>
            </a:r>
            <a:endParaRPr lang="en-US" dirty="0" smtClean="0"/>
          </a:p>
        </p:txBody>
      </p:sp>
      <p:sp>
        <p:nvSpPr>
          <p:cNvPr id="10" name="Cerrar llave 9"/>
          <p:cNvSpPr/>
          <p:nvPr/>
        </p:nvSpPr>
        <p:spPr>
          <a:xfrm rot="5400000">
            <a:off x="9097667" y="1908615"/>
            <a:ext cx="390755" cy="1901265"/>
          </a:xfrm>
          <a:prstGeom prst="rightBrace">
            <a:avLst>
              <a:gd name="adj1" fmla="val 8333"/>
              <a:gd name="adj2" fmla="val 51385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69" y="2552268"/>
            <a:ext cx="7199676" cy="4305732"/>
          </a:xfrm>
          <a:prstGeom prst="rect">
            <a:avLst/>
          </a:prstGeom>
        </p:spPr>
      </p:pic>
      <p:sp>
        <p:nvSpPr>
          <p:cNvPr id="12" name="Señal de prohibido 11"/>
          <p:cNvSpPr/>
          <p:nvPr/>
        </p:nvSpPr>
        <p:spPr>
          <a:xfrm>
            <a:off x="8367838" y="4405064"/>
            <a:ext cx="757646" cy="75942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eñal de prohibido 12"/>
          <p:cNvSpPr/>
          <p:nvPr/>
        </p:nvSpPr>
        <p:spPr>
          <a:xfrm>
            <a:off x="8401394" y="5386852"/>
            <a:ext cx="757646" cy="759422"/>
          </a:xfrm>
          <a:prstGeom prst="noSmoking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201604" y="4499964"/>
            <a:ext cx="222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No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Jerarquía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198229" y="5575345"/>
            <a:ext cx="2698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</a:rPr>
              <a:t>No </a:t>
            </a:r>
            <a:r>
              <a:rPr lang="en-US" sz="2800" dirty="0" err="1" smtClean="0">
                <a:solidFill>
                  <a:schemeClr val="tx2"/>
                </a:solidFill>
                <a:latin typeface="+mj-lt"/>
              </a:rPr>
              <a:t>subequipos</a:t>
            </a:r>
            <a:endParaRPr lang="en-US" sz="2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1028361" y="1369641"/>
            <a:ext cx="1559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Multifunción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+mj-lt"/>
              </a:rPr>
            </a:b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Autogestión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767269" y="2128821"/>
            <a:ext cx="307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Increment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valioso</a:t>
            </a:r>
            <a:r>
              <a:rPr lang="en-US" sz="2000" dirty="0" smtClean="0">
                <a:solidFill>
                  <a:schemeClr val="tx2"/>
                </a:solidFill>
                <a:latin typeface="+mj-lt"/>
              </a:rPr>
              <a:t> y </a:t>
            </a:r>
            <a:r>
              <a:rPr lang="en-US" sz="2000" dirty="0" err="1" smtClean="0">
                <a:solidFill>
                  <a:schemeClr val="tx2"/>
                </a:solidFill>
                <a:latin typeface="+mj-lt"/>
              </a:rPr>
              <a:t>útil</a:t>
            </a:r>
            <a:endParaRPr lang="en-US" sz="2000" dirty="0" smtClean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369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Developers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14" y="2840354"/>
            <a:ext cx="4381500" cy="42862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913999" y="382385"/>
            <a:ext cx="385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</a:t>
            </a:r>
            <a:r>
              <a:rPr lang="es-ES" dirty="0" smtClean="0"/>
              <a:t>rear cualquier aspecto de un </a:t>
            </a:r>
            <a:r>
              <a:rPr lang="es-E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Increment</a:t>
            </a:r>
            <a:r>
              <a:rPr lang="es-ES" dirty="0" smtClean="0"/>
              <a:t> utilizable en cada Sprint</a:t>
            </a:r>
            <a:endParaRPr lang="en-US" dirty="0"/>
          </a:p>
        </p:txBody>
      </p:sp>
      <p:sp>
        <p:nvSpPr>
          <p:cNvPr id="6" name="Abrir llave 5"/>
          <p:cNvSpPr/>
          <p:nvPr/>
        </p:nvSpPr>
        <p:spPr>
          <a:xfrm>
            <a:off x="5913999" y="382385"/>
            <a:ext cx="248194" cy="8683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/>
          <p:cNvSpPr txBox="1"/>
          <p:nvPr/>
        </p:nvSpPr>
        <p:spPr>
          <a:xfrm>
            <a:off x="1374657" y="2216548"/>
            <a:ext cx="4663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Responsabilidades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59906" y="1623359"/>
            <a:ext cx="4695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un plan para el Sprint, el Sprint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Inculcar calidad al adherirse a una Definición de Terminado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Adaptar su plan cada día hacia el Objetivo del Sprint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Responsabilizarse</a:t>
            </a:r>
            <a:r>
              <a:rPr lang="en-US" dirty="0" smtClean="0"/>
              <a:t> </a:t>
            </a:r>
            <a:r>
              <a:rPr lang="en-US" dirty="0" err="1" smtClean="0"/>
              <a:t>mutuamente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profesionales</a:t>
            </a:r>
            <a:endParaRPr lang="en-US" dirty="0"/>
          </a:p>
        </p:txBody>
      </p:sp>
      <p:sp>
        <p:nvSpPr>
          <p:cNvPr id="9" name="Abrir llave 8"/>
          <p:cNvSpPr/>
          <p:nvPr/>
        </p:nvSpPr>
        <p:spPr>
          <a:xfrm>
            <a:off x="6340839" y="1623359"/>
            <a:ext cx="341435" cy="24339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Product</a:t>
            </a:r>
            <a:r>
              <a:rPr lang="es-AR" dirty="0" smtClean="0"/>
              <a:t> </a:t>
            </a:r>
            <a:r>
              <a:rPr lang="es-AR" dirty="0" err="1" smtClean="0"/>
              <a:t>Owner</a:t>
            </a:r>
            <a:endParaRPr lang="en-US" dirty="0"/>
          </a:p>
        </p:txBody>
      </p:sp>
      <p:sp>
        <p:nvSpPr>
          <p:cNvPr id="4" name="CuadroTexto 3"/>
          <p:cNvSpPr txBox="1"/>
          <p:nvPr/>
        </p:nvSpPr>
        <p:spPr>
          <a:xfrm>
            <a:off x="1460684" y="1362099"/>
            <a:ext cx="3857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MÁXIMIZAR</a:t>
            </a:r>
            <a:r>
              <a:rPr lang="es-ES" dirty="0" smtClean="0"/>
              <a:t> el valor del producto resultante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460683" y="2609311"/>
            <a:ext cx="3857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Gestión efectiva del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145952" y="1824691"/>
            <a:ext cx="5493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 smtClean="0"/>
              <a:t>Desarrollar y comunicar explícitamente el Objetivo del Producto.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Crear y comunicar claramente los elementos del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Ordenar los elementos del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Asegurarse de que el </a:t>
            </a:r>
            <a:r>
              <a:rPr lang="es-ES" dirty="0" err="1" smtClean="0"/>
              <a:t>Product</a:t>
            </a:r>
            <a:r>
              <a:rPr lang="es-ES" dirty="0" smtClean="0"/>
              <a:t> </a:t>
            </a:r>
            <a:r>
              <a:rPr lang="es-ES" dirty="0" err="1" smtClean="0"/>
              <a:t>Backlog</a:t>
            </a:r>
            <a:r>
              <a:rPr lang="es-ES" dirty="0" smtClean="0"/>
              <a:t> sea transparente, visible y se entienda</a:t>
            </a:r>
            <a:endParaRPr lang="en-US" dirty="0"/>
          </a:p>
        </p:txBody>
      </p:sp>
      <p:sp>
        <p:nvSpPr>
          <p:cNvPr id="7" name="Abrir llave 6"/>
          <p:cNvSpPr/>
          <p:nvPr/>
        </p:nvSpPr>
        <p:spPr>
          <a:xfrm>
            <a:off x="5697367" y="1623359"/>
            <a:ext cx="341435" cy="2433991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6766561" y="264008"/>
            <a:ext cx="4663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Hacer  /  Delegar</a:t>
            </a:r>
            <a:endParaRPr lang="en-US" sz="4400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9" y="2609311"/>
            <a:ext cx="4700451" cy="47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Scrum master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1439972" y="1542741"/>
            <a:ext cx="445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Responsabilidades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propias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439972" y="2043653"/>
            <a:ext cx="4007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Establecer</a:t>
            </a:r>
            <a:r>
              <a:rPr lang="en-US" sz="1400" dirty="0" smtClean="0"/>
              <a:t> Scrum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Lograr la efectividad del </a:t>
            </a:r>
            <a:r>
              <a:rPr lang="es-ES" sz="1400" dirty="0" err="1" smtClean="0"/>
              <a:t>Scrum</a:t>
            </a:r>
            <a:r>
              <a:rPr lang="es-ES" sz="1400" dirty="0" smtClean="0"/>
              <a:t> </a:t>
            </a:r>
            <a:r>
              <a:rPr lang="es-ES" sz="1400" dirty="0" err="1" smtClean="0"/>
              <a:t>Team</a:t>
            </a:r>
            <a:endParaRPr lang="es-ES" sz="1400" dirty="0" smtClean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9" name="Pentágono 8"/>
          <p:cNvSpPr/>
          <p:nvPr/>
        </p:nvSpPr>
        <p:spPr>
          <a:xfrm>
            <a:off x="7184572" y="382385"/>
            <a:ext cx="3605348" cy="623455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800" dirty="0" smtClean="0">
                <a:latin typeface="+mj-lt"/>
              </a:rPr>
              <a:t>Líderes</a:t>
            </a:r>
            <a:endParaRPr lang="en-US" sz="2800" dirty="0">
              <a:latin typeface="+mj-l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144440" y="1319490"/>
            <a:ext cx="351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Sirve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al Scrum Team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085483" y="1726465"/>
            <a:ext cx="45328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Guiar a los miembros del equipo en ser </a:t>
            </a:r>
            <a:r>
              <a:rPr lang="es-ES" sz="1400" dirty="0" err="1" smtClean="0"/>
              <a:t>autogestionados</a:t>
            </a:r>
            <a:r>
              <a:rPr lang="es-ES" sz="1400" dirty="0" smtClean="0"/>
              <a:t> y multifuncionales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Ayudar al </a:t>
            </a:r>
            <a:r>
              <a:rPr lang="es-ES" sz="1400" dirty="0" err="1" smtClean="0"/>
              <a:t>Scrum</a:t>
            </a:r>
            <a:r>
              <a:rPr lang="es-ES" sz="1400" dirty="0" smtClean="0"/>
              <a:t> </a:t>
            </a:r>
            <a:r>
              <a:rPr lang="es-ES" sz="1400" dirty="0" err="1" smtClean="0"/>
              <a:t>Team</a:t>
            </a:r>
            <a:r>
              <a:rPr lang="es-ES" sz="1400" dirty="0" smtClean="0"/>
              <a:t> a enfocarse en crear </a:t>
            </a:r>
            <a:r>
              <a:rPr lang="es-ES" sz="1400" dirty="0" err="1" smtClean="0"/>
              <a:t>Increments</a:t>
            </a:r>
            <a:r>
              <a:rPr lang="es-ES" sz="1400" dirty="0" smtClean="0"/>
              <a:t> de alto valor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E</a:t>
            </a:r>
            <a:r>
              <a:rPr lang="es-ES" sz="1400" dirty="0" smtClean="0"/>
              <a:t>liminación de impedimentos para el progreso del </a:t>
            </a:r>
            <a:r>
              <a:rPr lang="es-ES" sz="1400" dirty="0" err="1" smtClean="0"/>
              <a:t>Scrum</a:t>
            </a:r>
            <a:r>
              <a:rPr lang="es-ES" sz="1400" dirty="0" smtClean="0"/>
              <a:t> </a:t>
            </a:r>
            <a:r>
              <a:rPr lang="es-ES" sz="1400" dirty="0" err="1" smtClean="0"/>
              <a:t>Team</a:t>
            </a:r>
            <a:endParaRPr lang="es-E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400" dirty="0"/>
              <a:t>L</a:t>
            </a:r>
            <a:r>
              <a:rPr lang="es-ES" sz="1400" dirty="0" smtClean="0"/>
              <a:t>os eventos de </a:t>
            </a:r>
            <a:r>
              <a:rPr lang="es-ES" sz="1400" dirty="0" err="1" smtClean="0"/>
              <a:t>Scrum</a:t>
            </a:r>
            <a:r>
              <a:rPr lang="es-ES" sz="1400" dirty="0" smtClean="0"/>
              <a:t> se lleven a cabo</a:t>
            </a:r>
            <a:endParaRPr lang="en-US" sz="14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381309" y="4098281"/>
            <a:ext cx="351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Sirve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al P.O.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251678" y="4614543"/>
            <a:ext cx="45328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Encontrar técnicas para una definición efectiva de Objetivos del Producto y la gestión del </a:t>
            </a:r>
            <a:r>
              <a:rPr lang="es-ES" sz="1400" dirty="0" err="1" smtClean="0"/>
              <a:t>Product</a:t>
            </a:r>
            <a:r>
              <a:rPr lang="es-ES" sz="1400" dirty="0" smtClean="0"/>
              <a:t> </a:t>
            </a:r>
            <a:r>
              <a:rPr lang="es-ES" sz="1400" dirty="0" err="1" smtClean="0"/>
              <a:t>Backlog</a:t>
            </a:r>
            <a:endParaRPr lang="es-E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Ayudar al </a:t>
            </a:r>
            <a:r>
              <a:rPr lang="es-ES" sz="1400" dirty="0" err="1" smtClean="0"/>
              <a:t>Scrum</a:t>
            </a:r>
            <a:r>
              <a:rPr lang="es-ES" sz="1400" dirty="0" smtClean="0"/>
              <a:t> </a:t>
            </a:r>
            <a:r>
              <a:rPr lang="es-ES" sz="1400" dirty="0" err="1" smtClean="0"/>
              <a:t>Team</a:t>
            </a:r>
            <a:r>
              <a:rPr lang="es-ES" sz="1400" dirty="0" smtClean="0"/>
              <a:t> a comprender la necesidad de tener elementos del </a:t>
            </a:r>
            <a:r>
              <a:rPr lang="es-ES" sz="1400" dirty="0" err="1" smtClean="0"/>
              <a:t>Product</a:t>
            </a:r>
            <a:r>
              <a:rPr lang="es-ES" sz="1400" dirty="0" smtClean="0"/>
              <a:t> </a:t>
            </a:r>
            <a:r>
              <a:rPr lang="es-ES" sz="1400" dirty="0" err="1" smtClean="0"/>
              <a:t>Backlog</a:t>
            </a:r>
            <a:endParaRPr lang="es-E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Ayudar a establecer una planificación empírica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Facilitar</a:t>
            </a:r>
            <a:r>
              <a:rPr lang="en-US" sz="1400" dirty="0" smtClean="0"/>
              <a:t> la </a:t>
            </a:r>
            <a:r>
              <a:rPr lang="en-US" sz="1400" dirty="0" err="1" smtClean="0"/>
              <a:t>colaboración</a:t>
            </a:r>
            <a:endParaRPr lang="en-US" sz="14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7230291" y="4006653"/>
            <a:ext cx="351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Sirve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 a la </a:t>
            </a:r>
            <a:r>
              <a:rPr lang="en-US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rPr>
              <a:t>organización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7085482" y="4614543"/>
            <a:ext cx="45328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Liderar, capacitar y guiar a la organización en su adopción de </a:t>
            </a:r>
            <a:r>
              <a:rPr lang="es-ES" sz="1400" dirty="0" err="1" smtClean="0"/>
              <a:t>Scrum</a:t>
            </a:r>
            <a:endParaRPr lang="es-E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Planificar</a:t>
            </a:r>
            <a:r>
              <a:rPr lang="en-US" sz="1400" dirty="0" smtClean="0"/>
              <a:t> y </a:t>
            </a:r>
            <a:r>
              <a:rPr lang="en-US" sz="1400" dirty="0" err="1" smtClean="0"/>
              <a:t>asesorar</a:t>
            </a:r>
            <a:r>
              <a:rPr lang="en-US" sz="1400" dirty="0" smtClean="0"/>
              <a:t> </a:t>
            </a:r>
            <a:r>
              <a:rPr lang="en-US" sz="1400" dirty="0" err="1" smtClean="0"/>
              <a:t>implementaciones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Ayudar a los empleados y los interesados a comprender y aplicar un enfoque empírico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400" dirty="0" smtClean="0"/>
              <a:t>Eliminar las barreras entre los interesados y los </a:t>
            </a:r>
            <a:r>
              <a:rPr lang="es-ES" sz="1400" dirty="0" err="1" smtClean="0"/>
              <a:t>Scrum</a:t>
            </a:r>
            <a:r>
              <a:rPr lang="es-ES" sz="1400" dirty="0" smtClean="0"/>
              <a:t> </a:t>
            </a:r>
            <a:r>
              <a:rPr lang="es-ES" sz="1400" dirty="0" err="1" smtClean="0"/>
              <a:t>Teams</a:t>
            </a:r>
            <a:endParaRPr lang="en-U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1177185" y="1306286"/>
            <a:ext cx="4720516" cy="21138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1177185" y="3927646"/>
            <a:ext cx="4720516" cy="2473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6897778" y="3927646"/>
            <a:ext cx="4720516" cy="247315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6897778" y="1251910"/>
            <a:ext cx="4720516" cy="211389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595" y="2932521"/>
            <a:ext cx="1270289" cy="9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93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124</TotalTime>
  <Words>431</Words>
  <Application>Microsoft Office PowerPoint</Application>
  <PresentationFormat>Panorámica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Impact</vt:lpstr>
      <vt:lpstr>Badge</vt:lpstr>
      <vt:lpstr>SCRUM</vt:lpstr>
      <vt:lpstr>¿qué es scrum?</vt:lpstr>
      <vt:lpstr>Teoría de scrum</vt:lpstr>
      <vt:lpstr>Pilares empíricos</vt:lpstr>
      <vt:lpstr>Valores de scrum</vt:lpstr>
      <vt:lpstr>Scrum team</vt:lpstr>
      <vt:lpstr>Developers</vt:lpstr>
      <vt:lpstr>Product Owner</vt:lpstr>
      <vt:lpstr>Scrum master</vt:lpstr>
      <vt:lpstr>Eventos de scrum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Gio Marandino:</dc:creator>
  <cp:lastModifiedBy>Gio Marandino:</cp:lastModifiedBy>
  <cp:revision>14</cp:revision>
  <dcterms:created xsi:type="dcterms:W3CDTF">2021-08-29T21:40:11Z</dcterms:created>
  <dcterms:modified xsi:type="dcterms:W3CDTF">2021-08-29T23:44:36Z</dcterms:modified>
</cp:coreProperties>
</file>