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7" autoAdjust="0"/>
    <p:restoredTop sz="94660"/>
  </p:normalViewPr>
  <p:slideViewPr>
    <p:cSldViewPr snapToGrid="0">
      <p:cViewPr>
        <p:scale>
          <a:sx n="70" d="100"/>
          <a:sy n="70" d="100"/>
        </p:scale>
        <p:origin x="-5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0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72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05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9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72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88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421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06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7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0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1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10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1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6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C16285-43ED-48B9-B6D9-910A9E87017A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30138" y="2730137"/>
            <a:ext cx="6779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PRÁCTICO 4  SCM  Herramientas de SCM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31229" y="4704745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Ingeniería de Software </a:t>
            </a:r>
          </a:p>
          <a:p>
            <a:pPr algn="ctr"/>
            <a:r>
              <a:rPr lang="es-AR" dirty="0"/>
              <a:t>4K2 – Grupo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9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8273" y="773742"/>
            <a:ext cx="9601196" cy="1303867"/>
          </a:xfrm>
        </p:spPr>
        <p:txBody>
          <a:bodyPr>
            <a:normAutofit/>
          </a:bodyPr>
          <a:lstStyle/>
          <a:p>
            <a:r>
              <a:rPr lang="es-AR" sz="6600" dirty="0">
                <a:solidFill>
                  <a:schemeClr val="accent1"/>
                </a:solidFill>
              </a:rPr>
              <a:t>Estructura del repositorio</a:t>
            </a:r>
            <a:endParaRPr lang="en-US" sz="66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68691" y="2696752"/>
            <a:ext cx="3516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estructura de directorios definida para organizar y guardar toda la documentación correspondiente a la cátedra de Ingeniería de Software, así como también los ítems de configuración definidos, se muestra a continuación. 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4384768" y="2442563"/>
            <a:ext cx="1761807" cy="43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ISW – 4k2 – 2C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833271" y="3352453"/>
            <a:ext cx="1415142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Teórico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4833271" y="5201286"/>
            <a:ext cx="1415142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Prácticos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6456338" y="3004063"/>
            <a:ext cx="1415142" cy="58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Teóricos Conceptuales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8230137" y="2714326"/>
            <a:ext cx="1153882" cy="294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SCRUM</a:t>
            </a:r>
            <a:endParaRPr lang="en-US" dirty="0"/>
          </a:p>
        </p:txBody>
      </p:sp>
      <p:sp>
        <p:nvSpPr>
          <p:cNvPr id="11" name="Abrir llave 10"/>
          <p:cNvSpPr/>
          <p:nvPr/>
        </p:nvSpPr>
        <p:spPr>
          <a:xfrm>
            <a:off x="6306114" y="2949335"/>
            <a:ext cx="150224" cy="132524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brir llave 11"/>
          <p:cNvSpPr/>
          <p:nvPr/>
        </p:nvSpPr>
        <p:spPr>
          <a:xfrm>
            <a:off x="8010790" y="2649668"/>
            <a:ext cx="150224" cy="71284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brir llave 12"/>
          <p:cNvSpPr/>
          <p:nvPr/>
        </p:nvSpPr>
        <p:spPr>
          <a:xfrm>
            <a:off x="6330044" y="4728077"/>
            <a:ext cx="150224" cy="132524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6508582" y="4777400"/>
            <a:ext cx="1415142" cy="58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Trabajos Prácticos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8247046" y="4195412"/>
            <a:ext cx="1772178" cy="31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Informe Técnico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8247046" y="4620630"/>
            <a:ext cx="1153882" cy="305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Producto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247046" y="5039712"/>
            <a:ext cx="1153882" cy="29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Proyecto</a:t>
            </a:r>
            <a:endParaRPr lang="en-US" dirty="0"/>
          </a:p>
        </p:txBody>
      </p:sp>
      <p:sp>
        <p:nvSpPr>
          <p:cNvPr id="19" name="Abrir llave 18"/>
          <p:cNvSpPr/>
          <p:nvPr/>
        </p:nvSpPr>
        <p:spPr>
          <a:xfrm>
            <a:off x="8020615" y="3731276"/>
            <a:ext cx="226431" cy="246561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8230137" y="3761573"/>
            <a:ext cx="1415142" cy="32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Línea Base</a:t>
            </a:r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8247046" y="5449153"/>
            <a:ext cx="3156828" cy="28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Doc_Buenas_Practicas_Codigo</a:t>
            </a:r>
            <a:endParaRPr lang="en-U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4425608" y="2861601"/>
            <a:ext cx="0" cy="28866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4415258" y="5464778"/>
            <a:ext cx="3047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4415289" y="3594489"/>
            <a:ext cx="3047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7" y="5201286"/>
            <a:ext cx="3301369" cy="86403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1DF68F78-9870-4404-A75E-257117725BD6}"/>
              </a:ext>
            </a:extLst>
          </p:cNvPr>
          <p:cNvSpPr/>
          <p:nvPr/>
        </p:nvSpPr>
        <p:spPr>
          <a:xfrm>
            <a:off x="6508582" y="3652409"/>
            <a:ext cx="1415142" cy="58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Libros</a:t>
            </a:r>
          </a:p>
        </p:txBody>
      </p:sp>
    </p:spTree>
    <p:extLst>
      <p:ext uri="{BB962C8B-B14F-4D97-AF65-F5344CB8AC3E}">
        <p14:creationId xmlns:p14="http://schemas.microsoft.com/office/powerpoint/2010/main" val="258030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chemeClr val="accent1"/>
                </a:solidFill>
              </a:rPr>
              <a:t>Ítems de Configuración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00419"/>
              </p:ext>
            </p:extLst>
          </p:nvPr>
        </p:nvGraphicFramePr>
        <p:xfrm>
          <a:off x="1110339" y="2521121"/>
          <a:ext cx="9786259" cy="3291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57">
                  <a:extLst>
                    <a:ext uri="{9D8B030D-6E8A-4147-A177-3AD203B41FA5}">
                      <a16:colId xmlns:a16="http://schemas.microsoft.com/office/drawing/2014/main" val="1200489159"/>
                    </a:ext>
                  </a:extLst>
                </a:gridCol>
                <a:gridCol w="7043202">
                  <a:extLst>
                    <a:ext uri="{9D8B030D-6E8A-4147-A177-3AD203B41FA5}">
                      <a16:colId xmlns:a16="http://schemas.microsoft.com/office/drawing/2014/main" val="4171694157"/>
                    </a:ext>
                  </a:extLst>
                </a:gridCol>
              </a:tblGrid>
              <a:tr h="428765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Regla de nombrado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30915"/>
                  </a:ext>
                </a:extLst>
              </a:tr>
              <a:tr h="750338">
                <a:tc>
                  <a:txBody>
                    <a:bodyPr/>
                    <a:lstStyle/>
                    <a:p>
                      <a:r>
                        <a:rPr lang="en-US" dirty="0" err="1"/>
                        <a:t>Trabajo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Práctico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Trabajo_Práctico</a:t>
                      </a:r>
                      <a:r>
                        <a:rPr lang="en-US" dirty="0"/>
                        <a:t>_&lt;</a:t>
                      </a:r>
                      <a:r>
                        <a:rPr lang="en-US" dirty="0" err="1"/>
                        <a:t>nro_trabajo</a:t>
                      </a:r>
                      <a:r>
                        <a:rPr lang="en-US" dirty="0"/>
                        <a:t>&gt;_&lt;</a:t>
                      </a:r>
                      <a:r>
                        <a:rPr lang="en-US" dirty="0" err="1"/>
                        <a:t>nombre_trabajo</a:t>
                      </a:r>
                      <a:r>
                        <a:rPr lang="en-US" dirty="0"/>
                        <a:t>&gt;.&lt;extension&gt;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20632"/>
                  </a:ext>
                </a:extLst>
              </a:tr>
              <a:tr h="8010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Trabajo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Práctico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corregido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Trabajo_Practico_Corregido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nro_trabajo</a:t>
                      </a:r>
                      <a:r>
                        <a:rPr lang="en-US" dirty="0"/>
                        <a:t>&gt;_&lt;</a:t>
                      </a:r>
                      <a:r>
                        <a:rPr lang="en-US" dirty="0" err="1"/>
                        <a:t>nombre_trabajo</a:t>
                      </a:r>
                      <a:r>
                        <a:rPr lang="en-US" dirty="0"/>
                        <a:t>&gt;_&lt;extension&gt;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29266"/>
                  </a:ext>
                </a:extLst>
              </a:tr>
              <a:tr h="560735">
                <a:tc>
                  <a:txBody>
                    <a:bodyPr/>
                    <a:lstStyle/>
                    <a:p>
                      <a:r>
                        <a:rPr lang="en-US" dirty="0"/>
                        <a:t>Libro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nombre_libro</a:t>
                      </a:r>
                      <a:r>
                        <a:rPr lang="en-US" dirty="0"/>
                        <a:t>&gt;_&lt;</a:t>
                      </a:r>
                      <a:r>
                        <a:rPr lang="en-US" dirty="0" err="1"/>
                        <a:t>año</a:t>
                      </a:r>
                      <a:r>
                        <a:rPr lang="en-US" dirty="0"/>
                        <a:t>&gt;_&lt;extension&gt;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90887"/>
                  </a:ext>
                </a:extLst>
              </a:tr>
              <a:tr h="750338">
                <a:tc>
                  <a:txBody>
                    <a:bodyPr/>
                    <a:lstStyle/>
                    <a:p>
                      <a:r>
                        <a:rPr lang="en-US" dirty="0" err="1"/>
                        <a:t>Modalidad_Academica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Modalidad_Academica</a:t>
                      </a:r>
                      <a:r>
                        <a:rPr lang="en-US" dirty="0"/>
                        <a:t>_&lt;</a:t>
                      </a:r>
                      <a:r>
                        <a:rPr lang="en-US" dirty="0" err="1"/>
                        <a:t>año</a:t>
                      </a:r>
                      <a:r>
                        <a:rPr lang="en-US" dirty="0"/>
                        <a:t>&gt;_&lt;extension&gt;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24978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30" y="1045653"/>
            <a:ext cx="1459230" cy="124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chemeClr val="accent1"/>
                </a:solidFill>
              </a:rPr>
              <a:t>Ítems de Configuración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03730"/>
              </p:ext>
            </p:extLst>
          </p:nvPr>
        </p:nvGraphicFramePr>
        <p:xfrm>
          <a:off x="1110338" y="2521120"/>
          <a:ext cx="9786259" cy="3354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330">
                  <a:extLst>
                    <a:ext uri="{9D8B030D-6E8A-4147-A177-3AD203B41FA5}">
                      <a16:colId xmlns:a16="http://schemas.microsoft.com/office/drawing/2014/main" val="1200489159"/>
                    </a:ext>
                  </a:extLst>
                </a:gridCol>
                <a:gridCol w="6427929">
                  <a:extLst>
                    <a:ext uri="{9D8B030D-6E8A-4147-A177-3AD203B41FA5}">
                      <a16:colId xmlns:a16="http://schemas.microsoft.com/office/drawing/2014/main" val="4171694157"/>
                    </a:ext>
                  </a:extLst>
                </a:gridCol>
              </a:tblGrid>
              <a:tr h="744668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Regla de nombrado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30915"/>
                  </a:ext>
                </a:extLst>
              </a:tr>
              <a:tr h="8700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Teóricos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Conceptuales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Trabajo_Conceptual</a:t>
                      </a:r>
                      <a:r>
                        <a:rPr lang="es-AR" dirty="0"/>
                        <a:t>_&lt;</a:t>
                      </a:r>
                      <a:r>
                        <a:rPr lang="es-AR" dirty="0" err="1"/>
                        <a:t>nro_trabajo</a:t>
                      </a:r>
                      <a:r>
                        <a:rPr lang="es-AR" dirty="0"/>
                        <a:t>&gt;</a:t>
                      </a:r>
                      <a:r>
                        <a:rPr lang="en-US" dirty="0"/>
                        <a:t>_&lt;DD-MM-YYYY&gt;&lt;extension&gt;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20632"/>
                  </a:ext>
                </a:extLst>
              </a:tr>
              <a:tr h="870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Clase_Teorica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Clase_teorica</a:t>
                      </a:r>
                      <a:r>
                        <a:rPr lang="en-US" dirty="0"/>
                        <a:t>_&lt;DD-MM-YYYY&gt;&lt;extension&gt;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29266"/>
                  </a:ext>
                </a:extLst>
              </a:tr>
              <a:tr h="870026">
                <a:tc>
                  <a:txBody>
                    <a:bodyPr/>
                    <a:lstStyle/>
                    <a:p>
                      <a:r>
                        <a:rPr lang="en-US" dirty="0" err="1"/>
                        <a:t>Ejercicios_Resueltos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Ejercicios_Resueltos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año</a:t>
                      </a:r>
                      <a:r>
                        <a:rPr lang="en-US" dirty="0"/>
                        <a:t>&gt;&lt;extension&gt;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90887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30" y="1045653"/>
            <a:ext cx="1459230" cy="124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5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200" dirty="0">
                <a:solidFill>
                  <a:schemeClr val="accent1"/>
                </a:solidFill>
              </a:rPr>
              <a:t>Líneas base</a:t>
            </a:r>
            <a:endParaRPr lang="en-US" sz="7200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556932"/>
            <a:ext cx="8462553" cy="3318936"/>
          </a:xfrm>
        </p:spPr>
        <p:txBody>
          <a:bodyPr/>
          <a:lstStyle/>
          <a:p>
            <a:r>
              <a:rPr lang="es-ES" dirty="0"/>
              <a:t>Se definió realizar una línea base luego de que se entregue y se reciba la corrección de un trabajo práctico evaluable, así como también cuando se finalice un parcial.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2242820"/>
            <a:ext cx="2819400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7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8000" dirty="0">
                <a:solidFill>
                  <a:schemeClr val="accent1"/>
                </a:solidFill>
              </a:rPr>
              <a:t>Repositorio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262051" y="3178527"/>
            <a:ext cx="8321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El repositorio a utilizar durante todo el cursado de la materia es el siguiente:</a:t>
            </a:r>
            <a:br>
              <a:rPr lang="es-ES" sz="2000" dirty="0"/>
            </a:br>
            <a:br>
              <a:rPr lang="es-ES" sz="2000" dirty="0"/>
            </a:br>
            <a:r>
              <a:rPr lang="es-ES" sz="2800" dirty="0"/>
              <a:t>https://github.com/agustin007/ISW-2021-2C.git</a:t>
            </a:r>
            <a:endParaRPr lang="en-U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2" y="2374200"/>
            <a:ext cx="30289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20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213</TotalTime>
  <Words>246</Words>
  <Application>Microsoft Office PowerPoint</Application>
  <PresentationFormat>Panorámica</PresentationFormat>
  <Paragraphs>41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Orgánico</vt:lpstr>
      <vt:lpstr>Presentación de PowerPoint</vt:lpstr>
      <vt:lpstr>Estructura del repositorio</vt:lpstr>
      <vt:lpstr>Ítems de Configuración</vt:lpstr>
      <vt:lpstr>Ítems de Configuración</vt:lpstr>
      <vt:lpstr>Líneas base</vt:lpstr>
      <vt:lpstr>Repositorio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Gio Marandino:</dc:creator>
  <cp:lastModifiedBy>Agustin Carranza</cp:lastModifiedBy>
  <cp:revision>6</cp:revision>
  <dcterms:created xsi:type="dcterms:W3CDTF">2021-08-31T18:07:08Z</dcterms:created>
  <dcterms:modified xsi:type="dcterms:W3CDTF">2021-09-07T03:01:44Z</dcterms:modified>
</cp:coreProperties>
</file>