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7DB3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914400"/>
            <a:ext cx="2743200" cy="965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74320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 b="1">
                <a:solidFill>
                  <a:srgbClr val="FFFFFF"/>
                </a:solidFill>
              </a:defRPr>
            </a:pPr>
            <a:r>
              <a:t>Propuesta Comercial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4048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 sz="2800">
                <a:solidFill>
                  <a:srgbClr val="FFFFFF"/>
                </a:solidFill>
              </a:defRPr>
            </a:pPr>
            <a:r>
              <a:t>Sistema de Videovigilancia Móvil</a:t>
            </a:r>
            <a:br/>
            <a:r>
              <a:t>para Flota de Recolección de Residuos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C8E6FF"/>
                </a:solidFill>
              </a:defRPr>
            </a:pPr>
            <a:r>
              <a:t>Gobierno de la Ciudad de Buenos 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Auditoría: Sensor en Brazo Hidráulico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De horas de búsqueda manual a segundos de auditoría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500">
                <a:solidFill>
                  <a:srgbClr val="1A202C"/>
                </a:solidFill>
              </a:defRPr>
            </a:pPr>
            <a:r>
              <a:t>✓ Sensor externo (magnético o inductivo) instalado en brazo hidráulico.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Cableado a Entrada de Alarma (I/O) del MDVR.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Cada activación del brazo genera una marca de evento (TAG) en la grabación.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Operador filtra en Hik-Central: 'mostrar todos los eventos de Entrada 1 entre X y Y horas'.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Resultado: lista de clips de 30 segundos, solo momentos de levantamiento de contenedores.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Auditoría que tomaría horas se resuelve en segundos.</a:t>
            </a:r>
          </a:p>
        </p:txBody>
      </p:sp>
      <p:pic>
        <p:nvPicPr>
          <p:cNvPr id="6" name="Picture 5" descr="AlarmManage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8800"/>
            <a:ext cx="570766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Plataforma de Monitoreo: Hik-Central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Control total de la flota desde el NOC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42062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500">
                <a:solidFill>
                  <a:srgbClr val="1A202C"/>
                </a:solidFill>
              </a:defRPr>
            </a:pPr>
            <a:r>
              <a:t>✓ Mapa GIS en tiempo real con posición GPS de todos los camiones.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Live view por 4G/LTE: cámaras en vivo desde cualquier camión.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Reproducción centralizada y búsqueda por fecha/hora/evento.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Protección automática de evidencia ante eventos críticos (G-sensor).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Roles y permisos por perfil de usuario.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Clientes web y apps móviles (Android/iOS).</a:t>
            </a:r>
          </a:p>
        </p:txBody>
      </p:sp>
      <p:pic>
        <p:nvPicPr>
          <p:cNvPr id="6" name="Picture 5" descr="HikCentr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737360"/>
            <a:ext cx="4072828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Casos de Uso Operativos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¿Cómo se usa el sistema día a día?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" y="1828800"/>
            <a:ext cx="265176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Caso 1: Monitoreo en Vivo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Operador abre mapa GIS, visualiza ubicación de camiones y accede a cámaras en tiempo real por 4G.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91840" y="1828800"/>
            <a:ext cx="265176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Caso 2: Auditoría por Reclamo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Vecino reclama: 'camión rompió mi contenedor a las 10 AM'. Operador filtra por TAG de sensor de brazo → clips de 30 s → auditoría en segundos.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35040" y="1828800"/>
            <a:ext cx="265176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Caso 3: Incidente Vial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Camión tiene colisión → G-sensor detecta impacto → MDVR marca evento y protege video → evidencia forense asegurada.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640" y="3657600"/>
            <a:ext cx="265176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Caso 4: Análisis de Rutas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GPS tracking permite analizar rutas, optimizar logística y validar cumplimiento de recorridos.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3657600"/>
            <a:ext cx="265176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Caso 5: Capacitación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Grabaciones se usan para entrenar nuevos operadores y mejorar prácticas de conducción segura.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35040" y="3657600"/>
            <a:ext cx="265176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Caso 6: Reportes Periódicos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Sistema genera reportes automáticos de eventos, incidentes y KPIs operativos.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Arquitectura de Comunicación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Del camión al centro de datos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700">
                <a:solidFill>
                  <a:srgbClr val="1A202C"/>
                </a:solidFill>
              </a:defRPr>
            </a:pPr>
            <a:r>
              <a:t>1️⃣ Camión: Cámaras → MDVR → Módulo 4G/LTE + GPS.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2️⃣ Red móvil: Transmisión de video en vivo y telemetría.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3️⃣ Centro de Datos: Servidor Hik-Central con base de datos y storage.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4️⃣ NOC / Operadores: Acceso desde PCs, tablets y smartphones.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5️⃣ Operación 24×7×365: Monitoreo proactivo, alertas y reportes.</a:t>
            </a:r>
          </a:p>
        </p:txBody>
      </p:sp>
      <p:pic>
        <p:nvPicPr>
          <p:cNvPr id="6" name="Picture 5" descr="Real-time_trac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1828800"/>
            <a:ext cx="5080683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Plan de Implementación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Roadmap del proyecto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400">
                <a:solidFill>
                  <a:srgbClr val="1A202C"/>
                </a:solidFill>
              </a:defRPr>
            </a:pPr>
            <a:r>
              <a:t>Fase 1: Relevamiento técnico y diseño (1–2 semanas)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Site survey en camiones tipo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Definición de ubicación de cámaras y MDVR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HLD y LLD de la solución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Fase 2: Piloto (2–4 semanas)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Instalación en X camiones seleccionados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Pruebas funcionales y UAT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Ajustes y optimización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Fase 3: Despliegue masivo (escala progresiva)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Instalación por lotes en toda la flota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Capacitación de operadores y choferes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Fase 4: Operación y Soporte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Puesta en producción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Soporte 24×7×365 desde NOC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400">
                <a:solidFill>
                  <a:srgbClr val="1A202C"/>
                </a:solidFill>
              </a:defRPr>
            </a:pPr>
            <a:r>
              <a:t>  • Mantenimiento preventivo y correctivo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Beneficios para el GCBA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¿Qué gana el Gobierno con esta inversión?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700">
                <a:solidFill>
                  <a:srgbClr val="1A202C"/>
                </a:solidFill>
              </a:defRPr>
            </a:pPr>
            <a:r>
              <a:t>✅ Mejora de SLA y trazabilidad del servicio de recolección.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✅ Reducción drástica de tiempos de auditoría (de horas a segundos).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✅ Disminución de reclamos ciudadanos gracias a evidencia objetiva.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✅ Seguridad operativa y vial incrementada (detección de incidentes).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✅ Evidencia forense confiable y protegida ante litigios.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✅ Datos para analítica, optimización de rutas y mejora continua.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✅ Transparencia y rendición de cuentas ante la ciudadanía.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Nuestra Experiencia: Proyecto VITTAL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Sistema de videovigilancia IP centralizado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43891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500">
                <a:solidFill>
                  <a:srgbClr val="1A202C"/>
                </a:solidFill>
              </a:defRPr>
            </a:pPr>
            <a:r>
              <a:t>✓ Cliente: VITTAL (empresa de emergencias médicas).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Solución: Plataforma de videovigilancia offline y online.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Características implementadas: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  • Visualización y grabación centralizada de todas las cámaras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  • Control remoto de cámaras (PTZ)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  • Soporte de visión nocturna, detección por movimiento, 4K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  • Alarmas y zonas de grabación configurables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  • Apps Android/iOS y acceso web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Resultado: Sistema robusto, escalable y fácil de operar.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Experiencia aplicable: arquitectura similar para flota móvil.</a:t>
            </a:r>
          </a:p>
        </p:txBody>
      </p:sp>
      <p:pic>
        <p:nvPicPr>
          <p:cNvPr id="6" name="Picture 5" descr="viTT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828800"/>
            <a:ext cx="5107021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SLA y Soporte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Compromiso de servicio 24×7×365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700">
                <a:solidFill>
                  <a:srgbClr val="1A202C"/>
                </a:solidFill>
              </a:defRPr>
            </a:pPr>
            <a:r>
              <a:t>✓ Atención 24×7×365 desde NOC iTTel.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Monitoreo proactivo de la plataforma y conectividad.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KPIs operativos y reportes periódicos.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Mantenimiento preventivo programado.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Mantenimiento correctivo con SLA de respuesta.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Stock de partes críticas y reemplazo prioritario.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Actualizaciones de software y firmware.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Próximos Pasos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¿Cómo avanzamos?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700">
                <a:solidFill>
                  <a:srgbClr val="1A202C"/>
                </a:solidFill>
              </a:defRPr>
            </a:pPr>
            <a:r>
              <a:t>1. Workshop técnico: validar alcance, requerimientos y expectativas.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2. Definir cantidad de camiones, canales por vehículo y configuración.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3. Site survey en camiones tipo para diseño detallado.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4. Elaboración de HLD/LLD y cronograma de proyecto.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5. Propuesta económica detallada.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6. Aprobación y firma de contrato.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7. Kick-off de proyecto y fase piloto.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972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1A202C"/>
                </a:solidFill>
              </a:defRPr>
            </a:pPr>
            <a:r>
              <a:t>Contacto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A5568"/>
                </a:solidFill>
              </a:defRPr>
            </a:pPr>
            <a:r>
              <a:t>Estamos a su disposición para ampliar cualquier aspecto de esta propuesta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" y="2743200"/>
            <a:ext cx="2468880" cy="12801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📞 Teléfonos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011-5272-9000</a:t>
            </a:r>
            <a:br/>
            <a:r>
              <a:t>0810-345-ITTEL (4883)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83280" y="2743200"/>
            <a:ext cx="2468880" cy="12801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📧 Emails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administracion@it-tel.com.ar</a:t>
            </a:r>
            <a:br/>
            <a:r>
              <a:t>soporte@it-tel.com.ar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943600" y="2743200"/>
            <a:ext cx="2468880" cy="12801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💼 LinkedIn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/grupoittel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2960" y="4206240"/>
            <a:ext cx="2468880" cy="12801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📍 Dirección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Av. Alicia Moreau de Justo 1930</a:t>
            </a:r>
            <a:br/>
            <a:r>
              <a:t>Ciudad de Buenos Aires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4206240"/>
            <a:ext cx="2468880" cy="12801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🌐 Web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www.it-tel.com.ar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3600" y="4206240"/>
            <a:ext cx="2468880" cy="12801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⏰ Soporte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24×7×365</a:t>
            </a:r>
            <a:br/>
            <a:r>
              <a:t>NOC Operativo</a:t>
            </a:r>
          </a:p>
        </p:txBody>
      </p:sp>
      <p:pic>
        <p:nvPicPr>
          <p:cNvPr id="10" name="Picture 9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852160"/>
            <a:ext cx="1828800" cy="6433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Agenda de la Propuesta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600">
                <a:solidFill>
                  <a:srgbClr val="1A202C"/>
                </a:solidFill>
              </a:defRPr>
            </a:pPr>
            <a:r>
              <a:t>1. Resumen Ejecutivo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2. El Desafío: Necesidades del GCBA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3. La Solución Propuesta: Sistema MDVR Completo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4. Componentes Clave del Sistema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5. Integración y Operación Automática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6. Casos de Uso Operativos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7. Arquitectura de Comunicación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8. Plan de Implementación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9. Beneficios para el GCBA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10. Nuestra Experiencia: Proyecto VITTAL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11. Próximos Pasos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Resumen Ejecutivo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Monitoreo, auditoría y seguridad 24/7 para la flota de residuos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92024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600">
                <a:solidFill>
                  <a:srgbClr val="1A202C"/>
                </a:solidFill>
              </a:defRPr>
            </a:pPr>
            <a:r>
              <a:t>✓ Objetivo: visibilidad total de la operación de recolección con auditoría instantánea.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Solución: MDVR vehicular + cámaras IP67/IK10 + 4G/GPS + software centralizado.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Auditoría acelerada: sensor en brazo hidráulico genera eventos automáticos.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Seguridad incrementada: G-sensor detecta colisiones y protege evidencia.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Equipamiento de grado industrial: resistente a vibración, agua y polvo.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Operación 100% automática y soporte 24×7×365.</a:t>
            </a:r>
          </a:p>
        </p:txBody>
      </p:sp>
      <p:pic>
        <p:nvPicPr>
          <p:cNvPr id="6" name="Picture 5" descr="cami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011680"/>
            <a:ext cx="6831263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El Desafío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¿Por qué necesita el GCBA este sistema?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700">
                <a:solidFill>
                  <a:srgbClr val="1A202C"/>
                </a:solidFill>
              </a:defRPr>
            </a:pPr>
            <a:r>
              <a:t>🎯 Auditar el proceso de levantamiento de contenedores ante reclamos ciudadanos.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⚖️ Generar evidencia irrefutable en incidentes viales y operativos.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📍 Gestionar ubicación, eventos y estado de la flota en tiempo real.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💪 Entorno hostil: vibración constante, agua, polvo y operación ruda 24/7.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⏱️ Búsqueda manual en horas de grabación es inviable: se necesita búsqueda por eventos.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La Solución Propuesta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Ecosistema completo de videovigilancia móvil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" y="1828800"/>
            <a:ext cx="256032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1. Hardware Embarcado (MDVR)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Grabación multi-canal, módulos 4G/GPS, G-sensor integrado, supercapacitores y SSD industrial.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91840" y="1828800"/>
            <a:ext cx="256032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2. Red de Comunicación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Transmisión en vivo por 4G/LTE; telemetría GPS para geoposición en mapa.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35040" y="1828800"/>
            <a:ext cx="256032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3. Software de Gestión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Hik-Central Professional: mapa GIS, live view, búsqueda por eventos, protección automática de evidencia.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8640" y="3657600"/>
            <a:ext cx="256032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4. Sensores y Auditoría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Sensor en brazo hidráulico genera TAG en cada levantamiento para auditoría instantánea.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3657600"/>
            <a:ext cx="256032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5. Seguridad Vial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G-sensor detecta colisiones/frenadas bruscas y protege automáticamente la evidencia.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35040" y="3657600"/>
            <a:ext cx="2560320" cy="155448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E5E7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 bIns="182880"/>
          <a:lstStyle/>
          <a:p>
            <a:pPr algn="l">
              <a:defRPr sz="1900" b="1">
                <a:solidFill>
                  <a:srgbClr val="227DB3"/>
                </a:solidFill>
              </a:defRPr>
            </a:pPr>
            <a:r>
              <a:t>6. Operación 24×7×365</a:t>
            </a:r>
          </a:p>
          <a:p>
            <a:pPr>
              <a:lnSpc>
                <a:spcPct val="130000"/>
              </a:lnSpc>
              <a:spcBef>
                <a:spcPts val="800"/>
              </a:spcBef>
              <a:defRPr sz="1400">
                <a:solidFill>
                  <a:srgbClr val="4A5568"/>
                </a:solidFill>
              </a:defRPr>
            </a:pPr>
            <a:r>
              <a:t>NOC dedicado, monitoreo proactivo, soporte técnico y mantenimiento preventivo.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Equipamiento Principal: MDVR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Hikvision DS-MP5604H-S/GW — El cerebro del sistema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43891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500">
                <a:solidFill>
                  <a:srgbClr val="1A202C"/>
                </a:solidFill>
              </a:defRPr>
            </a:pPr>
            <a:r>
              <a:t>✓ Grabador híbrido vehicular (analógico/IP).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Módulos integrados: 4G/LTE (chip SIM) y GPS.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G-Sensor interno (acelerómetro 3 ejes): detecta colisiones, frenadas y vuelcos.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Supercapacitores: cierre seguro de archivos ante pérdida súbita de batería.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Bahía 2.5" con llave para SSD industrial (protección de evidencia).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500">
                <a:solidFill>
                  <a:srgbClr val="1A202C"/>
                </a:solidFill>
              </a:defRPr>
            </a:pPr>
            <a:r>
              <a:t>✓ Entradas de alarma (I/O) para sensores externos.</a:t>
            </a:r>
          </a:p>
        </p:txBody>
      </p:sp>
      <p:pic>
        <p:nvPicPr>
          <p:cNvPr id="6" name="Picture 5" descr="MVR DS-MP5604-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645920"/>
            <a:ext cx="6820692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Almacenamiento: SSD Industrial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Clave para resistir el entorno vehicular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700">
                <a:solidFill>
                  <a:srgbClr val="1A202C"/>
                </a:solidFill>
              </a:defRPr>
            </a:pPr>
            <a:r>
              <a:t>✓ SSD de grado industrial (no HDD ni tarjetas SD).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Resistencia extrema a vibración y golpes continuos.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Mayor confiabilidad de datos y durabilidad.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Protección contra corrupción de archivos.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700">
                <a:solidFill>
                  <a:srgbClr val="1A202C"/>
                </a:solidFill>
              </a:defRPr>
            </a:pPr>
            <a:r>
              <a:t>✓ Bahía con llave en MDVR para seguridad física de evidencia.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Cámaras y Conectores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Diseñadas para entorno vehicular hostil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42062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600">
                <a:solidFill>
                  <a:srgbClr val="1A202C"/>
                </a:solidFill>
              </a:defRPr>
            </a:pPr>
            <a:r>
              <a:t>✓ Cámaras Hikvision serie DS-2CS… (ej. DS-2CS54D7T-M).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Certificación IK10 (antivandálicas) e IP67 (herméticas: agua/polvo).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Conectores de aviación M12 roscados: garantizan conexión permanente ante vibración.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Múltiples canales: frontal, lateral, trasera, cabina, zona de carga.</a:t>
            </a:r>
          </a:p>
        </p:txBody>
      </p:sp>
      <p:pic>
        <p:nvPicPr>
          <p:cNvPr id="6" name="Picture 5" descr="camara_dom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64592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Itte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65760"/>
            <a:ext cx="1645920" cy="57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800" b="1">
                <a:solidFill>
                  <a:srgbClr val="1A202C"/>
                </a:solidFill>
              </a:defRPr>
            </a:pPr>
            <a:r>
              <a:t>Integración Eléctrica e Ignición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</a:defRPr>
            </a:pPr>
            <a:r>
              <a:t>Operación 100% automática, sin intervención del conductor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68096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defRPr sz="1600">
                <a:solidFill>
                  <a:srgbClr val="1A202C"/>
                </a:solidFill>
              </a:defRPr>
            </a:pPr>
            <a:r>
              <a:t>✓ MDVR instalado oculto en cabina (bajo asiento o tablero).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Cableado B+ (batería directa), GND (tierra), IGN (contacto de llave).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Al girar la llave: MDVR arranca y comienza grabación automáticamente.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Al apagar: graba por tiempo programado (ej. 15 min) y entra en stand-by.</a:t>
            </a:r>
          </a:p>
          <a:p>
            <a:pPr>
              <a:lnSpc>
                <a:spcPct val="140000"/>
              </a:lnSpc>
              <a:spcBef>
                <a:spcPts val="600"/>
              </a:spcBef>
              <a:defRPr sz="1600">
                <a:solidFill>
                  <a:srgbClr val="1A202C"/>
                </a:solidFill>
              </a:defRPr>
            </a:pPr>
            <a:r>
              <a:t>✓ No agota batería del vehículo, consumo mínimo en reposo.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