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72" r:id="rId2"/>
    <p:sldId id="274" r:id="rId3"/>
    <p:sldId id="273" r:id="rId4"/>
    <p:sldId id="281" r:id="rId5"/>
    <p:sldId id="276" r:id="rId6"/>
    <p:sldId id="282" r:id="rId7"/>
    <p:sldId id="275" r:id="rId8"/>
    <p:sldId id="277" r:id="rId9"/>
    <p:sldId id="278" r:id="rId10"/>
    <p:sldId id="280" r:id="rId11"/>
    <p:sldId id="279" r:id="rId12"/>
  </p:sldIdLst>
  <p:sldSz cx="12192000" cy="6858000"/>
  <p:notesSz cx="6858000" cy="9144000"/>
  <p:defaultTextStyle>
    <a:defPPr>
      <a:defRPr lang="en-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A8A98"/>
    <a:srgbClr val="59C7E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3447" autoAdjust="0"/>
  </p:normalViewPr>
  <p:slideViewPr>
    <p:cSldViewPr snapToGrid="0">
      <p:cViewPr>
        <p:scale>
          <a:sx n="55" d="100"/>
          <a:sy n="55" d="100"/>
        </p:scale>
        <p:origin x="1096" y="2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D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0909FE-C74E-440E-A2C1-8A08AD75C18E}" type="datetimeFigureOut">
              <a:rPr lang="en-DE" smtClean="0"/>
              <a:t>18/12/2024</a:t>
            </a:fld>
            <a:endParaRPr lang="en-D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D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D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B7A663-82FB-4262-B782-FB452F5E60B9}" type="slidenum">
              <a:rPr lang="en-DE" smtClean="0"/>
              <a:t>‹#›</a:t>
            </a:fld>
            <a:endParaRPr lang="en-DE"/>
          </a:p>
        </p:txBody>
      </p:sp>
    </p:spTree>
    <p:extLst>
      <p:ext uri="{BB962C8B-B14F-4D97-AF65-F5344CB8AC3E}">
        <p14:creationId xmlns:p14="http://schemas.microsoft.com/office/powerpoint/2010/main" val="2570031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DE" dirty="0"/>
          </a:p>
        </p:txBody>
      </p:sp>
      <p:sp>
        <p:nvSpPr>
          <p:cNvPr id="4" name="Slide Number Placeholder 3"/>
          <p:cNvSpPr>
            <a:spLocks noGrp="1"/>
          </p:cNvSpPr>
          <p:nvPr>
            <p:ph type="sldNum" sz="quarter" idx="5"/>
          </p:nvPr>
        </p:nvSpPr>
        <p:spPr/>
        <p:txBody>
          <a:bodyPr/>
          <a:lstStyle/>
          <a:p>
            <a:fld id="{07B7A663-82FB-4262-B782-FB452F5E60B9}" type="slidenum">
              <a:rPr lang="en-DE" smtClean="0"/>
              <a:t>1</a:t>
            </a:fld>
            <a:endParaRPr lang="en-DE"/>
          </a:p>
        </p:txBody>
      </p:sp>
    </p:spTree>
    <p:extLst>
      <p:ext uri="{BB962C8B-B14F-4D97-AF65-F5344CB8AC3E}">
        <p14:creationId xmlns:p14="http://schemas.microsoft.com/office/powerpoint/2010/main" val="35153406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DE" dirty="0"/>
          </a:p>
        </p:txBody>
      </p:sp>
      <p:sp>
        <p:nvSpPr>
          <p:cNvPr id="4" name="Slide Number Placeholder 3"/>
          <p:cNvSpPr>
            <a:spLocks noGrp="1"/>
          </p:cNvSpPr>
          <p:nvPr>
            <p:ph type="sldNum" sz="quarter" idx="5"/>
          </p:nvPr>
        </p:nvSpPr>
        <p:spPr/>
        <p:txBody>
          <a:bodyPr/>
          <a:lstStyle/>
          <a:p>
            <a:fld id="{07B7A663-82FB-4262-B782-FB452F5E60B9}" type="slidenum">
              <a:rPr lang="en-DE" smtClean="0"/>
              <a:t>3</a:t>
            </a:fld>
            <a:endParaRPr lang="en-DE"/>
          </a:p>
        </p:txBody>
      </p:sp>
    </p:spTree>
    <p:extLst>
      <p:ext uri="{BB962C8B-B14F-4D97-AF65-F5344CB8AC3E}">
        <p14:creationId xmlns:p14="http://schemas.microsoft.com/office/powerpoint/2010/main" val="34941170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b="0" dirty="0" err="1">
                <a:effectLst/>
                <a:latin typeface="Arial" panose="020B0604020202020204" pitchFamily="34" charset="0"/>
                <a:cs typeface="Arial" panose="020B0604020202020204" pitchFamily="34" charset="0"/>
              </a:rPr>
              <a:t>Boilerplate</a:t>
            </a:r>
            <a:r>
              <a:rPr lang="de-DE" b="0" dirty="0">
                <a:effectLst/>
                <a:latin typeface="Arial" panose="020B0604020202020204" pitchFamily="34" charset="0"/>
                <a:cs typeface="Arial" panose="020B0604020202020204" pitchFamily="34" charset="0"/>
              </a:rPr>
              <a:t> </a:t>
            </a:r>
            <a:r>
              <a:rPr lang="de-DE" b="0" dirty="0" err="1">
                <a:effectLst/>
                <a:latin typeface="Arial" panose="020B0604020202020204" pitchFamily="34" charset="0"/>
                <a:cs typeface="Arial" panose="020B0604020202020204" pitchFamily="34" charset="0"/>
              </a:rPr>
              <a:t>topics</a:t>
            </a:r>
            <a:r>
              <a:rPr lang="de-DE" b="0" dirty="0">
                <a:effectLst/>
                <a:latin typeface="Arial" panose="020B0604020202020204" pitchFamily="34" charset="0"/>
                <a:cs typeface="Arial" panose="020B0604020202020204" pitchFamily="34" charset="0"/>
              </a:rPr>
              <a:t>: </a:t>
            </a:r>
            <a:r>
              <a:rPr lang="de-DE" b="0" dirty="0" err="1">
                <a:effectLst/>
                <a:latin typeface="Arial" panose="020B0604020202020204" pitchFamily="34" charset="0"/>
                <a:cs typeface="Arial" panose="020B0604020202020204" pitchFamily="34" charset="0"/>
              </a:rPr>
              <a:t>Boilerplate</a:t>
            </a:r>
            <a:r>
              <a:rPr lang="de-DE" b="0" dirty="0">
                <a:effectLst/>
                <a:latin typeface="Arial" panose="020B0604020202020204" pitchFamily="34" charset="0"/>
                <a:cs typeface="Arial" panose="020B0604020202020204" pitchFamily="34" charset="0"/>
              </a:rPr>
              <a:t> </a:t>
            </a:r>
            <a:r>
              <a:rPr lang="de-DE" b="0" dirty="0" err="1">
                <a:effectLst/>
                <a:latin typeface="Arial" panose="020B0604020202020204" pitchFamily="34" charset="0"/>
                <a:cs typeface="Arial" panose="020B0604020202020204" pitchFamily="34" charset="0"/>
              </a:rPr>
              <a:t>topics</a:t>
            </a:r>
            <a:r>
              <a:rPr lang="de-DE" b="0" dirty="0">
                <a:effectLst/>
                <a:latin typeface="Arial" panose="020B0604020202020204" pitchFamily="34" charset="0"/>
                <a:cs typeface="Arial" panose="020B0604020202020204" pitchFamily="34" charset="0"/>
              </a:rPr>
              <a:t> </a:t>
            </a:r>
            <a:r>
              <a:rPr lang="de-DE" b="0" dirty="0" err="1">
                <a:effectLst/>
                <a:latin typeface="Arial" panose="020B0604020202020204" pitchFamily="34" charset="0"/>
                <a:cs typeface="Arial" panose="020B0604020202020204" pitchFamily="34" charset="0"/>
              </a:rPr>
              <a:t>are</a:t>
            </a:r>
            <a:r>
              <a:rPr lang="de-DE" b="0" dirty="0">
                <a:effectLst/>
                <a:latin typeface="Arial" panose="020B0604020202020204" pitchFamily="34" charset="0"/>
                <a:cs typeface="Arial" panose="020B0604020202020204" pitchFamily="34" charset="0"/>
              </a:rPr>
              <a:t> </a:t>
            </a:r>
            <a:r>
              <a:rPr lang="de-DE" b="0" dirty="0" err="1">
                <a:effectLst/>
                <a:latin typeface="Arial" panose="020B0604020202020204" pitchFamily="34" charset="0"/>
                <a:cs typeface="Arial" panose="020B0604020202020204" pitchFamily="34" charset="0"/>
              </a:rPr>
              <a:t>common</a:t>
            </a:r>
            <a:r>
              <a:rPr lang="de-DE" b="0" dirty="0">
                <a:effectLst/>
                <a:latin typeface="Arial" panose="020B0604020202020204" pitchFamily="34" charset="0"/>
                <a:cs typeface="Arial" panose="020B0604020202020204" pitchFamily="34" charset="0"/>
              </a:rPr>
              <a:t> </a:t>
            </a:r>
            <a:r>
              <a:rPr lang="de-DE" b="0" dirty="0" err="1">
                <a:effectLst/>
                <a:latin typeface="Arial" panose="020B0604020202020204" pitchFamily="34" charset="0"/>
                <a:cs typeface="Arial" panose="020B0604020202020204" pitchFamily="34" charset="0"/>
              </a:rPr>
              <a:t>phenomena</a:t>
            </a:r>
            <a:r>
              <a:rPr lang="de-DE" b="0" dirty="0">
                <a:effectLst/>
                <a:latin typeface="Arial" panose="020B0604020202020204" pitchFamily="34" charset="0"/>
                <a:cs typeface="Arial" panose="020B0604020202020204" pitchFamily="34" charset="0"/>
              </a:rPr>
              <a:t> in </a:t>
            </a:r>
            <a:r>
              <a:rPr lang="de-DE" b="0" dirty="0" err="1">
                <a:effectLst/>
                <a:latin typeface="Arial" panose="020B0604020202020204" pitchFamily="34" charset="0"/>
                <a:cs typeface="Arial" panose="020B0604020202020204" pitchFamily="34" charset="0"/>
              </a:rPr>
              <a:t>topic</a:t>
            </a:r>
            <a:r>
              <a:rPr lang="de-DE" b="0" dirty="0">
                <a:effectLst/>
                <a:latin typeface="Arial" panose="020B0604020202020204" pitchFamily="34" charset="0"/>
                <a:cs typeface="Arial" panose="020B0604020202020204" pitchFamily="34" charset="0"/>
              </a:rPr>
              <a:t> </a:t>
            </a:r>
            <a:r>
              <a:rPr lang="de-DE" b="0" dirty="0" err="1">
                <a:effectLst/>
                <a:latin typeface="Arial" panose="020B0604020202020204" pitchFamily="34" charset="0"/>
                <a:cs typeface="Arial" panose="020B0604020202020204" pitchFamily="34" charset="0"/>
              </a:rPr>
              <a:t>models</a:t>
            </a:r>
            <a:r>
              <a:rPr lang="de-DE" b="0" dirty="0">
                <a:effectLst/>
                <a:latin typeface="Arial" panose="020B0604020202020204" pitchFamily="34" charset="0"/>
                <a:cs typeface="Arial" panose="020B0604020202020204" pitchFamily="34" charset="0"/>
              </a:rPr>
              <a:t> (</a:t>
            </a:r>
            <a:r>
              <a:rPr lang="de-DE" b="0" dirty="0" err="1">
                <a:effectLst/>
                <a:latin typeface="Arial" panose="020B0604020202020204" pitchFamily="34" charset="0"/>
                <a:cs typeface="Arial" panose="020B0604020202020204" pitchFamily="34" charset="0"/>
              </a:rPr>
              <a:t>Mimno</a:t>
            </a:r>
            <a:r>
              <a:rPr lang="de-DE" b="0" dirty="0">
                <a:effectLst/>
                <a:latin typeface="Arial" panose="020B0604020202020204" pitchFamily="34" charset="0"/>
                <a:cs typeface="Arial" panose="020B0604020202020204" pitchFamily="34" charset="0"/>
              </a:rPr>
              <a:t> &amp; Blei, 2011). </a:t>
            </a:r>
            <a:r>
              <a:rPr lang="de-DE" b="0" dirty="0" err="1">
                <a:effectLst/>
                <a:latin typeface="Arial" panose="020B0604020202020204" pitchFamily="34" charset="0"/>
                <a:cs typeface="Arial" panose="020B0604020202020204" pitchFamily="34" charset="0"/>
              </a:rPr>
              <a:t>They</a:t>
            </a:r>
            <a:r>
              <a:rPr lang="de-DE" b="0" dirty="0">
                <a:effectLst/>
                <a:latin typeface="Arial" panose="020B0604020202020204" pitchFamily="34" charset="0"/>
                <a:cs typeface="Arial" panose="020B0604020202020204" pitchFamily="34" charset="0"/>
              </a:rPr>
              <a:t> </a:t>
            </a:r>
            <a:r>
              <a:rPr lang="de-DE" b="0" dirty="0" err="1">
                <a:effectLst/>
                <a:latin typeface="Arial" panose="020B0604020202020204" pitchFamily="34" charset="0"/>
                <a:cs typeface="Arial" panose="020B0604020202020204" pitchFamily="34" charset="0"/>
              </a:rPr>
              <a:t>have</a:t>
            </a:r>
            <a:r>
              <a:rPr lang="de-DE" b="0" dirty="0">
                <a:effectLst/>
                <a:latin typeface="Arial" panose="020B0604020202020204" pitchFamily="34" charset="0"/>
                <a:cs typeface="Arial" panose="020B0604020202020204" pitchFamily="34" charset="0"/>
              </a:rPr>
              <a:t> </a:t>
            </a:r>
            <a:r>
              <a:rPr lang="de-DE" b="0" dirty="0" err="1">
                <a:effectLst/>
                <a:latin typeface="Arial" panose="020B0604020202020204" pitchFamily="34" charset="0"/>
                <a:cs typeface="Arial" panose="020B0604020202020204" pitchFamily="34" charset="0"/>
              </a:rPr>
              <a:t>no</a:t>
            </a:r>
            <a:r>
              <a:rPr lang="de-DE" b="0" dirty="0">
                <a:effectLst/>
                <a:latin typeface="Arial" panose="020B0604020202020204" pitchFamily="34" charset="0"/>
                <a:cs typeface="Arial" panose="020B0604020202020204" pitchFamily="34" charset="0"/>
              </a:rPr>
              <a:t> </a:t>
            </a:r>
            <a:r>
              <a:rPr lang="de-DE" b="0" dirty="0" err="1">
                <a:effectLst/>
                <a:latin typeface="Arial" panose="020B0604020202020204" pitchFamily="34" charset="0"/>
                <a:cs typeface="Arial" panose="020B0604020202020204" pitchFamily="34" charset="0"/>
              </a:rPr>
              <a:t>substantive</a:t>
            </a:r>
            <a:r>
              <a:rPr lang="de-DE" b="0" dirty="0">
                <a:effectLst/>
                <a:latin typeface="Arial" panose="020B0604020202020204" pitchFamily="34" charset="0"/>
                <a:cs typeface="Arial" panose="020B0604020202020204" pitchFamily="34" charset="0"/>
              </a:rPr>
              <a:t> </a:t>
            </a:r>
            <a:r>
              <a:rPr lang="de-DE" b="0" dirty="0" err="1">
                <a:effectLst/>
                <a:latin typeface="Arial" panose="020B0604020202020204" pitchFamily="34" charset="0"/>
                <a:cs typeface="Arial" panose="020B0604020202020204" pitchFamily="34" charset="0"/>
              </a:rPr>
              <a:t>meaning</a:t>
            </a:r>
            <a:r>
              <a:rPr lang="de-DE" b="0" dirty="0">
                <a:effectLst/>
                <a:latin typeface="Arial" panose="020B0604020202020204" pitchFamily="34" charset="0"/>
                <a:cs typeface="Arial" panose="020B0604020202020204" pitchFamily="34" charset="0"/>
              </a:rPr>
              <a:t>, but </a:t>
            </a:r>
            <a:r>
              <a:rPr lang="de-DE" b="0" dirty="0" err="1">
                <a:effectLst/>
                <a:latin typeface="Arial" panose="020B0604020202020204" pitchFamily="34" charset="0"/>
                <a:cs typeface="Arial" panose="020B0604020202020204" pitchFamily="34" charset="0"/>
              </a:rPr>
              <a:t>their</a:t>
            </a:r>
            <a:r>
              <a:rPr lang="de-DE" b="0" dirty="0">
                <a:effectLst/>
                <a:latin typeface="Arial" panose="020B0604020202020204" pitchFamily="34" charset="0"/>
                <a:cs typeface="Arial" panose="020B0604020202020204" pitchFamily="34" charset="0"/>
              </a:rPr>
              <a:t> </a:t>
            </a:r>
            <a:r>
              <a:rPr lang="de-DE" b="0" dirty="0" err="1">
                <a:effectLst/>
                <a:latin typeface="Arial" panose="020B0604020202020204" pitchFamily="34" charset="0"/>
                <a:cs typeface="Arial" panose="020B0604020202020204" pitchFamily="34" charset="0"/>
              </a:rPr>
              <a:t>emergence</a:t>
            </a:r>
            <a:r>
              <a:rPr lang="de-DE" b="0" dirty="0">
                <a:effectLst/>
                <a:latin typeface="Arial" panose="020B0604020202020204" pitchFamily="34" charset="0"/>
                <a:cs typeface="Arial" panose="020B0604020202020204" pitchFamily="34" charset="0"/>
              </a:rPr>
              <a:t> </a:t>
            </a:r>
            <a:r>
              <a:rPr lang="de-DE" b="0" dirty="0" err="1">
                <a:effectLst/>
                <a:latin typeface="Arial" panose="020B0604020202020204" pitchFamily="34" charset="0"/>
                <a:cs typeface="Arial" panose="020B0604020202020204" pitchFamily="34" charset="0"/>
              </a:rPr>
              <a:t>sharpens</a:t>
            </a:r>
            <a:r>
              <a:rPr lang="de-DE" b="0" dirty="0">
                <a:effectLst/>
                <a:latin typeface="Arial" panose="020B0604020202020204" pitchFamily="34" charset="0"/>
                <a:cs typeface="Arial" panose="020B0604020202020204" pitchFamily="34" charset="0"/>
              </a:rPr>
              <a:t> </a:t>
            </a:r>
            <a:r>
              <a:rPr lang="de-DE" b="0" dirty="0" err="1">
                <a:effectLst/>
                <a:latin typeface="Arial" panose="020B0604020202020204" pitchFamily="34" charset="0"/>
                <a:cs typeface="Arial" panose="020B0604020202020204" pitchFamily="34" charset="0"/>
              </a:rPr>
              <a:t>other</a:t>
            </a:r>
            <a:r>
              <a:rPr lang="de-DE" b="0" dirty="0">
                <a:effectLst/>
                <a:latin typeface="Arial" panose="020B0604020202020204" pitchFamily="34" charset="0"/>
                <a:cs typeface="Arial" panose="020B0604020202020204" pitchFamily="34" charset="0"/>
              </a:rPr>
              <a:t> </a:t>
            </a:r>
            <a:r>
              <a:rPr lang="de-DE" b="0" dirty="0" err="1">
                <a:effectLst/>
                <a:latin typeface="Arial" panose="020B0604020202020204" pitchFamily="34" charset="0"/>
                <a:cs typeface="Arial" panose="020B0604020202020204" pitchFamily="34" charset="0"/>
              </a:rPr>
              <a:t>meaningful</a:t>
            </a:r>
            <a:r>
              <a:rPr lang="de-DE" b="0" dirty="0">
                <a:effectLst/>
                <a:latin typeface="Arial" panose="020B0604020202020204" pitchFamily="34" charset="0"/>
                <a:cs typeface="Arial" panose="020B0604020202020204" pitchFamily="34" charset="0"/>
              </a:rPr>
              <a:t> </a:t>
            </a:r>
            <a:r>
              <a:rPr lang="de-DE" b="0" dirty="0" err="1">
                <a:effectLst/>
                <a:latin typeface="Arial" panose="020B0604020202020204" pitchFamily="34" charset="0"/>
                <a:cs typeface="Arial" panose="020B0604020202020204" pitchFamily="34" charset="0"/>
              </a:rPr>
              <a:t>topics</a:t>
            </a:r>
            <a:r>
              <a:rPr lang="de-DE" b="0" dirty="0">
                <a:effectLst/>
                <a:latin typeface="Arial" panose="020B0604020202020204" pitchFamily="34" charset="0"/>
                <a:cs typeface="Arial" panose="020B0604020202020204" pitchFamily="34" charset="0"/>
              </a:rPr>
              <a:t> “</a:t>
            </a:r>
            <a:r>
              <a:rPr lang="de-DE" b="0" dirty="0" err="1">
                <a:effectLst/>
                <a:latin typeface="Arial" panose="020B0604020202020204" pitchFamily="34" charset="0"/>
                <a:cs typeface="Arial" panose="020B0604020202020204" pitchFamily="34" charset="0"/>
              </a:rPr>
              <a:t>by</a:t>
            </a:r>
            <a:r>
              <a:rPr lang="de-DE" b="0" dirty="0">
                <a:effectLst/>
                <a:latin typeface="Arial" panose="020B0604020202020204" pitchFamily="34" charset="0"/>
                <a:cs typeface="Arial" panose="020B0604020202020204" pitchFamily="34" charset="0"/>
              </a:rPr>
              <a:t> </a:t>
            </a:r>
            <a:r>
              <a:rPr lang="de-DE" b="0" dirty="0" err="1">
                <a:effectLst/>
                <a:latin typeface="Arial" panose="020B0604020202020204" pitchFamily="34" charset="0"/>
                <a:cs typeface="Arial" panose="020B0604020202020204" pitchFamily="34" charset="0"/>
              </a:rPr>
              <a:t>segregating</a:t>
            </a:r>
            <a:r>
              <a:rPr lang="de-DE" b="0" dirty="0">
                <a:effectLst/>
                <a:latin typeface="Arial" panose="020B0604020202020204" pitchFamily="34" charset="0"/>
                <a:cs typeface="Arial" panose="020B0604020202020204" pitchFamily="34" charset="0"/>
              </a:rPr>
              <a:t> </a:t>
            </a:r>
            <a:r>
              <a:rPr lang="de-DE" b="0" dirty="0" err="1">
                <a:effectLst/>
                <a:latin typeface="Arial" panose="020B0604020202020204" pitchFamily="34" charset="0"/>
                <a:cs typeface="Arial" panose="020B0604020202020204" pitchFamily="34" charset="0"/>
              </a:rPr>
              <a:t>boilerplate</a:t>
            </a:r>
            <a:r>
              <a:rPr lang="de-DE" b="0" dirty="0">
                <a:effectLst/>
                <a:latin typeface="Arial" panose="020B0604020202020204" pitchFamily="34" charset="0"/>
                <a:cs typeface="Arial" panose="020B0604020202020204" pitchFamily="34" charset="0"/>
              </a:rPr>
              <a:t> </a:t>
            </a:r>
            <a:r>
              <a:rPr lang="de-DE" b="0" dirty="0" err="1">
                <a:effectLst/>
                <a:latin typeface="Arial" panose="020B0604020202020204" pitchFamily="34" charset="0"/>
                <a:cs typeface="Arial" panose="020B0604020202020204" pitchFamily="34" charset="0"/>
              </a:rPr>
              <a:t>terms</a:t>
            </a:r>
            <a:r>
              <a:rPr lang="de-DE" b="0" dirty="0">
                <a:effectLst/>
                <a:latin typeface="Arial" panose="020B0604020202020204" pitchFamily="34" charset="0"/>
                <a:cs typeface="Arial" panose="020B0604020202020204" pitchFamily="34" charset="0"/>
              </a:rPr>
              <a:t> in a </a:t>
            </a:r>
            <a:r>
              <a:rPr lang="de-DE" b="0" dirty="0" err="1">
                <a:effectLst/>
                <a:latin typeface="Arial" panose="020B0604020202020204" pitchFamily="34" charset="0"/>
                <a:cs typeface="Arial" panose="020B0604020202020204" pitchFamily="34" charset="0"/>
              </a:rPr>
              <a:t>distinct</a:t>
            </a:r>
            <a:r>
              <a:rPr lang="de-DE" b="0" dirty="0">
                <a:effectLst/>
                <a:latin typeface="Arial" panose="020B0604020202020204" pitchFamily="34" charset="0"/>
                <a:cs typeface="Arial" panose="020B0604020202020204" pitchFamily="34" charset="0"/>
              </a:rPr>
              <a:t> </a:t>
            </a:r>
            <a:r>
              <a:rPr lang="de-DE" b="0" dirty="0" err="1">
                <a:effectLst/>
                <a:latin typeface="Arial" panose="020B0604020202020204" pitchFamily="34" charset="0"/>
                <a:cs typeface="Arial" panose="020B0604020202020204" pitchFamily="34" charset="0"/>
              </a:rPr>
              <a:t>location</a:t>
            </a:r>
            <a:r>
              <a:rPr lang="de-DE" b="0" dirty="0">
                <a:effectLst/>
                <a:latin typeface="Arial" panose="020B0604020202020204" pitchFamily="34" charset="0"/>
                <a:cs typeface="Arial" panose="020B0604020202020204" pitchFamily="34" charset="0"/>
              </a:rPr>
              <a:t>” (DiMaggio et al., 2013, p. 586)</a:t>
            </a:r>
          </a:p>
          <a:p>
            <a:br>
              <a:rPr lang="de-DE" b="0" dirty="0">
                <a:effectLst/>
                <a:latin typeface="Arial" panose="020B0604020202020204" pitchFamily="34" charset="0"/>
                <a:cs typeface="Arial" panose="020B0604020202020204" pitchFamily="34" charset="0"/>
              </a:rPr>
            </a:br>
            <a:r>
              <a:rPr lang="de-DE" b="0" dirty="0">
                <a:effectLst/>
                <a:latin typeface="Arial" panose="020B0604020202020204" pitchFamily="34" charset="0"/>
                <a:cs typeface="Arial" panose="020B0604020202020204" pitchFamily="34" charset="0"/>
              </a:rPr>
              <a:t>Reference: Maier, D., Waldherr, A., </a:t>
            </a:r>
            <a:r>
              <a:rPr lang="de-DE" b="0" dirty="0" err="1">
                <a:effectLst/>
                <a:latin typeface="Arial" panose="020B0604020202020204" pitchFamily="34" charset="0"/>
                <a:cs typeface="Arial" panose="020B0604020202020204" pitchFamily="34" charset="0"/>
              </a:rPr>
              <a:t>Miltner</a:t>
            </a:r>
            <a:r>
              <a:rPr lang="de-DE" b="0" dirty="0">
                <a:effectLst/>
                <a:latin typeface="Arial" panose="020B0604020202020204" pitchFamily="34" charset="0"/>
                <a:cs typeface="Arial" panose="020B0604020202020204" pitchFamily="34" charset="0"/>
              </a:rPr>
              <a:t>, P., Wiedemann, G., </a:t>
            </a:r>
            <a:r>
              <a:rPr lang="de-DE" b="0" dirty="0" err="1">
                <a:effectLst/>
                <a:latin typeface="Arial" panose="020B0604020202020204" pitchFamily="34" charset="0"/>
                <a:cs typeface="Arial" panose="020B0604020202020204" pitchFamily="34" charset="0"/>
              </a:rPr>
              <a:t>Niekler</a:t>
            </a:r>
            <a:r>
              <a:rPr lang="de-DE" b="0" dirty="0">
                <a:effectLst/>
                <a:latin typeface="Arial" panose="020B0604020202020204" pitchFamily="34" charset="0"/>
                <a:cs typeface="Arial" panose="020B0604020202020204" pitchFamily="34" charset="0"/>
              </a:rPr>
              <a:t>, A., </a:t>
            </a:r>
            <a:r>
              <a:rPr lang="de-DE" b="0" dirty="0" err="1">
                <a:effectLst/>
                <a:latin typeface="Arial" panose="020B0604020202020204" pitchFamily="34" charset="0"/>
                <a:cs typeface="Arial" panose="020B0604020202020204" pitchFamily="34" charset="0"/>
              </a:rPr>
              <a:t>Keinert</a:t>
            </a:r>
            <a:r>
              <a:rPr lang="de-DE" b="0" dirty="0">
                <a:effectLst/>
                <a:latin typeface="Arial" panose="020B0604020202020204" pitchFamily="34" charset="0"/>
                <a:cs typeface="Arial" panose="020B0604020202020204" pitchFamily="34" charset="0"/>
              </a:rPr>
              <a:t>, A., ... &amp; Adam, S. (2021). </a:t>
            </a:r>
            <a:r>
              <a:rPr lang="de-DE" b="0" dirty="0" err="1">
                <a:effectLst/>
                <a:latin typeface="Arial" panose="020B0604020202020204" pitchFamily="34" charset="0"/>
                <a:cs typeface="Arial" panose="020B0604020202020204" pitchFamily="34" charset="0"/>
              </a:rPr>
              <a:t>Applying</a:t>
            </a:r>
            <a:r>
              <a:rPr lang="de-DE" b="0" dirty="0">
                <a:effectLst/>
                <a:latin typeface="Arial" panose="020B0604020202020204" pitchFamily="34" charset="0"/>
                <a:cs typeface="Arial" panose="020B0604020202020204" pitchFamily="34" charset="0"/>
              </a:rPr>
              <a:t> LDA </a:t>
            </a:r>
            <a:r>
              <a:rPr lang="de-DE" b="0" dirty="0" err="1">
                <a:effectLst/>
                <a:latin typeface="Arial" panose="020B0604020202020204" pitchFamily="34" charset="0"/>
                <a:cs typeface="Arial" panose="020B0604020202020204" pitchFamily="34" charset="0"/>
              </a:rPr>
              <a:t>topic</a:t>
            </a:r>
            <a:r>
              <a:rPr lang="de-DE" b="0" dirty="0">
                <a:effectLst/>
                <a:latin typeface="Arial" panose="020B0604020202020204" pitchFamily="34" charset="0"/>
                <a:cs typeface="Arial" panose="020B0604020202020204" pitchFamily="34" charset="0"/>
              </a:rPr>
              <a:t> </a:t>
            </a:r>
            <a:r>
              <a:rPr lang="de-DE" b="0" dirty="0" err="1">
                <a:effectLst/>
                <a:latin typeface="Arial" panose="020B0604020202020204" pitchFamily="34" charset="0"/>
                <a:cs typeface="Arial" panose="020B0604020202020204" pitchFamily="34" charset="0"/>
              </a:rPr>
              <a:t>modeling</a:t>
            </a:r>
            <a:r>
              <a:rPr lang="de-DE" b="0" dirty="0">
                <a:effectLst/>
                <a:latin typeface="Arial" panose="020B0604020202020204" pitchFamily="34" charset="0"/>
                <a:cs typeface="Arial" panose="020B0604020202020204" pitchFamily="34" charset="0"/>
              </a:rPr>
              <a:t> in </a:t>
            </a:r>
            <a:r>
              <a:rPr lang="de-DE" b="0" dirty="0" err="1">
                <a:effectLst/>
                <a:latin typeface="Arial" panose="020B0604020202020204" pitchFamily="34" charset="0"/>
                <a:cs typeface="Arial" panose="020B0604020202020204" pitchFamily="34" charset="0"/>
              </a:rPr>
              <a:t>communication</a:t>
            </a:r>
            <a:r>
              <a:rPr lang="de-DE" b="0" dirty="0">
                <a:effectLst/>
                <a:latin typeface="Arial" panose="020B0604020202020204" pitchFamily="34" charset="0"/>
                <a:cs typeface="Arial" panose="020B0604020202020204" pitchFamily="34" charset="0"/>
              </a:rPr>
              <a:t> </a:t>
            </a:r>
            <a:r>
              <a:rPr lang="de-DE" b="0" dirty="0" err="1">
                <a:effectLst/>
                <a:latin typeface="Arial" panose="020B0604020202020204" pitchFamily="34" charset="0"/>
                <a:cs typeface="Arial" panose="020B0604020202020204" pitchFamily="34" charset="0"/>
              </a:rPr>
              <a:t>research</a:t>
            </a:r>
            <a:r>
              <a:rPr lang="de-DE" b="0" dirty="0">
                <a:effectLst/>
                <a:latin typeface="Arial" panose="020B0604020202020204" pitchFamily="34" charset="0"/>
                <a:cs typeface="Arial" panose="020B0604020202020204" pitchFamily="34" charset="0"/>
              </a:rPr>
              <a:t>: </a:t>
            </a:r>
            <a:r>
              <a:rPr lang="de-DE" b="0" dirty="0" err="1">
                <a:effectLst/>
                <a:latin typeface="Arial" panose="020B0604020202020204" pitchFamily="34" charset="0"/>
                <a:cs typeface="Arial" panose="020B0604020202020204" pitchFamily="34" charset="0"/>
              </a:rPr>
              <a:t>Toward</a:t>
            </a:r>
            <a:r>
              <a:rPr lang="de-DE" b="0" dirty="0">
                <a:effectLst/>
                <a:latin typeface="Arial" panose="020B0604020202020204" pitchFamily="34" charset="0"/>
                <a:cs typeface="Arial" panose="020B0604020202020204" pitchFamily="34" charset="0"/>
              </a:rPr>
              <a:t> a valid and reliable </a:t>
            </a:r>
            <a:r>
              <a:rPr lang="de-DE" b="0" dirty="0" err="1">
                <a:effectLst/>
                <a:latin typeface="Arial" panose="020B0604020202020204" pitchFamily="34" charset="0"/>
                <a:cs typeface="Arial" panose="020B0604020202020204" pitchFamily="34" charset="0"/>
              </a:rPr>
              <a:t>methodology</a:t>
            </a:r>
            <a:r>
              <a:rPr lang="de-DE" b="0" dirty="0">
                <a:effectLst/>
                <a:latin typeface="Arial" panose="020B0604020202020204" pitchFamily="34" charset="0"/>
                <a:cs typeface="Arial" panose="020B0604020202020204" pitchFamily="34" charset="0"/>
              </a:rPr>
              <a:t>. In Computational </a:t>
            </a:r>
            <a:r>
              <a:rPr lang="de-DE" b="0" dirty="0" err="1">
                <a:effectLst/>
                <a:latin typeface="Arial" panose="020B0604020202020204" pitchFamily="34" charset="0"/>
                <a:cs typeface="Arial" panose="020B0604020202020204" pitchFamily="34" charset="0"/>
              </a:rPr>
              <a:t>methods</a:t>
            </a:r>
            <a:r>
              <a:rPr lang="de-DE" b="0" dirty="0">
                <a:effectLst/>
                <a:latin typeface="Arial" panose="020B0604020202020204" pitchFamily="34" charset="0"/>
                <a:cs typeface="Arial" panose="020B0604020202020204" pitchFamily="34" charset="0"/>
              </a:rPr>
              <a:t> </a:t>
            </a:r>
            <a:r>
              <a:rPr lang="de-DE" b="0" dirty="0" err="1">
                <a:effectLst/>
                <a:latin typeface="Arial" panose="020B0604020202020204" pitchFamily="34" charset="0"/>
                <a:cs typeface="Arial" panose="020B0604020202020204" pitchFamily="34" charset="0"/>
              </a:rPr>
              <a:t>for</a:t>
            </a:r>
            <a:r>
              <a:rPr lang="de-DE" b="0" dirty="0">
                <a:effectLst/>
                <a:latin typeface="Arial" panose="020B0604020202020204" pitchFamily="34" charset="0"/>
                <a:cs typeface="Arial" panose="020B0604020202020204" pitchFamily="34" charset="0"/>
              </a:rPr>
              <a:t> </a:t>
            </a:r>
            <a:r>
              <a:rPr lang="de-DE" b="0" dirty="0" err="1">
                <a:effectLst/>
                <a:latin typeface="Arial" panose="020B0604020202020204" pitchFamily="34" charset="0"/>
                <a:cs typeface="Arial" panose="020B0604020202020204" pitchFamily="34" charset="0"/>
              </a:rPr>
              <a:t>communication</a:t>
            </a:r>
            <a:r>
              <a:rPr lang="de-DE" b="0" dirty="0">
                <a:effectLst/>
                <a:latin typeface="Arial" panose="020B0604020202020204" pitchFamily="34" charset="0"/>
                <a:cs typeface="Arial" panose="020B0604020202020204" pitchFamily="34" charset="0"/>
              </a:rPr>
              <a:t> </a:t>
            </a:r>
            <a:r>
              <a:rPr lang="de-DE" b="0" dirty="0" err="1">
                <a:effectLst/>
                <a:latin typeface="Arial" panose="020B0604020202020204" pitchFamily="34" charset="0"/>
                <a:cs typeface="Arial" panose="020B0604020202020204" pitchFamily="34" charset="0"/>
              </a:rPr>
              <a:t>science</a:t>
            </a:r>
            <a:r>
              <a:rPr lang="de-DE" b="0" dirty="0">
                <a:effectLst/>
                <a:latin typeface="Arial" panose="020B0604020202020204" pitchFamily="34" charset="0"/>
                <a:cs typeface="Arial" panose="020B0604020202020204" pitchFamily="34" charset="0"/>
              </a:rPr>
              <a:t> (pp. 13-38). Routledge. </a:t>
            </a:r>
            <a:r>
              <a:rPr lang="de-DE" b="0" dirty="0" err="1">
                <a:effectLst/>
                <a:latin typeface="Arial" panose="020B0604020202020204" pitchFamily="34" charset="0"/>
                <a:cs typeface="Arial" panose="020B0604020202020204" pitchFamily="34" charset="0"/>
              </a:rPr>
              <a:t>doi</a:t>
            </a:r>
            <a:r>
              <a:rPr lang="de-DE" b="0" dirty="0">
                <a:effectLst/>
                <a:latin typeface="Arial" panose="020B0604020202020204" pitchFamily="34" charset="0"/>
                <a:cs typeface="Arial" panose="020B0604020202020204" pitchFamily="34" charset="0"/>
              </a:rPr>
              <a:t>:  https://doi.org/10.1080/19312458.2018.1430754</a:t>
            </a:r>
          </a:p>
          <a:p>
            <a:endParaRPr lang="en-DE" dirty="0"/>
          </a:p>
        </p:txBody>
      </p:sp>
      <p:sp>
        <p:nvSpPr>
          <p:cNvPr id="4" name="Slide Number Placeholder 3"/>
          <p:cNvSpPr>
            <a:spLocks noGrp="1"/>
          </p:cNvSpPr>
          <p:nvPr>
            <p:ph type="sldNum" sz="quarter" idx="5"/>
          </p:nvPr>
        </p:nvSpPr>
        <p:spPr/>
        <p:txBody>
          <a:bodyPr/>
          <a:lstStyle/>
          <a:p>
            <a:fld id="{07B7A663-82FB-4262-B782-FB452F5E60B9}" type="slidenum">
              <a:rPr lang="en-DE" smtClean="0"/>
              <a:t>5</a:t>
            </a:fld>
            <a:endParaRPr lang="en-DE"/>
          </a:p>
        </p:txBody>
      </p:sp>
    </p:spTree>
    <p:extLst>
      <p:ext uri="{BB962C8B-B14F-4D97-AF65-F5344CB8AC3E}">
        <p14:creationId xmlns:p14="http://schemas.microsoft.com/office/powerpoint/2010/main" val="1632855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1. Horizontal Inequalities:</a:t>
            </a:r>
          </a:p>
          <a:p>
            <a:r>
              <a:rPr lang="en-GB" dirty="0"/>
              <a:t>Disparities tied to a social identity. They highlight issues like unequal treatment in employment, historical and contemporary oppression, and marginalization.</a:t>
            </a:r>
          </a:p>
          <a:p>
            <a:r>
              <a:rPr lang="en-GB" dirty="0"/>
              <a:t>A. Gender: Gender disparities in work and family life.</a:t>
            </a:r>
          </a:p>
          <a:p>
            <a:r>
              <a:rPr lang="en-GB" dirty="0"/>
              <a:t>B. Race: Historical and ongoing racial injustices, including slavery, massacres, incarceration, reparations, and racial liberation.</a:t>
            </a:r>
          </a:p>
          <a:p>
            <a:r>
              <a:rPr lang="en-GB" dirty="0"/>
              <a:t>C. Religion: Religious themes and figures, encompassing Islam, Judaism, Catholicism or others.</a:t>
            </a:r>
          </a:p>
          <a:p>
            <a:r>
              <a:rPr lang="en-GB" dirty="0"/>
              <a:t>D. Immigration and Border Issues: Immigration themes, including undocumented individuals and borders policing.</a:t>
            </a:r>
          </a:p>
          <a:p>
            <a:endParaRPr lang="en-GB" dirty="0"/>
          </a:p>
          <a:p>
            <a:r>
              <a:rPr lang="en-GB" dirty="0"/>
              <a:t>2. Macroeconomics:</a:t>
            </a:r>
          </a:p>
          <a:p>
            <a:r>
              <a:rPr lang="en-GB" dirty="0"/>
              <a:t>Policies and frameworks shaping national and global economies, including fiscal policies, trade, and </a:t>
            </a:r>
            <a:r>
              <a:rPr lang="en-GB" dirty="0" err="1"/>
              <a:t>labor</a:t>
            </a:r>
            <a:r>
              <a:rPr lang="en-GB" dirty="0"/>
              <a:t> markets.</a:t>
            </a:r>
          </a:p>
          <a:p>
            <a:r>
              <a:rPr lang="en-GB" dirty="0"/>
              <a:t>A. Budget and Fiscal Policy: Issues related to government spending, deficits, and fiscal strategies.</a:t>
            </a:r>
          </a:p>
          <a:p>
            <a:r>
              <a:rPr lang="en-GB" dirty="0"/>
              <a:t>B. Taxation: Tax brackets, deductions and estate taxes.</a:t>
            </a:r>
          </a:p>
          <a:p>
            <a:r>
              <a:rPr lang="en-GB" dirty="0"/>
              <a:t>C. Monetary Policy and Economic Recovery: Role of monetary policy and the Federal Reserve's in managing unemployment, recession, inflation and economic recovery.</a:t>
            </a:r>
          </a:p>
          <a:p>
            <a:r>
              <a:rPr lang="en-GB" dirty="0"/>
              <a:t>D. International Trade: Global trade issues, including tariffs, exports, and trade relations with other countries.</a:t>
            </a:r>
          </a:p>
          <a:p>
            <a:endParaRPr lang="en-GB" dirty="0"/>
          </a:p>
          <a:p>
            <a:r>
              <a:rPr lang="en-GB" dirty="0"/>
              <a:t>3. Debt and Housing:</a:t>
            </a:r>
          </a:p>
          <a:p>
            <a:r>
              <a:rPr lang="en-GB" dirty="0"/>
              <a:t>Economic issues related to housing access, ownership, and the financial structures impacting homeownership, as well as the challenges posed by debt.</a:t>
            </a:r>
          </a:p>
          <a:p>
            <a:r>
              <a:rPr lang="en-GB" dirty="0"/>
              <a:t>A. Housing Status and Affordability: Homeownership and rental market conditions, including assistance programs like rental vouchers, efforts to support affordable housing, and barriers to homeownership</a:t>
            </a:r>
          </a:p>
          <a:p>
            <a:r>
              <a:rPr lang="en-GB" dirty="0"/>
              <a:t>B. Debt and Lending: Issues in borrowing and lending, including loans, foreclosure, and repayment, focusing on challenges faced by borrowers, the role of lenders, and the broader economic implications of debt.</a:t>
            </a:r>
          </a:p>
          <a:p>
            <a:endParaRPr lang="en-GB" dirty="0"/>
          </a:p>
          <a:p>
            <a:r>
              <a:rPr lang="en-GB" dirty="0"/>
              <a:t>4. Corporations and Entrepreneurship:</a:t>
            </a:r>
          </a:p>
          <a:p>
            <a:r>
              <a:rPr lang="en-GB" dirty="0"/>
              <a:t>Different aspects of business operations, including entrepreneurship, corporate finance, </a:t>
            </a:r>
            <a:r>
              <a:rPr lang="en-GB" dirty="0" err="1"/>
              <a:t>excecutive</a:t>
            </a:r>
            <a:r>
              <a:rPr lang="en-GB" dirty="0"/>
              <a:t> pay and mergers and acquisitions.</a:t>
            </a:r>
          </a:p>
          <a:p>
            <a:r>
              <a:rPr lang="en-GB" dirty="0"/>
              <a:t>A. Entrepreneurship and Innovation: Role of entrepreneurs, innovation, startups, battery technology and venture capital.</a:t>
            </a:r>
          </a:p>
          <a:p>
            <a:r>
              <a:rPr lang="en-GB" dirty="0"/>
              <a:t>B. Corporate Finance and Compensations: Financial structures within corporations, including shareholder interests, stock compensation, executive compensation and bonuses and company performance and shareholder value.</a:t>
            </a:r>
          </a:p>
          <a:p>
            <a:r>
              <a:rPr lang="en-GB" dirty="0"/>
              <a:t>C. Mergers, Acquisitions, and Antitrust: Mergers, acquisitions, antitrust regulations, monopolies and fair competition in sectors like banking or others.</a:t>
            </a:r>
          </a:p>
          <a:p>
            <a:endParaRPr lang="en-GB" dirty="0"/>
          </a:p>
          <a:p>
            <a:r>
              <a:rPr lang="en-GB" dirty="0"/>
              <a:t>5. Welfare State:</a:t>
            </a:r>
          </a:p>
          <a:p>
            <a:r>
              <a:rPr lang="en-GB" dirty="0"/>
              <a:t>The role of government programs in reducing economic inequality and promoting social well-being.</a:t>
            </a:r>
          </a:p>
          <a:p>
            <a:r>
              <a:rPr lang="en-GB" dirty="0"/>
              <a:t>A. Historical Development and current systems: Origins of welfare systems, reforms and political movements shaping their evolution. Societal efforts to enhance upward mobility and comparisons of system of redistribution.</a:t>
            </a:r>
          </a:p>
          <a:p>
            <a:r>
              <a:rPr lang="en-GB" dirty="0"/>
              <a:t>B. Entitlements and Poverty Alleviation: Programs addressing poverty and economic insecurity (e.g., unemployment benefits, supplemental nutrition support).</a:t>
            </a:r>
          </a:p>
          <a:p>
            <a:r>
              <a:rPr lang="en-GB" dirty="0"/>
              <a:t>C. Labor and Wages: Minimum wage debates, overtime pay, and turnover rates, for different earners and rungs in the ladder.</a:t>
            </a:r>
          </a:p>
          <a:p>
            <a:r>
              <a:rPr lang="en-GB" dirty="0"/>
              <a:t>D. Labor Unions and Worker Rights: Collective bargaining, unionization, and organization efforts for </a:t>
            </a:r>
            <a:r>
              <a:rPr lang="en-GB" dirty="0" err="1"/>
              <a:t>labor</a:t>
            </a:r>
            <a:r>
              <a:rPr lang="en-GB" dirty="0"/>
              <a:t> protections.</a:t>
            </a:r>
          </a:p>
          <a:p>
            <a:endParaRPr lang="en-GB" dirty="0"/>
          </a:p>
          <a:p>
            <a:r>
              <a:rPr lang="en-GB" dirty="0"/>
              <a:t>6. Public Sector Employment:</a:t>
            </a:r>
          </a:p>
          <a:p>
            <a:r>
              <a:rPr lang="en-GB" dirty="0"/>
              <a:t>Inequalities within employment in the public sector and between the public and private sectors, including pay gaps, recruitment practices, and disparities in treatment.</a:t>
            </a:r>
          </a:p>
          <a:p>
            <a:r>
              <a:rPr lang="en-GB" dirty="0"/>
              <a:t>A. Federal and Other Forms of Public Employment: Civilian federal employees, military personnel, firefighters, police, and judiciary-related roles, addressing discriminatory practices, recruitment, supervisory challenges, and relevant legislative frameworks like the Federal Employees Pay Comparability Act of 1990.</a:t>
            </a:r>
          </a:p>
          <a:p>
            <a:endParaRPr lang="en-GB" dirty="0"/>
          </a:p>
          <a:p>
            <a:r>
              <a:rPr lang="en-GB" dirty="0"/>
              <a:t>7. Discussions About Political Parties:</a:t>
            </a:r>
          </a:p>
          <a:p>
            <a:r>
              <a:rPr lang="en-GB" dirty="0"/>
              <a:t>Reflections on the U.S. Democratic, Republican and other parties, their candidates, members and supporters.</a:t>
            </a:r>
          </a:p>
          <a:p>
            <a:r>
              <a:rPr lang="en-GB" dirty="0"/>
              <a:t>A. Democrats, Republicans and Party Discussions: Discussions on the party's candidates running for the presidency and other offices, party members and supporters' proposals and ideas.</a:t>
            </a:r>
          </a:p>
          <a:p>
            <a:endParaRPr lang="en-GB" dirty="0"/>
          </a:p>
          <a:p>
            <a:r>
              <a:rPr lang="en-GB" dirty="0"/>
              <a:t>8. Healthcare System:</a:t>
            </a:r>
          </a:p>
          <a:p>
            <a:r>
              <a:rPr lang="en-GB" dirty="0"/>
              <a:t>Components of the healthcare system, including insurance coverage, medical services, and public health challenges.</a:t>
            </a:r>
          </a:p>
          <a:p>
            <a:r>
              <a:rPr lang="en-GB" dirty="0"/>
              <a:t>A. Medicare and Health Insurance: Issues related the role of insurers and pharmaceuticals in providing medication and healthcare access (e.g. Medicare).</a:t>
            </a:r>
          </a:p>
          <a:p>
            <a:r>
              <a:rPr lang="en-GB" dirty="0"/>
              <a:t>B. Hospitals and Healthcare Providers: Examines hospitals, physicians, nurses, patient care and reimbursements.</a:t>
            </a:r>
          </a:p>
          <a:p>
            <a:r>
              <a:rPr lang="en-GB" dirty="0"/>
              <a:t>C. Public Health and Disease Management: Public health efforts towards diseases prevention, vaccination, and management, including COVID-19.</a:t>
            </a:r>
          </a:p>
          <a:p>
            <a:endParaRPr lang="en-GB" dirty="0"/>
          </a:p>
          <a:p>
            <a:r>
              <a:rPr lang="en-GB" dirty="0"/>
              <a:t>9. Education System:</a:t>
            </a:r>
          </a:p>
          <a:p>
            <a:r>
              <a:rPr lang="en-GB" dirty="0"/>
              <a:t>Issues across all levels of education and policies affecting students and educational institutions.</a:t>
            </a:r>
          </a:p>
          <a:p>
            <a:r>
              <a:rPr lang="en-GB" dirty="0"/>
              <a:t>A. Early Childhood Education: Foundational education such as preschool and kindergarten, early learning and childhood development.</a:t>
            </a:r>
          </a:p>
          <a:p>
            <a:r>
              <a:rPr lang="en-GB" dirty="0"/>
              <a:t>B. Elementary Education and School Management: Discusses elementary school structure, management, and educational practices, including roles like superintendents and the influence of charter schools.</a:t>
            </a:r>
          </a:p>
          <a:p>
            <a:r>
              <a:rPr lang="en-GB" dirty="0"/>
              <a:t>C. Higher Education: Issues related to higher education, including bachelor’s and graduate degrees, for example in fields like STEM and others.</a:t>
            </a:r>
          </a:p>
          <a:p>
            <a:endParaRPr lang="en-GB" dirty="0"/>
          </a:p>
          <a:p>
            <a:r>
              <a:rPr lang="en-GB" dirty="0"/>
              <a:t>10. Environment:</a:t>
            </a:r>
          </a:p>
          <a:p>
            <a:r>
              <a:rPr lang="en-GB" dirty="0"/>
              <a:t>Environmental issues like those related to energy production, emissions and pollution.</a:t>
            </a:r>
          </a:p>
          <a:p>
            <a:r>
              <a:rPr lang="en-GB" dirty="0"/>
              <a:t>A. Energy and Sustainability: Examines the environmental impact of energy sources, from traditional industries like oil and agriculture to renewable energy and addresses the role of emissions in climate change and the need for sustainable practices in farming and energy production.</a:t>
            </a:r>
          </a:p>
          <a:p>
            <a:r>
              <a:rPr lang="en-GB" dirty="0"/>
              <a:t>B. Pollution and Environmental Degradation: Focuses on the effects of pollution, particularly from transportation (e.g., airlines, highways, traffic), and its impact on natural spaces like forests, highlighting the consequences of environmental degradation.</a:t>
            </a:r>
          </a:p>
          <a:p>
            <a:endParaRPr lang="en-GB" dirty="0"/>
          </a:p>
          <a:p>
            <a:r>
              <a:rPr lang="en-GB" dirty="0"/>
              <a:t>11. International Issues:</a:t>
            </a:r>
          </a:p>
          <a:p>
            <a:r>
              <a:rPr lang="en-GB" dirty="0"/>
              <a:t>Global political dynamics, focusing on conflicts, diplomatic relations, and geopolitical concerns.</a:t>
            </a:r>
          </a:p>
          <a:p>
            <a:r>
              <a:rPr lang="en-GB" dirty="0"/>
              <a:t>A. Asia and Korean Peninsula: Political and military tensions between North and South Korea and broader regional contexts.</a:t>
            </a:r>
          </a:p>
          <a:p>
            <a:r>
              <a:rPr lang="en-GB" dirty="0"/>
              <a:t>B. Cold War and Global Politics: Examines the ideological rivalry between the Soviet Union and Western powers during the Cold War, covering themes like communism, socialism, diplomatic tensions, missile crises, and political repression.</a:t>
            </a:r>
          </a:p>
          <a:p>
            <a:r>
              <a:rPr lang="en-GB" dirty="0"/>
              <a:t>C. Iraq and U.S. Military Engagement: U.S. involvement in Iraq and Afghanistan, military operations, figures like President George W. Bush, and the economic and political ramifications.</a:t>
            </a:r>
          </a:p>
          <a:p>
            <a:endParaRPr lang="en-GB" dirty="0"/>
          </a:p>
          <a:p>
            <a:r>
              <a:rPr lang="en-GB" dirty="0"/>
              <a:t>12. Art and Sports:</a:t>
            </a:r>
          </a:p>
          <a:p>
            <a:r>
              <a:rPr lang="en-GB" dirty="0"/>
              <a:t>Covers sports and cultural products, like films and music.</a:t>
            </a:r>
          </a:p>
          <a:p>
            <a:r>
              <a:rPr lang="en-GB" dirty="0"/>
              <a:t>A. Films and Cultural Products: Forms of artistic expression such as films, music, and literature.</a:t>
            </a:r>
          </a:p>
          <a:p>
            <a:r>
              <a:rPr lang="en-GB" dirty="0"/>
              <a:t>B. Sports: Sports like soccer and baseball, major events like the Olympics, and the role of athletes and teams.</a:t>
            </a:r>
          </a:p>
        </p:txBody>
      </p:sp>
      <p:sp>
        <p:nvSpPr>
          <p:cNvPr id="4" name="Slide Number Placeholder 3"/>
          <p:cNvSpPr>
            <a:spLocks noGrp="1"/>
          </p:cNvSpPr>
          <p:nvPr>
            <p:ph type="sldNum" sz="quarter" idx="5"/>
          </p:nvPr>
        </p:nvSpPr>
        <p:spPr/>
        <p:txBody>
          <a:bodyPr/>
          <a:lstStyle/>
          <a:p>
            <a:fld id="{07B7A663-82FB-4262-B782-FB452F5E60B9}" type="slidenum">
              <a:rPr lang="en-DE" smtClean="0"/>
              <a:t>7</a:t>
            </a:fld>
            <a:endParaRPr lang="en-DE"/>
          </a:p>
        </p:txBody>
      </p:sp>
    </p:spTree>
    <p:extLst>
      <p:ext uri="{BB962C8B-B14F-4D97-AF65-F5344CB8AC3E}">
        <p14:creationId xmlns:p14="http://schemas.microsoft.com/office/powerpoint/2010/main" val="12173654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2615BAA-82CF-EB89-4469-BEC6018A8396}"/>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n-DE"/>
          </a:p>
        </p:txBody>
      </p:sp>
      <p:sp>
        <p:nvSpPr>
          <p:cNvPr id="3" name="Subtítulo 2">
            <a:extLst>
              <a:ext uri="{FF2B5EF4-FFF2-40B4-BE49-F238E27FC236}">
                <a16:creationId xmlns:a16="http://schemas.microsoft.com/office/drawing/2014/main" id="{70FE0DE7-32F3-DABA-A637-B7B519B1444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DE"/>
          </a:p>
        </p:txBody>
      </p:sp>
      <p:sp>
        <p:nvSpPr>
          <p:cNvPr id="4" name="Marcador de fecha 3">
            <a:extLst>
              <a:ext uri="{FF2B5EF4-FFF2-40B4-BE49-F238E27FC236}">
                <a16:creationId xmlns:a16="http://schemas.microsoft.com/office/drawing/2014/main" id="{BC196D3D-DF2A-9E95-3644-EC3C3B0AF02E}"/>
              </a:ext>
            </a:extLst>
          </p:cNvPr>
          <p:cNvSpPr>
            <a:spLocks noGrp="1"/>
          </p:cNvSpPr>
          <p:nvPr>
            <p:ph type="dt" sz="half" idx="10"/>
          </p:nvPr>
        </p:nvSpPr>
        <p:spPr/>
        <p:txBody>
          <a:bodyPr/>
          <a:lstStyle/>
          <a:p>
            <a:fld id="{02743874-E1A9-40B7-9BCA-F5B94F732ABA}" type="datetime8">
              <a:rPr lang="en-DE" smtClean="0"/>
              <a:t>18/12/2024 09:03</a:t>
            </a:fld>
            <a:endParaRPr lang="en-DE"/>
          </a:p>
        </p:txBody>
      </p:sp>
      <p:sp>
        <p:nvSpPr>
          <p:cNvPr id="5" name="Marcador de pie de página 4">
            <a:extLst>
              <a:ext uri="{FF2B5EF4-FFF2-40B4-BE49-F238E27FC236}">
                <a16:creationId xmlns:a16="http://schemas.microsoft.com/office/drawing/2014/main" id="{4EE48A94-EA86-1A02-D5F5-C6BEC7241006}"/>
              </a:ext>
            </a:extLst>
          </p:cNvPr>
          <p:cNvSpPr>
            <a:spLocks noGrp="1"/>
          </p:cNvSpPr>
          <p:nvPr>
            <p:ph type="ftr" sz="quarter" idx="11"/>
          </p:nvPr>
        </p:nvSpPr>
        <p:spPr/>
        <p:txBody>
          <a:bodyPr/>
          <a:lstStyle/>
          <a:p>
            <a:endParaRPr lang="en-DE"/>
          </a:p>
        </p:txBody>
      </p:sp>
      <p:sp>
        <p:nvSpPr>
          <p:cNvPr id="6" name="Marcador de número de diapositiva 5">
            <a:extLst>
              <a:ext uri="{FF2B5EF4-FFF2-40B4-BE49-F238E27FC236}">
                <a16:creationId xmlns:a16="http://schemas.microsoft.com/office/drawing/2014/main" id="{15B47FF2-A5EF-EF66-3370-2F3AEA752146}"/>
              </a:ext>
            </a:extLst>
          </p:cNvPr>
          <p:cNvSpPr>
            <a:spLocks noGrp="1"/>
          </p:cNvSpPr>
          <p:nvPr>
            <p:ph type="sldNum" sz="quarter" idx="12"/>
          </p:nvPr>
        </p:nvSpPr>
        <p:spPr/>
        <p:txBody>
          <a:bodyPr/>
          <a:lstStyle/>
          <a:p>
            <a:fld id="{5F0A41CE-7C2B-4B37-9810-C6BF1AF0EA25}" type="slidenum">
              <a:rPr lang="en-DE" smtClean="0"/>
              <a:t>‹#›</a:t>
            </a:fld>
            <a:endParaRPr lang="en-DE"/>
          </a:p>
        </p:txBody>
      </p:sp>
    </p:spTree>
    <p:extLst>
      <p:ext uri="{BB962C8B-B14F-4D97-AF65-F5344CB8AC3E}">
        <p14:creationId xmlns:p14="http://schemas.microsoft.com/office/powerpoint/2010/main" val="32321539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D46C391-F9AF-C2C2-DEF4-76B9D2B3AD5B}"/>
              </a:ext>
            </a:extLst>
          </p:cNvPr>
          <p:cNvSpPr>
            <a:spLocks noGrp="1"/>
          </p:cNvSpPr>
          <p:nvPr>
            <p:ph type="title"/>
          </p:nvPr>
        </p:nvSpPr>
        <p:spPr/>
        <p:txBody>
          <a:bodyPr/>
          <a:lstStyle/>
          <a:p>
            <a:r>
              <a:rPr lang="es-ES"/>
              <a:t>Haga clic para modificar el estilo de título del patrón</a:t>
            </a:r>
            <a:endParaRPr lang="en-DE"/>
          </a:p>
        </p:txBody>
      </p:sp>
      <p:sp>
        <p:nvSpPr>
          <p:cNvPr id="3" name="Marcador de texto vertical 2">
            <a:extLst>
              <a:ext uri="{FF2B5EF4-FFF2-40B4-BE49-F238E27FC236}">
                <a16:creationId xmlns:a16="http://schemas.microsoft.com/office/drawing/2014/main" id="{6DF493F0-BE78-7780-1D7B-3F2CE6251A35}"/>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DE"/>
          </a:p>
        </p:txBody>
      </p:sp>
      <p:sp>
        <p:nvSpPr>
          <p:cNvPr id="4" name="Marcador de fecha 3">
            <a:extLst>
              <a:ext uri="{FF2B5EF4-FFF2-40B4-BE49-F238E27FC236}">
                <a16:creationId xmlns:a16="http://schemas.microsoft.com/office/drawing/2014/main" id="{C6CF06E9-896D-73E5-D9B2-244D1D72C8B6}"/>
              </a:ext>
            </a:extLst>
          </p:cNvPr>
          <p:cNvSpPr>
            <a:spLocks noGrp="1"/>
          </p:cNvSpPr>
          <p:nvPr>
            <p:ph type="dt" sz="half" idx="10"/>
          </p:nvPr>
        </p:nvSpPr>
        <p:spPr/>
        <p:txBody>
          <a:bodyPr/>
          <a:lstStyle/>
          <a:p>
            <a:fld id="{BB83C190-263C-4AA1-9251-EEF2AB342EDF}" type="datetime8">
              <a:rPr lang="en-DE" smtClean="0"/>
              <a:t>18/12/2024 09:03</a:t>
            </a:fld>
            <a:endParaRPr lang="en-DE"/>
          </a:p>
        </p:txBody>
      </p:sp>
      <p:sp>
        <p:nvSpPr>
          <p:cNvPr id="5" name="Marcador de pie de página 4">
            <a:extLst>
              <a:ext uri="{FF2B5EF4-FFF2-40B4-BE49-F238E27FC236}">
                <a16:creationId xmlns:a16="http://schemas.microsoft.com/office/drawing/2014/main" id="{DEC89EBF-30C9-7E73-FD82-F15587FFAC6E}"/>
              </a:ext>
            </a:extLst>
          </p:cNvPr>
          <p:cNvSpPr>
            <a:spLocks noGrp="1"/>
          </p:cNvSpPr>
          <p:nvPr>
            <p:ph type="ftr" sz="quarter" idx="11"/>
          </p:nvPr>
        </p:nvSpPr>
        <p:spPr/>
        <p:txBody>
          <a:bodyPr/>
          <a:lstStyle/>
          <a:p>
            <a:endParaRPr lang="en-DE"/>
          </a:p>
        </p:txBody>
      </p:sp>
      <p:sp>
        <p:nvSpPr>
          <p:cNvPr id="6" name="Marcador de número de diapositiva 5">
            <a:extLst>
              <a:ext uri="{FF2B5EF4-FFF2-40B4-BE49-F238E27FC236}">
                <a16:creationId xmlns:a16="http://schemas.microsoft.com/office/drawing/2014/main" id="{317EF76A-96F1-D57E-F740-CF1793AA6ACD}"/>
              </a:ext>
            </a:extLst>
          </p:cNvPr>
          <p:cNvSpPr>
            <a:spLocks noGrp="1"/>
          </p:cNvSpPr>
          <p:nvPr>
            <p:ph type="sldNum" sz="quarter" idx="12"/>
          </p:nvPr>
        </p:nvSpPr>
        <p:spPr/>
        <p:txBody>
          <a:bodyPr/>
          <a:lstStyle/>
          <a:p>
            <a:fld id="{5F0A41CE-7C2B-4B37-9810-C6BF1AF0EA25}" type="slidenum">
              <a:rPr lang="en-DE" smtClean="0"/>
              <a:t>‹#›</a:t>
            </a:fld>
            <a:endParaRPr lang="en-DE"/>
          </a:p>
        </p:txBody>
      </p:sp>
    </p:spTree>
    <p:extLst>
      <p:ext uri="{BB962C8B-B14F-4D97-AF65-F5344CB8AC3E}">
        <p14:creationId xmlns:p14="http://schemas.microsoft.com/office/powerpoint/2010/main" val="15997693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4997C91D-FB74-5FB7-FE31-2CBB77737ADE}"/>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n-DE"/>
          </a:p>
        </p:txBody>
      </p:sp>
      <p:sp>
        <p:nvSpPr>
          <p:cNvPr id="3" name="Marcador de texto vertical 2">
            <a:extLst>
              <a:ext uri="{FF2B5EF4-FFF2-40B4-BE49-F238E27FC236}">
                <a16:creationId xmlns:a16="http://schemas.microsoft.com/office/drawing/2014/main" id="{B84D6E38-0E9A-635A-0F54-9439237C74D3}"/>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DE"/>
          </a:p>
        </p:txBody>
      </p:sp>
      <p:sp>
        <p:nvSpPr>
          <p:cNvPr id="4" name="Marcador de fecha 3">
            <a:extLst>
              <a:ext uri="{FF2B5EF4-FFF2-40B4-BE49-F238E27FC236}">
                <a16:creationId xmlns:a16="http://schemas.microsoft.com/office/drawing/2014/main" id="{1E71DDB9-0D6F-6024-9E21-8F215A2426C8}"/>
              </a:ext>
            </a:extLst>
          </p:cNvPr>
          <p:cNvSpPr>
            <a:spLocks noGrp="1"/>
          </p:cNvSpPr>
          <p:nvPr>
            <p:ph type="dt" sz="half" idx="10"/>
          </p:nvPr>
        </p:nvSpPr>
        <p:spPr/>
        <p:txBody>
          <a:bodyPr/>
          <a:lstStyle/>
          <a:p>
            <a:fld id="{14618B5A-CFE5-4ED1-9F53-ABF62E203A06}" type="datetime8">
              <a:rPr lang="en-DE" smtClean="0"/>
              <a:t>18/12/2024 09:03</a:t>
            </a:fld>
            <a:endParaRPr lang="en-DE"/>
          </a:p>
        </p:txBody>
      </p:sp>
      <p:sp>
        <p:nvSpPr>
          <p:cNvPr id="5" name="Marcador de pie de página 4">
            <a:extLst>
              <a:ext uri="{FF2B5EF4-FFF2-40B4-BE49-F238E27FC236}">
                <a16:creationId xmlns:a16="http://schemas.microsoft.com/office/drawing/2014/main" id="{D3DC77B7-B450-83D0-ED5D-2A9C3E0A9864}"/>
              </a:ext>
            </a:extLst>
          </p:cNvPr>
          <p:cNvSpPr>
            <a:spLocks noGrp="1"/>
          </p:cNvSpPr>
          <p:nvPr>
            <p:ph type="ftr" sz="quarter" idx="11"/>
          </p:nvPr>
        </p:nvSpPr>
        <p:spPr/>
        <p:txBody>
          <a:bodyPr/>
          <a:lstStyle/>
          <a:p>
            <a:endParaRPr lang="en-DE"/>
          </a:p>
        </p:txBody>
      </p:sp>
      <p:sp>
        <p:nvSpPr>
          <p:cNvPr id="6" name="Marcador de número de diapositiva 5">
            <a:extLst>
              <a:ext uri="{FF2B5EF4-FFF2-40B4-BE49-F238E27FC236}">
                <a16:creationId xmlns:a16="http://schemas.microsoft.com/office/drawing/2014/main" id="{729D93F8-6218-5E03-A0C1-C215F4E3B707}"/>
              </a:ext>
            </a:extLst>
          </p:cNvPr>
          <p:cNvSpPr>
            <a:spLocks noGrp="1"/>
          </p:cNvSpPr>
          <p:nvPr>
            <p:ph type="sldNum" sz="quarter" idx="12"/>
          </p:nvPr>
        </p:nvSpPr>
        <p:spPr/>
        <p:txBody>
          <a:bodyPr/>
          <a:lstStyle/>
          <a:p>
            <a:fld id="{5F0A41CE-7C2B-4B37-9810-C6BF1AF0EA25}" type="slidenum">
              <a:rPr lang="en-DE" smtClean="0"/>
              <a:t>‹#›</a:t>
            </a:fld>
            <a:endParaRPr lang="en-DE"/>
          </a:p>
        </p:txBody>
      </p:sp>
    </p:spTree>
    <p:extLst>
      <p:ext uri="{BB962C8B-B14F-4D97-AF65-F5344CB8AC3E}">
        <p14:creationId xmlns:p14="http://schemas.microsoft.com/office/powerpoint/2010/main" val="22957912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AB2A678-B9FF-C153-6554-5EA4E8B07D11}"/>
              </a:ext>
            </a:extLst>
          </p:cNvPr>
          <p:cNvSpPr>
            <a:spLocks noGrp="1"/>
          </p:cNvSpPr>
          <p:nvPr>
            <p:ph type="title"/>
          </p:nvPr>
        </p:nvSpPr>
        <p:spPr/>
        <p:txBody>
          <a:bodyPr/>
          <a:lstStyle/>
          <a:p>
            <a:r>
              <a:rPr lang="es-ES"/>
              <a:t>Haga clic para modificar el estilo de título del patrón</a:t>
            </a:r>
            <a:endParaRPr lang="en-DE"/>
          </a:p>
        </p:txBody>
      </p:sp>
      <p:sp>
        <p:nvSpPr>
          <p:cNvPr id="3" name="Marcador de contenido 2">
            <a:extLst>
              <a:ext uri="{FF2B5EF4-FFF2-40B4-BE49-F238E27FC236}">
                <a16:creationId xmlns:a16="http://schemas.microsoft.com/office/drawing/2014/main" id="{89A3D8CD-CACB-B0B3-2C45-32238A0BA54B}"/>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DE"/>
          </a:p>
        </p:txBody>
      </p:sp>
      <p:sp>
        <p:nvSpPr>
          <p:cNvPr id="4" name="Marcador de fecha 3">
            <a:extLst>
              <a:ext uri="{FF2B5EF4-FFF2-40B4-BE49-F238E27FC236}">
                <a16:creationId xmlns:a16="http://schemas.microsoft.com/office/drawing/2014/main" id="{2F5B71A9-E7A7-54E2-0664-C72F354067A0}"/>
              </a:ext>
            </a:extLst>
          </p:cNvPr>
          <p:cNvSpPr>
            <a:spLocks noGrp="1"/>
          </p:cNvSpPr>
          <p:nvPr>
            <p:ph type="dt" sz="half" idx="10"/>
          </p:nvPr>
        </p:nvSpPr>
        <p:spPr/>
        <p:txBody>
          <a:bodyPr/>
          <a:lstStyle/>
          <a:p>
            <a:fld id="{AD401FA0-24C5-4633-8956-975C7CDCF564}" type="datetime8">
              <a:rPr lang="en-DE" smtClean="0"/>
              <a:t>18/12/2024 09:03</a:t>
            </a:fld>
            <a:endParaRPr lang="en-DE"/>
          </a:p>
        </p:txBody>
      </p:sp>
      <p:sp>
        <p:nvSpPr>
          <p:cNvPr id="5" name="Marcador de pie de página 4">
            <a:extLst>
              <a:ext uri="{FF2B5EF4-FFF2-40B4-BE49-F238E27FC236}">
                <a16:creationId xmlns:a16="http://schemas.microsoft.com/office/drawing/2014/main" id="{E50739B1-97D6-0177-7A15-3E2C15047335}"/>
              </a:ext>
            </a:extLst>
          </p:cNvPr>
          <p:cNvSpPr>
            <a:spLocks noGrp="1"/>
          </p:cNvSpPr>
          <p:nvPr>
            <p:ph type="ftr" sz="quarter" idx="11"/>
          </p:nvPr>
        </p:nvSpPr>
        <p:spPr/>
        <p:txBody>
          <a:bodyPr/>
          <a:lstStyle/>
          <a:p>
            <a:endParaRPr lang="en-DE"/>
          </a:p>
        </p:txBody>
      </p:sp>
      <p:sp>
        <p:nvSpPr>
          <p:cNvPr id="6" name="Marcador de número de diapositiva 5">
            <a:extLst>
              <a:ext uri="{FF2B5EF4-FFF2-40B4-BE49-F238E27FC236}">
                <a16:creationId xmlns:a16="http://schemas.microsoft.com/office/drawing/2014/main" id="{475B324A-E0C9-CA7A-EBE7-E4F8075406C6}"/>
              </a:ext>
            </a:extLst>
          </p:cNvPr>
          <p:cNvSpPr>
            <a:spLocks noGrp="1"/>
          </p:cNvSpPr>
          <p:nvPr>
            <p:ph type="sldNum" sz="quarter" idx="12"/>
          </p:nvPr>
        </p:nvSpPr>
        <p:spPr/>
        <p:txBody>
          <a:bodyPr/>
          <a:lstStyle/>
          <a:p>
            <a:fld id="{5F0A41CE-7C2B-4B37-9810-C6BF1AF0EA25}" type="slidenum">
              <a:rPr lang="en-DE" smtClean="0"/>
              <a:t>‹#›</a:t>
            </a:fld>
            <a:endParaRPr lang="en-DE"/>
          </a:p>
        </p:txBody>
      </p:sp>
    </p:spTree>
    <p:extLst>
      <p:ext uri="{BB962C8B-B14F-4D97-AF65-F5344CB8AC3E}">
        <p14:creationId xmlns:p14="http://schemas.microsoft.com/office/powerpoint/2010/main" val="2963021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9F1FC03-E286-76D9-ABFD-3633AE782054}"/>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n-DE"/>
          </a:p>
        </p:txBody>
      </p:sp>
      <p:sp>
        <p:nvSpPr>
          <p:cNvPr id="3" name="Marcador de texto 2">
            <a:extLst>
              <a:ext uri="{FF2B5EF4-FFF2-40B4-BE49-F238E27FC236}">
                <a16:creationId xmlns:a16="http://schemas.microsoft.com/office/drawing/2014/main" id="{BE4812FE-488F-24FE-A280-DE6689AAB4E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23A61C73-1D53-EA28-2186-1BE304FEB19E}"/>
              </a:ext>
            </a:extLst>
          </p:cNvPr>
          <p:cNvSpPr>
            <a:spLocks noGrp="1"/>
          </p:cNvSpPr>
          <p:nvPr>
            <p:ph type="dt" sz="half" idx="10"/>
          </p:nvPr>
        </p:nvSpPr>
        <p:spPr/>
        <p:txBody>
          <a:bodyPr/>
          <a:lstStyle/>
          <a:p>
            <a:fld id="{2E3E2D1D-8357-4433-A9BB-F5AABD925242}" type="datetime8">
              <a:rPr lang="en-DE" smtClean="0"/>
              <a:t>18/12/2024 09:03</a:t>
            </a:fld>
            <a:endParaRPr lang="en-DE"/>
          </a:p>
        </p:txBody>
      </p:sp>
      <p:sp>
        <p:nvSpPr>
          <p:cNvPr id="5" name="Marcador de pie de página 4">
            <a:extLst>
              <a:ext uri="{FF2B5EF4-FFF2-40B4-BE49-F238E27FC236}">
                <a16:creationId xmlns:a16="http://schemas.microsoft.com/office/drawing/2014/main" id="{1E2CDF28-361A-23B7-6F4F-628149540AA9}"/>
              </a:ext>
            </a:extLst>
          </p:cNvPr>
          <p:cNvSpPr>
            <a:spLocks noGrp="1"/>
          </p:cNvSpPr>
          <p:nvPr>
            <p:ph type="ftr" sz="quarter" idx="11"/>
          </p:nvPr>
        </p:nvSpPr>
        <p:spPr/>
        <p:txBody>
          <a:bodyPr/>
          <a:lstStyle/>
          <a:p>
            <a:endParaRPr lang="en-DE"/>
          </a:p>
        </p:txBody>
      </p:sp>
      <p:sp>
        <p:nvSpPr>
          <p:cNvPr id="6" name="Marcador de número de diapositiva 5">
            <a:extLst>
              <a:ext uri="{FF2B5EF4-FFF2-40B4-BE49-F238E27FC236}">
                <a16:creationId xmlns:a16="http://schemas.microsoft.com/office/drawing/2014/main" id="{9180094F-EDF4-041D-373A-FDAAB6D8275C}"/>
              </a:ext>
            </a:extLst>
          </p:cNvPr>
          <p:cNvSpPr>
            <a:spLocks noGrp="1"/>
          </p:cNvSpPr>
          <p:nvPr>
            <p:ph type="sldNum" sz="quarter" idx="12"/>
          </p:nvPr>
        </p:nvSpPr>
        <p:spPr/>
        <p:txBody>
          <a:bodyPr/>
          <a:lstStyle/>
          <a:p>
            <a:fld id="{5F0A41CE-7C2B-4B37-9810-C6BF1AF0EA25}" type="slidenum">
              <a:rPr lang="en-DE" smtClean="0"/>
              <a:t>‹#›</a:t>
            </a:fld>
            <a:endParaRPr lang="en-DE"/>
          </a:p>
        </p:txBody>
      </p:sp>
    </p:spTree>
    <p:extLst>
      <p:ext uri="{BB962C8B-B14F-4D97-AF65-F5344CB8AC3E}">
        <p14:creationId xmlns:p14="http://schemas.microsoft.com/office/powerpoint/2010/main" val="10514181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EEFFBAD-4FF7-FE2D-0A58-946D5BCFA863}"/>
              </a:ext>
            </a:extLst>
          </p:cNvPr>
          <p:cNvSpPr>
            <a:spLocks noGrp="1"/>
          </p:cNvSpPr>
          <p:nvPr>
            <p:ph type="title"/>
          </p:nvPr>
        </p:nvSpPr>
        <p:spPr/>
        <p:txBody>
          <a:bodyPr/>
          <a:lstStyle/>
          <a:p>
            <a:r>
              <a:rPr lang="es-ES"/>
              <a:t>Haga clic para modificar el estilo de título del patrón</a:t>
            </a:r>
            <a:endParaRPr lang="en-DE"/>
          </a:p>
        </p:txBody>
      </p:sp>
      <p:sp>
        <p:nvSpPr>
          <p:cNvPr id="3" name="Marcador de contenido 2">
            <a:extLst>
              <a:ext uri="{FF2B5EF4-FFF2-40B4-BE49-F238E27FC236}">
                <a16:creationId xmlns:a16="http://schemas.microsoft.com/office/drawing/2014/main" id="{4CA1A9CB-DA1A-DD37-16F0-506AAEE24729}"/>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DE"/>
          </a:p>
        </p:txBody>
      </p:sp>
      <p:sp>
        <p:nvSpPr>
          <p:cNvPr id="4" name="Marcador de contenido 3">
            <a:extLst>
              <a:ext uri="{FF2B5EF4-FFF2-40B4-BE49-F238E27FC236}">
                <a16:creationId xmlns:a16="http://schemas.microsoft.com/office/drawing/2014/main" id="{F4F047D8-5EF5-BD4B-BCB3-D54DBFD1F129}"/>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DE"/>
          </a:p>
        </p:txBody>
      </p:sp>
      <p:sp>
        <p:nvSpPr>
          <p:cNvPr id="5" name="Marcador de fecha 4">
            <a:extLst>
              <a:ext uri="{FF2B5EF4-FFF2-40B4-BE49-F238E27FC236}">
                <a16:creationId xmlns:a16="http://schemas.microsoft.com/office/drawing/2014/main" id="{EC00B9A7-1DAE-AC10-2782-37324C016499}"/>
              </a:ext>
            </a:extLst>
          </p:cNvPr>
          <p:cNvSpPr>
            <a:spLocks noGrp="1"/>
          </p:cNvSpPr>
          <p:nvPr>
            <p:ph type="dt" sz="half" idx="10"/>
          </p:nvPr>
        </p:nvSpPr>
        <p:spPr/>
        <p:txBody>
          <a:bodyPr/>
          <a:lstStyle/>
          <a:p>
            <a:fld id="{5D096F80-40FB-43CC-8CB0-36ABC92C2B4D}" type="datetime8">
              <a:rPr lang="en-DE" smtClean="0"/>
              <a:t>18/12/2024 09:03</a:t>
            </a:fld>
            <a:endParaRPr lang="en-DE"/>
          </a:p>
        </p:txBody>
      </p:sp>
      <p:sp>
        <p:nvSpPr>
          <p:cNvPr id="6" name="Marcador de pie de página 5">
            <a:extLst>
              <a:ext uri="{FF2B5EF4-FFF2-40B4-BE49-F238E27FC236}">
                <a16:creationId xmlns:a16="http://schemas.microsoft.com/office/drawing/2014/main" id="{F395D930-9D02-9998-DB05-E472179C7384}"/>
              </a:ext>
            </a:extLst>
          </p:cNvPr>
          <p:cNvSpPr>
            <a:spLocks noGrp="1"/>
          </p:cNvSpPr>
          <p:nvPr>
            <p:ph type="ftr" sz="quarter" idx="11"/>
          </p:nvPr>
        </p:nvSpPr>
        <p:spPr/>
        <p:txBody>
          <a:bodyPr/>
          <a:lstStyle/>
          <a:p>
            <a:endParaRPr lang="en-DE"/>
          </a:p>
        </p:txBody>
      </p:sp>
      <p:sp>
        <p:nvSpPr>
          <p:cNvPr id="7" name="Marcador de número de diapositiva 6">
            <a:extLst>
              <a:ext uri="{FF2B5EF4-FFF2-40B4-BE49-F238E27FC236}">
                <a16:creationId xmlns:a16="http://schemas.microsoft.com/office/drawing/2014/main" id="{38C89D25-0AA7-05BF-EB67-B5FF5B841789}"/>
              </a:ext>
            </a:extLst>
          </p:cNvPr>
          <p:cNvSpPr>
            <a:spLocks noGrp="1"/>
          </p:cNvSpPr>
          <p:nvPr>
            <p:ph type="sldNum" sz="quarter" idx="12"/>
          </p:nvPr>
        </p:nvSpPr>
        <p:spPr/>
        <p:txBody>
          <a:bodyPr/>
          <a:lstStyle/>
          <a:p>
            <a:fld id="{5F0A41CE-7C2B-4B37-9810-C6BF1AF0EA25}" type="slidenum">
              <a:rPr lang="en-DE" smtClean="0"/>
              <a:t>‹#›</a:t>
            </a:fld>
            <a:endParaRPr lang="en-DE"/>
          </a:p>
        </p:txBody>
      </p:sp>
    </p:spTree>
    <p:extLst>
      <p:ext uri="{BB962C8B-B14F-4D97-AF65-F5344CB8AC3E}">
        <p14:creationId xmlns:p14="http://schemas.microsoft.com/office/powerpoint/2010/main" val="36260936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1846EC8-E3E6-22CC-5903-24600F14B974}"/>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n-DE"/>
          </a:p>
        </p:txBody>
      </p:sp>
      <p:sp>
        <p:nvSpPr>
          <p:cNvPr id="3" name="Marcador de texto 2">
            <a:extLst>
              <a:ext uri="{FF2B5EF4-FFF2-40B4-BE49-F238E27FC236}">
                <a16:creationId xmlns:a16="http://schemas.microsoft.com/office/drawing/2014/main" id="{AA85D9D6-9A09-C2D9-1034-FDF68A6ED19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8475773A-671C-956A-D039-803E3D1B1F16}"/>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DE"/>
          </a:p>
        </p:txBody>
      </p:sp>
      <p:sp>
        <p:nvSpPr>
          <p:cNvPr id="5" name="Marcador de texto 4">
            <a:extLst>
              <a:ext uri="{FF2B5EF4-FFF2-40B4-BE49-F238E27FC236}">
                <a16:creationId xmlns:a16="http://schemas.microsoft.com/office/drawing/2014/main" id="{6BFD1E60-8791-4D4C-3249-04FBB15F032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47D50B7C-BE5A-074A-B798-0DE1F17E03AF}"/>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DE"/>
          </a:p>
        </p:txBody>
      </p:sp>
      <p:sp>
        <p:nvSpPr>
          <p:cNvPr id="7" name="Marcador de fecha 6">
            <a:extLst>
              <a:ext uri="{FF2B5EF4-FFF2-40B4-BE49-F238E27FC236}">
                <a16:creationId xmlns:a16="http://schemas.microsoft.com/office/drawing/2014/main" id="{7980CA67-8CDF-20C9-1C8C-E5958BF60417}"/>
              </a:ext>
            </a:extLst>
          </p:cNvPr>
          <p:cNvSpPr>
            <a:spLocks noGrp="1"/>
          </p:cNvSpPr>
          <p:nvPr>
            <p:ph type="dt" sz="half" idx="10"/>
          </p:nvPr>
        </p:nvSpPr>
        <p:spPr/>
        <p:txBody>
          <a:bodyPr/>
          <a:lstStyle/>
          <a:p>
            <a:fld id="{5438B5D0-84E0-4362-A536-01072B341636}" type="datetime8">
              <a:rPr lang="en-DE" smtClean="0"/>
              <a:t>18/12/2024 09:03</a:t>
            </a:fld>
            <a:endParaRPr lang="en-DE"/>
          </a:p>
        </p:txBody>
      </p:sp>
      <p:sp>
        <p:nvSpPr>
          <p:cNvPr id="8" name="Marcador de pie de página 7">
            <a:extLst>
              <a:ext uri="{FF2B5EF4-FFF2-40B4-BE49-F238E27FC236}">
                <a16:creationId xmlns:a16="http://schemas.microsoft.com/office/drawing/2014/main" id="{EDF14292-0E56-81CB-3B8F-5D14719E5C71}"/>
              </a:ext>
            </a:extLst>
          </p:cNvPr>
          <p:cNvSpPr>
            <a:spLocks noGrp="1"/>
          </p:cNvSpPr>
          <p:nvPr>
            <p:ph type="ftr" sz="quarter" idx="11"/>
          </p:nvPr>
        </p:nvSpPr>
        <p:spPr/>
        <p:txBody>
          <a:bodyPr/>
          <a:lstStyle/>
          <a:p>
            <a:endParaRPr lang="en-DE"/>
          </a:p>
        </p:txBody>
      </p:sp>
      <p:sp>
        <p:nvSpPr>
          <p:cNvPr id="9" name="Marcador de número de diapositiva 8">
            <a:extLst>
              <a:ext uri="{FF2B5EF4-FFF2-40B4-BE49-F238E27FC236}">
                <a16:creationId xmlns:a16="http://schemas.microsoft.com/office/drawing/2014/main" id="{6BF7675C-E4EE-BEFC-A482-5A534D09F914}"/>
              </a:ext>
            </a:extLst>
          </p:cNvPr>
          <p:cNvSpPr>
            <a:spLocks noGrp="1"/>
          </p:cNvSpPr>
          <p:nvPr>
            <p:ph type="sldNum" sz="quarter" idx="12"/>
          </p:nvPr>
        </p:nvSpPr>
        <p:spPr/>
        <p:txBody>
          <a:bodyPr/>
          <a:lstStyle/>
          <a:p>
            <a:fld id="{5F0A41CE-7C2B-4B37-9810-C6BF1AF0EA25}" type="slidenum">
              <a:rPr lang="en-DE" smtClean="0"/>
              <a:t>‹#›</a:t>
            </a:fld>
            <a:endParaRPr lang="en-DE"/>
          </a:p>
        </p:txBody>
      </p:sp>
    </p:spTree>
    <p:extLst>
      <p:ext uri="{BB962C8B-B14F-4D97-AF65-F5344CB8AC3E}">
        <p14:creationId xmlns:p14="http://schemas.microsoft.com/office/powerpoint/2010/main" val="33352530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11253E5-FEEE-CDF4-F7CC-7B6FA889D249}"/>
              </a:ext>
            </a:extLst>
          </p:cNvPr>
          <p:cNvSpPr>
            <a:spLocks noGrp="1"/>
          </p:cNvSpPr>
          <p:nvPr>
            <p:ph type="title"/>
          </p:nvPr>
        </p:nvSpPr>
        <p:spPr/>
        <p:txBody>
          <a:bodyPr/>
          <a:lstStyle/>
          <a:p>
            <a:r>
              <a:rPr lang="es-ES"/>
              <a:t>Haga clic para modificar el estilo de título del patrón</a:t>
            </a:r>
            <a:endParaRPr lang="en-DE"/>
          </a:p>
        </p:txBody>
      </p:sp>
      <p:sp>
        <p:nvSpPr>
          <p:cNvPr id="3" name="Marcador de fecha 2">
            <a:extLst>
              <a:ext uri="{FF2B5EF4-FFF2-40B4-BE49-F238E27FC236}">
                <a16:creationId xmlns:a16="http://schemas.microsoft.com/office/drawing/2014/main" id="{B438DF14-AF5F-429F-DED2-65CF7688D2C5}"/>
              </a:ext>
            </a:extLst>
          </p:cNvPr>
          <p:cNvSpPr>
            <a:spLocks noGrp="1"/>
          </p:cNvSpPr>
          <p:nvPr>
            <p:ph type="dt" sz="half" idx="10"/>
          </p:nvPr>
        </p:nvSpPr>
        <p:spPr/>
        <p:txBody>
          <a:bodyPr/>
          <a:lstStyle/>
          <a:p>
            <a:fld id="{49065C48-10A0-4B7E-A633-FDBB5895AA4E}" type="datetime8">
              <a:rPr lang="en-DE" smtClean="0"/>
              <a:t>18/12/2024 09:03</a:t>
            </a:fld>
            <a:endParaRPr lang="en-DE"/>
          </a:p>
        </p:txBody>
      </p:sp>
      <p:sp>
        <p:nvSpPr>
          <p:cNvPr id="4" name="Marcador de pie de página 3">
            <a:extLst>
              <a:ext uri="{FF2B5EF4-FFF2-40B4-BE49-F238E27FC236}">
                <a16:creationId xmlns:a16="http://schemas.microsoft.com/office/drawing/2014/main" id="{75C23A89-3C57-9FD6-8934-2B25790E7B98}"/>
              </a:ext>
            </a:extLst>
          </p:cNvPr>
          <p:cNvSpPr>
            <a:spLocks noGrp="1"/>
          </p:cNvSpPr>
          <p:nvPr>
            <p:ph type="ftr" sz="quarter" idx="11"/>
          </p:nvPr>
        </p:nvSpPr>
        <p:spPr/>
        <p:txBody>
          <a:bodyPr/>
          <a:lstStyle/>
          <a:p>
            <a:endParaRPr lang="en-DE"/>
          </a:p>
        </p:txBody>
      </p:sp>
      <p:sp>
        <p:nvSpPr>
          <p:cNvPr id="5" name="Marcador de número de diapositiva 4">
            <a:extLst>
              <a:ext uri="{FF2B5EF4-FFF2-40B4-BE49-F238E27FC236}">
                <a16:creationId xmlns:a16="http://schemas.microsoft.com/office/drawing/2014/main" id="{2B655134-2EF3-3E8B-9338-5CFF0D8F4918}"/>
              </a:ext>
            </a:extLst>
          </p:cNvPr>
          <p:cNvSpPr>
            <a:spLocks noGrp="1"/>
          </p:cNvSpPr>
          <p:nvPr>
            <p:ph type="sldNum" sz="quarter" idx="12"/>
          </p:nvPr>
        </p:nvSpPr>
        <p:spPr/>
        <p:txBody>
          <a:bodyPr/>
          <a:lstStyle/>
          <a:p>
            <a:fld id="{5F0A41CE-7C2B-4B37-9810-C6BF1AF0EA25}" type="slidenum">
              <a:rPr lang="en-DE" smtClean="0"/>
              <a:t>‹#›</a:t>
            </a:fld>
            <a:endParaRPr lang="en-DE"/>
          </a:p>
        </p:txBody>
      </p:sp>
    </p:spTree>
    <p:extLst>
      <p:ext uri="{BB962C8B-B14F-4D97-AF65-F5344CB8AC3E}">
        <p14:creationId xmlns:p14="http://schemas.microsoft.com/office/powerpoint/2010/main" val="40590521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2591658D-EACD-0A43-B303-EEE352CCBE74}"/>
              </a:ext>
            </a:extLst>
          </p:cNvPr>
          <p:cNvSpPr>
            <a:spLocks noGrp="1"/>
          </p:cNvSpPr>
          <p:nvPr>
            <p:ph type="dt" sz="half" idx="10"/>
          </p:nvPr>
        </p:nvSpPr>
        <p:spPr/>
        <p:txBody>
          <a:bodyPr/>
          <a:lstStyle/>
          <a:p>
            <a:fld id="{1F615F9F-C552-42A6-8013-367A96CBBEFB}" type="datetime8">
              <a:rPr lang="en-DE" smtClean="0"/>
              <a:t>18/12/2024 09:03</a:t>
            </a:fld>
            <a:endParaRPr lang="en-DE"/>
          </a:p>
        </p:txBody>
      </p:sp>
      <p:sp>
        <p:nvSpPr>
          <p:cNvPr id="3" name="Marcador de pie de página 2">
            <a:extLst>
              <a:ext uri="{FF2B5EF4-FFF2-40B4-BE49-F238E27FC236}">
                <a16:creationId xmlns:a16="http://schemas.microsoft.com/office/drawing/2014/main" id="{D4FC6B49-C663-DD29-CBB2-71A8FE6F140E}"/>
              </a:ext>
            </a:extLst>
          </p:cNvPr>
          <p:cNvSpPr>
            <a:spLocks noGrp="1"/>
          </p:cNvSpPr>
          <p:nvPr>
            <p:ph type="ftr" sz="quarter" idx="11"/>
          </p:nvPr>
        </p:nvSpPr>
        <p:spPr/>
        <p:txBody>
          <a:bodyPr/>
          <a:lstStyle/>
          <a:p>
            <a:endParaRPr lang="en-DE"/>
          </a:p>
        </p:txBody>
      </p:sp>
      <p:sp>
        <p:nvSpPr>
          <p:cNvPr id="4" name="Marcador de número de diapositiva 3">
            <a:extLst>
              <a:ext uri="{FF2B5EF4-FFF2-40B4-BE49-F238E27FC236}">
                <a16:creationId xmlns:a16="http://schemas.microsoft.com/office/drawing/2014/main" id="{BEDAA8B9-D502-7302-ED2B-B48FD74049AC}"/>
              </a:ext>
            </a:extLst>
          </p:cNvPr>
          <p:cNvSpPr>
            <a:spLocks noGrp="1"/>
          </p:cNvSpPr>
          <p:nvPr>
            <p:ph type="sldNum" sz="quarter" idx="12"/>
          </p:nvPr>
        </p:nvSpPr>
        <p:spPr/>
        <p:txBody>
          <a:bodyPr/>
          <a:lstStyle/>
          <a:p>
            <a:fld id="{5F0A41CE-7C2B-4B37-9810-C6BF1AF0EA25}" type="slidenum">
              <a:rPr lang="en-DE" smtClean="0"/>
              <a:t>‹#›</a:t>
            </a:fld>
            <a:endParaRPr lang="en-DE"/>
          </a:p>
        </p:txBody>
      </p:sp>
    </p:spTree>
    <p:extLst>
      <p:ext uri="{BB962C8B-B14F-4D97-AF65-F5344CB8AC3E}">
        <p14:creationId xmlns:p14="http://schemas.microsoft.com/office/powerpoint/2010/main" val="8023854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C9ADBE2-91D6-0FDA-9ECE-63D640266794}"/>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n-DE"/>
          </a:p>
        </p:txBody>
      </p:sp>
      <p:sp>
        <p:nvSpPr>
          <p:cNvPr id="3" name="Marcador de contenido 2">
            <a:extLst>
              <a:ext uri="{FF2B5EF4-FFF2-40B4-BE49-F238E27FC236}">
                <a16:creationId xmlns:a16="http://schemas.microsoft.com/office/drawing/2014/main" id="{104E0FD8-E189-13D2-9384-37A15590CB5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DE"/>
          </a:p>
        </p:txBody>
      </p:sp>
      <p:sp>
        <p:nvSpPr>
          <p:cNvPr id="4" name="Marcador de texto 3">
            <a:extLst>
              <a:ext uri="{FF2B5EF4-FFF2-40B4-BE49-F238E27FC236}">
                <a16:creationId xmlns:a16="http://schemas.microsoft.com/office/drawing/2014/main" id="{9F6C78D5-315D-9092-A1AA-C3390F674D0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701037DC-F74F-BC4E-10D1-BA1CF993A348}"/>
              </a:ext>
            </a:extLst>
          </p:cNvPr>
          <p:cNvSpPr>
            <a:spLocks noGrp="1"/>
          </p:cNvSpPr>
          <p:nvPr>
            <p:ph type="dt" sz="half" idx="10"/>
          </p:nvPr>
        </p:nvSpPr>
        <p:spPr/>
        <p:txBody>
          <a:bodyPr/>
          <a:lstStyle/>
          <a:p>
            <a:fld id="{B3CDDC80-09C9-4F22-885D-C1059E119F6E}" type="datetime8">
              <a:rPr lang="en-DE" smtClean="0"/>
              <a:t>18/12/2024 09:03</a:t>
            </a:fld>
            <a:endParaRPr lang="en-DE"/>
          </a:p>
        </p:txBody>
      </p:sp>
      <p:sp>
        <p:nvSpPr>
          <p:cNvPr id="6" name="Marcador de pie de página 5">
            <a:extLst>
              <a:ext uri="{FF2B5EF4-FFF2-40B4-BE49-F238E27FC236}">
                <a16:creationId xmlns:a16="http://schemas.microsoft.com/office/drawing/2014/main" id="{4A0ED93F-D8DF-24FC-7A39-9583BCDFA428}"/>
              </a:ext>
            </a:extLst>
          </p:cNvPr>
          <p:cNvSpPr>
            <a:spLocks noGrp="1"/>
          </p:cNvSpPr>
          <p:nvPr>
            <p:ph type="ftr" sz="quarter" idx="11"/>
          </p:nvPr>
        </p:nvSpPr>
        <p:spPr/>
        <p:txBody>
          <a:bodyPr/>
          <a:lstStyle/>
          <a:p>
            <a:endParaRPr lang="en-DE"/>
          </a:p>
        </p:txBody>
      </p:sp>
      <p:sp>
        <p:nvSpPr>
          <p:cNvPr id="7" name="Marcador de número de diapositiva 6">
            <a:extLst>
              <a:ext uri="{FF2B5EF4-FFF2-40B4-BE49-F238E27FC236}">
                <a16:creationId xmlns:a16="http://schemas.microsoft.com/office/drawing/2014/main" id="{3E4422C7-4469-9BCC-FA79-78B1A24843CC}"/>
              </a:ext>
            </a:extLst>
          </p:cNvPr>
          <p:cNvSpPr>
            <a:spLocks noGrp="1"/>
          </p:cNvSpPr>
          <p:nvPr>
            <p:ph type="sldNum" sz="quarter" idx="12"/>
          </p:nvPr>
        </p:nvSpPr>
        <p:spPr/>
        <p:txBody>
          <a:bodyPr/>
          <a:lstStyle/>
          <a:p>
            <a:fld id="{5F0A41CE-7C2B-4B37-9810-C6BF1AF0EA25}" type="slidenum">
              <a:rPr lang="en-DE" smtClean="0"/>
              <a:t>‹#›</a:t>
            </a:fld>
            <a:endParaRPr lang="en-DE"/>
          </a:p>
        </p:txBody>
      </p:sp>
    </p:spTree>
    <p:extLst>
      <p:ext uri="{BB962C8B-B14F-4D97-AF65-F5344CB8AC3E}">
        <p14:creationId xmlns:p14="http://schemas.microsoft.com/office/powerpoint/2010/main" val="24657566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E82484F-CA84-06AD-FD2D-9A5C1CEFBD24}"/>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n-DE"/>
          </a:p>
        </p:txBody>
      </p:sp>
      <p:sp>
        <p:nvSpPr>
          <p:cNvPr id="3" name="Marcador de posición de imagen 2">
            <a:extLst>
              <a:ext uri="{FF2B5EF4-FFF2-40B4-BE49-F238E27FC236}">
                <a16:creationId xmlns:a16="http://schemas.microsoft.com/office/drawing/2014/main" id="{5912842A-7E0B-C995-2DF2-9931A8B2228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DE"/>
          </a:p>
        </p:txBody>
      </p:sp>
      <p:sp>
        <p:nvSpPr>
          <p:cNvPr id="4" name="Marcador de texto 3">
            <a:extLst>
              <a:ext uri="{FF2B5EF4-FFF2-40B4-BE49-F238E27FC236}">
                <a16:creationId xmlns:a16="http://schemas.microsoft.com/office/drawing/2014/main" id="{A104FA56-41F7-FEC6-556A-6BC326C8F5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407FAED4-8E98-3070-93FA-99AF51787A77}"/>
              </a:ext>
            </a:extLst>
          </p:cNvPr>
          <p:cNvSpPr>
            <a:spLocks noGrp="1"/>
          </p:cNvSpPr>
          <p:nvPr>
            <p:ph type="dt" sz="half" idx="10"/>
          </p:nvPr>
        </p:nvSpPr>
        <p:spPr/>
        <p:txBody>
          <a:bodyPr/>
          <a:lstStyle/>
          <a:p>
            <a:fld id="{3A2EC3A6-82C8-4478-AD2B-237FAF37D060}" type="datetime8">
              <a:rPr lang="en-DE" smtClean="0"/>
              <a:t>18/12/2024 09:03</a:t>
            </a:fld>
            <a:endParaRPr lang="en-DE"/>
          </a:p>
        </p:txBody>
      </p:sp>
      <p:sp>
        <p:nvSpPr>
          <p:cNvPr id="6" name="Marcador de pie de página 5">
            <a:extLst>
              <a:ext uri="{FF2B5EF4-FFF2-40B4-BE49-F238E27FC236}">
                <a16:creationId xmlns:a16="http://schemas.microsoft.com/office/drawing/2014/main" id="{D0A8223C-4083-5FA6-8C5B-A78296E15B9A}"/>
              </a:ext>
            </a:extLst>
          </p:cNvPr>
          <p:cNvSpPr>
            <a:spLocks noGrp="1"/>
          </p:cNvSpPr>
          <p:nvPr>
            <p:ph type="ftr" sz="quarter" idx="11"/>
          </p:nvPr>
        </p:nvSpPr>
        <p:spPr/>
        <p:txBody>
          <a:bodyPr/>
          <a:lstStyle/>
          <a:p>
            <a:endParaRPr lang="en-DE"/>
          </a:p>
        </p:txBody>
      </p:sp>
      <p:sp>
        <p:nvSpPr>
          <p:cNvPr id="7" name="Marcador de número de diapositiva 6">
            <a:extLst>
              <a:ext uri="{FF2B5EF4-FFF2-40B4-BE49-F238E27FC236}">
                <a16:creationId xmlns:a16="http://schemas.microsoft.com/office/drawing/2014/main" id="{838FF09F-947F-CC87-5251-998FF9A6816F}"/>
              </a:ext>
            </a:extLst>
          </p:cNvPr>
          <p:cNvSpPr>
            <a:spLocks noGrp="1"/>
          </p:cNvSpPr>
          <p:nvPr>
            <p:ph type="sldNum" sz="quarter" idx="12"/>
          </p:nvPr>
        </p:nvSpPr>
        <p:spPr/>
        <p:txBody>
          <a:bodyPr/>
          <a:lstStyle/>
          <a:p>
            <a:fld id="{5F0A41CE-7C2B-4B37-9810-C6BF1AF0EA25}" type="slidenum">
              <a:rPr lang="en-DE" smtClean="0"/>
              <a:t>‹#›</a:t>
            </a:fld>
            <a:endParaRPr lang="en-DE"/>
          </a:p>
        </p:txBody>
      </p:sp>
    </p:spTree>
    <p:extLst>
      <p:ext uri="{BB962C8B-B14F-4D97-AF65-F5344CB8AC3E}">
        <p14:creationId xmlns:p14="http://schemas.microsoft.com/office/powerpoint/2010/main" val="37663221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05E55024-584C-2368-A4D1-01EAF2C994F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n-DE"/>
          </a:p>
        </p:txBody>
      </p:sp>
      <p:sp>
        <p:nvSpPr>
          <p:cNvPr id="3" name="Marcador de texto 2">
            <a:extLst>
              <a:ext uri="{FF2B5EF4-FFF2-40B4-BE49-F238E27FC236}">
                <a16:creationId xmlns:a16="http://schemas.microsoft.com/office/drawing/2014/main" id="{12E7DECB-8E2F-818F-E639-1033C974D86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DE"/>
          </a:p>
        </p:txBody>
      </p:sp>
      <p:sp>
        <p:nvSpPr>
          <p:cNvPr id="4" name="Marcador de fecha 3">
            <a:extLst>
              <a:ext uri="{FF2B5EF4-FFF2-40B4-BE49-F238E27FC236}">
                <a16:creationId xmlns:a16="http://schemas.microsoft.com/office/drawing/2014/main" id="{D637EFA1-E0FD-7AC7-D901-1ECDF1F3A09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892D36-BE7A-4E51-AFF5-8FB30AC7949B}" type="datetime8">
              <a:rPr lang="en-DE" smtClean="0"/>
              <a:t>18/12/2024 09:03</a:t>
            </a:fld>
            <a:endParaRPr lang="en-DE"/>
          </a:p>
        </p:txBody>
      </p:sp>
      <p:sp>
        <p:nvSpPr>
          <p:cNvPr id="5" name="Marcador de pie de página 4">
            <a:extLst>
              <a:ext uri="{FF2B5EF4-FFF2-40B4-BE49-F238E27FC236}">
                <a16:creationId xmlns:a16="http://schemas.microsoft.com/office/drawing/2014/main" id="{CB2190B9-AEE4-5CC5-77ED-0AA6B983675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DE"/>
          </a:p>
        </p:txBody>
      </p:sp>
      <p:sp>
        <p:nvSpPr>
          <p:cNvPr id="6" name="Marcador de número de diapositiva 5">
            <a:extLst>
              <a:ext uri="{FF2B5EF4-FFF2-40B4-BE49-F238E27FC236}">
                <a16:creationId xmlns:a16="http://schemas.microsoft.com/office/drawing/2014/main" id="{50B9D424-96C3-F4A4-C179-35DE01FBF78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0A41CE-7C2B-4B37-9810-C6BF1AF0EA25}" type="slidenum">
              <a:rPr lang="en-DE" smtClean="0"/>
              <a:t>‹#›</a:t>
            </a:fld>
            <a:endParaRPr lang="en-DE"/>
          </a:p>
        </p:txBody>
      </p:sp>
    </p:spTree>
    <p:extLst>
      <p:ext uri="{BB962C8B-B14F-4D97-AF65-F5344CB8AC3E}">
        <p14:creationId xmlns:p14="http://schemas.microsoft.com/office/powerpoint/2010/main" val="38293495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5">
            <a:extLst>
              <a:ext uri="{FF2B5EF4-FFF2-40B4-BE49-F238E27FC236}">
                <a16:creationId xmlns:a16="http://schemas.microsoft.com/office/drawing/2014/main" id="{5E371C40-94B7-795E-5BFC-7395DB01F93B}"/>
              </a:ext>
            </a:extLst>
          </p:cNvPr>
          <p:cNvSpPr/>
          <p:nvPr/>
        </p:nvSpPr>
        <p:spPr>
          <a:xfrm>
            <a:off x="729206" y="1956122"/>
            <a:ext cx="10857052" cy="2986268"/>
          </a:xfrm>
          <a:prstGeom prst="rect">
            <a:avLst/>
          </a:prstGeom>
          <a:solidFill>
            <a:schemeClr val="accent5">
              <a:lumMod val="40000"/>
              <a:lumOff val="60000"/>
            </a:schemeClr>
          </a:solidFill>
          <a:ln>
            <a:solidFill>
              <a:schemeClr val="accent5">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E">
              <a:solidFill>
                <a:schemeClr val="tx1"/>
              </a:solidFill>
              <a:latin typeface="Arial" panose="020B0604020202020204" pitchFamily="34" charset="0"/>
              <a:cs typeface="Arial" panose="020B0604020202020204" pitchFamily="34" charset="0"/>
            </a:endParaRPr>
          </a:p>
        </p:txBody>
      </p:sp>
      <p:sp>
        <p:nvSpPr>
          <p:cNvPr id="5" name="CuadroTexto 3">
            <a:extLst>
              <a:ext uri="{FF2B5EF4-FFF2-40B4-BE49-F238E27FC236}">
                <a16:creationId xmlns:a16="http://schemas.microsoft.com/office/drawing/2014/main" id="{63186713-88BA-21D5-4552-7F0416378E84}"/>
              </a:ext>
            </a:extLst>
          </p:cNvPr>
          <p:cNvSpPr txBox="1"/>
          <p:nvPr/>
        </p:nvSpPr>
        <p:spPr>
          <a:xfrm>
            <a:off x="897383" y="2444115"/>
            <a:ext cx="10544874" cy="1969770"/>
          </a:xfrm>
          <a:prstGeom prst="rect">
            <a:avLst/>
          </a:prstGeom>
          <a:noFill/>
        </p:spPr>
        <p:txBody>
          <a:bodyPr wrap="none" rtlCol="0">
            <a:spAutoFit/>
          </a:bodyPr>
          <a:lstStyle/>
          <a:p>
            <a:pPr algn="ctr"/>
            <a:r>
              <a:rPr lang="en-GB" sz="3000" dirty="0">
                <a:latin typeface="Arial" panose="020B0604020202020204" pitchFamily="34" charset="0"/>
                <a:ea typeface="Lato" panose="020F0502020204030203" pitchFamily="34" charset="0"/>
                <a:cs typeface="Arial" panose="020B0604020202020204" pitchFamily="34" charset="0"/>
              </a:rPr>
              <a:t>What it is talked about when it is discussed </a:t>
            </a:r>
          </a:p>
          <a:p>
            <a:pPr algn="ctr"/>
            <a:r>
              <a:rPr lang="en-GB" sz="3000" dirty="0">
                <a:latin typeface="Arial" panose="020B0604020202020204" pitchFamily="34" charset="0"/>
                <a:ea typeface="Lato" panose="020F0502020204030203" pitchFamily="34" charset="0"/>
                <a:cs typeface="Arial" panose="020B0604020202020204" pitchFamily="34" charset="0"/>
              </a:rPr>
              <a:t>about economic inequality?</a:t>
            </a:r>
          </a:p>
          <a:p>
            <a:pPr algn="ctr"/>
            <a:endParaRPr lang="de-DE" sz="1400" b="0" i="0" dirty="0">
              <a:effectLst/>
              <a:latin typeface="Arial" panose="020B0604020202020204" pitchFamily="34" charset="0"/>
              <a:cs typeface="Arial" panose="020B0604020202020204" pitchFamily="34" charset="0"/>
            </a:endParaRPr>
          </a:p>
          <a:p>
            <a:pPr algn="ctr"/>
            <a:r>
              <a:rPr lang="de-DE" sz="2400" dirty="0" err="1">
                <a:latin typeface="Arial" panose="020B0604020202020204" pitchFamily="34" charset="0"/>
                <a:cs typeface="Arial" panose="020B0604020202020204" pitchFamily="34" charset="0"/>
              </a:rPr>
              <a:t>Unsupervised</a:t>
            </a:r>
            <a:r>
              <a:rPr lang="de-DE" sz="2400" dirty="0">
                <a:latin typeface="Arial" panose="020B0604020202020204" pitchFamily="34" charset="0"/>
                <a:cs typeface="Arial" panose="020B0604020202020204" pitchFamily="34" charset="0"/>
              </a:rPr>
              <a:t> </a:t>
            </a:r>
            <a:r>
              <a:rPr lang="de-DE" sz="2400" dirty="0" err="1">
                <a:latin typeface="Arial" panose="020B0604020202020204" pitchFamily="34" charset="0"/>
                <a:cs typeface="Arial" panose="020B0604020202020204" pitchFamily="34" charset="0"/>
              </a:rPr>
              <a:t>topic</a:t>
            </a:r>
            <a:r>
              <a:rPr lang="de-DE" sz="2400" dirty="0">
                <a:latin typeface="Arial" panose="020B0604020202020204" pitchFamily="34" charset="0"/>
                <a:cs typeface="Arial" panose="020B0604020202020204" pitchFamily="34" charset="0"/>
              </a:rPr>
              <a:t> </a:t>
            </a:r>
            <a:r>
              <a:rPr lang="de-DE" sz="2400" dirty="0" err="1">
                <a:latin typeface="Arial" panose="020B0604020202020204" pitchFamily="34" charset="0"/>
                <a:cs typeface="Arial" panose="020B0604020202020204" pitchFamily="34" charset="0"/>
              </a:rPr>
              <a:t>modeling</a:t>
            </a:r>
            <a:r>
              <a:rPr lang="de-DE" sz="2400" dirty="0">
                <a:latin typeface="Arial" panose="020B0604020202020204" pitchFamily="34" charset="0"/>
                <a:cs typeface="Arial" panose="020B0604020202020204" pitchFamily="34" charset="0"/>
              </a:rPr>
              <a:t> and zero-</a:t>
            </a:r>
            <a:r>
              <a:rPr lang="de-DE" sz="2400" dirty="0" err="1">
                <a:latin typeface="Arial" panose="020B0604020202020204" pitchFamily="34" charset="0"/>
                <a:cs typeface="Arial" panose="020B0604020202020204" pitchFamily="34" charset="0"/>
              </a:rPr>
              <a:t>shot</a:t>
            </a:r>
            <a:r>
              <a:rPr lang="de-DE" sz="2400" dirty="0">
                <a:latin typeface="Arial" panose="020B0604020202020204" pitchFamily="34" charset="0"/>
                <a:cs typeface="Arial" panose="020B0604020202020204" pitchFamily="34" charset="0"/>
              </a:rPr>
              <a:t> LLM </a:t>
            </a:r>
            <a:r>
              <a:rPr lang="de-DE" sz="2400" dirty="0" err="1">
                <a:latin typeface="Arial" panose="020B0604020202020204" pitchFamily="34" charset="0"/>
                <a:cs typeface="Arial" panose="020B0604020202020204" pitchFamily="34" charset="0"/>
              </a:rPr>
              <a:t>classification</a:t>
            </a:r>
            <a:r>
              <a:rPr lang="de-DE" sz="2400" dirty="0">
                <a:latin typeface="Arial" panose="020B0604020202020204" pitchFamily="34" charset="0"/>
                <a:cs typeface="Arial" panose="020B0604020202020204" pitchFamily="34" charset="0"/>
              </a:rPr>
              <a:t> </a:t>
            </a:r>
            <a:r>
              <a:rPr lang="de-DE" sz="2400" dirty="0" err="1">
                <a:latin typeface="Arial" panose="020B0604020202020204" pitchFamily="34" charset="0"/>
                <a:cs typeface="Arial" panose="020B0604020202020204" pitchFamily="34" charset="0"/>
              </a:rPr>
              <a:t>for</a:t>
            </a:r>
            <a:r>
              <a:rPr lang="de-DE" sz="2400" dirty="0">
                <a:latin typeface="Arial" panose="020B0604020202020204" pitchFamily="34" charset="0"/>
                <a:cs typeface="Arial" panose="020B0604020202020204" pitchFamily="34" charset="0"/>
              </a:rPr>
              <a:t> </a:t>
            </a:r>
            <a:r>
              <a:rPr lang="de-DE" sz="2400" dirty="0" err="1">
                <a:latin typeface="Arial" panose="020B0604020202020204" pitchFamily="34" charset="0"/>
                <a:cs typeface="Arial" panose="020B0604020202020204" pitchFamily="34" charset="0"/>
              </a:rPr>
              <a:t>analyzing</a:t>
            </a:r>
            <a:r>
              <a:rPr lang="de-DE" sz="2400" dirty="0">
                <a:latin typeface="Arial" panose="020B0604020202020204" pitchFamily="34" charset="0"/>
                <a:cs typeface="Arial" panose="020B0604020202020204" pitchFamily="34" charset="0"/>
              </a:rPr>
              <a:t> </a:t>
            </a:r>
          </a:p>
          <a:p>
            <a:pPr algn="ctr"/>
            <a:r>
              <a:rPr lang="de-DE" sz="2400" dirty="0" err="1">
                <a:latin typeface="Arial" panose="020B0604020202020204" pitchFamily="34" charset="0"/>
                <a:cs typeface="Arial" panose="020B0604020202020204" pitchFamily="34" charset="0"/>
              </a:rPr>
              <a:t>economic</a:t>
            </a:r>
            <a:r>
              <a:rPr lang="de-DE" sz="2400" dirty="0">
                <a:latin typeface="Arial" panose="020B0604020202020204" pitchFamily="34" charset="0"/>
                <a:cs typeface="Arial" panose="020B0604020202020204" pitchFamily="34" charset="0"/>
              </a:rPr>
              <a:t> </a:t>
            </a:r>
            <a:r>
              <a:rPr lang="de-DE" sz="2400" dirty="0" err="1">
                <a:latin typeface="Arial" panose="020B0604020202020204" pitchFamily="34" charset="0"/>
                <a:cs typeface="Arial" panose="020B0604020202020204" pitchFamily="34" charset="0"/>
              </a:rPr>
              <a:t>inequality</a:t>
            </a:r>
            <a:r>
              <a:rPr lang="de-DE" sz="2400" dirty="0">
                <a:latin typeface="Arial" panose="020B0604020202020204" pitchFamily="34" charset="0"/>
                <a:cs typeface="Arial" panose="020B0604020202020204" pitchFamily="34" charset="0"/>
              </a:rPr>
              <a:t> </a:t>
            </a:r>
            <a:r>
              <a:rPr lang="de-DE" sz="2400" dirty="0" err="1">
                <a:latin typeface="Arial" panose="020B0604020202020204" pitchFamily="34" charset="0"/>
                <a:cs typeface="Arial" panose="020B0604020202020204" pitchFamily="34" charset="0"/>
              </a:rPr>
              <a:t>discussions</a:t>
            </a:r>
            <a:r>
              <a:rPr lang="de-DE" sz="2400" dirty="0">
                <a:latin typeface="Arial" panose="020B0604020202020204" pitchFamily="34" charset="0"/>
                <a:cs typeface="Arial" panose="020B0604020202020204" pitchFamily="34" charset="0"/>
              </a:rPr>
              <a:t> in </a:t>
            </a:r>
            <a:r>
              <a:rPr lang="de-DE" sz="2400" dirty="0" err="1">
                <a:latin typeface="Arial" panose="020B0604020202020204" pitchFamily="34" charset="0"/>
                <a:cs typeface="Arial" panose="020B0604020202020204" pitchFamily="34" charset="0"/>
              </a:rPr>
              <a:t>the</a:t>
            </a:r>
            <a:r>
              <a:rPr lang="de-DE" sz="2400" dirty="0">
                <a:latin typeface="Arial" panose="020B0604020202020204" pitchFamily="34" charset="0"/>
                <a:cs typeface="Arial" panose="020B0604020202020204" pitchFamily="34" charset="0"/>
              </a:rPr>
              <a:t> USA </a:t>
            </a:r>
            <a:r>
              <a:rPr lang="de-DE" sz="2400" dirty="0" err="1">
                <a:latin typeface="Arial" panose="020B0604020202020204" pitchFamily="34" charset="0"/>
                <a:cs typeface="Arial" panose="020B0604020202020204" pitchFamily="34" charset="0"/>
              </a:rPr>
              <a:t>Congress</a:t>
            </a:r>
            <a:r>
              <a:rPr lang="de-DE" sz="2400" dirty="0">
                <a:latin typeface="Arial" panose="020B0604020202020204" pitchFamily="34" charset="0"/>
                <a:cs typeface="Arial" panose="020B0604020202020204" pitchFamily="34" charset="0"/>
              </a:rPr>
              <a:t> and NYT </a:t>
            </a:r>
            <a:r>
              <a:rPr lang="de-DE" sz="2400" dirty="0" err="1">
                <a:latin typeface="Arial" panose="020B0604020202020204" pitchFamily="34" charset="0"/>
                <a:cs typeface="Arial" panose="020B0604020202020204" pitchFamily="34" charset="0"/>
              </a:rPr>
              <a:t>over</a:t>
            </a:r>
            <a:r>
              <a:rPr lang="de-DE" sz="2400" dirty="0">
                <a:latin typeface="Arial" panose="020B0604020202020204" pitchFamily="34" charset="0"/>
                <a:cs typeface="Arial" panose="020B0604020202020204" pitchFamily="34" charset="0"/>
              </a:rPr>
              <a:t> time</a:t>
            </a:r>
            <a:endParaRPr lang="en-DE" sz="2400" dirty="0">
              <a:latin typeface="Arial" panose="020B0604020202020204" pitchFamily="34" charset="0"/>
              <a:ea typeface="Lato" panose="020F0502020204030203" pitchFamily="34" charset="0"/>
              <a:cs typeface="Arial" panose="020B0604020202020204" pitchFamily="34" charset="0"/>
            </a:endParaRPr>
          </a:p>
        </p:txBody>
      </p:sp>
      <p:sp>
        <p:nvSpPr>
          <p:cNvPr id="3" name="TextBox 2">
            <a:extLst>
              <a:ext uri="{FF2B5EF4-FFF2-40B4-BE49-F238E27FC236}">
                <a16:creationId xmlns:a16="http://schemas.microsoft.com/office/drawing/2014/main" id="{B7AAD4CE-EB3F-C794-950D-0846C56AA8BE}"/>
              </a:ext>
            </a:extLst>
          </p:cNvPr>
          <p:cNvSpPr txBox="1"/>
          <p:nvPr/>
        </p:nvSpPr>
        <p:spPr>
          <a:xfrm>
            <a:off x="3692323" y="5474827"/>
            <a:ext cx="4807353" cy="400110"/>
          </a:xfrm>
          <a:prstGeom prst="rect">
            <a:avLst/>
          </a:prstGeom>
          <a:noFill/>
        </p:spPr>
        <p:txBody>
          <a:bodyPr wrap="square" rtlCol="0">
            <a:spAutoFit/>
          </a:bodyPr>
          <a:lstStyle/>
          <a:p>
            <a:r>
              <a:rPr lang="en-GB" sz="2000" dirty="0">
                <a:latin typeface="Arial" panose="020B0604020202020204" pitchFamily="34" charset="0"/>
                <a:cs typeface="Arial" panose="020B0604020202020204" pitchFamily="34" charset="0"/>
              </a:rPr>
              <a:t>SEDS Master’s thesis work in progress</a:t>
            </a:r>
            <a:endParaRPr lang="en-DE" sz="2000" dirty="0">
              <a:latin typeface="Arial" panose="020B0604020202020204" pitchFamily="34" charset="0"/>
              <a:cs typeface="Arial" panose="020B0604020202020204" pitchFamily="34" charset="0"/>
            </a:endParaRPr>
          </a:p>
        </p:txBody>
      </p:sp>
      <p:sp>
        <p:nvSpPr>
          <p:cNvPr id="10" name="Slide Number Placeholder 3">
            <a:extLst>
              <a:ext uri="{FF2B5EF4-FFF2-40B4-BE49-F238E27FC236}">
                <a16:creationId xmlns:a16="http://schemas.microsoft.com/office/drawing/2014/main" id="{2D002D39-661A-4FEA-D3C3-A903F7A5AEF1}"/>
              </a:ext>
            </a:extLst>
          </p:cNvPr>
          <p:cNvSpPr>
            <a:spLocks noGrp="1"/>
          </p:cNvSpPr>
          <p:nvPr>
            <p:ph type="sldNum" sz="quarter" idx="12"/>
          </p:nvPr>
        </p:nvSpPr>
        <p:spPr>
          <a:xfrm>
            <a:off x="9316656" y="6356350"/>
            <a:ext cx="2743200" cy="365125"/>
          </a:xfrm>
        </p:spPr>
        <p:txBody>
          <a:bodyPr/>
          <a:lstStyle/>
          <a:p>
            <a:fld id="{5F0A41CE-7C2B-4B37-9810-C6BF1AF0EA25}" type="slidenum">
              <a:rPr lang="en-DE" smtClean="0"/>
              <a:t>1</a:t>
            </a:fld>
            <a:endParaRPr lang="en-DE" dirty="0"/>
          </a:p>
        </p:txBody>
      </p:sp>
    </p:spTree>
    <p:extLst>
      <p:ext uri="{BB962C8B-B14F-4D97-AF65-F5344CB8AC3E}">
        <p14:creationId xmlns:p14="http://schemas.microsoft.com/office/powerpoint/2010/main" val="35548599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2A7933A-1485-EFB3-D4CD-6FE8B566E058}"/>
              </a:ext>
            </a:extLst>
          </p:cNvPr>
          <p:cNvSpPr>
            <a:spLocks noGrp="1"/>
          </p:cNvSpPr>
          <p:nvPr>
            <p:ph type="sldNum" sz="quarter" idx="12"/>
          </p:nvPr>
        </p:nvSpPr>
        <p:spPr>
          <a:xfrm>
            <a:off x="9270357" y="6356350"/>
            <a:ext cx="2743200" cy="365125"/>
          </a:xfrm>
        </p:spPr>
        <p:txBody>
          <a:bodyPr/>
          <a:lstStyle/>
          <a:p>
            <a:fld id="{5F0A41CE-7C2B-4B37-9810-C6BF1AF0EA25}" type="slidenum">
              <a:rPr lang="en-DE" smtClean="0"/>
              <a:t>10</a:t>
            </a:fld>
            <a:endParaRPr lang="en-DE"/>
          </a:p>
        </p:txBody>
      </p:sp>
      <p:sp>
        <p:nvSpPr>
          <p:cNvPr id="5" name="Rectángulo: esquinas redondeadas 10">
            <a:extLst>
              <a:ext uri="{FF2B5EF4-FFF2-40B4-BE49-F238E27FC236}">
                <a16:creationId xmlns:a16="http://schemas.microsoft.com/office/drawing/2014/main" id="{C2645675-2B97-4C61-9152-6561B73F50D6}"/>
              </a:ext>
            </a:extLst>
          </p:cNvPr>
          <p:cNvSpPr/>
          <p:nvPr/>
        </p:nvSpPr>
        <p:spPr>
          <a:xfrm>
            <a:off x="3140242" y="1973179"/>
            <a:ext cx="5348172" cy="1876926"/>
          </a:xfrm>
          <a:prstGeom prst="roundRect">
            <a:avLst/>
          </a:prstGeom>
          <a:noFill/>
          <a:ln w="38100">
            <a:solidFill>
              <a:schemeClr val="accent5">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spcBef>
                <a:spcPts val="600"/>
              </a:spcBef>
            </a:pPr>
            <a:endParaRPr lang="en-DE" dirty="0">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DD8F914C-B9AD-BDDB-230B-350CB9651DE4}"/>
              </a:ext>
            </a:extLst>
          </p:cNvPr>
          <p:cNvSpPr txBox="1"/>
          <p:nvPr/>
        </p:nvSpPr>
        <p:spPr>
          <a:xfrm>
            <a:off x="3523849" y="2588476"/>
            <a:ext cx="4580957" cy="646331"/>
          </a:xfrm>
          <a:prstGeom prst="rect">
            <a:avLst/>
          </a:prstGeom>
          <a:noFill/>
        </p:spPr>
        <p:txBody>
          <a:bodyPr wrap="square" rtlCol="0">
            <a:spAutoFit/>
          </a:bodyPr>
          <a:lstStyle/>
          <a:p>
            <a:pPr algn="ctr">
              <a:spcBef>
                <a:spcPts val="600"/>
              </a:spcBef>
            </a:pPr>
            <a:r>
              <a:rPr lang="en-GB" b="1" dirty="0">
                <a:latin typeface="Arial" panose="020B0604020202020204" pitchFamily="34" charset="0"/>
                <a:cs typeface="Arial" panose="020B0604020202020204" pitchFamily="34" charset="0"/>
              </a:rPr>
              <a:t>Visualization of </a:t>
            </a:r>
            <a:r>
              <a:rPr lang="en-GB" dirty="0">
                <a:latin typeface="Arial" panose="020B0604020202020204" pitchFamily="34" charset="0"/>
                <a:cs typeface="Arial" panose="020B0604020202020204" pitchFamily="34" charset="0"/>
              </a:rPr>
              <a:t>subtopic</a:t>
            </a:r>
            <a:r>
              <a:rPr lang="en-GB" b="1" dirty="0">
                <a:latin typeface="Arial" panose="020B0604020202020204" pitchFamily="34" charset="0"/>
                <a:cs typeface="Arial" panose="020B0604020202020204" pitchFamily="34" charset="0"/>
              </a:rPr>
              <a:t> prevalences for the Llama zero-shot classification</a:t>
            </a:r>
          </a:p>
        </p:txBody>
      </p:sp>
      <p:sp>
        <p:nvSpPr>
          <p:cNvPr id="7" name="Oval 6">
            <a:extLst>
              <a:ext uri="{FF2B5EF4-FFF2-40B4-BE49-F238E27FC236}">
                <a16:creationId xmlns:a16="http://schemas.microsoft.com/office/drawing/2014/main" id="{8878B05E-B5FE-8B1B-6DD0-4C56325E46FF}"/>
              </a:ext>
            </a:extLst>
          </p:cNvPr>
          <p:cNvSpPr/>
          <p:nvPr/>
        </p:nvSpPr>
        <p:spPr>
          <a:xfrm>
            <a:off x="11353800" y="136525"/>
            <a:ext cx="392517" cy="382886"/>
          </a:xfrm>
          <a:prstGeom prst="ellipse">
            <a:avLst/>
          </a:prstGeom>
          <a:solidFill>
            <a:schemeClr val="accent5">
              <a:lumMod val="60000"/>
              <a:lumOff val="40000"/>
            </a:schemeClr>
          </a:solidFill>
          <a:ln>
            <a:solidFill>
              <a:schemeClr val="accent5">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spcBef>
                <a:spcPts val="600"/>
              </a:spcBef>
            </a:pPr>
            <a:endParaRPr lang="en-DE" sz="1600">
              <a:latin typeface="Arial" panose="020B0604020202020204" pitchFamily="34" charset="0"/>
              <a:cs typeface="Arial" panose="020B0604020202020204" pitchFamily="34" charset="0"/>
            </a:endParaRPr>
          </a:p>
        </p:txBody>
      </p:sp>
      <p:sp>
        <p:nvSpPr>
          <p:cNvPr id="8" name="TextBox 7">
            <a:extLst>
              <a:ext uri="{FF2B5EF4-FFF2-40B4-BE49-F238E27FC236}">
                <a16:creationId xmlns:a16="http://schemas.microsoft.com/office/drawing/2014/main" id="{6E782C6F-8F75-58A8-D73E-3E0FCA9B8BFF}"/>
              </a:ext>
            </a:extLst>
          </p:cNvPr>
          <p:cNvSpPr txBox="1"/>
          <p:nvPr/>
        </p:nvSpPr>
        <p:spPr>
          <a:xfrm>
            <a:off x="11417355" y="155315"/>
            <a:ext cx="298480" cy="338554"/>
          </a:xfrm>
          <a:prstGeom prst="rect">
            <a:avLst/>
          </a:prstGeom>
          <a:noFill/>
        </p:spPr>
        <p:txBody>
          <a:bodyPr wrap="none" rtlCol="0">
            <a:spAutoFit/>
          </a:bodyPr>
          <a:lstStyle/>
          <a:p>
            <a:pPr>
              <a:spcBef>
                <a:spcPts val="600"/>
              </a:spcBef>
            </a:pPr>
            <a:r>
              <a:rPr lang="en-GB" sz="1600" dirty="0">
                <a:latin typeface="Arial" panose="020B0604020202020204" pitchFamily="34" charset="0"/>
                <a:cs typeface="Arial" panose="020B0604020202020204" pitchFamily="34" charset="0"/>
              </a:rPr>
              <a:t>5</a:t>
            </a:r>
            <a:endParaRPr lang="en-DE"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031413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6F0F99B-D421-73CF-9FED-0657314DB884}"/>
              </a:ext>
            </a:extLst>
          </p:cNvPr>
          <p:cNvSpPr>
            <a:spLocks noGrp="1"/>
          </p:cNvSpPr>
          <p:nvPr>
            <p:ph type="sldNum" sz="quarter" idx="12"/>
          </p:nvPr>
        </p:nvSpPr>
        <p:spPr>
          <a:xfrm>
            <a:off x="9293507" y="6379499"/>
            <a:ext cx="2743200" cy="365125"/>
          </a:xfrm>
        </p:spPr>
        <p:txBody>
          <a:bodyPr/>
          <a:lstStyle/>
          <a:p>
            <a:fld id="{5F0A41CE-7C2B-4B37-9810-C6BF1AF0EA25}" type="slidenum">
              <a:rPr lang="en-DE" smtClean="0"/>
              <a:t>11</a:t>
            </a:fld>
            <a:endParaRPr lang="en-DE"/>
          </a:p>
        </p:txBody>
      </p:sp>
      <p:sp>
        <p:nvSpPr>
          <p:cNvPr id="40" name="Rectángulo: esquinas redondeadas 10">
            <a:extLst>
              <a:ext uri="{FF2B5EF4-FFF2-40B4-BE49-F238E27FC236}">
                <a16:creationId xmlns:a16="http://schemas.microsoft.com/office/drawing/2014/main" id="{027210C0-0B40-5EBC-9BE6-5DE025D716D3}"/>
              </a:ext>
            </a:extLst>
          </p:cNvPr>
          <p:cNvSpPr/>
          <p:nvPr/>
        </p:nvSpPr>
        <p:spPr>
          <a:xfrm>
            <a:off x="435864" y="277995"/>
            <a:ext cx="2307336" cy="760829"/>
          </a:xfrm>
          <a:prstGeom prst="roundRect">
            <a:avLst/>
          </a:prstGeom>
          <a:noFill/>
          <a:ln w="38100">
            <a:solidFill>
              <a:schemeClr val="accent5">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spcBef>
                <a:spcPts val="600"/>
              </a:spcBef>
            </a:pPr>
            <a:endParaRPr lang="en-DE" sz="1600" dirty="0">
              <a:latin typeface="Arial" panose="020B0604020202020204" pitchFamily="34" charset="0"/>
              <a:cs typeface="Arial" panose="020B0604020202020204" pitchFamily="34" charset="0"/>
            </a:endParaRPr>
          </a:p>
        </p:txBody>
      </p:sp>
      <p:sp>
        <p:nvSpPr>
          <p:cNvPr id="41" name="TextBox 40">
            <a:extLst>
              <a:ext uri="{FF2B5EF4-FFF2-40B4-BE49-F238E27FC236}">
                <a16:creationId xmlns:a16="http://schemas.microsoft.com/office/drawing/2014/main" id="{93537530-0293-2587-72D3-7D3747B494B8}"/>
              </a:ext>
            </a:extLst>
          </p:cNvPr>
          <p:cNvSpPr txBox="1"/>
          <p:nvPr/>
        </p:nvSpPr>
        <p:spPr>
          <a:xfrm>
            <a:off x="8341146" y="2071102"/>
            <a:ext cx="2929544" cy="1892826"/>
          </a:xfrm>
          <a:prstGeom prst="rect">
            <a:avLst/>
          </a:prstGeom>
          <a:noFill/>
        </p:spPr>
        <p:txBody>
          <a:bodyPr wrap="square" rtlCol="0">
            <a:spAutoFit/>
          </a:bodyPr>
          <a:lstStyle/>
          <a:p>
            <a:pPr>
              <a:spcBef>
                <a:spcPts val="600"/>
              </a:spcBef>
            </a:pPr>
            <a:r>
              <a:rPr lang="en-GB" sz="1600" b="1" dirty="0">
                <a:latin typeface="Arial" panose="020B0604020202020204" pitchFamily="34" charset="0"/>
                <a:cs typeface="Arial" panose="020B0604020202020204" pitchFamily="34" charset="0"/>
              </a:rPr>
              <a:t>P</a:t>
            </a:r>
            <a:r>
              <a:rPr lang="de-DE" sz="1600" b="1" dirty="0" err="1">
                <a:latin typeface="Arial" panose="020B0604020202020204" pitchFamily="34" charset="0"/>
                <a:cs typeface="Arial" panose="020B0604020202020204" pitchFamily="34" charset="0"/>
              </a:rPr>
              <a:t>ublic</a:t>
            </a:r>
            <a:r>
              <a:rPr lang="de-DE" sz="1600" b="1" dirty="0">
                <a:latin typeface="Arial" panose="020B0604020202020204" pitchFamily="34" charset="0"/>
                <a:cs typeface="Arial" panose="020B0604020202020204" pitchFamily="34" charset="0"/>
              </a:rPr>
              <a:t> </a:t>
            </a:r>
            <a:r>
              <a:rPr lang="de-DE" sz="1600" b="1" dirty="0" err="1">
                <a:latin typeface="Arial" panose="020B0604020202020204" pitchFamily="34" charset="0"/>
                <a:cs typeface="Arial" panose="020B0604020202020204" pitchFamily="34" charset="0"/>
              </a:rPr>
              <a:t>opinion</a:t>
            </a:r>
            <a:r>
              <a:rPr lang="de-DE" sz="1600" b="1" dirty="0">
                <a:latin typeface="Arial" panose="020B0604020202020204" pitchFamily="34" charset="0"/>
                <a:cs typeface="Arial" panose="020B0604020202020204" pitchFamily="34" charset="0"/>
              </a:rPr>
              <a:t> </a:t>
            </a:r>
            <a:r>
              <a:rPr lang="de-DE" sz="1600" b="1" dirty="0" err="1">
                <a:latin typeface="Arial" panose="020B0604020202020204" pitchFamily="34" charset="0"/>
                <a:cs typeface="Arial" panose="020B0604020202020204" pitchFamily="34" charset="0"/>
              </a:rPr>
              <a:t>forecasting</a:t>
            </a:r>
            <a:r>
              <a:rPr lang="de-DE" sz="1600" b="1" dirty="0">
                <a:latin typeface="Arial" panose="020B0604020202020204" pitchFamily="34" charset="0"/>
                <a:cs typeface="Arial" panose="020B0604020202020204" pitchFamily="34" charset="0"/>
              </a:rPr>
              <a:t> </a:t>
            </a:r>
            <a:r>
              <a:rPr lang="de-DE" sz="1600" b="1" dirty="0" err="1">
                <a:latin typeface="Arial" panose="020B0604020202020204" pitchFamily="34" charset="0"/>
                <a:cs typeface="Arial" panose="020B0604020202020204" pitchFamily="34" charset="0"/>
              </a:rPr>
              <a:t>with</a:t>
            </a:r>
            <a:r>
              <a:rPr lang="de-DE" sz="1600" b="1" dirty="0">
                <a:latin typeface="Arial" panose="020B0604020202020204" pitchFamily="34" charset="0"/>
                <a:cs typeface="Arial" panose="020B0604020202020204" pitchFamily="34" charset="0"/>
              </a:rPr>
              <a:t> LLMs</a:t>
            </a:r>
            <a:endParaRPr lang="en-GB" sz="1000" b="1" dirty="0">
              <a:latin typeface="Arial" panose="020B0604020202020204" pitchFamily="34" charset="0"/>
              <a:cs typeface="Arial" panose="020B0604020202020204" pitchFamily="34" charset="0"/>
            </a:endParaRPr>
          </a:p>
          <a:p>
            <a:pPr>
              <a:spcBef>
                <a:spcPts val="600"/>
              </a:spcBef>
            </a:pPr>
            <a:r>
              <a:rPr lang="en-GB" sz="1600" dirty="0">
                <a:latin typeface="Arial" panose="020B0604020202020204" pitchFamily="34" charset="0"/>
                <a:cs typeface="Arial" panose="020B0604020202020204" pitchFamily="34" charset="0"/>
              </a:rPr>
              <a:t>-</a:t>
            </a:r>
            <a:r>
              <a:rPr lang="de-DE" sz="1600" dirty="0">
                <a:latin typeface="Arial" panose="020B0604020202020204" pitchFamily="34" charset="0"/>
                <a:cs typeface="Arial" panose="020B0604020202020204" pitchFamily="34" charset="0"/>
              </a:rPr>
              <a:t> </a:t>
            </a:r>
            <a:r>
              <a:rPr lang="de-DE" sz="1600" dirty="0" err="1">
                <a:latin typeface="Arial" panose="020B0604020202020204" pitchFamily="34" charset="0"/>
                <a:cs typeface="Arial" panose="020B0604020202020204" pitchFamily="34" charset="0"/>
              </a:rPr>
              <a:t>Simulate</a:t>
            </a:r>
            <a:r>
              <a:rPr lang="de-DE" sz="1600" dirty="0">
                <a:latin typeface="Arial" panose="020B0604020202020204" pitchFamily="34" charset="0"/>
                <a:cs typeface="Arial" panose="020B0604020202020204" pitchFamily="34" charset="0"/>
              </a:rPr>
              <a:t> </a:t>
            </a:r>
            <a:r>
              <a:rPr lang="de-DE" sz="1600" dirty="0" err="1">
                <a:latin typeface="Arial" panose="020B0604020202020204" pitchFamily="34" charset="0"/>
                <a:cs typeface="Arial" panose="020B0604020202020204" pitchFamily="34" charset="0"/>
              </a:rPr>
              <a:t>the</a:t>
            </a:r>
            <a:r>
              <a:rPr lang="de-DE" sz="1600" dirty="0">
                <a:latin typeface="Arial" panose="020B0604020202020204" pitchFamily="34" charset="0"/>
                <a:cs typeface="Arial" panose="020B0604020202020204" pitchFamily="34" charset="0"/>
              </a:rPr>
              <a:t> </a:t>
            </a:r>
            <a:r>
              <a:rPr lang="de-DE" sz="1600" dirty="0" err="1">
                <a:latin typeface="Arial" panose="020B0604020202020204" pitchFamily="34" charset="0"/>
                <a:cs typeface="Arial" panose="020B0604020202020204" pitchFamily="34" charset="0"/>
              </a:rPr>
              <a:t>impact</a:t>
            </a:r>
            <a:r>
              <a:rPr lang="de-DE" sz="1600" dirty="0">
                <a:latin typeface="Arial" panose="020B0604020202020204" pitchFamily="34" charset="0"/>
                <a:cs typeface="Arial" panose="020B0604020202020204" pitchFamily="34" charset="0"/>
              </a:rPr>
              <a:t> </a:t>
            </a:r>
            <a:r>
              <a:rPr lang="de-DE" sz="1600" dirty="0" err="1">
                <a:latin typeface="Arial" panose="020B0604020202020204" pitchFamily="34" charset="0"/>
                <a:cs typeface="Arial" panose="020B0604020202020204" pitchFamily="34" charset="0"/>
              </a:rPr>
              <a:t>of</a:t>
            </a:r>
            <a:r>
              <a:rPr lang="de-DE" sz="1600" dirty="0">
                <a:latin typeface="Arial" panose="020B0604020202020204" pitchFamily="34" charset="0"/>
                <a:cs typeface="Arial" panose="020B0604020202020204" pitchFamily="34" charset="0"/>
              </a:rPr>
              <a:t> different </a:t>
            </a:r>
            <a:r>
              <a:rPr lang="de-DE" sz="1600" dirty="0" err="1">
                <a:latin typeface="Arial" panose="020B0604020202020204" pitchFamily="34" charset="0"/>
                <a:cs typeface="Arial" panose="020B0604020202020204" pitchFamily="34" charset="0"/>
              </a:rPr>
              <a:t>media</a:t>
            </a:r>
            <a:r>
              <a:rPr lang="de-DE" sz="1600" dirty="0">
                <a:latin typeface="Arial" panose="020B0604020202020204" pitchFamily="34" charset="0"/>
                <a:cs typeface="Arial" panose="020B0604020202020204" pitchFamily="34" charset="0"/>
              </a:rPr>
              <a:t> </a:t>
            </a:r>
            <a:r>
              <a:rPr lang="de-DE" sz="1600" dirty="0" err="1">
                <a:latin typeface="Arial" panose="020B0604020202020204" pitchFamily="34" charset="0"/>
                <a:cs typeface="Arial" panose="020B0604020202020204" pitchFamily="34" charset="0"/>
              </a:rPr>
              <a:t>diets</a:t>
            </a:r>
            <a:r>
              <a:rPr lang="de-DE" sz="1600" dirty="0">
                <a:latin typeface="Arial" panose="020B0604020202020204" pitchFamily="34" charset="0"/>
                <a:cs typeface="Arial" panose="020B0604020202020204" pitchFamily="34" charset="0"/>
              </a:rPr>
              <a:t> on </a:t>
            </a:r>
            <a:r>
              <a:rPr lang="de-DE" sz="1600" dirty="0" err="1">
                <a:latin typeface="Arial" panose="020B0604020202020204" pitchFamily="34" charset="0"/>
                <a:cs typeface="Arial" panose="020B0604020202020204" pitchFamily="34" charset="0"/>
              </a:rPr>
              <a:t>scales</a:t>
            </a:r>
            <a:r>
              <a:rPr lang="de-DE" sz="1600" dirty="0">
                <a:latin typeface="Arial" panose="020B0604020202020204" pitchFamily="34" charset="0"/>
                <a:cs typeface="Arial" panose="020B0604020202020204" pitchFamily="34" charset="0"/>
              </a:rPr>
              <a:t> and </a:t>
            </a:r>
            <a:r>
              <a:rPr lang="de-DE" sz="1600" dirty="0" err="1">
                <a:latin typeface="Arial" panose="020B0604020202020204" pitchFamily="34" charset="0"/>
                <a:cs typeface="Arial" panose="020B0604020202020204" pitchFamily="34" charset="0"/>
              </a:rPr>
              <a:t>poll</a:t>
            </a:r>
            <a:r>
              <a:rPr lang="de-DE" sz="1600" dirty="0">
                <a:latin typeface="Arial" panose="020B0604020202020204" pitchFamily="34" charset="0"/>
                <a:cs typeface="Arial" panose="020B0604020202020204" pitchFamily="34" charset="0"/>
              </a:rPr>
              <a:t> </a:t>
            </a:r>
            <a:r>
              <a:rPr lang="de-DE" sz="1600" dirty="0" err="1">
                <a:latin typeface="Arial" panose="020B0604020202020204" pitchFamily="34" charset="0"/>
                <a:cs typeface="Arial" panose="020B0604020202020204" pitchFamily="34" charset="0"/>
              </a:rPr>
              <a:t>results</a:t>
            </a:r>
            <a:r>
              <a:rPr lang="de-DE" sz="1600" dirty="0">
                <a:latin typeface="Arial" panose="020B0604020202020204" pitchFamily="34" charset="0"/>
                <a:cs typeface="Arial" panose="020B0604020202020204" pitchFamily="34" charset="0"/>
              </a:rPr>
              <a:t> (e.g. Belief in a Just World (BJW), General System </a:t>
            </a:r>
            <a:r>
              <a:rPr lang="de-DE" sz="1600" dirty="0" err="1">
                <a:latin typeface="Arial" panose="020B0604020202020204" pitchFamily="34" charset="0"/>
                <a:cs typeface="Arial" panose="020B0604020202020204" pitchFamily="34" charset="0"/>
              </a:rPr>
              <a:t>Justification</a:t>
            </a:r>
            <a:r>
              <a:rPr lang="de-DE" sz="1600" dirty="0">
                <a:latin typeface="Arial" panose="020B0604020202020204" pitchFamily="34" charset="0"/>
                <a:cs typeface="Arial" panose="020B0604020202020204" pitchFamily="34" charset="0"/>
              </a:rPr>
              <a:t> </a:t>
            </a:r>
            <a:r>
              <a:rPr lang="de-DE" sz="1600" dirty="0" err="1">
                <a:latin typeface="Arial" panose="020B0604020202020204" pitchFamily="34" charset="0"/>
                <a:cs typeface="Arial" panose="020B0604020202020204" pitchFamily="34" charset="0"/>
              </a:rPr>
              <a:t>Scale</a:t>
            </a:r>
            <a:r>
              <a:rPr lang="de-DE" sz="1600" dirty="0">
                <a:latin typeface="Arial" panose="020B0604020202020204" pitchFamily="34" charset="0"/>
                <a:cs typeface="Arial" panose="020B0604020202020204" pitchFamily="34" charset="0"/>
              </a:rPr>
              <a:t>)</a:t>
            </a:r>
          </a:p>
        </p:txBody>
      </p:sp>
      <p:sp>
        <p:nvSpPr>
          <p:cNvPr id="6" name="TextBox 5">
            <a:extLst>
              <a:ext uri="{FF2B5EF4-FFF2-40B4-BE49-F238E27FC236}">
                <a16:creationId xmlns:a16="http://schemas.microsoft.com/office/drawing/2014/main" id="{02C43F98-67F5-2731-11E2-3024B604CF1D}"/>
              </a:ext>
            </a:extLst>
          </p:cNvPr>
          <p:cNvSpPr txBox="1"/>
          <p:nvPr/>
        </p:nvSpPr>
        <p:spPr>
          <a:xfrm>
            <a:off x="635795" y="473744"/>
            <a:ext cx="2107405" cy="371208"/>
          </a:xfrm>
          <a:prstGeom prst="rect">
            <a:avLst/>
          </a:prstGeom>
          <a:noFill/>
        </p:spPr>
        <p:txBody>
          <a:bodyPr wrap="square">
            <a:spAutoFit/>
          </a:bodyPr>
          <a:lstStyle/>
          <a:p>
            <a:pPr>
              <a:spcBef>
                <a:spcPts val="600"/>
              </a:spcBef>
            </a:pPr>
            <a:r>
              <a:rPr lang="en-GB" sz="1800" b="1" dirty="0">
                <a:latin typeface="Arial" panose="020B0604020202020204" pitchFamily="34" charset="0"/>
                <a:cs typeface="Arial" panose="020B0604020202020204" pitchFamily="34" charset="0"/>
              </a:rPr>
              <a:t>Future research </a:t>
            </a:r>
          </a:p>
        </p:txBody>
      </p:sp>
      <p:sp>
        <p:nvSpPr>
          <p:cNvPr id="2" name="Rectángulo: esquinas redondeadas 10">
            <a:extLst>
              <a:ext uri="{FF2B5EF4-FFF2-40B4-BE49-F238E27FC236}">
                <a16:creationId xmlns:a16="http://schemas.microsoft.com/office/drawing/2014/main" id="{742C64DA-4E87-631F-D816-85A3BC5B5494}"/>
              </a:ext>
            </a:extLst>
          </p:cNvPr>
          <p:cNvSpPr/>
          <p:nvPr/>
        </p:nvSpPr>
        <p:spPr>
          <a:xfrm>
            <a:off x="535829" y="1877231"/>
            <a:ext cx="3469012" cy="2544298"/>
          </a:xfrm>
          <a:prstGeom prst="roundRect">
            <a:avLst/>
          </a:prstGeom>
          <a:noFill/>
          <a:ln w="38100">
            <a:solidFill>
              <a:schemeClr val="accent5">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spcBef>
                <a:spcPts val="600"/>
              </a:spcBef>
            </a:pPr>
            <a:endParaRPr lang="en-DE" sz="1600" dirty="0">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2FF9771C-816F-939B-13DE-ECFD8A6CA446}"/>
              </a:ext>
            </a:extLst>
          </p:cNvPr>
          <p:cNvSpPr txBox="1"/>
          <p:nvPr/>
        </p:nvSpPr>
        <p:spPr>
          <a:xfrm>
            <a:off x="647370" y="2071102"/>
            <a:ext cx="3276448" cy="1400383"/>
          </a:xfrm>
          <a:prstGeom prst="rect">
            <a:avLst/>
          </a:prstGeom>
          <a:noFill/>
        </p:spPr>
        <p:txBody>
          <a:bodyPr wrap="square">
            <a:spAutoFit/>
          </a:bodyPr>
          <a:lstStyle/>
          <a:p>
            <a:pPr>
              <a:spcBef>
                <a:spcPts val="600"/>
              </a:spcBef>
            </a:pPr>
            <a:r>
              <a:rPr lang="en-GB" sz="1600" b="1" dirty="0">
                <a:latin typeface="Arial" panose="020B0604020202020204" pitchFamily="34" charset="0"/>
                <a:cs typeface="Arial" panose="020B0604020202020204" pitchFamily="34" charset="0"/>
              </a:rPr>
              <a:t>Expand data media outlet coverage and media types</a:t>
            </a:r>
            <a:endParaRPr lang="en-GB" sz="1600" dirty="0">
              <a:latin typeface="Arial" panose="020B0604020202020204" pitchFamily="34" charset="0"/>
              <a:cs typeface="Arial" panose="020B0604020202020204" pitchFamily="34" charset="0"/>
            </a:endParaRPr>
          </a:p>
          <a:p>
            <a:pPr>
              <a:spcBef>
                <a:spcPts val="600"/>
              </a:spcBef>
            </a:pPr>
            <a:r>
              <a:rPr lang="en-GB" sz="1600" dirty="0">
                <a:latin typeface="Arial" panose="020B0604020202020204" pitchFamily="34" charset="0"/>
                <a:cs typeface="Arial" panose="020B0604020202020204" pitchFamily="34" charset="0"/>
              </a:rPr>
              <a:t>- Explore datasets from conservative media and social media news platforms.</a:t>
            </a:r>
          </a:p>
        </p:txBody>
      </p:sp>
      <p:sp>
        <p:nvSpPr>
          <p:cNvPr id="7" name="Rectángulo: esquinas redondeadas 10">
            <a:extLst>
              <a:ext uri="{FF2B5EF4-FFF2-40B4-BE49-F238E27FC236}">
                <a16:creationId xmlns:a16="http://schemas.microsoft.com/office/drawing/2014/main" id="{231ABE28-740B-1E74-9475-317B92C9512B}"/>
              </a:ext>
            </a:extLst>
          </p:cNvPr>
          <p:cNvSpPr/>
          <p:nvPr/>
        </p:nvSpPr>
        <p:spPr>
          <a:xfrm>
            <a:off x="4488816" y="1877231"/>
            <a:ext cx="3214368" cy="2544298"/>
          </a:xfrm>
          <a:prstGeom prst="roundRect">
            <a:avLst/>
          </a:prstGeom>
          <a:noFill/>
          <a:ln w="38100">
            <a:solidFill>
              <a:schemeClr val="accent5">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spcBef>
                <a:spcPts val="600"/>
              </a:spcBef>
            </a:pPr>
            <a:endParaRPr lang="en-DE" sz="1600" dirty="0">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A60FDFAE-9DE3-2EC1-0A60-9D3617D0D62E}"/>
              </a:ext>
            </a:extLst>
          </p:cNvPr>
          <p:cNvSpPr txBox="1"/>
          <p:nvPr/>
        </p:nvSpPr>
        <p:spPr>
          <a:xfrm>
            <a:off x="4621191" y="2076242"/>
            <a:ext cx="3047268" cy="2139047"/>
          </a:xfrm>
          <a:prstGeom prst="rect">
            <a:avLst/>
          </a:prstGeom>
          <a:noFill/>
        </p:spPr>
        <p:txBody>
          <a:bodyPr wrap="square">
            <a:spAutoFit/>
          </a:bodyPr>
          <a:lstStyle/>
          <a:p>
            <a:pPr>
              <a:spcBef>
                <a:spcPts val="600"/>
              </a:spcBef>
            </a:pPr>
            <a:r>
              <a:rPr lang="en-GB" sz="1600" b="1" dirty="0">
                <a:latin typeface="Arial" panose="020B0604020202020204" pitchFamily="34" charset="0"/>
                <a:cs typeface="Arial" panose="020B0604020202020204" pitchFamily="34" charset="0"/>
              </a:rPr>
              <a:t>Public opinion predictability testing</a:t>
            </a:r>
          </a:p>
          <a:p>
            <a:pPr>
              <a:spcBef>
                <a:spcPts val="600"/>
              </a:spcBef>
            </a:pPr>
            <a:r>
              <a:rPr lang="en-GB" sz="1600" dirty="0">
                <a:latin typeface="Arial" panose="020B0604020202020204" pitchFamily="34" charset="0"/>
                <a:cs typeface="Arial" panose="020B0604020202020204" pitchFamily="34" charset="0"/>
              </a:rPr>
              <a:t>- Analyse cross-correlations between horizontal inequality topic prevalence and public opinion polls on </a:t>
            </a:r>
            <a:r>
              <a:rPr lang="de-DE" sz="1600" dirty="0" err="1">
                <a:latin typeface="Arial" panose="020B0604020202020204" pitchFamily="34" charset="0"/>
                <a:cs typeface="Arial" panose="020B0604020202020204" pitchFamily="34" charset="0"/>
              </a:rPr>
              <a:t>attitudes</a:t>
            </a:r>
            <a:r>
              <a:rPr lang="de-DE" sz="1600" dirty="0">
                <a:latin typeface="Arial" panose="020B0604020202020204" pitchFamily="34" charset="0"/>
                <a:cs typeface="Arial" panose="020B0604020202020204" pitchFamily="34" charset="0"/>
              </a:rPr>
              <a:t> </a:t>
            </a:r>
            <a:r>
              <a:rPr lang="de-DE" sz="1600" dirty="0" err="1">
                <a:latin typeface="Arial" panose="020B0604020202020204" pitchFamily="34" charset="0"/>
                <a:cs typeface="Arial" panose="020B0604020202020204" pitchFamily="34" charset="0"/>
              </a:rPr>
              <a:t>toward</a:t>
            </a:r>
            <a:r>
              <a:rPr lang="de-DE" sz="1600" dirty="0">
                <a:latin typeface="Arial" panose="020B0604020202020204" pitchFamily="34" charset="0"/>
                <a:cs typeface="Arial" panose="020B0604020202020204" pitchFamily="34" charset="0"/>
              </a:rPr>
              <a:t> </a:t>
            </a:r>
            <a:r>
              <a:rPr lang="de-DE" sz="1600" dirty="0" err="1">
                <a:latin typeface="Arial" panose="020B0604020202020204" pitchFamily="34" charset="0"/>
                <a:cs typeface="Arial" panose="020B0604020202020204" pitchFamily="34" charset="0"/>
              </a:rPr>
              <a:t>redistribution</a:t>
            </a:r>
            <a:r>
              <a:rPr lang="de-DE" sz="1600" dirty="0">
                <a:latin typeface="Arial" panose="020B0604020202020204" pitchFamily="34" charset="0"/>
                <a:cs typeface="Arial" panose="020B0604020202020204" pitchFamily="34" charset="0"/>
              </a:rPr>
              <a:t> and </a:t>
            </a:r>
            <a:r>
              <a:rPr lang="de-DE" sz="1600" dirty="0" err="1">
                <a:latin typeface="Arial" panose="020B0604020202020204" pitchFamily="34" charset="0"/>
                <a:cs typeface="Arial" panose="020B0604020202020204" pitchFamily="34" charset="0"/>
              </a:rPr>
              <a:t>inequality</a:t>
            </a:r>
            <a:r>
              <a:rPr lang="de-DE" sz="1600" dirty="0">
                <a:latin typeface="Arial" panose="020B0604020202020204" pitchFamily="34" charset="0"/>
                <a:cs typeface="Arial" panose="020B0604020202020204" pitchFamily="34" charset="0"/>
              </a:rPr>
              <a:t> </a:t>
            </a:r>
            <a:r>
              <a:rPr lang="de-DE" sz="1600" dirty="0" err="1">
                <a:latin typeface="Arial" panose="020B0604020202020204" pitchFamily="34" charset="0"/>
                <a:cs typeface="Arial" panose="020B0604020202020204" pitchFamily="34" charset="0"/>
              </a:rPr>
              <a:t>legitimacy</a:t>
            </a:r>
            <a:endParaRPr lang="de-DE" sz="1600" dirty="0">
              <a:latin typeface="Arial" panose="020B0604020202020204" pitchFamily="34" charset="0"/>
              <a:cs typeface="Arial" panose="020B0604020202020204" pitchFamily="34" charset="0"/>
            </a:endParaRPr>
          </a:p>
        </p:txBody>
      </p:sp>
      <p:sp>
        <p:nvSpPr>
          <p:cNvPr id="10" name="Rectángulo: esquinas redondeadas 10">
            <a:extLst>
              <a:ext uri="{FF2B5EF4-FFF2-40B4-BE49-F238E27FC236}">
                <a16:creationId xmlns:a16="http://schemas.microsoft.com/office/drawing/2014/main" id="{252AB7D0-F92E-BC9B-EA1E-4E6F8895DB4D}"/>
              </a:ext>
            </a:extLst>
          </p:cNvPr>
          <p:cNvSpPr/>
          <p:nvPr/>
        </p:nvSpPr>
        <p:spPr>
          <a:xfrm>
            <a:off x="8187159" y="1885191"/>
            <a:ext cx="3214368" cy="2544298"/>
          </a:xfrm>
          <a:prstGeom prst="roundRect">
            <a:avLst/>
          </a:prstGeom>
          <a:noFill/>
          <a:ln w="38100">
            <a:solidFill>
              <a:schemeClr val="accent5">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spcBef>
                <a:spcPts val="600"/>
              </a:spcBef>
            </a:pPr>
            <a:endParaRPr lang="en-DE"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811213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uadroTexto 6">
            <a:extLst>
              <a:ext uri="{FF2B5EF4-FFF2-40B4-BE49-F238E27FC236}">
                <a16:creationId xmlns:a16="http://schemas.microsoft.com/office/drawing/2014/main" id="{0F13E6DF-B667-82C4-4945-388AE11F1553}"/>
              </a:ext>
            </a:extLst>
          </p:cNvPr>
          <p:cNvSpPr txBox="1"/>
          <p:nvPr/>
        </p:nvSpPr>
        <p:spPr>
          <a:xfrm>
            <a:off x="392240" y="229978"/>
            <a:ext cx="3606539" cy="400110"/>
          </a:xfrm>
          <a:prstGeom prst="rect">
            <a:avLst/>
          </a:prstGeom>
          <a:noFill/>
        </p:spPr>
        <p:txBody>
          <a:bodyPr wrap="square">
            <a:spAutoFit/>
          </a:bodyPr>
          <a:lstStyle/>
          <a:p>
            <a:r>
              <a:rPr lang="de-DE" sz="2000" b="1" dirty="0">
                <a:solidFill>
                  <a:srgbClr val="000000"/>
                </a:solidFill>
                <a:latin typeface="Arial" panose="020B0604020202020204" pitchFamily="34" charset="0"/>
                <a:ea typeface="Lato" panose="020F0502020204030203" pitchFamily="34" charset="0"/>
                <a:cs typeface="Arial" panose="020B0604020202020204" pitchFamily="34" charset="0"/>
              </a:rPr>
              <a:t>Topic </a:t>
            </a:r>
            <a:r>
              <a:rPr lang="de-DE" sz="2000" b="1" dirty="0" err="1">
                <a:solidFill>
                  <a:srgbClr val="000000"/>
                </a:solidFill>
                <a:latin typeface="Arial" panose="020B0604020202020204" pitchFamily="34" charset="0"/>
                <a:ea typeface="Lato" panose="020F0502020204030203" pitchFamily="34" charset="0"/>
                <a:cs typeface="Arial" panose="020B0604020202020204" pitchFamily="34" charset="0"/>
              </a:rPr>
              <a:t>classification</a:t>
            </a:r>
            <a:r>
              <a:rPr lang="de-DE" sz="2000" b="1" dirty="0">
                <a:solidFill>
                  <a:srgbClr val="000000"/>
                </a:solidFill>
                <a:latin typeface="Arial" panose="020B0604020202020204" pitchFamily="34" charset="0"/>
                <a:ea typeface="Lato" panose="020F0502020204030203" pitchFamily="34" charset="0"/>
                <a:cs typeface="Arial" panose="020B0604020202020204" pitchFamily="34" charset="0"/>
              </a:rPr>
              <a:t> </a:t>
            </a:r>
            <a:r>
              <a:rPr lang="de-DE" sz="2000" b="1" dirty="0" err="1">
                <a:solidFill>
                  <a:srgbClr val="000000"/>
                </a:solidFill>
                <a:latin typeface="Arial" panose="020B0604020202020204" pitchFamily="34" charset="0"/>
                <a:ea typeface="Lato" panose="020F0502020204030203" pitchFamily="34" charset="0"/>
                <a:cs typeface="Arial" panose="020B0604020202020204" pitchFamily="34" charset="0"/>
              </a:rPr>
              <a:t>method</a:t>
            </a:r>
            <a:endParaRPr lang="en-DE" sz="2000" b="1" dirty="0">
              <a:latin typeface="Arial" panose="020B0604020202020204" pitchFamily="34" charset="0"/>
              <a:ea typeface="Lato" panose="020F0502020204030203" pitchFamily="34" charset="0"/>
              <a:cs typeface="Arial" panose="020B0604020202020204" pitchFamily="34" charset="0"/>
            </a:endParaRPr>
          </a:p>
        </p:txBody>
      </p:sp>
      <p:sp>
        <p:nvSpPr>
          <p:cNvPr id="11" name="Rectángulo: esquinas redondeadas 10">
            <a:extLst>
              <a:ext uri="{FF2B5EF4-FFF2-40B4-BE49-F238E27FC236}">
                <a16:creationId xmlns:a16="http://schemas.microsoft.com/office/drawing/2014/main" id="{FACEB025-2AD4-4E34-B1F7-4C91A6CB26F5}"/>
              </a:ext>
            </a:extLst>
          </p:cNvPr>
          <p:cNvSpPr/>
          <p:nvPr/>
        </p:nvSpPr>
        <p:spPr>
          <a:xfrm>
            <a:off x="247636" y="180703"/>
            <a:ext cx="3889774" cy="509093"/>
          </a:xfrm>
          <a:prstGeom prst="roundRect">
            <a:avLst/>
          </a:prstGeom>
          <a:noFill/>
          <a:ln w="38100">
            <a:solidFill>
              <a:schemeClr val="accent5">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E" dirty="0">
              <a:latin typeface="Arial" panose="020B0604020202020204" pitchFamily="34" charset="0"/>
              <a:cs typeface="Arial" panose="020B0604020202020204" pitchFamily="34" charset="0"/>
            </a:endParaRPr>
          </a:p>
        </p:txBody>
      </p:sp>
      <p:sp>
        <p:nvSpPr>
          <p:cNvPr id="12" name="Rectángulo: esquinas redondeadas 10">
            <a:extLst>
              <a:ext uri="{FF2B5EF4-FFF2-40B4-BE49-F238E27FC236}">
                <a16:creationId xmlns:a16="http://schemas.microsoft.com/office/drawing/2014/main" id="{B31613A5-CF7A-4CF3-54A9-FBC0429D1FCB}"/>
              </a:ext>
            </a:extLst>
          </p:cNvPr>
          <p:cNvSpPr/>
          <p:nvPr/>
        </p:nvSpPr>
        <p:spPr>
          <a:xfrm>
            <a:off x="272257" y="1608245"/>
            <a:ext cx="3468468" cy="2028026"/>
          </a:xfrm>
          <a:prstGeom prst="roundRect">
            <a:avLst/>
          </a:prstGeom>
          <a:noFill/>
          <a:ln w="38100">
            <a:solidFill>
              <a:schemeClr val="accent5">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spcBef>
                <a:spcPts val="600"/>
              </a:spcBef>
            </a:pPr>
            <a:endParaRPr lang="en-DE" sz="1600" dirty="0">
              <a:latin typeface="Arial" panose="020B0604020202020204" pitchFamily="34" charset="0"/>
              <a:cs typeface="Arial" panose="020B0604020202020204" pitchFamily="34" charset="0"/>
            </a:endParaRPr>
          </a:p>
        </p:txBody>
      </p:sp>
      <p:sp>
        <p:nvSpPr>
          <p:cNvPr id="13" name="TextBox 12">
            <a:extLst>
              <a:ext uri="{FF2B5EF4-FFF2-40B4-BE49-F238E27FC236}">
                <a16:creationId xmlns:a16="http://schemas.microsoft.com/office/drawing/2014/main" id="{50DFA170-130C-2FE2-9303-4ACA0811F319}"/>
              </a:ext>
            </a:extLst>
          </p:cNvPr>
          <p:cNvSpPr txBox="1"/>
          <p:nvPr/>
        </p:nvSpPr>
        <p:spPr>
          <a:xfrm>
            <a:off x="395670" y="1801892"/>
            <a:ext cx="3355344" cy="1723549"/>
          </a:xfrm>
          <a:prstGeom prst="rect">
            <a:avLst/>
          </a:prstGeom>
          <a:noFill/>
        </p:spPr>
        <p:txBody>
          <a:bodyPr wrap="square" rtlCol="0">
            <a:spAutoFit/>
          </a:bodyPr>
          <a:lstStyle/>
          <a:p>
            <a:pPr>
              <a:spcBef>
                <a:spcPts val="600"/>
              </a:spcBef>
            </a:pPr>
            <a:r>
              <a:rPr lang="en-GB" sz="1600" b="1" dirty="0">
                <a:latin typeface="Arial" panose="020B0604020202020204" pitchFamily="34" charset="0"/>
                <a:cs typeface="Arial" panose="020B0604020202020204" pitchFamily="34" charset="0"/>
              </a:rPr>
              <a:t>Retrieval of economic inequality documents and preprocessing</a:t>
            </a:r>
            <a:endParaRPr lang="en-GB" sz="1600" dirty="0">
              <a:latin typeface="Arial" panose="020B0604020202020204" pitchFamily="34" charset="0"/>
              <a:cs typeface="Arial" panose="020B0604020202020204" pitchFamily="34" charset="0"/>
            </a:endParaRPr>
          </a:p>
          <a:p>
            <a:pPr>
              <a:spcBef>
                <a:spcPts val="600"/>
              </a:spcBef>
            </a:pPr>
            <a:r>
              <a:rPr lang="en-GB" sz="1600" dirty="0">
                <a:latin typeface="Arial" panose="020B0604020202020204" pitchFamily="34" charset="0"/>
                <a:cs typeface="Arial" panose="020B0604020202020204" pitchFamily="34" charset="0"/>
              </a:rPr>
              <a:t>- Querying articles and selecting speeches</a:t>
            </a:r>
          </a:p>
          <a:p>
            <a:pPr>
              <a:spcBef>
                <a:spcPts val="600"/>
              </a:spcBef>
            </a:pPr>
            <a:r>
              <a:rPr lang="en-GB" sz="1600" dirty="0">
                <a:latin typeface="Arial" panose="020B0604020202020204" pitchFamily="34" charset="0"/>
                <a:cs typeface="Arial" panose="020B0604020202020204" pitchFamily="34" charset="0"/>
              </a:rPr>
              <a:t>- Preprocessing text for Structural Topic </a:t>
            </a:r>
            <a:r>
              <a:rPr lang="en-GB" sz="1600" dirty="0" err="1">
                <a:latin typeface="Arial" panose="020B0604020202020204" pitchFamily="34" charset="0"/>
                <a:cs typeface="Arial" panose="020B0604020202020204" pitchFamily="34" charset="0"/>
              </a:rPr>
              <a:t>Modeling</a:t>
            </a:r>
            <a:r>
              <a:rPr lang="en-GB" sz="1600" dirty="0">
                <a:latin typeface="Arial" panose="020B0604020202020204" pitchFamily="34" charset="0"/>
                <a:cs typeface="Arial" panose="020B0604020202020204" pitchFamily="34" charset="0"/>
              </a:rPr>
              <a:t> (STM)</a:t>
            </a:r>
            <a:endParaRPr lang="en-DE" sz="1600" dirty="0">
              <a:latin typeface="Arial" panose="020B0604020202020204" pitchFamily="34" charset="0"/>
              <a:cs typeface="Arial" panose="020B0604020202020204" pitchFamily="34" charset="0"/>
            </a:endParaRPr>
          </a:p>
        </p:txBody>
      </p:sp>
      <p:sp>
        <p:nvSpPr>
          <p:cNvPr id="14" name="Rectángulo: esquinas redondeadas 10">
            <a:extLst>
              <a:ext uri="{FF2B5EF4-FFF2-40B4-BE49-F238E27FC236}">
                <a16:creationId xmlns:a16="http://schemas.microsoft.com/office/drawing/2014/main" id="{AC12C77F-FD24-3DD0-2124-88348E4C7027}"/>
              </a:ext>
            </a:extLst>
          </p:cNvPr>
          <p:cNvSpPr/>
          <p:nvPr/>
        </p:nvSpPr>
        <p:spPr>
          <a:xfrm>
            <a:off x="3929329" y="1586980"/>
            <a:ext cx="3825261" cy="2049291"/>
          </a:xfrm>
          <a:prstGeom prst="roundRect">
            <a:avLst/>
          </a:prstGeom>
          <a:noFill/>
          <a:ln w="38100">
            <a:solidFill>
              <a:schemeClr val="accent5">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spcBef>
                <a:spcPts val="600"/>
              </a:spcBef>
            </a:pPr>
            <a:endParaRPr lang="en-DE" sz="1600" dirty="0">
              <a:latin typeface="Arial" panose="020B0604020202020204" pitchFamily="34" charset="0"/>
              <a:cs typeface="Arial" panose="020B0604020202020204" pitchFamily="34" charset="0"/>
            </a:endParaRPr>
          </a:p>
        </p:txBody>
      </p:sp>
      <p:sp>
        <p:nvSpPr>
          <p:cNvPr id="15" name="TextBox 14">
            <a:extLst>
              <a:ext uri="{FF2B5EF4-FFF2-40B4-BE49-F238E27FC236}">
                <a16:creationId xmlns:a16="http://schemas.microsoft.com/office/drawing/2014/main" id="{1B683E6F-2E80-C07F-DE00-57AE6196FB02}"/>
              </a:ext>
            </a:extLst>
          </p:cNvPr>
          <p:cNvSpPr txBox="1"/>
          <p:nvPr/>
        </p:nvSpPr>
        <p:spPr>
          <a:xfrm>
            <a:off x="4059690" y="1852499"/>
            <a:ext cx="3718650" cy="1554272"/>
          </a:xfrm>
          <a:prstGeom prst="rect">
            <a:avLst/>
          </a:prstGeom>
          <a:noFill/>
        </p:spPr>
        <p:txBody>
          <a:bodyPr wrap="square" rtlCol="0">
            <a:spAutoFit/>
          </a:bodyPr>
          <a:lstStyle/>
          <a:p>
            <a:pPr>
              <a:spcBef>
                <a:spcPts val="600"/>
              </a:spcBef>
            </a:pPr>
            <a:r>
              <a:rPr lang="en-GB" sz="1600" b="1" dirty="0">
                <a:latin typeface="Arial" panose="020B0604020202020204" pitchFamily="34" charset="0"/>
                <a:cs typeface="Arial" panose="020B0604020202020204" pitchFamily="34" charset="0"/>
              </a:rPr>
              <a:t>STM model fitting and selection</a:t>
            </a:r>
            <a:endParaRPr lang="en-GB" sz="200" b="1" dirty="0">
              <a:latin typeface="Arial" panose="020B0604020202020204" pitchFamily="34" charset="0"/>
              <a:cs typeface="Arial" panose="020B0604020202020204" pitchFamily="34" charset="0"/>
            </a:endParaRPr>
          </a:p>
          <a:p>
            <a:pPr>
              <a:spcBef>
                <a:spcPts val="600"/>
              </a:spcBef>
            </a:pPr>
            <a:r>
              <a:rPr lang="en-GB" sz="1600" dirty="0">
                <a:latin typeface="Arial" panose="020B0604020202020204" pitchFamily="34" charset="0"/>
                <a:cs typeface="Arial" panose="020B0604020202020204" pitchFamily="34" charset="0"/>
              </a:rPr>
              <a:t>- Fit of STM for different K values</a:t>
            </a:r>
          </a:p>
          <a:p>
            <a:pPr>
              <a:spcBef>
                <a:spcPts val="600"/>
              </a:spcBef>
            </a:pPr>
            <a:r>
              <a:rPr lang="en-GB" sz="1600" dirty="0">
                <a:latin typeface="Arial" panose="020B0604020202020204" pitchFamily="34" charset="0"/>
                <a:cs typeface="Arial" panose="020B0604020202020204" pitchFamily="34" charset="0"/>
              </a:rPr>
              <a:t>- Evaluating meaningful vs. boilerplate topics with ChatGPT assistance</a:t>
            </a:r>
          </a:p>
          <a:p>
            <a:pPr>
              <a:spcBef>
                <a:spcPts val="600"/>
              </a:spcBef>
            </a:pPr>
            <a:r>
              <a:rPr lang="en-GB" sz="1600" dirty="0">
                <a:latin typeface="Arial" panose="020B0604020202020204" pitchFamily="34" charset="0"/>
                <a:cs typeface="Arial" panose="020B0604020202020204" pitchFamily="34" charset="0"/>
              </a:rPr>
              <a:t>- Selecting best performing model</a:t>
            </a:r>
          </a:p>
        </p:txBody>
      </p:sp>
      <p:sp>
        <p:nvSpPr>
          <p:cNvPr id="18" name="Oval 17">
            <a:extLst>
              <a:ext uri="{FF2B5EF4-FFF2-40B4-BE49-F238E27FC236}">
                <a16:creationId xmlns:a16="http://schemas.microsoft.com/office/drawing/2014/main" id="{F0851E62-BEBB-913D-8E9A-0D60FEF1B0D8}"/>
              </a:ext>
            </a:extLst>
          </p:cNvPr>
          <p:cNvSpPr/>
          <p:nvPr/>
        </p:nvSpPr>
        <p:spPr>
          <a:xfrm>
            <a:off x="1803143" y="1439489"/>
            <a:ext cx="392517" cy="382886"/>
          </a:xfrm>
          <a:prstGeom prst="ellipse">
            <a:avLst/>
          </a:prstGeom>
          <a:solidFill>
            <a:schemeClr val="accent5">
              <a:lumMod val="60000"/>
              <a:lumOff val="40000"/>
            </a:schemeClr>
          </a:solidFill>
          <a:ln>
            <a:solidFill>
              <a:schemeClr val="accent5">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spcBef>
                <a:spcPts val="600"/>
              </a:spcBef>
            </a:pPr>
            <a:endParaRPr lang="en-DE" sz="1600">
              <a:latin typeface="Arial" panose="020B0604020202020204" pitchFamily="34" charset="0"/>
              <a:cs typeface="Arial" panose="020B0604020202020204" pitchFamily="34" charset="0"/>
            </a:endParaRPr>
          </a:p>
        </p:txBody>
      </p:sp>
      <p:sp>
        <p:nvSpPr>
          <p:cNvPr id="21" name="TextBox 20">
            <a:extLst>
              <a:ext uri="{FF2B5EF4-FFF2-40B4-BE49-F238E27FC236}">
                <a16:creationId xmlns:a16="http://schemas.microsoft.com/office/drawing/2014/main" id="{8FF8F654-6D47-9810-FF1E-E27F85F2ACB3}"/>
              </a:ext>
            </a:extLst>
          </p:cNvPr>
          <p:cNvSpPr txBox="1"/>
          <p:nvPr/>
        </p:nvSpPr>
        <p:spPr>
          <a:xfrm>
            <a:off x="1851260" y="1453059"/>
            <a:ext cx="298480" cy="338554"/>
          </a:xfrm>
          <a:prstGeom prst="rect">
            <a:avLst/>
          </a:prstGeom>
          <a:noFill/>
        </p:spPr>
        <p:txBody>
          <a:bodyPr wrap="none" rtlCol="0">
            <a:spAutoFit/>
          </a:bodyPr>
          <a:lstStyle/>
          <a:p>
            <a:pPr>
              <a:spcBef>
                <a:spcPts val="600"/>
              </a:spcBef>
            </a:pPr>
            <a:r>
              <a:rPr lang="en-GB" sz="1600" dirty="0">
                <a:latin typeface="Arial" panose="020B0604020202020204" pitchFamily="34" charset="0"/>
                <a:cs typeface="Arial" panose="020B0604020202020204" pitchFamily="34" charset="0"/>
              </a:rPr>
              <a:t>1</a:t>
            </a:r>
            <a:endParaRPr lang="en-DE" sz="1600" dirty="0">
              <a:latin typeface="Arial" panose="020B0604020202020204" pitchFamily="34" charset="0"/>
              <a:cs typeface="Arial" panose="020B0604020202020204" pitchFamily="34" charset="0"/>
            </a:endParaRPr>
          </a:p>
        </p:txBody>
      </p:sp>
      <p:sp>
        <p:nvSpPr>
          <p:cNvPr id="19" name="Oval 18">
            <a:extLst>
              <a:ext uri="{FF2B5EF4-FFF2-40B4-BE49-F238E27FC236}">
                <a16:creationId xmlns:a16="http://schemas.microsoft.com/office/drawing/2014/main" id="{E37F8C8D-592D-86F8-096D-D8722852DFBD}"/>
              </a:ext>
            </a:extLst>
          </p:cNvPr>
          <p:cNvSpPr/>
          <p:nvPr/>
        </p:nvSpPr>
        <p:spPr>
          <a:xfrm>
            <a:off x="5635565" y="1412924"/>
            <a:ext cx="392517" cy="382886"/>
          </a:xfrm>
          <a:prstGeom prst="ellipse">
            <a:avLst/>
          </a:prstGeom>
          <a:solidFill>
            <a:schemeClr val="accent5">
              <a:lumMod val="60000"/>
              <a:lumOff val="40000"/>
            </a:schemeClr>
          </a:solidFill>
          <a:ln>
            <a:solidFill>
              <a:schemeClr val="accent5">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E" sz="1600">
              <a:latin typeface="Arial" panose="020B0604020202020204" pitchFamily="34" charset="0"/>
              <a:cs typeface="Arial" panose="020B0604020202020204" pitchFamily="34" charset="0"/>
            </a:endParaRPr>
          </a:p>
        </p:txBody>
      </p:sp>
      <p:sp>
        <p:nvSpPr>
          <p:cNvPr id="20" name="TextBox 19">
            <a:extLst>
              <a:ext uri="{FF2B5EF4-FFF2-40B4-BE49-F238E27FC236}">
                <a16:creationId xmlns:a16="http://schemas.microsoft.com/office/drawing/2014/main" id="{E79BF3F4-EA7C-A742-9B7C-3BCCF702150C}"/>
              </a:ext>
            </a:extLst>
          </p:cNvPr>
          <p:cNvSpPr txBox="1"/>
          <p:nvPr/>
        </p:nvSpPr>
        <p:spPr>
          <a:xfrm>
            <a:off x="5690494" y="1428308"/>
            <a:ext cx="298480" cy="338554"/>
          </a:xfrm>
          <a:prstGeom prst="rect">
            <a:avLst/>
          </a:prstGeom>
          <a:noFill/>
        </p:spPr>
        <p:txBody>
          <a:bodyPr wrap="none" rtlCol="0">
            <a:spAutoFit/>
          </a:bodyPr>
          <a:lstStyle/>
          <a:p>
            <a:r>
              <a:rPr lang="en-GB" sz="1600" dirty="0">
                <a:latin typeface="Arial" panose="020B0604020202020204" pitchFamily="34" charset="0"/>
                <a:cs typeface="Arial" panose="020B0604020202020204" pitchFamily="34" charset="0"/>
              </a:rPr>
              <a:t>2</a:t>
            </a:r>
            <a:endParaRPr lang="en-DE" sz="1600" dirty="0">
              <a:latin typeface="Arial" panose="020B0604020202020204" pitchFamily="34" charset="0"/>
              <a:cs typeface="Arial" panose="020B0604020202020204" pitchFamily="34" charset="0"/>
            </a:endParaRPr>
          </a:p>
        </p:txBody>
      </p:sp>
      <p:sp>
        <p:nvSpPr>
          <p:cNvPr id="26" name="Rectángulo: esquinas redondeadas 10">
            <a:extLst>
              <a:ext uri="{FF2B5EF4-FFF2-40B4-BE49-F238E27FC236}">
                <a16:creationId xmlns:a16="http://schemas.microsoft.com/office/drawing/2014/main" id="{88B7B3D9-FC66-D62D-97A5-A348995B7D8B}"/>
              </a:ext>
            </a:extLst>
          </p:cNvPr>
          <p:cNvSpPr/>
          <p:nvPr/>
        </p:nvSpPr>
        <p:spPr>
          <a:xfrm>
            <a:off x="7932450" y="1586980"/>
            <a:ext cx="3994505" cy="2049291"/>
          </a:xfrm>
          <a:prstGeom prst="roundRect">
            <a:avLst/>
          </a:prstGeom>
          <a:noFill/>
          <a:ln w="38100">
            <a:solidFill>
              <a:schemeClr val="accent5">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spcBef>
                <a:spcPts val="600"/>
              </a:spcBef>
            </a:pPr>
            <a:endParaRPr lang="en-DE" sz="1600" dirty="0">
              <a:latin typeface="Arial" panose="020B0604020202020204" pitchFamily="34" charset="0"/>
              <a:cs typeface="Arial" panose="020B0604020202020204" pitchFamily="34" charset="0"/>
            </a:endParaRPr>
          </a:p>
        </p:txBody>
      </p:sp>
      <p:sp>
        <p:nvSpPr>
          <p:cNvPr id="27" name="TextBox 26">
            <a:extLst>
              <a:ext uri="{FF2B5EF4-FFF2-40B4-BE49-F238E27FC236}">
                <a16:creationId xmlns:a16="http://schemas.microsoft.com/office/drawing/2014/main" id="{4987BDB3-6FC2-4474-86EF-4DF9A39094D4}"/>
              </a:ext>
            </a:extLst>
          </p:cNvPr>
          <p:cNvSpPr txBox="1"/>
          <p:nvPr/>
        </p:nvSpPr>
        <p:spPr>
          <a:xfrm>
            <a:off x="8092474" y="1822376"/>
            <a:ext cx="3957894" cy="1477328"/>
          </a:xfrm>
          <a:prstGeom prst="rect">
            <a:avLst/>
          </a:prstGeom>
          <a:noFill/>
        </p:spPr>
        <p:txBody>
          <a:bodyPr wrap="square" rtlCol="0">
            <a:spAutoFit/>
          </a:bodyPr>
          <a:lstStyle/>
          <a:p>
            <a:pPr>
              <a:spcBef>
                <a:spcPts val="600"/>
              </a:spcBef>
            </a:pPr>
            <a:r>
              <a:rPr lang="en-GB" sz="1600" b="1" dirty="0">
                <a:latin typeface="Arial" panose="020B0604020202020204" pitchFamily="34" charset="0"/>
                <a:cs typeface="Arial" panose="020B0604020202020204" pitchFamily="34" charset="0"/>
              </a:rPr>
              <a:t>Codebook development</a:t>
            </a:r>
          </a:p>
          <a:p>
            <a:pPr>
              <a:spcBef>
                <a:spcPts val="600"/>
              </a:spcBef>
            </a:pPr>
            <a:r>
              <a:rPr lang="en-GB" sz="1600" dirty="0">
                <a:latin typeface="Arial" panose="020B0604020202020204" pitchFamily="34" charset="0"/>
                <a:cs typeface="Arial" panose="020B0604020202020204" pitchFamily="34" charset="0"/>
              </a:rPr>
              <a:t>- Developing a classification codebook from STM-derived topics</a:t>
            </a:r>
          </a:p>
          <a:p>
            <a:pPr>
              <a:spcBef>
                <a:spcPts val="600"/>
              </a:spcBef>
            </a:pPr>
            <a:r>
              <a:rPr lang="en-GB" sz="1600" dirty="0">
                <a:latin typeface="Arial" panose="020B0604020202020204" pitchFamily="34" charset="0"/>
                <a:cs typeface="Arial" panose="020B0604020202020204" pitchFamily="34" charset="0"/>
              </a:rPr>
              <a:t>- Structuring topics hierarchically into main topics (1-12) and subtopics (A-D)</a:t>
            </a:r>
          </a:p>
        </p:txBody>
      </p:sp>
      <p:sp>
        <p:nvSpPr>
          <p:cNvPr id="28" name="Oval 27">
            <a:extLst>
              <a:ext uri="{FF2B5EF4-FFF2-40B4-BE49-F238E27FC236}">
                <a16:creationId xmlns:a16="http://schemas.microsoft.com/office/drawing/2014/main" id="{A35959CC-A616-F2DE-BE3F-8578EBF81A66}"/>
              </a:ext>
            </a:extLst>
          </p:cNvPr>
          <p:cNvSpPr/>
          <p:nvPr/>
        </p:nvSpPr>
        <p:spPr>
          <a:xfrm>
            <a:off x="9703977" y="1385794"/>
            <a:ext cx="392517" cy="382886"/>
          </a:xfrm>
          <a:prstGeom prst="ellipse">
            <a:avLst/>
          </a:prstGeom>
          <a:solidFill>
            <a:schemeClr val="accent5">
              <a:lumMod val="60000"/>
              <a:lumOff val="40000"/>
            </a:schemeClr>
          </a:solidFill>
          <a:ln>
            <a:solidFill>
              <a:schemeClr val="accent5">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E" sz="1600">
              <a:latin typeface="Arial" panose="020B0604020202020204" pitchFamily="34" charset="0"/>
              <a:cs typeface="Arial" panose="020B0604020202020204" pitchFamily="34" charset="0"/>
            </a:endParaRPr>
          </a:p>
        </p:txBody>
      </p:sp>
      <p:sp>
        <p:nvSpPr>
          <p:cNvPr id="29" name="TextBox 28">
            <a:extLst>
              <a:ext uri="{FF2B5EF4-FFF2-40B4-BE49-F238E27FC236}">
                <a16:creationId xmlns:a16="http://schemas.microsoft.com/office/drawing/2014/main" id="{0550EAFD-C109-CCF8-87DC-00E0170C0FBE}"/>
              </a:ext>
            </a:extLst>
          </p:cNvPr>
          <p:cNvSpPr txBox="1"/>
          <p:nvPr/>
        </p:nvSpPr>
        <p:spPr>
          <a:xfrm>
            <a:off x="9767532" y="1409804"/>
            <a:ext cx="298480" cy="338554"/>
          </a:xfrm>
          <a:prstGeom prst="rect">
            <a:avLst/>
          </a:prstGeom>
          <a:noFill/>
        </p:spPr>
        <p:txBody>
          <a:bodyPr wrap="none" rtlCol="0">
            <a:spAutoFit/>
          </a:bodyPr>
          <a:lstStyle/>
          <a:p>
            <a:r>
              <a:rPr lang="en-GB" sz="1600" dirty="0">
                <a:latin typeface="Arial" panose="020B0604020202020204" pitchFamily="34" charset="0"/>
                <a:cs typeface="Arial" panose="020B0604020202020204" pitchFamily="34" charset="0"/>
              </a:rPr>
              <a:t>3</a:t>
            </a:r>
            <a:endParaRPr lang="en-DE" sz="1600" dirty="0">
              <a:latin typeface="Arial" panose="020B0604020202020204" pitchFamily="34" charset="0"/>
              <a:cs typeface="Arial" panose="020B0604020202020204" pitchFamily="34" charset="0"/>
            </a:endParaRPr>
          </a:p>
        </p:txBody>
      </p:sp>
      <p:sp>
        <p:nvSpPr>
          <p:cNvPr id="30" name="Rectángulo: esquinas redondeadas 10">
            <a:extLst>
              <a:ext uri="{FF2B5EF4-FFF2-40B4-BE49-F238E27FC236}">
                <a16:creationId xmlns:a16="http://schemas.microsoft.com/office/drawing/2014/main" id="{5603733E-927A-2724-826B-390AC0BC52FB}"/>
              </a:ext>
            </a:extLst>
          </p:cNvPr>
          <p:cNvSpPr/>
          <p:nvPr/>
        </p:nvSpPr>
        <p:spPr>
          <a:xfrm>
            <a:off x="305902" y="4532939"/>
            <a:ext cx="3825260" cy="2028026"/>
          </a:xfrm>
          <a:prstGeom prst="roundRect">
            <a:avLst/>
          </a:prstGeom>
          <a:noFill/>
          <a:ln w="38100">
            <a:solidFill>
              <a:schemeClr val="accent5">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spcBef>
                <a:spcPts val="600"/>
              </a:spcBef>
            </a:pPr>
            <a:endParaRPr lang="en-DE" sz="1600" dirty="0">
              <a:latin typeface="Arial" panose="020B0604020202020204" pitchFamily="34" charset="0"/>
              <a:cs typeface="Arial" panose="020B0604020202020204" pitchFamily="34" charset="0"/>
            </a:endParaRPr>
          </a:p>
        </p:txBody>
      </p:sp>
      <p:sp>
        <p:nvSpPr>
          <p:cNvPr id="31" name="TextBox 30">
            <a:extLst>
              <a:ext uri="{FF2B5EF4-FFF2-40B4-BE49-F238E27FC236}">
                <a16:creationId xmlns:a16="http://schemas.microsoft.com/office/drawing/2014/main" id="{77531FBE-DD7E-E91A-9EA4-551C92DDA858}"/>
              </a:ext>
            </a:extLst>
          </p:cNvPr>
          <p:cNvSpPr txBox="1"/>
          <p:nvPr/>
        </p:nvSpPr>
        <p:spPr>
          <a:xfrm>
            <a:off x="382499" y="4832700"/>
            <a:ext cx="3713937" cy="1477328"/>
          </a:xfrm>
          <a:prstGeom prst="rect">
            <a:avLst/>
          </a:prstGeom>
          <a:noFill/>
        </p:spPr>
        <p:txBody>
          <a:bodyPr wrap="square" rtlCol="0">
            <a:spAutoFit/>
          </a:bodyPr>
          <a:lstStyle/>
          <a:p>
            <a:pPr>
              <a:spcBef>
                <a:spcPts val="600"/>
              </a:spcBef>
            </a:pPr>
            <a:r>
              <a:rPr lang="en-GB" sz="1600" b="1" dirty="0">
                <a:latin typeface="Arial" panose="020B0604020202020204" pitchFamily="34" charset="0"/>
                <a:cs typeface="Arial" panose="020B0604020202020204" pitchFamily="34" charset="0"/>
              </a:rPr>
              <a:t>Zero-shot document classification </a:t>
            </a:r>
          </a:p>
          <a:p>
            <a:pPr>
              <a:spcBef>
                <a:spcPts val="600"/>
              </a:spcBef>
            </a:pPr>
            <a:r>
              <a:rPr lang="en-GB" sz="1600" dirty="0">
                <a:latin typeface="Arial" panose="020B0604020202020204" pitchFamily="34" charset="0"/>
                <a:cs typeface="Arial" panose="020B0604020202020204" pitchFamily="34" charset="0"/>
              </a:rPr>
              <a:t>- Designing prompt with codebook for in-context learning.</a:t>
            </a:r>
          </a:p>
          <a:p>
            <a:pPr>
              <a:spcBef>
                <a:spcPts val="600"/>
              </a:spcBef>
            </a:pPr>
            <a:r>
              <a:rPr lang="en-GB" sz="1600" dirty="0">
                <a:latin typeface="Arial" panose="020B0604020202020204" pitchFamily="34" charset="0"/>
                <a:cs typeface="Arial" panose="020B0604020202020204" pitchFamily="34" charset="0"/>
              </a:rPr>
              <a:t>- Classifying documents implementing Llama-3.3-70B in a zero-shot setting.</a:t>
            </a:r>
          </a:p>
        </p:txBody>
      </p:sp>
      <p:sp>
        <p:nvSpPr>
          <p:cNvPr id="32" name="Oval 31">
            <a:extLst>
              <a:ext uri="{FF2B5EF4-FFF2-40B4-BE49-F238E27FC236}">
                <a16:creationId xmlns:a16="http://schemas.microsoft.com/office/drawing/2014/main" id="{7D32BE10-A20C-6F32-1B2D-FAC21FF6C2A9}"/>
              </a:ext>
            </a:extLst>
          </p:cNvPr>
          <p:cNvSpPr/>
          <p:nvPr/>
        </p:nvSpPr>
        <p:spPr>
          <a:xfrm>
            <a:off x="1967414" y="4364183"/>
            <a:ext cx="392517" cy="382886"/>
          </a:xfrm>
          <a:prstGeom prst="ellipse">
            <a:avLst/>
          </a:prstGeom>
          <a:solidFill>
            <a:schemeClr val="accent5">
              <a:lumMod val="60000"/>
              <a:lumOff val="40000"/>
            </a:schemeClr>
          </a:solidFill>
          <a:ln>
            <a:solidFill>
              <a:schemeClr val="accent5">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spcBef>
                <a:spcPts val="600"/>
              </a:spcBef>
            </a:pPr>
            <a:endParaRPr lang="en-DE" sz="1600">
              <a:latin typeface="Arial" panose="020B0604020202020204" pitchFamily="34" charset="0"/>
              <a:cs typeface="Arial" panose="020B0604020202020204" pitchFamily="34" charset="0"/>
            </a:endParaRPr>
          </a:p>
        </p:txBody>
      </p:sp>
      <p:sp>
        <p:nvSpPr>
          <p:cNvPr id="33" name="TextBox 32">
            <a:extLst>
              <a:ext uri="{FF2B5EF4-FFF2-40B4-BE49-F238E27FC236}">
                <a16:creationId xmlns:a16="http://schemas.microsoft.com/office/drawing/2014/main" id="{74B8F263-F8C1-AFB4-3186-92D72D998DE1}"/>
              </a:ext>
            </a:extLst>
          </p:cNvPr>
          <p:cNvSpPr txBox="1"/>
          <p:nvPr/>
        </p:nvSpPr>
        <p:spPr>
          <a:xfrm>
            <a:off x="2018937" y="4382973"/>
            <a:ext cx="298480" cy="338554"/>
          </a:xfrm>
          <a:prstGeom prst="rect">
            <a:avLst/>
          </a:prstGeom>
          <a:noFill/>
        </p:spPr>
        <p:txBody>
          <a:bodyPr wrap="none" rtlCol="0">
            <a:spAutoFit/>
          </a:bodyPr>
          <a:lstStyle/>
          <a:p>
            <a:pPr>
              <a:spcBef>
                <a:spcPts val="600"/>
              </a:spcBef>
            </a:pPr>
            <a:r>
              <a:rPr lang="en-GB" sz="1600" dirty="0">
                <a:latin typeface="Arial" panose="020B0604020202020204" pitchFamily="34" charset="0"/>
                <a:cs typeface="Arial" panose="020B0604020202020204" pitchFamily="34" charset="0"/>
              </a:rPr>
              <a:t>4</a:t>
            </a:r>
            <a:endParaRPr lang="en-DE" sz="1600" dirty="0">
              <a:latin typeface="Arial" panose="020B0604020202020204" pitchFamily="34" charset="0"/>
              <a:cs typeface="Arial" panose="020B0604020202020204" pitchFamily="34" charset="0"/>
            </a:endParaRPr>
          </a:p>
        </p:txBody>
      </p:sp>
      <p:sp>
        <p:nvSpPr>
          <p:cNvPr id="34" name="Rectángulo: esquinas redondeadas 10">
            <a:extLst>
              <a:ext uri="{FF2B5EF4-FFF2-40B4-BE49-F238E27FC236}">
                <a16:creationId xmlns:a16="http://schemas.microsoft.com/office/drawing/2014/main" id="{3C343615-A733-C284-E0A8-31F9EA72DC60}"/>
              </a:ext>
            </a:extLst>
          </p:cNvPr>
          <p:cNvSpPr/>
          <p:nvPr/>
        </p:nvSpPr>
        <p:spPr>
          <a:xfrm>
            <a:off x="4283366" y="4532938"/>
            <a:ext cx="3825260" cy="2028026"/>
          </a:xfrm>
          <a:prstGeom prst="roundRect">
            <a:avLst/>
          </a:prstGeom>
          <a:noFill/>
          <a:ln w="38100">
            <a:solidFill>
              <a:schemeClr val="accent5">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spcBef>
                <a:spcPts val="600"/>
              </a:spcBef>
            </a:pPr>
            <a:endParaRPr lang="en-DE" sz="1600" dirty="0">
              <a:latin typeface="Arial" panose="020B0604020202020204" pitchFamily="34" charset="0"/>
              <a:cs typeface="Arial" panose="020B0604020202020204" pitchFamily="34" charset="0"/>
            </a:endParaRPr>
          </a:p>
        </p:txBody>
      </p:sp>
      <p:sp>
        <p:nvSpPr>
          <p:cNvPr id="35" name="TextBox 34">
            <a:extLst>
              <a:ext uri="{FF2B5EF4-FFF2-40B4-BE49-F238E27FC236}">
                <a16:creationId xmlns:a16="http://schemas.microsoft.com/office/drawing/2014/main" id="{70D8B8AA-3240-E0B7-6820-25ADA1C10677}"/>
              </a:ext>
            </a:extLst>
          </p:cNvPr>
          <p:cNvSpPr txBox="1"/>
          <p:nvPr/>
        </p:nvSpPr>
        <p:spPr>
          <a:xfrm>
            <a:off x="4391969" y="4820460"/>
            <a:ext cx="3677955" cy="1477328"/>
          </a:xfrm>
          <a:prstGeom prst="rect">
            <a:avLst/>
          </a:prstGeom>
          <a:noFill/>
        </p:spPr>
        <p:txBody>
          <a:bodyPr wrap="square" rtlCol="0">
            <a:spAutoFit/>
          </a:bodyPr>
          <a:lstStyle/>
          <a:p>
            <a:pPr>
              <a:spcBef>
                <a:spcPts val="600"/>
              </a:spcBef>
            </a:pPr>
            <a:r>
              <a:rPr lang="en-GB" sz="1600" b="1" dirty="0">
                <a:latin typeface="Arial" panose="020B0604020202020204" pitchFamily="34" charset="0"/>
                <a:cs typeface="Arial" panose="020B0604020202020204" pitchFamily="34" charset="0"/>
              </a:rPr>
              <a:t>Visualization of topics and subtopics prevalence over time</a:t>
            </a:r>
            <a:endParaRPr lang="en-GB" sz="1600" dirty="0">
              <a:latin typeface="Arial" panose="020B0604020202020204" pitchFamily="34" charset="0"/>
              <a:cs typeface="Arial" panose="020B0604020202020204" pitchFamily="34" charset="0"/>
            </a:endParaRPr>
          </a:p>
          <a:p>
            <a:pPr>
              <a:spcBef>
                <a:spcPts val="600"/>
              </a:spcBef>
            </a:pPr>
            <a:r>
              <a:rPr lang="en-GB" sz="1600" dirty="0">
                <a:latin typeface="Arial" panose="020B0604020202020204" pitchFamily="34" charset="0"/>
                <a:cs typeface="Arial" panose="020B0604020202020204" pitchFamily="34" charset="0"/>
              </a:rPr>
              <a:t>- Calculating prevalence</a:t>
            </a:r>
          </a:p>
          <a:p>
            <a:pPr>
              <a:spcBef>
                <a:spcPts val="600"/>
              </a:spcBef>
            </a:pPr>
            <a:r>
              <a:rPr lang="en-GB" sz="1600" dirty="0">
                <a:latin typeface="Arial" panose="020B0604020202020204" pitchFamily="34" charset="0"/>
                <a:cs typeface="Arial" panose="020B0604020202020204" pitchFamily="34" charset="0"/>
              </a:rPr>
              <a:t>- Creating time series visualizations  for topic and subtopics</a:t>
            </a:r>
          </a:p>
        </p:txBody>
      </p:sp>
      <p:sp>
        <p:nvSpPr>
          <p:cNvPr id="36" name="Oval 35">
            <a:extLst>
              <a:ext uri="{FF2B5EF4-FFF2-40B4-BE49-F238E27FC236}">
                <a16:creationId xmlns:a16="http://schemas.microsoft.com/office/drawing/2014/main" id="{EA7899E9-062A-6A9C-86CD-6185B0D757F8}"/>
              </a:ext>
            </a:extLst>
          </p:cNvPr>
          <p:cNvSpPr/>
          <p:nvPr/>
        </p:nvSpPr>
        <p:spPr>
          <a:xfrm>
            <a:off x="5944878" y="4323634"/>
            <a:ext cx="392517" cy="382886"/>
          </a:xfrm>
          <a:prstGeom prst="ellipse">
            <a:avLst/>
          </a:prstGeom>
          <a:solidFill>
            <a:schemeClr val="accent5">
              <a:lumMod val="60000"/>
              <a:lumOff val="40000"/>
            </a:schemeClr>
          </a:solidFill>
          <a:ln>
            <a:solidFill>
              <a:schemeClr val="accent5">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spcBef>
                <a:spcPts val="600"/>
              </a:spcBef>
            </a:pPr>
            <a:endParaRPr lang="en-DE" sz="1600">
              <a:latin typeface="Arial" panose="020B0604020202020204" pitchFamily="34" charset="0"/>
              <a:cs typeface="Arial" panose="020B0604020202020204" pitchFamily="34" charset="0"/>
            </a:endParaRPr>
          </a:p>
        </p:txBody>
      </p:sp>
      <p:sp>
        <p:nvSpPr>
          <p:cNvPr id="37" name="TextBox 36">
            <a:extLst>
              <a:ext uri="{FF2B5EF4-FFF2-40B4-BE49-F238E27FC236}">
                <a16:creationId xmlns:a16="http://schemas.microsoft.com/office/drawing/2014/main" id="{C072C2AB-99DF-50BE-CE3D-C48F9FCD1B6B}"/>
              </a:ext>
            </a:extLst>
          </p:cNvPr>
          <p:cNvSpPr txBox="1"/>
          <p:nvPr/>
        </p:nvSpPr>
        <p:spPr>
          <a:xfrm>
            <a:off x="6002756" y="4353999"/>
            <a:ext cx="298480" cy="338554"/>
          </a:xfrm>
          <a:prstGeom prst="rect">
            <a:avLst/>
          </a:prstGeom>
          <a:noFill/>
        </p:spPr>
        <p:txBody>
          <a:bodyPr wrap="none" rtlCol="0">
            <a:spAutoFit/>
          </a:bodyPr>
          <a:lstStyle/>
          <a:p>
            <a:pPr>
              <a:spcBef>
                <a:spcPts val="600"/>
              </a:spcBef>
            </a:pPr>
            <a:r>
              <a:rPr lang="en-GB" sz="1600" dirty="0">
                <a:latin typeface="Arial" panose="020B0604020202020204" pitchFamily="34" charset="0"/>
                <a:cs typeface="Arial" panose="020B0604020202020204" pitchFamily="34" charset="0"/>
              </a:rPr>
              <a:t>5</a:t>
            </a:r>
            <a:endParaRPr lang="en-DE" sz="1600" dirty="0">
              <a:latin typeface="Arial" panose="020B0604020202020204" pitchFamily="34" charset="0"/>
              <a:cs typeface="Arial" panose="020B0604020202020204" pitchFamily="34" charset="0"/>
            </a:endParaRPr>
          </a:p>
        </p:txBody>
      </p:sp>
      <p:sp>
        <p:nvSpPr>
          <p:cNvPr id="38" name="CuadroTexto 6">
            <a:extLst>
              <a:ext uri="{FF2B5EF4-FFF2-40B4-BE49-F238E27FC236}">
                <a16:creationId xmlns:a16="http://schemas.microsoft.com/office/drawing/2014/main" id="{8F120584-1967-006F-1BAA-260E2A2EF846}"/>
              </a:ext>
            </a:extLst>
          </p:cNvPr>
          <p:cNvSpPr txBox="1"/>
          <p:nvPr/>
        </p:nvSpPr>
        <p:spPr>
          <a:xfrm>
            <a:off x="236632" y="907439"/>
            <a:ext cx="7221072" cy="369332"/>
          </a:xfrm>
          <a:prstGeom prst="rect">
            <a:avLst/>
          </a:prstGeom>
          <a:noFill/>
        </p:spPr>
        <p:txBody>
          <a:bodyPr wrap="square">
            <a:spAutoFit/>
          </a:bodyPr>
          <a:lstStyle/>
          <a:p>
            <a:r>
              <a:rPr lang="de-DE" b="1" dirty="0" err="1">
                <a:solidFill>
                  <a:srgbClr val="000000"/>
                </a:solidFill>
                <a:latin typeface="Arial" panose="020B0604020202020204" pitchFamily="34" charset="0"/>
                <a:ea typeface="Lato" panose="020F0502020204030203" pitchFamily="34" charset="0"/>
                <a:cs typeface="Arial" panose="020B0604020202020204" pitchFamily="34" charset="0"/>
              </a:rPr>
              <a:t>Bottom-up</a:t>
            </a:r>
            <a:r>
              <a:rPr lang="de-DE" b="1" dirty="0">
                <a:solidFill>
                  <a:srgbClr val="000000"/>
                </a:solidFill>
                <a:latin typeface="Arial" panose="020B0604020202020204" pitchFamily="34" charset="0"/>
                <a:ea typeface="Lato" panose="020F0502020204030203" pitchFamily="34" charset="0"/>
                <a:cs typeface="Arial" panose="020B0604020202020204" pitchFamily="34" charset="0"/>
              </a:rPr>
              <a:t> </a:t>
            </a:r>
            <a:r>
              <a:rPr lang="de-DE" b="1" dirty="0" err="1">
                <a:solidFill>
                  <a:srgbClr val="000000"/>
                </a:solidFill>
                <a:latin typeface="Arial" panose="020B0604020202020204" pitchFamily="34" charset="0"/>
                <a:ea typeface="Lato" panose="020F0502020204030203" pitchFamily="34" charset="0"/>
                <a:cs typeface="Arial" panose="020B0604020202020204" pitchFamily="34" charset="0"/>
              </a:rPr>
              <a:t>definition</a:t>
            </a:r>
            <a:r>
              <a:rPr lang="de-DE" b="1" dirty="0">
                <a:solidFill>
                  <a:srgbClr val="000000"/>
                </a:solidFill>
                <a:latin typeface="Arial" panose="020B0604020202020204" pitchFamily="34" charset="0"/>
                <a:ea typeface="Lato" panose="020F0502020204030203" pitchFamily="34" charset="0"/>
                <a:cs typeface="Arial" panose="020B0604020202020204" pitchFamily="34" charset="0"/>
              </a:rPr>
              <a:t> </a:t>
            </a:r>
            <a:r>
              <a:rPr lang="de-DE" b="1" dirty="0" err="1">
                <a:solidFill>
                  <a:srgbClr val="000000"/>
                </a:solidFill>
                <a:latin typeface="Arial" panose="020B0604020202020204" pitchFamily="34" charset="0"/>
                <a:ea typeface="Lato" panose="020F0502020204030203" pitchFamily="34" charset="0"/>
                <a:cs typeface="Arial" panose="020B0604020202020204" pitchFamily="34" charset="0"/>
              </a:rPr>
              <a:t>of</a:t>
            </a:r>
            <a:r>
              <a:rPr lang="de-DE" b="1" dirty="0">
                <a:solidFill>
                  <a:srgbClr val="000000"/>
                </a:solidFill>
                <a:latin typeface="Arial" panose="020B0604020202020204" pitchFamily="34" charset="0"/>
                <a:ea typeface="Lato" panose="020F0502020204030203" pitchFamily="34" charset="0"/>
                <a:cs typeface="Arial" panose="020B0604020202020204" pitchFamily="34" charset="0"/>
              </a:rPr>
              <a:t> </a:t>
            </a:r>
            <a:r>
              <a:rPr lang="de-DE" b="1" dirty="0" err="1">
                <a:solidFill>
                  <a:srgbClr val="000000"/>
                </a:solidFill>
                <a:latin typeface="Arial" panose="020B0604020202020204" pitchFamily="34" charset="0"/>
                <a:ea typeface="Lato" panose="020F0502020204030203" pitchFamily="34" charset="0"/>
                <a:cs typeface="Arial" panose="020B0604020202020204" pitchFamily="34" charset="0"/>
              </a:rPr>
              <a:t>topics</a:t>
            </a:r>
            <a:r>
              <a:rPr lang="de-DE" b="1" dirty="0">
                <a:solidFill>
                  <a:srgbClr val="000000"/>
                </a:solidFill>
                <a:latin typeface="Arial" panose="020B0604020202020204" pitchFamily="34" charset="0"/>
                <a:ea typeface="Lato" panose="020F0502020204030203" pitchFamily="34" charset="0"/>
                <a:cs typeface="Arial" panose="020B0604020202020204" pitchFamily="34" charset="0"/>
              </a:rPr>
              <a:t> </a:t>
            </a:r>
            <a:r>
              <a:rPr lang="de-DE" b="1" dirty="0" err="1">
                <a:solidFill>
                  <a:srgbClr val="000000"/>
                </a:solidFill>
                <a:latin typeface="Arial" panose="020B0604020202020204" pitchFamily="34" charset="0"/>
                <a:ea typeface="Lato" panose="020F0502020204030203" pitchFamily="34" charset="0"/>
                <a:cs typeface="Arial" panose="020B0604020202020204" pitchFamily="34" charset="0"/>
              </a:rPr>
              <a:t>with</a:t>
            </a:r>
            <a:r>
              <a:rPr lang="de-DE" b="1" dirty="0">
                <a:solidFill>
                  <a:srgbClr val="000000"/>
                </a:solidFill>
                <a:latin typeface="Arial" panose="020B0604020202020204" pitchFamily="34" charset="0"/>
                <a:ea typeface="Lato" panose="020F0502020204030203" pitchFamily="34" charset="0"/>
                <a:cs typeface="Arial" panose="020B0604020202020204" pitchFamily="34" charset="0"/>
              </a:rPr>
              <a:t> </a:t>
            </a:r>
            <a:r>
              <a:rPr lang="de-DE" b="1" dirty="0" err="1">
                <a:solidFill>
                  <a:srgbClr val="000000"/>
                </a:solidFill>
                <a:latin typeface="Arial" panose="020B0604020202020204" pitchFamily="34" charset="0"/>
                <a:ea typeface="Lato" panose="020F0502020204030203" pitchFamily="34" charset="0"/>
                <a:cs typeface="Arial" panose="020B0604020202020204" pitchFamily="34" charset="0"/>
              </a:rPr>
              <a:t>probabilistic</a:t>
            </a:r>
            <a:r>
              <a:rPr lang="de-DE" b="1" dirty="0">
                <a:solidFill>
                  <a:srgbClr val="000000"/>
                </a:solidFill>
                <a:latin typeface="Arial" panose="020B0604020202020204" pitchFamily="34" charset="0"/>
                <a:ea typeface="Lato" panose="020F0502020204030203" pitchFamily="34" charset="0"/>
                <a:cs typeface="Arial" panose="020B0604020202020204" pitchFamily="34" charset="0"/>
              </a:rPr>
              <a:t> </a:t>
            </a:r>
            <a:r>
              <a:rPr lang="de-DE" b="1" dirty="0" err="1">
                <a:solidFill>
                  <a:srgbClr val="000000"/>
                </a:solidFill>
                <a:latin typeface="Arial" panose="020B0604020202020204" pitchFamily="34" charset="0"/>
                <a:ea typeface="Lato" panose="020F0502020204030203" pitchFamily="34" charset="0"/>
                <a:cs typeface="Arial" panose="020B0604020202020204" pitchFamily="34" charset="0"/>
              </a:rPr>
              <a:t>topic</a:t>
            </a:r>
            <a:r>
              <a:rPr lang="de-DE" b="1" dirty="0">
                <a:solidFill>
                  <a:srgbClr val="000000"/>
                </a:solidFill>
                <a:latin typeface="Arial" panose="020B0604020202020204" pitchFamily="34" charset="0"/>
                <a:ea typeface="Lato" panose="020F0502020204030203" pitchFamily="34" charset="0"/>
                <a:cs typeface="Arial" panose="020B0604020202020204" pitchFamily="34" charset="0"/>
              </a:rPr>
              <a:t> </a:t>
            </a:r>
            <a:r>
              <a:rPr lang="de-DE" b="1" dirty="0" err="1">
                <a:solidFill>
                  <a:srgbClr val="000000"/>
                </a:solidFill>
                <a:latin typeface="Arial" panose="020B0604020202020204" pitchFamily="34" charset="0"/>
                <a:ea typeface="Lato" panose="020F0502020204030203" pitchFamily="34" charset="0"/>
                <a:cs typeface="Arial" panose="020B0604020202020204" pitchFamily="34" charset="0"/>
              </a:rPr>
              <a:t>modeling</a:t>
            </a:r>
            <a:endParaRPr lang="en-DE" b="1" dirty="0">
              <a:latin typeface="Arial" panose="020B0604020202020204" pitchFamily="34" charset="0"/>
              <a:ea typeface="Lato" panose="020F0502020204030203" pitchFamily="34" charset="0"/>
              <a:cs typeface="Arial" panose="020B0604020202020204" pitchFamily="34" charset="0"/>
            </a:endParaRPr>
          </a:p>
        </p:txBody>
      </p:sp>
      <p:sp>
        <p:nvSpPr>
          <p:cNvPr id="39" name="CuadroTexto 6">
            <a:extLst>
              <a:ext uri="{FF2B5EF4-FFF2-40B4-BE49-F238E27FC236}">
                <a16:creationId xmlns:a16="http://schemas.microsoft.com/office/drawing/2014/main" id="{306305EB-7463-7EBC-DDFA-C6F6EDBE4766}"/>
              </a:ext>
            </a:extLst>
          </p:cNvPr>
          <p:cNvSpPr txBox="1"/>
          <p:nvPr/>
        </p:nvSpPr>
        <p:spPr>
          <a:xfrm>
            <a:off x="227337" y="3865889"/>
            <a:ext cx="7551003" cy="369332"/>
          </a:xfrm>
          <a:prstGeom prst="rect">
            <a:avLst/>
          </a:prstGeom>
          <a:noFill/>
        </p:spPr>
        <p:txBody>
          <a:bodyPr wrap="square">
            <a:spAutoFit/>
          </a:bodyPr>
          <a:lstStyle/>
          <a:p>
            <a:pPr>
              <a:spcBef>
                <a:spcPts val="600"/>
              </a:spcBef>
            </a:pPr>
            <a:r>
              <a:rPr lang="de-DE" b="1" dirty="0" err="1">
                <a:solidFill>
                  <a:srgbClr val="000000"/>
                </a:solidFill>
                <a:latin typeface="Arial" panose="020B0604020202020204" pitchFamily="34" charset="0"/>
                <a:ea typeface="Lato" panose="020F0502020204030203" pitchFamily="34" charset="0"/>
                <a:cs typeface="Arial" panose="020B0604020202020204" pitchFamily="34" charset="0"/>
              </a:rPr>
              <a:t>Document</a:t>
            </a:r>
            <a:r>
              <a:rPr lang="de-DE" b="1" dirty="0">
                <a:solidFill>
                  <a:srgbClr val="000000"/>
                </a:solidFill>
                <a:latin typeface="Arial" panose="020B0604020202020204" pitchFamily="34" charset="0"/>
                <a:ea typeface="Lato" panose="020F0502020204030203" pitchFamily="34" charset="0"/>
                <a:cs typeface="Arial" panose="020B0604020202020204" pitchFamily="34" charset="0"/>
              </a:rPr>
              <a:t> </a:t>
            </a:r>
            <a:r>
              <a:rPr lang="de-DE" b="1" dirty="0" err="1">
                <a:solidFill>
                  <a:srgbClr val="000000"/>
                </a:solidFill>
                <a:latin typeface="Arial" panose="020B0604020202020204" pitchFamily="34" charset="0"/>
                <a:ea typeface="Lato" panose="020F0502020204030203" pitchFamily="34" charset="0"/>
                <a:cs typeface="Arial" panose="020B0604020202020204" pitchFamily="34" charset="0"/>
              </a:rPr>
              <a:t>classification</a:t>
            </a:r>
            <a:r>
              <a:rPr lang="de-DE" b="1" dirty="0">
                <a:solidFill>
                  <a:srgbClr val="000000"/>
                </a:solidFill>
                <a:latin typeface="Arial" panose="020B0604020202020204" pitchFamily="34" charset="0"/>
                <a:ea typeface="Lato" panose="020F0502020204030203" pitchFamily="34" charset="0"/>
                <a:cs typeface="Arial" panose="020B0604020202020204" pitchFamily="34" charset="0"/>
              </a:rPr>
              <a:t> </a:t>
            </a:r>
            <a:r>
              <a:rPr lang="de-DE" b="1" dirty="0" err="1">
                <a:solidFill>
                  <a:srgbClr val="000000"/>
                </a:solidFill>
                <a:latin typeface="Arial" panose="020B0604020202020204" pitchFamily="34" charset="0"/>
                <a:ea typeface="Lato" panose="020F0502020204030203" pitchFamily="34" charset="0"/>
                <a:cs typeface="Arial" panose="020B0604020202020204" pitchFamily="34" charset="0"/>
              </a:rPr>
              <a:t>with</a:t>
            </a:r>
            <a:r>
              <a:rPr lang="de-DE" b="1" dirty="0">
                <a:solidFill>
                  <a:srgbClr val="000000"/>
                </a:solidFill>
                <a:latin typeface="Arial" panose="020B0604020202020204" pitchFamily="34" charset="0"/>
                <a:ea typeface="Lato" panose="020F0502020204030203" pitchFamily="34" charset="0"/>
                <a:cs typeface="Arial" panose="020B0604020202020204" pitchFamily="34" charset="0"/>
              </a:rPr>
              <a:t> a large </a:t>
            </a:r>
            <a:r>
              <a:rPr lang="de-DE" b="1" dirty="0" err="1">
                <a:solidFill>
                  <a:srgbClr val="000000"/>
                </a:solidFill>
                <a:latin typeface="Arial" panose="020B0604020202020204" pitchFamily="34" charset="0"/>
                <a:ea typeface="Lato" panose="020F0502020204030203" pitchFamily="34" charset="0"/>
                <a:cs typeface="Arial" panose="020B0604020202020204" pitchFamily="34" charset="0"/>
              </a:rPr>
              <a:t>language</a:t>
            </a:r>
            <a:r>
              <a:rPr lang="de-DE" b="1" dirty="0">
                <a:solidFill>
                  <a:srgbClr val="000000"/>
                </a:solidFill>
                <a:latin typeface="Arial" panose="020B0604020202020204" pitchFamily="34" charset="0"/>
                <a:ea typeface="Lato" panose="020F0502020204030203" pitchFamily="34" charset="0"/>
                <a:cs typeface="Arial" panose="020B0604020202020204" pitchFamily="34" charset="0"/>
              </a:rPr>
              <a:t> </a:t>
            </a:r>
            <a:r>
              <a:rPr lang="de-DE" b="1" dirty="0" err="1">
                <a:solidFill>
                  <a:srgbClr val="000000"/>
                </a:solidFill>
                <a:latin typeface="Arial" panose="020B0604020202020204" pitchFamily="34" charset="0"/>
                <a:ea typeface="Lato" panose="020F0502020204030203" pitchFamily="34" charset="0"/>
                <a:cs typeface="Arial" panose="020B0604020202020204" pitchFamily="34" charset="0"/>
              </a:rPr>
              <a:t>model</a:t>
            </a:r>
            <a:r>
              <a:rPr lang="de-DE" b="1" dirty="0">
                <a:solidFill>
                  <a:srgbClr val="000000"/>
                </a:solidFill>
                <a:latin typeface="Arial" panose="020B0604020202020204" pitchFamily="34" charset="0"/>
                <a:ea typeface="Lato" panose="020F0502020204030203" pitchFamily="34" charset="0"/>
                <a:cs typeface="Arial" panose="020B0604020202020204" pitchFamily="34" charset="0"/>
              </a:rPr>
              <a:t> (LLM)</a:t>
            </a:r>
            <a:endParaRPr lang="en-DE" b="1" dirty="0">
              <a:solidFill>
                <a:srgbClr val="000000"/>
              </a:solidFill>
              <a:latin typeface="Arial" panose="020B0604020202020204" pitchFamily="34" charset="0"/>
              <a:ea typeface="Lato" panose="020F0502020204030203" pitchFamily="34" charset="0"/>
              <a:cs typeface="Arial" panose="020B0604020202020204" pitchFamily="34" charset="0"/>
            </a:endParaRPr>
          </a:p>
        </p:txBody>
      </p:sp>
      <p:sp>
        <p:nvSpPr>
          <p:cNvPr id="44" name="TextBox 43">
            <a:extLst>
              <a:ext uri="{FF2B5EF4-FFF2-40B4-BE49-F238E27FC236}">
                <a16:creationId xmlns:a16="http://schemas.microsoft.com/office/drawing/2014/main" id="{D0808137-DE9B-D0C4-DDF2-79588B24587F}"/>
              </a:ext>
            </a:extLst>
          </p:cNvPr>
          <p:cNvSpPr txBox="1"/>
          <p:nvPr/>
        </p:nvSpPr>
        <p:spPr>
          <a:xfrm>
            <a:off x="8412818" y="4846758"/>
            <a:ext cx="3589421" cy="1154162"/>
          </a:xfrm>
          <a:prstGeom prst="rect">
            <a:avLst/>
          </a:prstGeom>
          <a:noFill/>
        </p:spPr>
        <p:txBody>
          <a:bodyPr wrap="square" rtlCol="0">
            <a:spAutoFit/>
          </a:bodyPr>
          <a:lstStyle/>
          <a:p>
            <a:pPr>
              <a:spcBef>
                <a:spcPts val="600"/>
              </a:spcBef>
            </a:pPr>
            <a:r>
              <a:rPr lang="en-GB" sz="1600" b="1" dirty="0">
                <a:latin typeface="Arial" panose="020B0604020202020204" pitchFamily="34" charset="0"/>
                <a:cs typeface="Arial" panose="020B0604020202020204" pitchFamily="34" charset="0"/>
              </a:rPr>
              <a:t>Hypothesis</a:t>
            </a:r>
            <a:endParaRPr lang="en-GB" sz="1600" dirty="0">
              <a:latin typeface="Arial" panose="020B0604020202020204" pitchFamily="34" charset="0"/>
              <a:cs typeface="Arial" panose="020B0604020202020204" pitchFamily="34" charset="0"/>
            </a:endParaRPr>
          </a:p>
          <a:p>
            <a:pPr>
              <a:spcBef>
                <a:spcPts val="600"/>
              </a:spcBef>
            </a:pPr>
            <a:r>
              <a:rPr lang="en-GB" sz="1600" dirty="0">
                <a:latin typeface="Arial" panose="020B0604020202020204" pitchFamily="34" charset="0"/>
                <a:cs typeface="Arial" panose="020B0604020202020204" pitchFamily="34" charset="0"/>
              </a:rPr>
              <a:t>The incidence of horizontal inequalities in economic inequality discussions has increased over time.</a:t>
            </a:r>
            <a:endParaRPr lang="en-DE" sz="1600" dirty="0">
              <a:latin typeface="Arial" panose="020B0604020202020204" pitchFamily="34" charset="0"/>
              <a:cs typeface="Arial" panose="020B0604020202020204" pitchFamily="34" charset="0"/>
            </a:endParaRPr>
          </a:p>
        </p:txBody>
      </p:sp>
      <p:sp>
        <p:nvSpPr>
          <p:cNvPr id="45" name="Rectángulo: esquinas redondeadas 10">
            <a:extLst>
              <a:ext uri="{FF2B5EF4-FFF2-40B4-BE49-F238E27FC236}">
                <a16:creationId xmlns:a16="http://schemas.microsoft.com/office/drawing/2014/main" id="{C7C6E3E5-319D-C5FC-F5F1-D0C151437FC8}"/>
              </a:ext>
            </a:extLst>
          </p:cNvPr>
          <p:cNvSpPr/>
          <p:nvPr/>
        </p:nvSpPr>
        <p:spPr>
          <a:xfrm>
            <a:off x="8257307" y="4534201"/>
            <a:ext cx="3821436" cy="2028026"/>
          </a:xfrm>
          <a:prstGeom prst="roundRect">
            <a:avLst/>
          </a:prstGeom>
          <a:noFill/>
          <a:ln w="38100">
            <a:solidFill>
              <a:srgbClr val="BA8A9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spcBef>
                <a:spcPts val="600"/>
              </a:spcBef>
            </a:pPr>
            <a:endParaRPr lang="en-DE" sz="1600" dirty="0">
              <a:latin typeface="Arial" panose="020B0604020202020204" pitchFamily="34" charset="0"/>
              <a:cs typeface="Arial" panose="020B0604020202020204" pitchFamily="34" charset="0"/>
            </a:endParaRPr>
          </a:p>
        </p:txBody>
      </p:sp>
      <p:sp>
        <p:nvSpPr>
          <p:cNvPr id="2" name="Rectangle 1">
            <a:extLst>
              <a:ext uri="{FF2B5EF4-FFF2-40B4-BE49-F238E27FC236}">
                <a16:creationId xmlns:a16="http://schemas.microsoft.com/office/drawing/2014/main" id="{27DE20B3-FCCE-65C5-1775-5BB811794FA1}"/>
              </a:ext>
            </a:extLst>
          </p:cNvPr>
          <p:cNvSpPr/>
          <p:nvPr/>
        </p:nvSpPr>
        <p:spPr>
          <a:xfrm>
            <a:off x="0" y="0"/>
            <a:ext cx="12192000" cy="6858000"/>
          </a:xfrm>
          <a:prstGeom prst="rect">
            <a:avLst/>
          </a:prstGeom>
          <a:noFill/>
          <a:ln w="19050">
            <a:solidFill>
              <a:schemeClr val="accent5">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DE"/>
          </a:p>
        </p:txBody>
      </p:sp>
      <p:sp>
        <p:nvSpPr>
          <p:cNvPr id="5" name="Slide Number Placeholder 3">
            <a:extLst>
              <a:ext uri="{FF2B5EF4-FFF2-40B4-BE49-F238E27FC236}">
                <a16:creationId xmlns:a16="http://schemas.microsoft.com/office/drawing/2014/main" id="{9672C76F-2864-72B0-D6A0-4F90B5D719F8}"/>
              </a:ext>
            </a:extLst>
          </p:cNvPr>
          <p:cNvSpPr>
            <a:spLocks noGrp="1"/>
          </p:cNvSpPr>
          <p:nvPr>
            <p:ph type="sldNum" sz="quarter" idx="12"/>
          </p:nvPr>
        </p:nvSpPr>
        <p:spPr>
          <a:xfrm>
            <a:off x="9390015" y="6509659"/>
            <a:ext cx="2743200" cy="365125"/>
          </a:xfrm>
        </p:spPr>
        <p:txBody>
          <a:bodyPr/>
          <a:lstStyle/>
          <a:p>
            <a:fld id="{5F0A41CE-7C2B-4B37-9810-C6BF1AF0EA25}" type="slidenum">
              <a:rPr lang="en-DE" smtClean="0"/>
              <a:t>2</a:t>
            </a:fld>
            <a:endParaRPr lang="en-DE" dirty="0"/>
          </a:p>
        </p:txBody>
      </p:sp>
    </p:spTree>
    <p:extLst>
      <p:ext uri="{BB962C8B-B14F-4D97-AF65-F5344CB8AC3E}">
        <p14:creationId xmlns:p14="http://schemas.microsoft.com/office/powerpoint/2010/main" val="35399783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uadroTexto 6">
            <a:extLst>
              <a:ext uri="{FF2B5EF4-FFF2-40B4-BE49-F238E27FC236}">
                <a16:creationId xmlns:a16="http://schemas.microsoft.com/office/drawing/2014/main" id="{C25972C3-A006-FC63-4F5B-BA649918E6D6}"/>
              </a:ext>
            </a:extLst>
          </p:cNvPr>
          <p:cNvSpPr txBox="1"/>
          <p:nvPr/>
        </p:nvSpPr>
        <p:spPr>
          <a:xfrm>
            <a:off x="469744" y="364418"/>
            <a:ext cx="5148494" cy="338554"/>
          </a:xfrm>
          <a:prstGeom prst="rect">
            <a:avLst/>
          </a:prstGeom>
          <a:noFill/>
        </p:spPr>
        <p:txBody>
          <a:bodyPr wrap="square">
            <a:spAutoFit/>
          </a:bodyPr>
          <a:lstStyle/>
          <a:p>
            <a:pPr>
              <a:spcBef>
                <a:spcPts val="600"/>
              </a:spcBef>
            </a:pPr>
            <a:r>
              <a:rPr lang="en-GB" sz="1600" b="1" dirty="0">
                <a:latin typeface="Arial" panose="020B0604020202020204" pitchFamily="34" charset="0"/>
                <a:cs typeface="Arial" panose="020B0604020202020204" pitchFamily="34" charset="0"/>
              </a:rPr>
              <a:t>Retrieval of economic inequality documents</a:t>
            </a:r>
            <a:endParaRPr lang="en-GB" sz="1600" dirty="0">
              <a:latin typeface="Arial" panose="020B0604020202020204" pitchFamily="34" charset="0"/>
              <a:cs typeface="Arial" panose="020B0604020202020204" pitchFamily="34" charset="0"/>
            </a:endParaRPr>
          </a:p>
        </p:txBody>
      </p:sp>
      <p:sp>
        <p:nvSpPr>
          <p:cNvPr id="16" name="TextBox 15">
            <a:extLst>
              <a:ext uri="{FF2B5EF4-FFF2-40B4-BE49-F238E27FC236}">
                <a16:creationId xmlns:a16="http://schemas.microsoft.com/office/drawing/2014/main" id="{4FF55C42-2107-6640-3E0A-8F6F5979FC2B}"/>
              </a:ext>
            </a:extLst>
          </p:cNvPr>
          <p:cNvSpPr txBox="1"/>
          <p:nvPr/>
        </p:nvSpPr>
        <p:spPr>
          <a:xfrm>
            <a:off x="463180" y="3454432"/>
            <a:ext cx="4407491" cy="661720"/>
          </a:xfrm>
          <a:prstGeom prst="rect">
            <a:avLst/>
          </a:prstGeom>
          <a:noFill/>
        </p:spPr>
        <p:txBody>
          <a:bodyPr wrap="square">
            <a:spAutoFit/>
          </a:bodyPr>
          <a:lstStyle/>
          <a:p>
            <a:pPr>
              <a:spcBef>
                <a:spcPts val="600"/>
              </a:spcBef>
            </a:pPr>
            <a:r>
              <a:rPr lang="en-GB" sz="1600" b="1" dirty="0">
                <a:effectLst/>
                <a:latin typeface="Arial" panose="020B0604020202020204" pitchFamily="34" charset="0"/>
                <a:cs typeface="Arial" panose="020B0604020202020204" pitchFamily="34" charset="0"/>
              </a:rPr>
              <a:t>USA Congress </a:t>
            </a:r>
            <a:r>
              <a:rPr lang="en-GB" sz="1600" b="1" dirty="0">
                <a:latin typeface="Arial" panose="020B0604020202020204" pitchFamily="34" charset="0"/>
                <a:cs typeface="Arial" panose="020B0604020202020204" pitchFamily="34" charset="0"/>
              </a:rPr>
              <a:t>(n = 3.844)</a:t>
            </a:r>
            <a:endParaRPr lang="en-GB" sz="1600" b="1" dirty="0">
              <a:effectLst/>
              <a:latin typeface="Arial" panose="020B0604020202020204" pitchFamily="34" charset="0"/>
              <a:cs typeface="Arial" panose="020B0604020202020204" pitchFamily="34" charset="0"/>
            </a:endParaRPr>
          </a:p>
          <a:p>
            <a:pPr>
              <a:spcBef>
                <a:spcPts val="600"/>
              </a:spcBef>
            </a:pPr>
            <a:r>
              <a:rPr lang="en-GB" sz="1600" b="0" dirty="0">
                <a:effectLst/>
                <a:latin typeface="Arial" panose="020B0604020202020204" pitchFamily="34" charset="0"/>
                <a:cs typeface="Arial" panose="020B0604020202020204" pitchFamily="34" charset="0"/>
              </a:rPr>
              <a:t>Speeches from both bodies from 1980 to 2022</a:t>
            </a:r>
          </a:p>
        </p:txBody>
      </p:sp>
      <p:sp>
        <p:nvSpPr>
          <p:cNvPr id="18" name="TextBox 17">
            <a:extLst>
              <a:ext uri="{FF2B5EF4-FFF2-40B4-BE49-F238E27FC236}">
                <a16:creationId xmlns:a16="http://schemas.microsoft.com/office/drawing/2014/main" id="{46587F94-73CC-7058-B1CA-281461EC281E}"/>
              </a:ext>
            </a:extLst>
          </p:cNvPr>
          <p:cNvSpPr txBox="1"/>
          <p:nvPr/>
        </p:nvSpPr>
        <p:spPr>
          <a:xfrm>
            <a:off x="463180" y="1876190"/>
            <a:ext cx="5191538" cy="1477328"/>
          </a:xfrm>
          <a:prstGeom prst="rect">
            <a:avLst/>
          </a:prstGeom>
          <a:noFill/>
        </p:spPr>
        <p:txBody>
          <a:bodyPr wrap="square" rtlCol="0">
            <a:spAutoFit/>
          </a:bodyPr>
          <a:lstStyle/>
          <a:p>
            <a:pPr>
              <a:spcBef>
                <a:spcPts val="600"/>
              </a:spcBef>
            </a:pPr>
            <a:r>
              <a:rPr lang="en-GB" sz="1600" b="1" dirty="0">
                <a:effectLst/>
                <a:latin typeface="Arial" panose="020B0604020202020204" pitchFamily="34" charset="0"/>
                <a:cs typeface="Arial" panose="020B0604020202020204" pitchFamily="34" charset="0"/>
              </a:rPr>
              <a:t>NYT</a:t>
            </a:r>
            <a:r>
              <a:rPr lang="en-GB" sz="1600" b="1" dirty="0">
                <a:latin typeface="Arial" panose="020B0604020202020204" pitchFamily="34" charset="0"/>
                <a:cs typeface="Arial" panose="020B0604020202020204" pitchFamily="34" charset="0"/>
              </a:rPr>
              <a:t> (n = 13.838)</a:t>
            </a:r>
          </a:p>
          <a:p>
            <a:pPr>
              <a:spcBef>
                <a:spcPts val="600"/>
              </a:spcBef>
            </a:pPr>
            <a:r>
              <a:rPr lang="en-GB" sz="1600" b="0" dirty="0">
                <a:effectLst/>
                <a:latin typeface="Arial" panose="020B0604020202020204" pitchFamily="34" charset="0"/>
                <a:cs typeface="Arial" panose="020B0604020202020204" pitchFamily="34" charset="0"/>
              </a:rPr>
              <a:t>Nexis Uni</a:t>
            </a:r>
            <a:r>
              <a:rPr lang="en-GB" sz="1600" dirty="0">
                <a:latin typeface="Arial" panose="020B0604020202020204" pitchFamily="34" charset="0"/>
                <a:cs typeface="Arial" panose="020B0604020202020204" pitchFamily="34" charset="0"/>
              </a:rPr>
              <a:t> </a:t>
            </a:r>
            <a:r>
              <a:rPr lang="en-GB" sz="1600" b="0" dirty="0">
                <a:effectLst/>
                <a:latin typeface="Arial" panose="020B0604020202020204" pitchFamily="34" charset="0"/>
                <a:cs typeface="Arial" panose="020B0604020202020204" pitchFamily="34" charset="0"/>
              </a:rPr>
              <a:t>extracted articles from June 1980 to November 2024 (available coverage)</a:t>
            </a:r>
          </a:p>
          <a:p>
            <a:pPr>
              <a:spcBef>
                <a:spcPts val="600"/>
              </a:spcBef>
            </a:pPr>
            <a:r>
              <a:rPr lang="en-GB" sz="1600" dirty="0">
                <a:latin typeface="Arial" panose="020B0604020202020204" pitchFamily="34" charset="0"/>
                <a:cs typeface="Arial" panose="020B0604020202020204" pitchFamily="34" charset="0"/>
              </a:rPr>
              <a:t>NYT Archive API extracted total articles for     prevalence calculation </a:t>
            </a:r>
            <a:endParaRPr lang="en-GB" sz="1600" b="0" dirty="0">
              <a:effectLst/>
              <a:latin typeface="Arial" panose="020B0604020202020204" pitchFamily="34" charset="0"/>
              <a:cs typeface="Arial" panose="020B0604020202020204" pitchFamily="34" charset="0"/>
            </a:endParaRPr>
          </a:p>
        </p:txBody>
      </p:sp>
      <p:sp>
        <p:nvSpPr>
          <p:cNvPr id="20" name="TextBox 19">
            <a:extLst>
              <a:ext uri="{FF2B5EF4-FFF2-40B4-BE49-F238E27FC236}">
                <a16:creationId xmlns:a16="http://schemas.microsoft.com/office/drawing/2014/main" id="{7B018B73-FE23-A509-8E99-FB1D864FF867}"/>
              </a:ext>
            </a:extLst>
          </p:cNvPr>
          <p:cNvSpPr txBox="1"/>
          <p:nvPr/>
        </p:nvSpPr>
        <p:spPr>
          <a:xfrm>
            <a:off x="469744" y="852894"/>
            <a:ext cx="4852431" cy="907941"/>
          </a:xfrm>
          <a:prstGeom prst="rect">
            <a:avLst/>
          </a:prstGeom>
          <a:noFill/>
        </p:spPr>
        <p:txBody>
          <a:bodyPr wrap="square">
            <a:spAutoFit/>
          </a:bodyPr>
          <a:lstStyle/>
          <a:p>
            <a:pPr>
              <a:spcBef>
                <a:spcPts val="600"/>
              </a:spcBef>
            </a:pPr>
            <a:r>
              <a:rPr lang="en-GB" sz="1600" b="1" dirty="0">
                <a:effectLst/>
                <a:latin typeface="Arial" panose="020B0604020202020204" pitchFamily="34" charset="0"/>
                <a:cs typeface="Arial" panose="020B0604020202020204" pitchFamily="34" charset="0"/>
              </a:rPr>
              <a:t>Economic inequality query definition</a:t>
            </a:r>
            <a:r>
              <a:rPr lang="en-GB" sz="1600" b="0" dirty="0">
                <a:effectLst/>
                <a:latin typeface="Arial" panose="020B0604020202020204" pitchFamily="34" charset="0"/>
                <a:cs typeface="Arial" panose="020B0604020202020204" pitchFamily="34" charset="0"/>
              </a:rPr>
              <a:t> </a:t>
            </a:r>
          </a:p>
          <a:p>
            <a:pPr>
              <a:spcBef>
                <a:spcPts val="600"/>
              </a:spcBef>
            </a:pPr>
            <a:r>
              <a:rPr lang="en-GB" sz="1600" b="0" dirty="0">
                <a:effectLst/>
                <a:latin typeface="Arial" panose="020B0604020202020204" pitchFamily="34" charset="0"/>
                <a:cs typeface="Arial" panose="020B0604020202020204" pitchFamily="34" charset="0"/>
              </a:rPr>
              <a:t>(economic, income, salary, wage, compensation, pay or wealth)</a:t>
            </a:r>
            <a:r>
              <a:rPr lang="en-GB" sz="1600" dirty="0">
                <a:latin typeface="Arial" panose="020B0604020202020204" pitchFamily="34" charset="0"/>
                <a:cs typeface="Arial" panose="020B0604020202020204" pitchFamily="34" charset="0"/>
              </a:rPr>
              <a:t> [</a:t>
            </a:r>
            <a:r>
              <a:rPr lang="en-GB" sz="1600" b="0" dirty="0">
                <a:effectLst/>
                <a:latin typeface="Arial" panose="020B0604020202020204" pitchFamily="34" charset="0"/>
                <a:cs typeface="Arial" panose="020B0604020202020204" pitchFamily="34" charset="0"/>
              </a:rPr>
              <a:t>5-word window] (</a:t>
            </a:r>
            <a:r>
              <a:rPr lang="en-GB" sz="1600" b="0" dirty="0" err="1">
                <a:effectLst/>
                <a:latin typeface="Arial" panose="020B0604020202020204" pitchFamily="34" charset="0"/>
                <a:cs typeface="Arial" panose="020B0604020202020204" pitchFamily="34" charset="0"/>
              </a:rPr>
              <a:t>inequ</a:t>
            </a:r>
            <a:r>
              <a:rPr lang="en-GB" sz="1600" b="0" dirty="0">
                <a:effectLst/>
                <a:latin typeface="Arial" panose="020B0604020202020204" pitchFamily="34" charset="0"/>
                <a:cs typeface="Arial" panose="020B0604020202020204" pitchFamily="34" charset="0"/>
              </a:rPr>
              <a:t> or gap)</a:t>
            </a:r>
          </a:p>
        </p:txBody>
      </p:sp>
      <p:pic>
        <p:nvPicPr>
          <p:cNvPr id="46" name="Picture 45" descr="A screenshot of a computer&#10;&#10;Description automatically generated">
            <a:extLst>
              <a:ext uri="{FF2B5EF4-FFF2-40B4-BE49-F238E27FC236}">
                <a16:creationId xmlns:a16="http://schemas.microsoft.com/office/drawing/2014/main" id="{06D970E0-00C1-C06D-CFBF-051EAD91601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30143" y="83054"/>
            <a:ext cx="5348530" cy="2284090"/>
          </a:xfrm>
          <a:prstGeom prst="rect">
            <a:avLst/>
          </a:prstGeom>
        </p:spPr>
      </p:pic>
      <p:pic>
        <p:nvPicPr>
          <p:cNvPr id="48" name="Picture 47">
            <a:extLst>
              <a:ext uri="{FF2B5EF4-FFF2-40B4-BE49-F238E27FC236}">
                <a16:creationId xmlns:a16="http://schemas.microsoft.com/office/drawing/2014/main" id="{BD009844-FEF1-4C3D-DC37-B0F3798C8594}"/>
              </a:ext>
            </a:extLst>
          </p:cNvPr>
          <p:cNvPicPr>
            <a:picLocks noChangeAspect="1"/>
          </p:cNvPicPr>
          <p:nvPr/>
        </p:nvPicPr>
        <p:blipFill>
          <a:blip r:embed="rId4"/>
          <a:stretch>
            <a:fillRect/>
          </a:stretch>
        </p:blipFill>
        <p:spPr>
          <a:xfrm>
            <a:off x="6537284" y="1498514"/>
            <a:ext cx="4199862" cy="2702176"/>
          </a:xfrm>
          <a:prstGeom prst="rect">
            <a:avLst/>
          </a:prstGeom>
        </p:spPr>
      </p:pic>
      <p:sp>
        <p:nvSpPr>
          <p:cNvPr id="49" name="Rectángulo: esquinas redondeadas 10">
            <a:extLst>
              <a:ext uri="{FF2B5EF4-FFF2-40B4-BE49-F238E27FC236}">
                <a16:creationId xmlns:a16="http://schemas.microsoft.com/office/drawing/2014/main" id="{B083286C-1627-4210-A694-6E1960EA1CCE}"/>
              </a:ext>
            </a:extLst>
          </p:cNvPr>
          <p:cNvSpPr/>
          <p:nvPr/>
        </p:nvSpPr>
        <p:spPr>
          <a:xfrm>
            <a:off x="224130" y="117976"/>
            <a:ext cx="5430587" cy="4286944"/>
          </a:xfrm>
          <a:prstGeom prst="roundRect">
            <a:avLst/>
          </a:prstGeom>
          <a:noFill/>
          <a:ln w="38100">
            <a:solidFill>
              <a:schemeClr val="accent5">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spcBef>
                <a:spcPts val="600"/>
              </a:spcBef>
            </a:pPr>
            <a:endParaRPr lang="en-DE" sz="1600" dirty="0">
              <a:latin typeface="Arial" panose="020B0604020202020204" pitchFamily="34" charset="0"/>
              <a:cs typeface="Arial" panose="020B0604020202020204" pitchFamily="34" charset="0"/>
            </a:endParaRPr>
          </a:p>
        </p:txBody>
      </p:sp>
      <p:sp>
        <p:nvSpPr>
          <p:cNvPr id="52" name="TextBox 51">
            <a:extLst>
              <a:ext uri="{FF2B5EF4-FFF2-40B4-BE49-F238E27FC236}">
                <a16:creationId xmlns:a16="http://schemas.microsoft.com/office/drawing/2014/main" id="{93C46532-CF29-BC97-74AF-53D46923DA1D}"/>
              </a:ext>
            </a:extLst>
          </p:cNvPr>
          <p:cNvSpPr txBox="1"/>
          <p:nvPr/>
        </p:nvSpPr>
        <p:spPr>
          <a:xfrm>
            <a:off x="425836" y="5162716"/>
            <a:ext cx="5195758" cy="1323439"/>
          </a:xfrm>
          <a:prstGeom prst="rect">
            <a:avLst/>
          </a:prstGeom>
          <a:noFill/>
        </p:spPr>
        <p:txBody>
          <a:bodyPr wrap="square">
            <a:spAutoFit/>
          </a:bodyPr>
          <a:lstStyle/>
          <a:p>
            <a:r>
              <a:rPr lang="en-GB" sz="1600" dirty="0">
                <a:latin typeface="Arial" panose="020B0604020202020204" pitchFamily="34" charset="0"/>
                <a:cs typeface="Arial" panose="020B0604020202020204" pitchFamily="34" charset="0"/>
              </a:rPr>
              <a:t>- Parsing and duplicate handling of NYT .doc files</a:t>
            </a:r>
          </a:p>
          <a:p>
            <a:r>
              <a:rPr lang="en-GB" sz="1600" dirty="0">
                <a:latin typeface="Arial" panose="020B0604020202020204" pitchFamily="34" charset="0"/>
                <a:cs typeface="Arial" panose="020B0604020202020204" pitchFamily="34" charset="0"/>
              </a:rPr>
              <a:t>- Lowercase</a:t>
            </a:r>
          </a:p>
          <a:p>
            <a:r>
              <a:rPr lang="en-GB" sz="1600" dirty="0">
                <a:latin typeface="Arial" panose="020B0604020202020204" pitchFamily="34" charset="0"/>
                <a:cs typeface="Arial" panose="020B0604020202020204" pitchFamily="34" charset="0"/>
              </a:rPr>
              <a:t>- Lemmatization and </a:t>
            </a:r>
            <a:r>
              <a:rPr lang="en-GB" sz="1600" dirty="0" err="1">
                <a:latin typeface="Arial" panose="020B0604020202020204" pitchFamily="34" charset="0"/>
                <a:cs typeface="Arial" panose="020B0604020202020204" pitchFamily="34" charset="0"/>
              </a:rPr>
              <a:t>uni</a:t>
            </a:r>
            <a:r>
              <a:rPr lang="en-GB" sz="1600" dirty="0">
                <a:latin typeface="Arial" panose="020B0604020202020204" pitchFamily="34" charset="0"/>
                <a:cs typeface="Arial" panose="020B0604020202020204" pitchFamily="34" charset="0"/>
              </a:rPr>
              <a:t>-gram tokenization</a:t>
            </a:r>
          </a:p>
          <a:p>
            <a:r>
              <a:rPr lang="en-GB" sz="1600" dirty="0">
                <a:latin typeface="Arial" panose="020B0604020202020204" pitchFamily="34" charset="0"/>
                <a:cs typeface="Arial" panose="020B0604020202020204" pitchFamily="34" charset="0"/>
              </a:rPr>
              <a:t>- Removal of punctuation, numbers and </a:t>
            </a:r>
            <a:r>
              <a:rPr lang="en-GB" sz="1600" dirty="0" err="1">
                <a:latin typeface="Arial" panose="020B0604020202020204" pitchFamily="34" charset="0"/>
                <a:cs typeface="Arial" panose="020B0604020202020204" pitchFamily="34" charset="0"/>
              </a:rPr>
              <a:t>stopwords</a:t>
            </a:r>
            <a:endParaRPr lang="en-GB" sz="1600" dirty="0">
              <a:latin typeface="Arial" panose="020B0604020202020204" pitchFamily="34" charset="0"/>
              <a:cs typeface="Arial" panose="020B0604020202020204" pitchFamily="34" charset="0"/>
            </a:endParaRPr>
          </a:p>
          <a:p>
            <a:r>
              <a:rPr lang="en-GB" sz="1600" dirty="0">
                <a:latin typeface="Arial" panose="020B0604020202020204" pitchFamily="34" charset="0"/>
                <a:cs typeface="Arial" panose="020B0604020202020204" pitchFamily="34" charset="0"/>
              </a:rPr>
              <a:t>- Filtering of infrequent tokens (1% threshold)</a:t>
            </a:r>
            <a:endParaRPr lang="en-DE" sz="1600" dirty="0">
              <a:latin typeface="Arial" panose="020B0604020202020204" pitchFamily="34" charset="0"/>
              <a:cs typeface="Arial" panose="020B0604020202020204" pitchFamily="34" charset="0"/>
            </a:endParaRPr>
          </a:p>
        </p:txBody>
      </p:sp>
      <p:sp>
        <p:nvSpPr>
          <p:cNvPr id="53" name="CuadroTexto 6">
            <a:extLst>
              <a:ext uri="{FF2B5EF4-FFF2-40B4-BE49-F238E27FC236}">
                <a16:creationId xmlns:a16="http://schemas.microsoft.com/office/drawing/2014/main" id="{E5021F95-4D9C-63EC-AFE7-4EC7E5BF3252}"/>
              </a:ext>
            </a:extLst>
          </p:cNvPr>
          <p:cNvSpPr txBox="1"/>
          <p:nvPr/>
        </p:nvSpPr>
        <p:spPr>
          <a:xfrm>
            <a:off x="431631" y="4783321"/>
            <a:ext cx="4439039" cy="338554"/>
          </a:xfrm>
          <a:prstGeom prst="rect">
            <a:avLst/>
          </a:prstGeom>
          <a:noFill/>
        </p:spPr>
        <p:txBody>
          <a:bodyPr wrap="square">
            <a:spAutoFit/>
          </a:bodyPr>
          <a:lstStyle/>
          <a:p>
            <a:pPr>
              <a:spcBef>
                <a:spcPts val="600"/>
              </a:spcBef>
            </a:pPr>
            <a:r>
              <a:rPr lang="de-DE" sz="1600" b="1" dirty="0" err="1">
                <a:solidFill>
                  <a:srgbClr val="000000"/>
                </a:solidFill>
                <a:latin typeface="Arial" panose="020B0604020202020204" pitchFamily="34" charset="0"/>
                <a:ea typeface="Lato" panose="020F0502020204030203" pitchFamily="34" charset="0"/>
                <a:cs typeface="Arial" panose="020B0604020202020204" pitchFamily="34" charset="0"/>
              </a:rPr>
              <a:t>Preprocessing</a:t>
            </a:r>
            <a:r>
              <a:rPr lang="de-DE" sz="1600" b="1" dirty="0">
                <a:solidFill>
                  <a:srgbClr val="000000"/>
                </a:solidFill>
                <a:latin typeface="Arial" panose="020B0604020202020204" pitchFamily="34" charset="0"/>
                <a:ea typeface="Lato" panose="020F0502020204030203" pitchFamily="34" charset="0"/>
                <a:cs typeface="Arial" panose="020B0604020202020204" pitchFamily="34" charset="0"/>
              </a:rPr>
              <a:t> </a:t>
            </a:r>
            <a:r>
              <a:rPr lang="de-DE" sz="1600" b="1" dirty="0" err="1">
                <a:solidFill>
                  <a:srgbClr val="000000"/>
                </a:solidFill>
                <a:latin typeface="Arial" panose="020B0604020202020204" pitchFamily="34" charset="0"/>
                <a:ea typeface="Lato" panose="020F0502020204030203" pitchFamily="34" charset="0"/>
                <a:cs typeface="Arial" panose="020B0604020202020204" pitchFamily="34" charset="0"/>
              </a:rPr>
              <a:t>for</a:t>
            </a:r>
            <a:r>
              <a:rPr lang="de-DE" sz="1600" b="1" dirty="0">
                <a:solidFill>
                  <a:srgbClr val="000000"/>
                </a:solidFill>
                <a:latin typeface="Arial" panose="020B0604020202020204" pitchFamily="34" charset="0"/>
                <a:ea typeface="Lato" panose="020F0502020204030203" pitchFamily="34" charset="0"/>
                <a:cs typeface="Arial" panose="020B0604020202020204" pitchFamily="34" charset="0"/>
              </a:rPr>
              <a:t> STM</a:t>
            </a:r>
            <a:endParaRPr lang="en-DE" sz="1600" b="1" dirty="0">
              <a:latin typeface="Arial" panose="020B0604020202020204" pitchFamily="34" charset="0"/>
              <a:ea typeface="Lato" panose="020F0502020204030203" pitchFamily="34" charset="0"/>
              <a:cs typeface="Arial" panose="020B0604020202020204" pitchFamily="34" charset="0"/>
            </a:endParaRPr>
          </a:p>
        </p:txBody>
      </p:sp>
      <p:sp>
        <p:nvSpPr>
          <p:cNvPr id="56" name="Rectángulo: esquinas redondeadas 10">
            <a:extLst>
              <a:ext uri="{FF2B5EF4-FFF2-40B4-BE49-F238E27FC236}">
                <a16:creationId xmlns:a16="http://schemas.microsoft.com/office/drawing/2014/main" id="{48A74658-2FA4-EC00-66FF-6BF2822B19A6}"/>
              </a:ext>
            </a:extLst>
          </p:cNvPr>
          <p:cNvSpPr/>
          <p:nvPr/>
        </p:nvSpPr>
        <p:spPr>
          <a:xfrm>
            <a:off x="260225" y="4567137"/>
            <a:ext cx="5430587" cy="2207809"/>
          </a:xfrm>
          <a:prstGeom prst="roundRect">
            <a:avLst/>
          </a:prstGeom>
          <a:noFill/>
          <a:ln w="38100">
            <a:solidFill>
              <a:schemeClr val="accent5">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spcBef>
                <a:spcPts val="600"/>
              </a:spcBef>
            </a:pPr>
            <a:endParaRPr lang="en-DE" sz="1600" dirty="0">
              <a:latin typeface="Arial" panose="020B0604020202020204" pitchFamily="34" charset="0"/>
              <a:cs typeface="Arial" panose="020B0604020202020204" pitchFamily="34" charset="0"/>
            </a:endParaRPr>
          </a:p>
        </p:txBody>
      </p:sp>
      <p:sp>
        <p:nvSpPr>
          <p:cNvPr id="63" name="Oval 62">
            <a:extLst>
              <a:ext uri="{FF2B5EF4-FFF2-40B4-BE49-F238E27FC236}">
                <a16:creationId xmlns:a16="http://schemas.microsoft.com/office/drawing/2014/main" id="{4F4C8B56-7FED-CEB4-4C72-BA5AB0988355}"/>
              </a:ext>
            </a:extLst>
          </p:cNvPr>
          <p:cNvSpPr/>
          <p:nvPr/>
        </p:nvSpPr>
        <p:spPr>
          <a:xfrm>
            <a:off x="11494474" y="140255"/>
            <a:ext cx="392517" cy="382886"/>
          </a:xfrm>
          <a:prstGeom prst="ellipse">
            <a:avLst/>
          </a:prstGeom>
          <a:solidFill>
            <a:schemeClr val="accent5">
              <a:lumMod val="60000"/>
              <a:lumOff val="40000"/>
            </a:schemeClr>
          </a:solidFill>
          <a:ln>
            <a:solidFill>
              <a:schemeClr val="accent5">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spcBef>
                <a:spcPts val="600"/>
              </a:spcBef>
            </a:pPr>
            <a:endParaRPr lang="en-DE" sz="1600">
              <a:latin typeface="Arial" panose="020B0604020202020204" pitchFamily="34" charset="0"/>
              <a:cs typeface="Arial" panose="020B0604020202020204" pitchFamily="34" charset="0"/>
            </a:endParaRPr>
          </a:p>
        </p:txBody>
      </p:sp>
      <p:sp>
        <p:nvSpPr>
          <p:cNvPr id="64" name="TextBox 63">
            <a:extLst>
              <a:ext uri="{FF2B5EF4-FFF2-40B4-BE49-F238E27FC236}">
                <a16:creationId xmlns:a16="http://schemas.microsoft.com/office/drawing/2014/main" id="{C80DA349-7EED-DFD9-72FF-DFDE3306275E}"/>
              </a:ext>
            </a:extLst>
          </p:cNvPr>
          <p:cNvSpPr txBox="1"/>
          <p:nvPr/>
        </p:nvSpPr>
        <p:spPr>
          <a:xfrm>
            <a:off x="11545997" y="159045"/>
            <a:ext cx="298480" cy="338554"/>
          </a:xfrm>
          <a:prstGeom prst="rect">
            <a:avLst/>
          </a:prstGeom>
          <a:noFill/>
        </p:spPr>
        <p:txBody>
          <a:bodyPr wrap="none" rtlCol="0">
            <a:spAutoFit/>
          </a:bodyPr>
          <a:lstStyle/>
          <a:p>
            <a:pPr>
              <a:spcBef>
                <a:spcPts val="600"/>
              </a:spcBef>
            </a:pPr>
            <a:r>
              <a:rPr lang="en-GB" sz="1600" dirty="0">
                <a:latin typeface="Arial" panose="020B0604020202020204" pitchFamily="34" charset="0"/>
                <a:cs typeface="Arial" panose="020B0604020202020204" pitchFamily="34" charset="0"/>
              </a:rPr>
              <a:t>1</a:t>
            </a:r>
            <a:endParaRPr lang="en-DE" sz="1600" dirty="0">
              <a:latin typeface="Arial" panose="020B0604020202020204" pitchFamily="34" charset="0"/>
              <a:cs typeface="Arial" panose="020B0604020202020204" pitchFamily="34" charset="0"/>
            </a:endParaRPr>
          </a:p>
        </p:txBody>
      </p:sp>
      <p:sp>
        <p:nvSpPr>
          <p:cNvPr id="2" name="Rectangle 1">
            <a:extLst>
              <a:ext uri="{FF2B5EF4-FFF2-40B4-BE49-F238E27FC236}">
                <a16:creationId xmlns:a16="http://schemas.microsoft.com/office/drawing/2014/main" id="{E5671126-3713-4689-EBD9-33205B47FAB0}"/>
              </a:ext>
            </a:extLst>
          </p:cNvPr>
          <p:cNvSpPr/>
          <p:nvPr/>
        </p:nvSpPr>
        <p:spPr>
          <a:xfrm>
            <a:off x="0" y="0"/>
            <a:ext cx="12192000" cy="6858000"/>
          </a:xfrm>
          <a:prstGeom prst="rect">
            <a:avLst/>
          </a:prstGeom>
          <a:noFill/>
          <a:ln w="19050">
            <a:solidFill>
              <a:schemeClr val="accent5">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DE"/>
          </a:p>
        </p:txBody>
      </p:sp>
      <p:sp>
        <p:nvSpPr>
          <p:cNvPr id="5" name="TextBox 4">
            <a:extLst>
              <a:ext uri="{FF2B5EF4-FFF2-40B4-BE49-F238E27FC236}">
                <a16:creationId xmlns:a16="http://schemas.microsoft.com/office/drawing/2014/main" id="{E416BDA2-E56A-BB01-CB25-4091B8EBF7F8}"/>
              </a:ext>
            </a:extLst>
          </p:cNvPr>
          <p:cNvSpPr txBox="1"/>
          <p:nvPr/>
        </p:nvSpPr>
        <p:spPr>
          <a:xfrm>
            <a:off x="7842681" y="2849602"/>
            <a:ext cx="4125189" cy="1815882"/>
          </a:xfrm>
          <a:prstGeom prst="rect">
            <a:avLst/>
          </a:prstGeom>
          <a:solidFill>
            <a:schemeClr val="tx1">
              <a:lumMod val="85000"/>
              <a:lumOff val="15000"/>
            </a:schemeClr>
          </a:solidFill>
        </p:spPr>
        <p:txBody>
          <a:bodyPr wrap="square">
            <a:spAutoFit/>
          </a:bodyPr>
          <a:lstStyle/>
          <a:p>
            <a:r>
              <a:rPr lang="en-GB" sz="700" b="0" dirty="0">
                <a:solidFill>
                  <a:srgbClr val="D4D4D4"/>
                </a:solidFill>
                <a:effectLst/>
                <a:latin typeface="Consolas" panose="020B0609020204030204" pitchFamily="49" charset="0"/>
              </a:rPr>
              <a:t>     </a:t>
            </a:r>
            <a:r>
              <a:rPr lang="en-GB" sz="700" b="0" dirty="0">
                <a:solidFill>
                  <a:srgbClr val="6A9955"/>
                </a:solidFill>
                <a:effectLst/>
                <a:latin typeface="Consolas" panose="020B0609020204030204" pitchFamily="49" charset="0"/>
              </a:rPr>
              <a:t>#End of body titles</a:t>
            </a:r>
            <a:endParaRPr lang="en-GB" sz="700" b="0" dirty="0">
              <a:solidFill>
                <a:srgbClr val="D4D4D4"/>
              </a:solidFill>
              <a:effectLst/>
              <a:latin typeface="Consolas" panose="020B0609020204030204" pitchFamily="49" charset="0"/>
            </a:endParaRPr>
          </a:p>
          <a:p>
            <a:r>
              <a:rPr lang="en-GB" sz="700" b="0" dirty="0">
                <a:solidFill>
                  <a:srgbClr val="D4D4D4"/>
                </a:solidFill>
                <a:effectLst/>
                <a:latin typeface="Consolas" panose="020B0609020204030204" pitchFamily="49" charset="0"/>
              </a:rPr>
              <a:t>    </a:t>
            </a:r>
            <a:r>
              <a:rPr lang="en-GB" sz="700" b="0" dirty="0" err="1">
                <a:solidFill>
                  <a:srgbClr val="9CDCFE"/>
                </a:solidFill>
                <a:effectLst/>
                <a:latin typeface="Consolas" panose="020B0609020204030204" pitchFamily="49" charset="0"/>
              </a:rPr>
              <a:t>end_of_body_subtitles</a:t>
            </a:r>
            <a:r>
              <a:rPr lang="en-GB" sz="700" b="0" dirty="0">
                <a:solidFill>
                  <a:srgbClr val="D4D4D4"/>
                </a:solidFill>
                <a:effectLst/>
                <a:latin typeface="Consolas" panose="020B0609020204030204" pitchFamily="49" charset="0"/>
              </a:rPr>
              <a:t> = (</a:t>
            </a:r>
            <a:r>
              <a:rPr lang="en-GB" sz="700" b="0" dirty="0">
                <a:solidFill>
                  <a:srgbClr val="CE9178"/>
                </a:solidFill>
                <a:effectLst/>
                <a:latin typeface="Consolas" panose="020B0609020204030204" pitchFamily="49" charset="0"/>
              </a:rPr>
              <a:t>"Graphic"</a:t>
            </a:r>
            <a:r>
              <a:rPr lang="en-GB" sz="700" b="0" dirty="0">
                <a:solidFill>
                  <a:srgbClr val="D4D4D4"/>
                </a:solidFill>
                <a:effectLst/>
                <a:latin typeface="Consolas" panose="020B0609020204030204" pitchFamily="49" charset="0"/>
              </a:rPr>
              <a:t>, </a:t>
            </a:r>
            <a:r>
              <a:rPr lang="en-GB" sz="700" b="0" dirty="0">
                <a:solidFill>
                  <a:srgbClr val="CE9178"/>
                </a:solidFill>
                <a:effectLst/>
                <a:latin typeface="Consolas" panose="020B0609020204030204" pitchFamily="49" charset="0"/>
              </a:rPr>
              <a:t>"End of Document"</a:t>
            </a:r>
            <a:r>
              <a:rPr lang="en-GB" sz="700" b="0" dirty="0">
                <a:solidFill>
                  <a:srgbClr val="D4D4D4"/>
                </a:solidFill>
                <a:effectLst/>
                <a:latin typeface="Consolas" panose="020B0609020204030204" pitchFamily="49" charset="0"/>
              </a:rPr>
              <a:t>, </a:t>
            </a:r>
            <a:r>
              <a:rPr lang="en-GB" sz="700" b="0" dirty="0">
                <a:solidFill>
                  <a:srgbClr val="CE9178"/>
                </a:solidFill>
                <a:effectLst/>
                <a:latin typeface="Consolas" panose="020B0609020204030204" pitchFamily="49" charset="0"/>
              </a:rPr>
              <a:t>"Related Articles"</a:t>
            </a:r>
            <a:r>
              <a:rPr lang="en-GB" sz="700" b="0" dirty="0">
                <a:solidFill>
                  <a:srgbClr val="D4D4D4"/>
                </a:solidFill>
                <a:effectLst/>
                <a:latin typeface="Consolas" panose="020B0609020204030204" pitchFamily="49" charset="0"/>
              </a:rPr>
              <a:t>)</a:t>
            </a:r>
          </a:p>
          <a:p>
            <a:r>
              <a:rPr lang="en-GB" sz="700" b="0" dirty="0">
                <a:solidFill>
                  <a:srgbClr val="D4D4D4"/>
                </a:solidFill>
                <a:effectLst/>
                <a:latin typeface="Consolas" panose="020B0609020204030204" pitchFamily="49" charset="0"/>
              </a:rPr>
              <a:t>    </a:t>
            </a:r>
          </a:p>
          <a:p>
            <a:r>
              <a:rPr lang="en-GB" sz="700" b="0" dirty="0">
                <a:solidFill>
                  <a:srgbClr val="D4D4D4"/>
                </a:solidFill>
                <a:effectLst/>
                <a:latin typeface="Consolas" panose="020B0609020204030204" pitchFamily="49" charset="0"/>
              </a:rPr>
              <a:t>        </a:t>
            </a:r>
            <a:r>
              <a:rPr lang="en-GB" sz="700" b="0" dirty="0">
                <a:solidFill>
                  <a:srgbClr val="6A9955"/>
                </a:solidFill>
                <a:effectLst/>
                <a:latin typeface="Consolas" panose="020B0609020204030204" pitchFamily="49" charset="0"/>
              </a:rPr>
              <a:t>#Dates</a:t>
            </a:r>
            <a:endParaRPr lang="en-GB" sz="700" b="0" dirty="0">
              <a:solidFill>
                <a:srgbClr val="D4D4D4"/>
              </a:solidFill>
              <a:effectLst/>
              <a:latin typeface="Consolas" panose="020B0609020204030204" pitchFamily="49" charset="0"/>
            </a:endParaRPr>
          </a:p>
          <a:p>
            <a:r>
              <a:rPr lang="en-GB" sz="700" b="0" dirty="0">
                <a:solidFill>
                  <a:srgbClr val="D4D4D4"/>
                </a:solidFill>
                <a:effectLst/>
                <a:latin typeface="Consolas" panose="020B0609020204030204" pitchFamily="49" charset="0"/>
              </a:rPr>
              <a:t>    </a:t>
            </a:r>
            <a:r>
              <a:rPr lang="en-GB" sz="700" b="0" dirty="0">
                <a:solidFill>
                  <a:srgbClr val="9CDCFE"/>
                </a:solidFill>
                <a:effectLst/>
                <a:latin typeface="Consolas" panose="020B0609020204030204" pitchFamily="49" charset="0"/>
              </a:rPr>
              <a:t>months</a:t>
            </a:r>
            <a:r>
              <a:rPr lang="en-GB" sz="700" b="0" dirty="0">
                <a:solidFill>
                  <a:srgbClr val="D4D4D4"/>
                </a:solidFill>
                <a:effectLst/>
                <a:latin typeface="Consolas" panose="020B0609020204030204" pitchFamily="49" charset="0"/>
              </a:rPr>
              <a:t> = [</a:t>
            </a:r>
            <a:r>
              <a:rPr lang="en-GB" sz="700" b="0" dirty="0">
                <a:solidFill>
                  <a:srgbClr val="CE9178"/>
                </a:solidFill>
                <a:effectLst/>
                <a:latin typeface="Consolas" panose="020B0609020204030204" pitchFamily="49" charset="0"/>
              </a:rPr>
              <a:t>"January"</a:t>
            </a:r>
            <a:r>
              <a:rPr lang="en-GB" sz="700" b="0" dirty="0">
                <a:solidFill>
                  <a:srgbClr val="D4D4D4"/>
                </a:solidFill>
                <a:effectLst/>
                <a:latin typeface="Consolas" panose="020B0609020204030204" pitchFamily="49" charset="0"/>
              </a:rPr>
              <a:t>, </a:t>
            </a:r>
            <a:r>
              <a:rPr lang="en-GB" sz="700" b="0" dirty="0">
                <a:solidFill>
                  <a:srgbClr val="CE9178"/>
                </a:solidFill>
                <a:effectLst/>
                <a:latin typeface="Consolas" panose="020B0609020204030204" pitchFamily="49" charset="0"/>
              </a:rPr>
              <a:t>"February"</a:t>
            </a:r>
            <a:r>
              <a:rPr lang="en-GB" sz="700" b="0" dirty="0">
                <a:solidFill>
                  <a:srgbClr val="D4D4D4"/>
                </a:solidFill>
                <a:effectLst/>
                <a:latin typeface="Consolas" panose="020B0609020204030204" pitchFamily="49" charset="0"/>
              </a:rPr>
              <a:t>, </a:t>
            </a:r>
            <a:r>
              <a:rPr lang="en-GB" sz="700" b="0" dirty="0">
                <a:solidFill>
                  <a:srgbClr val="CE9178"/>
                </a:solidFill>
                <a:effectLst/>
                <a:latin typeface="Consolas" panose="020B0609020204030204" pitchFamily="49" charset="0"/>
              </a:rPr>
              <a:t>"March"</a:t>
            </a:r>
            <a:r>
              <a:rPr lang="en-GB" sz="700" b="0" dirty="0">
                <a:solidFill>
                  <a:srgbClr val="D4D4D4"/>
                </a:solidFill>
                <a:effectLst/>
                <a:latin typeface="Consolas" panose="020B0609020204030204" pitchFamily="49" charset="0"/>
              </a:rPr>
              <a:t>, </a:t>
            </a:r>
            <a:r>
              <a:rPr lang="en-GB" sz="700" b="0" dirty="0">
                <a:solidFill>
                  <a:srgbClr val="CE9178"/>
                </a:solidFill>
                <a:effectLst/>
                <a:latin typeface="Consolas" panose="020B0609020204030204" pitchFamily="49" charset="0"/>
              </a:rPr>
              <a:t>"April"</a:t>
            </a:r>
            <a:r>
              <a:rPr lang="en-GB" sz="700" b="0" dirty="0">
                <a:solidFill>
                  <a:srgbClr val="D4D4D4"/>
                </a:solidFill>
                <a:effectLst/>
                <a:latin typeface="Consolas" panose="020B0609020204030204" pitchFamily="49" charset="0"/>
              </a:rPr>
              <a:t>, </a:t>
            </a:r>
            <a:r>
              <a:rPr lang="en-GB" sz="700" b="0" dirty="0">
                <a:solidFill>
                  <a:srgbClr val="CE9178"/>
                </a:solidFill>
                <a:effectLst/>
                <a:latin typeface="Consolas" panose="020B0609020204030204" pitchFamily="49" charset="0"/>
              </a:rPr>
              <a:t>"May"</a:t>
            </a:r>
            <a:r>
              <a:rPr lang="en-GB" sz="700" b="0" dirty="0">
                <a:solidFill>
                  <a:srgbClr val="D4D4D4"/>
                </a:solidFill>
                <a:effectLst/>
                <a:latin typeface="Consolas" panose="020B0609020204030204" pitchFamily="49" charset="0"/>
              </a:rPr>
              <a:t>, </a:t>
            </a:r>
            <a:r>
              <a:rPr lang="en-GB" sz="700" b="0" dirty="0">
                <a:solidFill>
                  <a:srgbClr val="CE9178"/>
                </a:solidFill>
                <a:effectLst/>
                <a:latin typeface="Consolas" panose="020B0609020204030204" pitchFamily="49" charset="0"/>
              </a:rPr>
              <a:t>"June"</a:t>
            </a:r>
            <a:r>
              <a:rPr lang="en-GB" sz="700" b="0" dirty="0">
                <a:solidFill>
                  <a:srgbClr val="D4D4D4"/>
                </a:solidFill>
                <a:effectLst/>
                <a:latin typeface="Consolas" panose="020B0609020204030204" pitchFamily="49" charset="0"/>
              </a:rPr>
              <a:t>, </a:t>
            </a:r>
            <a:r>
              <a:rPr lang="en-GB" sz="700" b="0" dirty="0">
                <a:solidFill>
                  <a:srgbClr val="CE9178"/>
                </a:solidFill>
                <a:effectLst/>
                <a:latin typeface="Consolas" panose="020B0609020204030204" pitchFamily="49" charset="0"/>
              </a:rPr>
              <a:t>"July"</a:t>
            </a:r>
            <a:r>
              <a:rPr lang="en-GB" sz="700" b="0" dirty="0">
                <a:solidFill>
                  <a:srgbClr val="D4D4D4"/>
                </a:solidFill>
                <a:effectLst/>
                <a:latin typeface="Consolas" panose="020B0609020204030204" pitchFamily="49" charset="0"/>
              </a:rPr>
              <a:t>, \</a:t>
            </a:r>
          </a:p>
          <a:p>
            <a:r>
              <a:rPr lang="en-GB" sz="700" b="0" dirty="0">
                <a:solidFill>
                  <a:srgbClr val="D4D4D4"/>
                </a:solidFill>
                <a:effectLst/>
                <a:latin typeface="Consolas" panose="020B0609020204030204" pitchFamily="49" charset="0"/>
              </a:rPr>
              <a:t>                  </a:t>
            </a:r>
            <a:r>
              <a:rPr lang="en-GB" sz="700" b="0" dirty="0">
                <a:solidFill>
                  <a:srgbClr val="CE9178"/>
                </a:solidFill>
                <a:effectLst/>
                <a:latin typeface="Consolas" panose="020B0609020204030204" pitchFamily="49" charset="0"/>
              </a:rPr>
              <a:t>"August"</a:t>
            </a:r>
            <a:r>
              <a:rPr lang="en-GB" sz="700" b="0" dirty="0">
                <a:solidFill>
                  <a:srgbClr val="D4D4D4"/>
                </a:solidFill>
                <a:effectLst/>
                <a:latin typeface="Consolas" panose="020B0609020204030204" pitchFamily="49" charset="0"/>
              </a:rPr>
              <a:t>, </a:t>
            </a:r>
            <a:r>
              <a:rPr lang="en-GB" sz="700" b="0" dirty="0">
                <a:solidFill>
                  <a:srgbClr val="CE9178"/>
                </a:solidFill>
                <a:effectLst/>
                <a:latin typeface="Consolas" panose="020B0609020204030204" pitchFamily="49" charset="0"/>
              </a:rPr>
              <a:t>"September"</a:t>
            </a:r>
            <a:r>
              <a:rPr lang="en-GB" sz="700" b="0" dirty="0">
                <a:solidFill>
                  <a:srgbClr val="D4D4D4"/>
                </a:solidFill>
                <a:effectLst/>
                <a:latin typeface="Consolas" panose="020B0609020204030204" pitchFamily="49" charset="0"/>
              </a:rPr>
              <a:t>, </a:t>
            </a:r>
            <a:r>
              <a:rPr lang="en-GB" sz="700" b="0" dirty="0">
                <a:solidFill>
                  <a:srgbClr val="CE9178"/>
                </a:solidFill>
                <a:effectLst/>
                <a:latin typeface="Consolas" panose="020B0609020204030204" pitchFamily="49" charset="0"/>
              </a:rPr>
              <a:t>"October"</a:t>
            </a:r>
            <a:r>
              <a:rPr lang="en-GB" sz="700" b="0" dirty="0">
                <a:solidFill>
                  <a:srgbClr val="D4D4D4"/>
                </a:solidFill>
                <a:effectLst/>
                <a:latin typeface="Consolas" panose="020B0609020204030204" pitchFamily="49" charset="0"/>
              </a:rPr>
              <a:t>, </a:t>
            </a:r>
            <a:r>
              <a:rPr lang="en-GB" sz="700" b="0" dirty="0">
                <a:solidFill>
                  <a:srgbClr val="CE9178"/>
                </a:solidFill>
                <a:effectLst/>
                <a:latin typeface="Consolas" panose="020B0609020204030204" pitchFamily="49" charset="0"/>
              </a:rPr>
              <a:t>"November"</a:t>
            </a:r>
            <a:r>
              <a:rPr lang="en-GB" sz="700" b="0" dirty="0">
                <a:solidFill>
                  <a:srgbClr val="D4D4D4"/>
                </a:solidFill>
                <a:effectLst/>
                <a:latin typeface="Consolas" panose="020B0609020204030204" pitchFamily="49" charset="0"/>
              </a:rPr>
              <a:t>, </a:t>
            </a:r>
            <a:r>
              <a:rPr lang="en-GB" sz="700" b="0" dirty="0">
                <a:solidFill>
                  <a:srgbClr val="CE9178"/>
                </a:solidFill>
                <a:effectLst/>
                <a:latin typeface="Consolas" panose="020B0609020204030204" pitchFamily="49" charset="0"/>
              </a:rPr>
              <a:t>"December"</a:t>
            </a:r>
            <a:r>
              <a:rPr lang="en-GB" sz="700" b="0" dirty="0">
                <a:solidFill>
                  <a:srgbClr val="D4D4D4"/>
                </a:solidFill>
                <a:effectLst/>
                <a:latin typeface="Consolas" panose="020B0609020204030204" pitchFamily="49" charset="0"/>
              </a:rPr>
              <a:t>]</a:t>
            </a:r>
          </a:p>
          <a:p>
            <a:r>
              <a:rPr lang="en-GB" sz="700" b="0" dirty="0">
                <a:solidFill>
                  <a:srgbClr val="D4D4D4"/>
                </a:solidFill>
                <a:effectLst/>
                <a:latin typeface="Consolas" panose="020B0609020204030204" pitchFamily="49" charset="0"/>
              </a:rPr>
              <a:t>    </a:t>
            </a:r>
          </a:p>
          <a:p>
            <a:r>
              <a:rPr lang="en-GB" sz="700" b="0" dirty="0">
                <a:solidFill>
                  <a:srgbClr val="D4D4D4"/>
                </a:solidFill>
                <a:effectLst/>
                <a:latin typeface="Consolas" panose="020B0609020204030204" pitchFamily="49" charset="0"/>
              </a:rPr>
              <a:t>    </a:t>
            </a:r>
            <a:r>
              <a:rPr lang="en-GB" sz="700" b="0" dirty="0" err="1">
                <a:solidFill>
                  <a:srgbClr val="9CDCFE"/>
                </a:solidFill>
                <a:effectLst/>
                <a:latin typeface="Consolas" panose="020B0609020204030204" pitchFamily="49" charset="0"/>
              </a:rPr>
              <a:t>copyright_pattern</a:t>
            </a:r>
            <a:r>
              <a:rPr lang="en-GB" sz="700" b="0" dirty="0">
                <a:solidFill>
                  <a:srgbClr val="D4D4D4"/>
                </a:solidFill>
                <a:effectLst/>
                <a:latin typeface="Consolas" panose="020B0609020204030204" pitchFamily="49" charset="0"/>
              </a:rPr>
              <a:t> = </a:t>
            </a:r>
            <a:r>
              <a:rPr lang="en-GB" sz="700" b="0" dirty="0" err="1">
                <a:solidFill>
                  <a:srgbClr val="569CD6"/>
                </a:solidFill>
                <a:effectLst/>
                <a:latin typeface="Consolas" panose="020B0609020204030204" pitchFamily="49" charset="0"/>
              </a:rPr>
              <a:t>r</a:t>
            </a:r>
            <a:r>
              <a:rPr lang="en-GB" sz="700" b="0" dirty="0" err="1">
                <a:solidFill>
                  <a:srgbClr val="D16969"/>
                </a:solidFill>
                <a:effectLst/>
                <a:latin typeface="Consolas" panose="020B0609020204030204" pitchFamily="49" charset="0"/>
              </a:rPr>
              <a:t>"Copyright</a:t>
            </a:r>
            <a:r>
              <a:rPr lang="en-GB" sz="700" b="0" dirty="0">
                <a:solidFill>
                  <a:srgbClr val="D16969"/>
                </a:solidFill>
                <a:effectLst/>
                <a:latin typeface="Consolas" panose="020B0609020204030204" pitchFamily="49" charset="0"/>
              </a:rPr>
              <a:t>\s</a:t>
            </a:r>
            <a:r>
              <a:rPr lang="en-GB" sz="700" b="0" dirty="0">
                <a:solidFill>
                  <a:srgbClr val="D7BA7D"/>
                </a:solidFill>
                <a:effectLst/>
                <a:latin typeface="Consolas" panose="020B0609020204030204" pitchFamily="49" charset="0"/>
              </a:rPr>
              <a:t>+</a:t>
            </a:r>
            <a:r>
              <a:rPr lang="en-GB" sz="700" b="0" dirty="0">
                <a:solidFill>
                  <a:srgbClr val="CE9178"/>
                </a:solidFill>
                <a:effectLst/>
                <a:latin typeface="Consolas" panose="020B0609020204030204" pitchFamily="49" charset="0"/>
              </a:rPr>
              <a:t>(</a:t>
            </a:r>
            <a:r>
              <a:rPr lang="en-GB" sz="700" b="0" dirty="0">
                <a:solidFill>
                  <a:srgbClr val="D16969"/>
                </a:solidFill>
                <a:effectLst/>
                <a:latin typeface="Consolas" panose="020B0609020204030204" pitchFamily="49" charset="0"/>
              </a:rPr>
              <a:t>\d</a:t>
            </a:r>
            <a:r>
              <a:rPr lang="en-GB" sz="700" b="0" dirty="0">
                <a:solidFill>
                  <a:srgbClr val="D7BA7D"/>
                </a:solidFill>
                <a:effectLst/>
                <a:latin typeface="Consolas" panose="020B0609020204030204" pitchFamily="49" charset="0"/>
              </a:rPr>
              <a:t>{4}</a:t>
            </a:r>
            <a:r>
              <a:rPr lang="en-GB" sz="700" b="0" dirty="0">
                <a:solidFill>
                  <a:srgbClr val="CE9178"/>
                </a:solidFill>
                <a:effectLst/>
                <a:latin typeface="Consolas" panose="020B0609020204030204" pitchFamily="49" charset="0"/>
              </a:rPr>
              <a:t>)</a:t>
            </a:r>
            <a:r>
              <a:rPr lang="en-GB" sz="700" b="0" dirty="0">
                <a:solidFill>
                  <a:srgbClr val="D16969"/>
                </a:solidFill>
                <a:effectLst/>
                <a:latin typeface="Consolas" panose="020B0609020204030204" pitchFamily="49" charset="0"/>
              </a:rPr>
              <a:t>"</a:t>
            </a:r>
            <a:r>
              <a:rPr lang="en-GB" sz="700" b="0" dirty="0">
                <a:solidFill>
                  <a:srgbClr val="D4D4D4"/>
                </a:solidFill>
                <a:effectLst/>
                <a:latin typeface="Consolas" panose="020B0609020204030204" pitchFamily="49" charset="0"/>
              </a:rPr>
              <a:t> </a:t>
            </a:r>
            <a:r>
              <a:rPr lang="en-GB" sz="700" b="0" dirty="0">
                <a:solidFill>
                  <a:srgbClr val="6A9955"/>
                </a:solidFill>
                <a:effectLst/>
                <a:latin typeface="Consolas" panose="020B0609020204030204" pitchFamily="49" charset="0"/>
              </a:rPr>
              <a:t>#for date retrieval</a:t>
            </a:r>
            <a:endParaRPr lang="en-GB" sz="700" b="0" dirty="0">
              <a:solidFill>
                <a:srgbClr val="D4D4D4"/>
              </a:solidFill>
              <a:effectLst/>
              <a:latin typeface="Consolas" panose="020B0609020204030204" pitchFamily="49" charset="0"/>
            </a:endParaRPr>
          </a:p>
          <a:p>
            <a:r>
              <a:rPr lang="en-GB" sz="700" b="0" dirty="0">
                <a:solidFill>
                  <a:srgbClr val="D4D4D4"/>
                </a:solidFill>
                <a:effectLst/>
                <a:latin typeface="Consolas" panose="020B0609020204030204" pitchFamily="49" charset="0"/>
              </a:rPr>
              <a:t>    </a:t>
            </a:r>
          </a:p>
          <a:p>
            <a:r>
              <a:rPr lang="en-GB" sz="700" b="0" dirty="0">
                <a:solidFill>
                  <a:srgbClr val="D4D4D4"/>
                </a:solidFill>
                <a:effectLst/>
                <a:latin typeface="Consolas" panose="020B0609020204030204" pitchFamily="49" charset="0"/>
              </a:rPr>
              <a:t>    </a:t>
            </a:r>
            <a:r>
              <a:rPr lang="en-GB" sz="700" b="0" dirty="0">
                <a:solidFill>
                  <a:srgbClr val="6A9955"/>
                </a:solidFill>
                <a:effectLst/>
                <a:latin typeface="Consolas" panose="020B0609020204030204" pitchFamily="49" charset="0"/>
              </a:rPr>
              <a:t># Loop through paragraphs and extract data</a:t>
            </a:r>
            <a:endParaRPr lang="en-GB" sz="700" b="0" dirty="0">
              <a:solidFill>
                <a:srgbClr val="D4D4D4"/>
              </a:solidFill>
              <a:effectLst/>
              <a:latin typeface="Consolas" panose="020B0609020204030204" pitchFamily="49" charset="0"/>
            </a:endParaRPr>
          </a:p>
          <a:p>
            <a:r>
              <a:rPr lang="en-GB" sz="700" b="0" dirty="0">
                <a:solidFill>
                  <a:srgbClr val="D4D4D4"/>
                </a:solidFill>
                <a:effectLst/>
                <a:latin typeface="Consolas" panose="020B0609020204030204" pitchFamily="49" charset="0"/>
              </a:rPr>
              <a:t>    </a:t>
            </a:r>
            <a:r>
              <a:rPr lang="en-GB" sz="700" b="0" dirty="0">
                <a:solidFill>
                  <a:srgbClr val="C586C0"/>
                </a:solidFill>
                <a:effectLst/>
                <a:latin typeface="Consolas" panose="020B0609020204030204" pitchFamily="49" charset="0"/>
              </a:rPr>
              <a:t>for</a:t>
            </a:r>
            <a:r>
              <a:rPr lang="en-GB" sz="700" b="0" dirty="0">
                <a:solidFill>
                  <a:srgbClr val="D4D4D4"/>
                </a:solidFill>
                <a:effectLst/>
                <a:latin typeface="Consolas" panose="020B0609020204030204" pitchFamily="49" charset="0"/>
              </a:rPr>
              <a:t> </a:t>
            </a:r>
            <a:r>
              <a:rPr lang="en-GB" sz="700" b="0" dirty="0" err="1">
                <a:solidFill>
                  <a:srgbClr val="9CDCFE"/>
                </a:solidFill>
                <a:effectLst/>
                <a:latin typeface="Consolas" panose="020B0609020204030204" pitchFamily="49" charset="0"/>
              </a:rPr>
              <a:t>idx</a:t>
            </a:r>
            <a:r>
              <a:rPr lang="en-GB" sz="700" b="0" dirty="0">
                <a:solidFill>
                  <a:srgbClr val="D4D4D4"/>
                </a:solidFill>
                <a:effectLst/>
                <a:latin typeface="Consolas" panose="020B0609020204030204" pitchFamily="49" charset="0"/>
              </a:rPr>
              <a:t>, </a:t>
            </a:r>
            <a:r>
              <a:rPr lang="en-GB" sz="700" b="0" dirty="0">
                <a:solidFill>
                  <a:srgbClr val="9CDCFE"/>
                </a:solidFill>
                <a:effectLst/>
                <a:latin typeface="Consolas" panose="020B0609020204030204" pitchFamily="49" charset="0"/>
              </a:rPr>
              <a:t>paragraph</a:t>
            </a:r>
            <a:r>
              <a:rPr lang="en-GB" sz="700" b="0" dirty="0">
                <a:solidFill>
                  <a:srgbClr val="D4D4D4"/>
                </a:solidFill>
                <a:effectLst/>
                <a:latin typeface="Consolas" panose="020B0609020204030204" pitchFamily="49" charset="0"/>
              </a:rPr>
              <a:t> </a:t>
            </a:r>
            <a:r>
              <a:rPr lang="en-GB" sz="700" b="0" dirty="0">
                <a:solidFill>
                  <a:srgbClr val="C586C0"/>
                </a:solidFill>
                <a:effectLst/>
                <a:latin typeface="Consolas" panose="020B0609020204030204" pitchFamily="49" charset="0"/>
              </a:rPr>
              <a:t>in</a:t>
            </a:r>
            <a:r>
              <a:rPr lang="en-GB" sz="700" b="0" dirty="0">
                <a:solidFill>
                  <a:srgbClr val="D4D4D4"/>
                </a:solidFill>
                <a:effectLst/>
                <a:latin typeface="Consolas" panose="020B0609020204030204" pitchFamily="49" charset="0"/>
              </a:rPr>
              <a:t> </a:t>
            </a:r>
            <a:r>
              <a:rPr lang="en-GB" sz="700" b="0" dirty="0">
                <a:solidFill>
                  <a:srgbClr val="4EC9B0"/>
                </a:solidFill>
                <a:effectLst/>
                <a:latin typeface="Consolas" panose="020B0609020204030204" pitchFamily="49" charset="0"/>
              </a:rPr>
              <a:t>enumerate</a:t>
            </a:r>
            <a:r>
              <a:rPr lang="en-GB" sz="700" b="0" dirty="0">
                <a:solidFill>
                  <a:srgbClr val="D4D4D4"/>
                </a:solidFill>
                <a:effectLst/>
                <a:latin typeface="Consolas" panose="020B0609020204030204" pitchFamily="49" charset="0"/>
              </a:rPr>
              <a:t>(</a:t>
            </a:r>
            <a:r>
              <a:rPr lang="en-GB" sz="700" b="0" dirty="0" err="1">
                <a:solidFill>
                  <a:srgbClr val="9CDCFE"/>
                </a:solidFill>
                <a:effectLst/>
                <a:latin typeface="Consolas" panose="020B0609020204030204" pitchFamily="49" charset="0"/>
              </a:rPr>
              <a:t>doc</a:t>
            </a:r>
            <a:r>
              <a:rPr lang="en-GB" sz="700" b="0" dirty="0" err="1">
                <a:solidFill>
                  <a:srgbClr val="D4D4D4"/>
                </a:solidFill>
                <a:effectLst/>
                <a:latin typeface="Consolas" panose="020B0609020204030204" pitchFamily="49" charset="0"/>
              </a:rPr>
              <a:t>.paragraphs</a:t>
            </a:r>
            <a:r>
              <a:rPr lang="en-GB" sz="700" b="0" dirty="0">
                <a:solidFill>
                  <a:srgbClr val="D4D4D4"/>
                </a:solidFill>
                <a:effectLst/>
                <a:latin typeface="Consolas" panose="020B0609020204030204" pitchFamily="49" charset="0"/>
              </a:rPr>
              <a:t>):</a:t>
            </a:r>
          </a:p>
          <a:p>
            <a:r>
              <a:rPr lang="en-GB" sz="700" b="0" dirty="0">
                <a:solidFill>
                  <a:srgbClr val="D4D4D4"/>
                </a:solidFill>
                <a:effectLst/>
                <a:latin typeface="Consolas" panose="020B0609020204030204" pitchFamily="49" charset="0"/>
              </a:rPr>
              <a:t>        </a:t>
            </a:r>
            <a:r>
              <a:rPr lang="en-GB" sz="700" b="0" dirty="0">
                <a:solidFill>
                  <a:srgbClr val="9CDCFE"/>
                </a:solidFill>
                <a:effectLst/>
                <a:latin typeface="Consolas" panose="020B0609020204030204" pitchFamily="49" charset="0"/>
              </a:rPr>
              <a:t>text</a:t>
            </a:r>
            <a:r>
              <a:rPr lang="en-GB" sz="700" b="0" dirty="0">
                <a:solidFill>
                  <a:srgbClr val="D4D4D4"/>
                </a:solidFill>
                <a:effectLst/>
                <a:latin typeface="Consolas" panose="020B0609020204030204" pitchFamily="49" charset="0"/>
              </a:rPr>
              <a:t> = </a:t>
            </a:r>
            <a:r>
              <a:rPr lang="en-GB" sz="700" b="0" dirty="0" err="1">
                <a:solidFill>
                  <a:srgbClr val="9CDCFE"/>
                </a:solidFill>
                <a:effectLst/>
                <a:latin typeface="Consolas" panose="020B0609020204030204" pitchFamily="49" charset="0"/>
              </a:rPr>
              <a:t>paragraph</a:t>
            </a:r>
            <a:r>
              <a:rPr lang="en-GB" sz="700" b="0" dirty="0" err="1">
                <a:solidFill>
                  <a:srgbClr val="D4D4D4"/>
                </a:solidFill>
                <a:effectLst/>
                <a:latin typeface="Consolas" panose="020B0609020204030204" pitchFamily="49" charset="0"/>
              </a:rPr>
              <a:t>.text.strip</a:t>
            </a:r>
            <a:r>
              <a:rPr lang="en-GB" sz="700" b="0" dirty="0">
                <a:solidFill>
                  <a:srgbClr val="D4D4D4"/>
                </a:solidFill>
                <a:effectLst/>
                <a:latin typeface="Consolas" panose="020B0609020204030204" pitchFamily="49" charset="0"/>
              </a:rPr>
              <a:t>()</a:t>
            </a:r>
          </a:p>
          <a:p>
            <a:r>
              <a:rPr lang="en-GB" sz="700" b="0" dirty="0">
                <a:solidFill>
                  <a:srgbClr val="D4D4D4"/>
                </a:solidFill>
                <a:effectLst/>
                <a:latin typeface="Consolas" panose="020B0609020204030204" pitchFamily="49" charset="0"/>
              </a:rPr>
              <a:t>        </a:t>
            </a:r>
          </a:p>
          <a:p>
            <a:r>
              <a:rPr lang="en-GB" sz="700" b="0" dirty="0">
                <a:solidFill>
                  <a:srgbClr val="D4D4D4"/>
                </a:solidFill>
                <a:effectLst/>
                <a:latin typeface="Consolas" panose="020B0609020204030204" pitchFamily="49" charset="0"/>
              </a:rPr>
              <a:t>        </a:t>
            </a:r>
            <a:r>
              <a:rPr lang="en-GB" sz="700" b="0" dirty="0">
                <a:solidFill>
                  <a:srgbClr val="6A9955"/>
                </a:solidFill>
                <a:effectLst/>
                <a:latin typeface="Consolas" panose="020B0609020204030204" pitchFamily="49" charset="0"/>
              </a:rPr>
              <a:t># Extract title</a:t>
            </a:r>
            <a:endParaRPr lang="en-GB" sz="700" b="0" dirty="0">
              <a:solidFill>
                <a:srgbClr val="D4D4D4"/>
              </a:solidFill>
              <a:effectLst/>
              <a:latin typeface="Consolas" panose="020B0609020204030204" pitchFamily="49" charset="0"/>
            </a:endParaRPr>
          </a:p>
          <a:p>
            <a:r>
              <a:rPr lang="en-GB" sz="700" b="0" dirty="0">
                <a:solidFill>
                  <a:srgbClr val="D4D4D4"/>
                </a:solidFill>
                <a:effectLst/>
                <a:latin typeface="Consolas" panose="020B0609020204030204" pitchFamily="49" charset="0"/>
              </a:rPr>
              <a:t>        </a:t>
            </a:r>
            <a:r>
              <a:rPr lang="en-GB" sz="700" b="0" dirty="0">
                <a:solidFill>
                  <a:srgbClr val="C586C0"/>
                </a:solidFill>
                <a:effectLst/>
                <a:latin typeface="Consolas" panose="020B0609020204030204" pitchFamily="49" charset="0"/>
              </a:rPr>
              <a:t>if</a:t>
            </a:r>
            <a:r>
              <a:rPr lang="en-GB" sz="700" b="0" dirty="0">
                <a:solidFill>
                  <a:srgbClr val="D4D4D4"/>
                </a:solidFill>
                <a:effectLst/>
                <a:latin typeface="Consolas" panose="020B0609020204030204" pitchFamily="49" charset="0"/>
              </a:rPr>
              <a:t> </a:t>
            </a:r>
            <a:r>
              <a:rPr lang="en-GB" sz="700" b="0" dirty="0" err="1">
                <a:solidFill>
                  <a:srgbClr val="9CDCFE"/>
                </a:solidFill>
                <a:effectLst/>
                <a:latin typeface="Consolas" panose="020B0609020204030204" pitchFamily="49" charset="0"/>
              </a:rPr>
              <a:t>idx</a:t>
            </a:r>
            <a:r>
              <a:rPr lang="en-GB" sz="700" b="0" dirty="0">
                <a:solidFill>
                  <a:srgbClr val="D4D4D4"/>
                </a:solidFill>
                <a:effectLst/>
                <a:latin typeface="Consolas" panose="020B0609020204030204" pitchFamily="49" charset="0"/>
              </a:rPr>
              <a:t> == </a:t>
            </a:r>
            <a:r>
              <a:rPr lang="en-GB" sz="700" b="0" dirty="0">
                <a:solidFill>
                  <a:srgbClr val="B5CEA8"/>
                </a:solidFill>
                <a:effectLst/>
                <a:latin typeface="Consolas" panose="020B0609020204030204" pitchFamily="49" charset="0"/>
              </a:rPr>
              <a:t>3</a:t>
            </a:r>
            <a:r>
              <a:rPr lang="en-GB" sz="700" b="0" dirty="0">
                <a:solidFill>
                  <a:srgbClr val="D4D4D4"/>
                </a:solidFill>
                <a:effectLst/>
                <a:latin typeface="Consolas" panose="020B0609020204030204" pitchFamily="49" charset="0"/>
              </a:rPr>
              <a:t>:         </a:t>
            </a:r>
          </a:p>
          <a:p>
            <a:r>
              <a:rPr lang="en-GB" sz="700" b="0" dirty="0">
                <a:solidFill>
                  <a:srgbClr val="D4D4D4"/>
                </a:solidFill>
                <a:effectLst/>
                <a:latin typeface="Consolas" panose="020B0609020204030204" pitchFamily="49" charset="0"/>
              </a:rPr>
              <a:t>            </a:t>
            </a:r>
            <a:r>
              <a:rPr lang="en-GB" sz="700" b="0" dirty="0">
                <a:solidFill>
                  <a:srgbClr val="9CDCFE"/>
                </a:solidFill>
                <a:effectLst/>
                <a:latin typeface="Consolas" panose="020B0609020204030204" pitchFamily="49" charset="0"/>
              </a:rPr>
              <a:t>data</a:t>
            </a:r>
            <a:r>
              <a:rPr lang="en-GB" sz="700" b="0" dirty="0">
                <a:solidFill>
                  <a:srgbClr val="D4D4D4"/>
                </a:solidFill>
                <a:effectLst/>
                <a:latin typeface="Consolas" panose="020B0609020204030204" pitchFamily="49" charset="0"/>
              </a:rPr>
              <a:t>[</a:t>
            </a:r>
            <a:r>
              <a:rPr lang="en-GB" sz="700" b="0" dirty="0">
                <a:solidFill>
                  <a:srgbClr val="CE9178"/>
                </a:solidFill>
                <a:effectLst/>
                <a:latin typeface="Consolas" panose="020B0609020204030204" pitchFamily="49" charset="0"/>
              </a:rPr>
              <a:t>"title"</a:t>
            </a:r>
            <a:r>
              <a:rPr lang="en-GB" sz="700" b="0" dirty="0">
                <a:solidFill>
                  <a:srgbClr val="D4D4D4"/>
                </a:solidFill>
                <a:effectLst/>
                <a:latin typeface="Consolas" panose="020B0609020204030204" pitchFamily="49" charset="0"/>
              </a:rPr>
              <a:t>] = </a:t>
            </a:r>
            <a:r>
              <a:rPr lang="en-GB" sz="700" b="0" dirty="0">
                <a:solidFill>
                  <a:srgbClr val="9CDCFE"/>
                </a:solidFill>
                <a:effectLst/>
                <a:latin typeface="Consolas" panose="020B0609020204030204" pitchFamily="49" charset="0"/>
              </a:rPr>
              <a:t>text</a:t>
            </a:r>
            <a:endParaRPr lang="en-GB" sz="700" b="0" dirty="0">
              <a:solidFill>
                <a:srgbClr val="D4D4D4"/>
              </a:solidFill>
              <a:effectLst/>
              <a:latin typeface="Consolas" panose="020B0609020204030204" pitchFamily="49" charset="0"/>
            </a:endParaRPr>
          </a:p>
        </p:txBody>
      </p:sp>
      <p:sp>
        <p:nvSpPr>
          <p:cNvPr id="7" name="TextBox 6">
            <a:extLst>
              <a:ext uri="{FF2B5EF4-FFF2-40B4-BE49-F238E27FC236}">
                <a16:creationId xmlns:a16="http://schemas.microsoft.com/office/drawing/2014/main" id="{ED372E2E-C541-13ED-6146-783029C55086}"/>
              </a:ext>
            </a:extLst>
          </p:cNvPr>
          <p:cNvSpPr txBox="1"/>
          <p:nvPr/>
        </p:nvSpPr>
        <p:spPr>
          <a:xfrm>
            <a:off x="5883572" y="4762606"/>
            <a:ext cx="2520103" cy="1061829"/>
          </a:xfrm>
          <a:prstGeom prst="rect">
            <a:avLst/>
          </a:prstGeom>
          <a:solidFill>
            <a:schemeClr val="tx1">
              <a:lumMod val="85000"/>
              <a:lumOff val="15000"/>
            </a:schemeClr>
          </a:solidFill>
        </p:spPr>
        <p:txBody>
          <a:bodyPr wrap="square">
            <a:spAutoFit/>
          </a:bodyPr>
          <a:lstStyle/>
          <a:p>
            <a:r>
              <a:rPr lang="de-DE" sz="900" b="0" dirty="0">
                <a:solidFill>
                  <a:srgbClr val="6A9955"/>
                </a:solidFill>
                <a:effectLst/>
                <a:latin typeface="Consolas" panose="020B0609020204030204" pitchFamily="49" charset="0"/>
              </a:rPr>
              <a:t># Load </a:t>
            </a:r>
            <a:r>
              <a:rPr lang="de-DE" sz="900" b="0" dirty="0" err="1">
                <a:solidFill>
                  <a:srgbClr val="6A9955"/>
                </a:solidFill>
                <a:effectLst/>
                <a:latin typeface="Consolas" panose="020B0609020204030204" pitchFamily="49" charset="0"/>
              </a:rPr>
              <a:t>spaCy</a:t>
            </a:r>
            <a:r>
              <a:rPr lang="de-DE" sz="900" b="0" dirty="0">
                <a:solidFill>
                  <a:srgbClr val="6A9955"/>
                </a:solidFill>
                <a:effectLst/>
                <a:latin typeface="Consolas" panose="020B0609020204030204" pitchFamily="49" charset="0"/>
              </a:rPr>
              <a:t> </a:t>
            </a:r>
            <a:r>
              <a:rPr lang="de-DE" sz="900" b="0" dirty="0" err="1">
                <a:solidFill>
                  <a:srgbClr val="6A9955"/>
                </a:solidFill>
                <a:effectLst/>
                <a:latin typeface="Consolas" panose="020B0609020204030204" pitchFamily="49" charset="0"/>
              </a:rPr>
              <a:t>model</a:t>
            </a:r>
            <a:endParaRPr lang="de-DE" sz="900" b="0" dirty="0">
              <a:solidFill>
                <a:srgbClr val="D4D4D4"/>
              </a:solidFill>
              <a:effectLst/>
              <a:latin typeface="Consolas" panose="020B0609020204030204" pitchFamily="49" charset="0"/>
            </a:endParaRPr>
          </a:p>
          <a:p>
            <a:r>
              <a:rPr lang="de-DE" sz="900" b="0" dirty="0" err="1">
                <a:solidFill>
                  <a:srgbClr val="9CDCFE"/>
                </a:solidFill>
                <a:effectLst/>
                <a:latin typeface="Consolas" panose="020B0609020204030204" pitchFamily="49" charset="0"/>
              </a:rPr>
              <a:t>nlp</a:t>
            </a:r>
            <a:r>
              <a:rPr lang="de-DE" sz="900" b="0" dirty="0">
                <a:solidFill>
                  <a:srgbClr val="D4D4D4"/>
                </a:solidFill>
                <a:effectLst/>
                <a:latin typeface="Consolas" panose="020B0609020204030204" pitchFamily="49" charset="0"/>
              </a:rPr>
              <a:t> = </a:t>
            </a:r>
            <a:r>
              <a:rPr lang="de-DE" sz="900" b="0" dirty="0" err="1">
                <a:solidFill>
                  <a:srgbClr val="4EC9B0"/>
                </a:solidFill>
                <a:effectLst/>
                <a:latin typeface="Consolas" panose="020B0609020204030204" pitchFamily="49" charset="0"/>
              </a:rPr>
              <a:t>spacy</a:t>
            </a:r>
            <a:r>
              <a:rPr lang="de-DE" sz="900" b="0" dirty="0" err="1">
                <a:solidFill>
                  <a:srgbClr val="D4D4D4"/>
                </a:solidFill>
                <a:effectLst/>
                <a:latin typeface="Consolas" panose="020B0609020204030204" pitchFamily="49" charset="0"/>
              </a:rPr>
              <a:t>.load</a:t>
            </a:r>
            <a:r>
              <a:rPr lang="de-DE" sz="900" b="0" dirty="0">
                <a:solidFill>
                  <a:srgbClr val="D4D4D4"/>
                </a:solidFill>
                <a:effectLst/>
                <a:latin typeface="Consolas" panose="020B0609020204030204" pitchFamily="49" charset="0"/>
              </a:rPr>
              <a:t>(</a:t>
            </a:r>
            <a:r>
              <a:rPr lang="de-DE" sz="900" b="0" dirty="0">
                <a:solidFill>
                  <a:srgbClr val="CE9178"/>
                </a:solidFill>
                <a:effectLst/>
                <a:latin typeface="Consolas" panose="020B0609020204030204" pitchFamily="49" charset="0"/>
              </a:rPr>
              <a:t>"</a:t>
            </a:r>
            <a:r>
              <a:rPr lang="de-DE" sz="900" b="0" dirty="0" err="1">
                <a:solidFill>
                  <a:srgbClr val="CE9178"/>
                </a:solidFill>
                <a:effectLst/>
                <a:latin typeface="Consolas" panose="020B0609020204030204" pitchFamily="49" charset="0"/>
              </a:rPr>
              <a:t>en_core_web_sm</a:t>
            </a:r>
            <a:r>
              <a:rPr lang="de-DE" sz="900" b="0" dirty="0">
                <a:solidFill>
                  <a:srgbClr val="CE9178"/>
                </a:solidFill>
                <a:effectLst/>
                <a:latin typeface="Consolas" panose="020B0609020204030204" pitchFamily="49" charset="0"/>
              </a:rPr>
              <a:t>"</a:t>
            </a:r>
            <a:r>
              <a:rPr lang="de-DE" sz="900" b="0" dirty="0">
                <a:solidFill>
                  <a:srgbClr val="D4D4D4"/>
                </a:solidFill>
                <a:effectLst/>
                <a:latin typeface="Consolas" panose="020B0609020204030204" pitchFamily="49" charset="0"/>
              </a:rPr>
              <a:t>)</a:t>
            </a:r>
          </a:p>
          <a:p>
            <a:br>
              <a:rPr lang="de-DE" sz="900" b="0" dirty="0">
                <a:solidFill>
                  <a:srgbClr val="D4D4D4"/>
                </a:solidFill>
                <a:effectLst/>
                <a:latin typeface="Consolas" panose="020B0609020204030204" pitchFamily="49" charset="0"/>
              </a:rPr>
            </a:br>
            <a:r>
              <a:rPr lang="de-DE" sz="900" b="0" dirty="0" err="1">
                <a:solidFill>
                  <a:srgbClr val="569CD6"/>
                </a:solidFill>
                <a:effectLst/>
                <a:latin typeface="Consolas" panose="020B0609020204030204" pitchFamily="49" charset="0"/>
              </a:rPr>
              <a:t>def</a:t>
            </a:r>
            <a:r>
              <a:rPr lang="de-DE" sz="900" b="0" dirty="0">
                <a:solidFill>
                  <a:srgbClr val="D4D4D4"/>
                </a:solidFill>
                <a:effectLst/>
                <a:latin typeface="Consolas" panose="020B0609020204030204" pitchFamily="49" charset="0"/>
              </a:rPr>
              <a:t> </a:t>
            </a:r>
            <a:r>
              <a:rPr lang="de-DE" sz="900" b="0" dirty="0" err="1">
                <a:solidFill>
                  <a:srgbClr val="DCDCAA"/>
                </a:solidFill>
                <a:effectLst/>
                <a:latin typeface="Consolas" panose="020B0609020204030204" pitchFamily="49" charset="0"/>
              </a:rPr>
              <a:t>process_text</a:t>
            </a:r>
            <a:r>
              <a:rPr lang="de-DE" sz="900" b="0" dirty="0">
                <a:solidFill>
                  <a:srgbClr val="D4D4D4"/>
                </a:solidFill>
                <a:effectLst/>
                <a:latin typeface="Consolas" panose="020B0609020204030204" pitchFamily="49" charset="0"/>
              </a:rPr>
              <a:t>(</a:t>
            </a:r>
            <a:r>
              <a:rPr lang="de-DE" sz="900" b="0" dirty="0" err="1">
                <a:solidFill>
                  <a:srgbClr val="9CDCFE"/>
                </a:solidFill>
                <a:effectLst/>
                <a:latin typeface="Consolas" panose="020B0609020204030204" pitchFamily="49" charset="0"/>
              </a:rPr>
              <a:t>text</a:t>
            </a:r>
            <a:r>
              <a:rPr lang="de-DE" sz="900" b="0" dirty="0">
                <a:solidFill>
                  <a:srgbClr val="D4D4D4"/>
                </a:solidFill>
                <a:effectLst/>
                <a:latin typeface="Consolas" panose="020B0609020204030204" pitchFamily="49" charset="0"/>
              </a:rPr>
              <a:t>):</a:t>
            </a:r>
          </a:p>
          <a:p>
            <a:r>
              <a:rPr lang="de-DE" sz="900" b="0" dirty="0">
                <a:solidFill>
                  <a:srgbClr val="D4D4D4"/>
                </a:solidFill>
                <a:effectLst/>
                <a:latin typeface="Consolas" panose="020B0609020204030204" pitchFamily="49" charset="0"/>
              </a:rPr>
              <a:t>    </a:t>
            </a:r>
            <a:r>
              <a:rPr lang="de-DE" sz="900" b="0" dirty="0">
                <a:solidFill>
                  <a:srgbClr val="6A9955"/>
                </a:solidFill>
                <a:effectLst/>
                <a:latin typeface="Consolas" panose="020B0609020204030204" pitchFamily="49" charset="0"/>
              </a:rPr>
              <a:t># </a:t>
            </a:r>
            <a:r>
              <a:rPr lang="de-DE" sz="900" b="0" dirty="0" err="1">
                <a:solidFill>
                  <a:srgbClr val="6A9955"/>
                </a:solidFill>
                <a:effectLst/>
                <a:latin typeface="Consolas" panose="020B0609020204030204" pitchFamily="49" charset="0"/>
              </a:rPr>
              <a:t>Process</a:t>
            </a:r>
            <a:r>
              <a:rPr lang="de-DE" sz="900" b="0" dirty="0">
                <a:solidFill>
                  <a:srgbClr val="6A9955"/>
                </a:solidFill>
                <a:effectLst/>
                <a:latin typeface="Consolas" panose="020B0609020204030204" pitchFamily="49" charset="0"/>
              </a:rPr>
              <a:t> </a:t>
            </a:r>
            <a:r>
              <a:rPr lang="de-DE" sz="900" b="0" dirty="0" err="1">
                <a:solidFill>
                  <a:srgbClr val="6A9955"/>
                </a:solidFill>
                <a:effectLst/>
                <a:latin typeface="Consolas" panose="020B0609020204030204" pitchFamily="49" charset="0"/>
              </a:rPr>
              <a:t>text</a:t>
            </a:r>
            <a:r>
              <a:rPr lang="de-DE" sz="900" b="0" dirty="0">
                <a:solidFill>
                  <a:srgbClr val="6A9955"/>
                </a:solidFill>
                <a:effectLst/>
                <a:latin typeface="Consolas" panose="020B0609020204030204" pitchFamily="49" charset="0"/>
              </a:rPr>
              <a:t> </a:t>
            </a:r>
            <a:r>
              <a:rPr lang="de-DE" sz="900" b="0" dirty="0" err="1">
                <a:solidFill>
                  <a:srgbClr val="6A9955"/>
                </a:solidFill>
                <a:effectLst/>
                <a:latin typeface="Consolas" panose="020B0609020204030204" pitchFamily="49" charset="0"/>
              </a:rPr>
              <a:t>with</a:t>
            </a:r>
            <a:r>
              <a:rPr lang="de-DE" sz="900" b="0" dirty="0">
                <a:solidFill>
                  <a:srgbClr val="6A9955"/>
                </a:solidFill>
                <a:effectLst/>
                <a:latin typeface="Consolas" panose="020B0609020204030204" pitchFamily="49" charset="0"/>
              </a:rPr>
              <a:t> </a:t>
            </a:r>
            <a:r>
              <a:rPr lang="de-DE" sz="900" b="0" dirty="0" err="1">
                <a:solidFill>
                  <a:srgbClr val="6A9955"/>
                </a:solidFill>
                <a:effectLst/>
                <a:latin typeface="Consolas" panose="020B0609020204030204" pitchFamily="49" charset="0"/>
              </a:rPr>
              <a:t>spaCy</a:t>
            </a:r>
            <a:endParaRPr lang="de-DE" sz="900" b="0" dirty="0">
              <a:solidFill>
                <a:srgbClr val="D4D4D4"/>
              </a:solidFill>
              <a:effectLst/>
              <a:latin typeface="Consolas" panose="020B0609020204030204" pitchFamily="49" charset="0"/>
            </a:endParaRPr>
          </a:p>
          <a:p>
            <a:r>
              <a:rPr lang="de-DE" sz="900" b="0" dirty="0">
                <a:solidFill>
                  <a:srgbClr val="D4D4D4"/>
                </a:solidFill>
                <a:effectLst/>
                <a:latin typeface="Consolas" panose="020B0609020204030204" pitchFamily="49" charset="0"/>
              </a:rPr>
              <a:t>    </a:t>
            </a:r>
            <a:r>
              <a:rPr lang="de-DE" sz="900" b="0" dirty="0" err="1">
                <a:solidFill>
                  <a:srgbClr val="9CDCFE"/>
                </a:solidFill>
                <a:effectLst/>
                <a:latin typeface="Consolas" panose="020B0609020204030204" pitchFamily="49" charset="0"/>
              </a:rPr>
              <a:t>doc</a:t>
            </a:r>
            <a:r>
              <a:rPr lang="de-DE" sz="900" b="0" dirty="0">
                <a:solidFill>
                  <a:srgbClr val="D4D4D4"/>
                </a:solidFill>
                <a:effectLst/>
                <a:latin typeface="Consolas" panose="020B0609020204030204" pitchFamily="49" charset="0"/>
              </a:rPr>
              <a:t> = </a:t>
            </a:r>
            <a:r>
              <a:rPr lang="de-DE" sz="900" b="0" dirty="0" err="1">
                <a:solidFill>
                  <a:srgbClr val="9CDCFE"/>
                </a:solidFill>
                <a:effectLst/>
                <a:latin typeface="Consolas" panose="020B0609020204030204" pitchFamily="49" charset="0"/>
              </a:rPr>
              <a:t>nlp</a:t>
            </a:r>
            <a:r>
              <a:rPr lang="de-DE" sz="900" b="0" dirty="0">
                <a:solidFill>
                  <a:srgbClr val="D4D4D4"/>
                </a:solidFill>
                <a:effectLst/>
                <a:latin typeface="Consolas" panose="020B0609020204030204" pitchFamily="49" charset="0"/>
              </a:rPr>
              <a:t>(</a:t>
            </a:r>
            <a:r>
              <a:rPr lang="de-DE" sz="900" b="0" dirty="0" err="1">
                <a:solidFill>
                  <a:srgbClr val="9CDCFE"/>
                </a:solidFill>
                <a:effectLst/>
                <a:latin typeface="Consolas" panose="020B0609020204030204" pitchFamily="49" charset="0"/>
              </a:rPr>
              <a:t>text</a:t>
            </a:r>
            <a:r>
              <a:rPr lang="de-DE" sz="900" b="0" dirty="0" err="1">
                <a:solidFill>
                  <a:srgbClr val="D4D4D4"/>
                </a:solidFill>
                <a:effectLst/>
                <a:latin typeface="Consolas" panose="020B0609020204030204" pitchFamily="49" charset="0"/>
              </a:rPr>
              <a:t>.lower</a:t>
            </a:r>
            <a:r>
              <a:rPr lang="de-DE" sz="900" b="0" dirty="0">
                <a:solidFill>
                  <a:srgbClr val="D4D4D4"/>
                </a:solidFill>
                <a:effectLst/>
                <a:latin typeface="Consolas" panose="020B0609020204030204" pitchFamily="49" charset="0"/>
              </a:rPr>
              <a:t>())</a:t>
            </a:r>
          </a:p>
          <a:p>
            <a:r>
              <a:rPr lang="de-DE" sz="900" b="0" dirty="0">
                <a:solidFill>
                  <a:srgbClr val="D4D4D4"/>
                </a:solidFill>
                <a:effectLst/>
                <a:latin typeface="Consolas" panose="020B0609020204030204" pitchFamily="49" charset="0"/>
              </a:rPr>
              <a:t>    </a:t>
            </a:r>
          </a:p>
        </p:txBody>
      </p:sp>
      <p:sp>
        <p:nvSpPr>
          <p:cNvPr id="9" name="TextBox 8">
            <a:extLst>
              <a:ext uri="{FF2B5EF4-FFF2-40B4-BE49-F238E27FC236}">
                <a16:creationId xmlns:a16="http://schemas.microsoft.com/office/drawing/2014/main" id="{2C52B790-125E-8718-7773-5D2EE42897E2}"/>
              </a:ext>
            </a:extLst>
          </p:cNvPr>
          <p:cNvSpPr txBox="1"/>
          <p:nvPr/>
        </p:nvSpPr>
        <p:spPr>
          <a:xfrm>
            <a:off x="5883571" y="5942376"/>
            <a:ext cx="4325299" cy="646331"/>
          </a:xfrm>
          <a:prstGeom prst="rect">
            <a:avLst/>
          </a:prstGeom>
          <a:solidFill>
            <a:schemeClr val="tx1">
              <a:lumMod val="85000"/>
              <a:lumOff val="15000"/>
            </a:schemeClr>
          </a:solidFill>
        </p:spPr>
        <p:txBody>
          <a:bodyPr wrap="square">
            <a:spAutoFit/>
          </a:bodyPr>
          <a:lstStyle/>
          <a:p>
            <a:r>
              <a:rPr lang="en-DE" sz="900" dirty="0">
                <a:solidFill>
                  <a:schemeClr val="bg1">
                    <a:lumMod val="95000"/>
                  </a:schemeClr>
                </a:solidFill>
                <a:latin typeface="Consolas" panose="020B0609020204030204" pitchFamily="49" charset="0"/>
              </a:rPr>
              <a:t>#Remove </a:t>
            </a:r>
            <a:r>
              <a:rPr lang="en-DE" sz="900" dirty="0" err="1">
                <a:solidFill>
                  <a:schemeClr val="bg1">
                    <a:lumMod val="95000"/>
                  </a:schemeClr>
                </a:solidFill>
                <a:latin typeface="Consolas" panose="020B0609020204030204" pitchFamily="49" charset="0"/>
              </a:rPr>
              <a:t>unfrequent</a:t>
            </a:r>
            <a:r>
              <a:rPr lang="en-DE" sz="900" dirty="0">
                <a:solidFill>
                  <a:schemeClr val="bg1">
                    <a:lumMod val="95000"/>
                  </a:schemeClr>
                </a:solidFill>
                <a:latin typeface="Consolas" panose="020B0609020204030204" pitchFamily="49" charset="0"/>
              </a:rPr>
              <a:t> words (in less than 1% of documents)</a:t>
            </a:r>
            <a:endParaRPr lang="en-GB" sz="900" dirty="0">
              <a:solidFill>
                <a:schemeClr val="bg1">
                  <a:lumMod val="95000"/>
                </a:schemeClr>
              </a:solidFill>
              <a:latin typeface="Consolas" panose="020B0609020204030204" pitchFamily="49" charset="0"/>
            </a:endParaRPr>
          </a:p>
          <a:p>
            <a:r>
              <a:rPr lang="en-DE" sz="900" dirty="0" err="1">
                <a:solidFill>
                  <a:schemeClr val="bg1">
                    <a:lumMod val="95000"/>
                  </a:schemeClr>
                </a:solidFill>
                <a:latin typeface="Consolas" panose="020B0609020204030204" pitchFamily="49" charset="0"/>
              </a:rPr>
              <a:t>lower_bound</a:t>
            </a:r>
            <a:r>
              <a:rPr lang="en-DE" sz="900" dirty="0">
                <a:solidFill>
                  <a:schemeClr val="bg1">
                    <a:lumMod val="95000"/>
                  </a:schemeClr>
                </a:solidFill>
                <a:latin typeface="Consolas" panose="020B0609020204030204" pitchFamily="49" charset="0"/>
              </a:rPr>
              <a:t> &lt;- ceiling(0.01 * </a:t>
            </a:r>
            <a:r>
              <a:rPr lang="en-DE" sz="900" dirty="0" err="1">
                <a:solidFill>
                  <a:schemeClr val="bg1">
                    <a:lumMod val="95000"/>
                  </a:schemeClr>
                </a:solidFill>
                <a:latin typeface="Consolas" panose="020B0609020204030204" pitchFamily="49" charset="0"/>
              </a:rPr>
              <a:t>nrow</a:t>
            </a:r>
            <a:r>
              <a:rPr lang="en-DE" sz="900" dirty="0">
                <a:solidFill>
                  <a:schemeClr val="bg1">
                    <a:lumMod val="95000"/>
                  </a:schemeClr>
                </a:solidFill>
                <a:latin typeface="Consolas" panose="020B0609020204030204" pitchFamily="49" charset="0"/>
              </a:rPr>
              <a:t>(</a:t>
            </a:r>
            <a:r>
              <a:rPr lang="en-DE" sz="900" dirty="0" err="1">
                <a:solidFill>
                  <a:schemeClr val="bg1">
                    <a:lumMod val="95000"/>
                  </a:schemeClr>
                </a:solidFill>
                <a:latin typeface="Consolas" panose="020B0609020204030204" pitchFamily="49" charset="0"/>
              </a:rPr>
              <a:t>df</a:t>
            </a:r>
            <a:r>
              <a:rPr lang="en-DE" sz="900" dirty="0">
                <a:solidFill>
                  <a:schemeClr val="bg1">
                    <a:lumMod val="95000"/>
                  </a:schemeClr>
                </a:solidFill>
                <a:latin typeface="Consolas" panose="020B0609020204030204" pitchFamily="49" charset="0"/>
              </a:rPr>
              <a:t>)) </a:t>
            </a:r>
            <a:endParaRPr lang="en-GB" sz="900" dirty="0">
              <a:solidFill>
                <a:schemeClr val="bg1">
                  <a:lumMod val="95000"/>
                </a:schemeClr>
              </a:solidFill>
              <a:latin typeface="Consolas" panose="020B0609020204030204" pitchFamily="49" charset="0"/>
            </a:endParaRPr>
          </a:p>
          <a:p>
            <a:r>
              <a:rPr lang="en-DE" sz="900" dirty="0">
                <a:solidFill>
                  <a:schemeClr val="bg1">
                    <a:lumMod val="95000"/>
                  </a:schemeClr>
                </a:solidFill>
                <a:latin typeface="Consolas" panose="020B0609020204030204" pitchFamily="49" charset="0"/>
              </a:rPr>
              <a:t>out &lt;- </a:t>
            </a:r>
            <a:r>
              <a:rPr lang="en-DE" sz="900" dirty="0" err="1">
                <a:solidFill>
                  <a:schemeClr val="bg1">
                    <a:lumMod val="95000"/>
                  </a:schemeClr>
                </a:solidFill>
                <a:latin typeface="Consolas" panose="020B0609020204030204" pitchFamily="49" charset="0"/>
              </a:rPr>
              <a:t>prepDocuments</a:t>
            </a:r>
            <a:r>
              <a:rPr lang="en-DE" sz="900" dirty="0">
                <a:solidFill>
                  <a:schemeClr val="bg1">
                    <a:lumMod val="95000"/>
                  </a:schemeClr>
                </a:solidFill>
                <a:latin typeface="Consolas" panose="020B0609020204030204" pitchFamily="49" charset="0"/>
              </a:rPr>
              <a:t>(</a:t>
            </a:r>
            <a:r>
              <a:rPr lang="en-DE" sz="900" dirty="0" err="1">
                <a:solidFill>
                  <a:schemeClr val="bg1">
                    <a:lumMod val="95000"/>
                  </a:schemeClr>
                </a:solidFill>
                <a:latin typeface="Consolas" panose="020B0609020204030204" pitchFamily="49" charset="0"/>
              </a:rPr>
              <a:t>processed$documents</a:t>
            </a:r>
            <a:r>
              <a:rPr lang="en-DE" sz="900" dirty="0">
                <a:solidFill>
                  <a:schemeClr val="bg1">
                    <a:lumMod val="95000"/>
                  </a:schemeClr>
                </a:solidFill>
                <a:latin typeface="Consolas" panose="020B0609020204030204" pitchFamily="49" charset="0"/>
              </a:rPr>
              <a:t>, </a:t>
            </a:r>
            <a:r>
              <a:rPr lang="en-DE" sz="900" dirty="0" err="1">
                <a:solidFill>
                  <a:schemeClr val="bg1">
                    <a:lumMod val="95000"/>
                  </a:schemeClr>
                </a:solidFill>
                <a:latin typeface="Consolas" panose="020B0609020204030204" pitchFamily="49" charset="0"/>
              </a:rPr>
              <a:t>processed$vocab</a:t>
            </a:r>
            <a:r>
              <a:rPr lang="en-DE" sz="900" dirty="0">
                <a:solidFill>
                  <a:schemeClr val="bg1">
                    <a:lumMod val="95000"/>
                  </a:schemeClr>
                </a:solidFill>
                <a:latin typeface="Consolas" panose="020B0609020204030204" pitchFamily="49" charset="0"/>
              </a:rPr>
              <a:t>, </a:t>
            </a:r>
            <a:endParaRPr lang="en-GB" sz="900" dirty="0">
              <a:solidFill>
                <a:schemeClr val="bg1">
                  <a:lumMod val="95000"/>
                </a:schemeClr>
              </a:solidFill>
              <a:latin typeface="Consolas" panose="020B0609020204030204" pitchFamily="49" charset="0"/>
            </a:endParaRPr>
          </a:p>
          <a:p>
            <a:r>
              <a:rPr lang="en-GB" sz="900" dirty="0">
                <a:solidFill>
                  <a:schemeClr val="bg1">
                    <a:lumMod val="95000"/>
                  </a:schemeClr>
                </a:solidFill>
                <a:latin typeface="Consolas" panose="020B0609020204030204" pitchFamily="49" charset="0"/>
              </a:rPr>
              <a:t>	     </a:t>
            </a:r>
            <a:r>
              <a:rPr lang="en-DE" sz="900" dirty="0" err="1">
                <a:solidFill>
                  <a:schemeClr val="bg1">
                    <a:lumMod val="95000"/>
                  </a:schemeClr>
                </a:solidFill>
                <a:latin typeface="Consolas" panose="020B0609020204030204" pitchFamily="49" charset="0"/>
              </a:rPr>
              <a:t>processed$meta</a:t>
            </a:r>
            <a:r>
              <a:rPr lang="en-DE" sz="900" dirty="0">
                <a:solidFill>
                  <a:schemeClr val="bg1">
                    <a:lumMod val="95000"/>
                  </a:schemeClr>
                </a:solidFill>
                <a:latin typeface="Consolas" panose="020B0609020204030204" pitchFamily="49" charset="0"/>
              </a:rPr>
              <a:t>, </a:t>
            </a:r>
            <a:r>
              <a:rPr lang="en-DE" sz="900" dirty="0" err="1">
                <a:solidFill>
                  <a:schemeClr val="bg1">
                    <a:lumMod val="95000"/>
                  </a:schemeClr>
                </a:solidFill>
                <a:latin typeface="Consolas" panose="020B0609020204030204" pitchFamily="49" charset="0"/>
              </a:rPr>
              <a:t>lower.thresh</a:t>
            </a:r>
            <a:r>
              <a:rPr lang="en-DE" sz="900" dirty="0">
                <a:solidFill>
                  <a:schemeClr val="bg1">
                    <a:lumMod val="95000"/>
                  </a:schemeClr>
                </a:solidFill>
                <a:latin typeface="Consolas" panose="020B0609020204030204" pitchFamily="49" charset="0"/>
              </a:rPr>
              <a:t> = </a:t>
            </a:r>
            <a:r>
              <a:rPr lang="en-DE" sz="900" dirty="0" err="1">
                <a:solidFill>
                  <a:schemeClr val="bg1">
                    <a:lumMod val="95000"/>
                  </a:schemeClr>
                </a:solidFill>
                <a:latin typeface="Consolas" panose="020B0609020204030204" pitchFamily="49" charset="0"/>
              </a:rPr>
              <a:t>lower_bound</a:t>
            </a:r>
            <a:r>
              <a:rPr lang="en-DE" sz="900" dirty="0">
                <a:solidFill>
                  <a:schemeClr val="bg1">
                    <a:lumMod val="95000"/>
                  </a:schemeClr>
                </a:solidFill>
                <a:latin typeface="Consolas" panose="020B0609020204030204" pitchFamily="49" charset="0"/>
              </a:rPr>
              <a:t>)</a:t>
            </a:r>
          </a:p>
        </p:txBody>
      </p:sp>
      <p:sp>
        <p:nvSpPr>
          <p:cNvPr id="12" name="Slide Number Placeholder 3">
            <a:extLst>
              <a:ext uri="{FF2B5EF4-FFF2-40B4-BE49-F238E27FC236}">
                <a16:creationId xmlns:a16="http://schemas.microsoft.com/office/drawing/2014/main" id="{6385B34F-D267-9532-3612-DDDF34C49DEA}"/>
              </a:ext>
            </a:extLst>
          </p:cNvPr>
          <p:cNvSpPr>
            <a:spLocks noGrp="1"/>
          </p:cNvSpPr>
          <p:nvPr>
            <p:ph type="sldNum" sz="quarter" idx="12"/>
          </p:nvPr>
        </p:nvSpPr>
        <p:spPr>
          <a:xfrm>
            <a:off x="9365546" y="6409821"/>
            <a:ext cx="2743200" cy="365125"/>
          </a:xfrm>
        </p:spPr>
        <p:txBody>
          <a:bodyPr/>
          <a:lstStyle/>
          <a:p>
            <a:fld id="{5F0A41CE-7C2B-4B37-9810-C6BF1AF0EA25}" type="slidenum">
              <a:rPr lang="en-DE" smtClean="0"/>
              <a:t>3</a:t>
            </a:fld>
            <a:endParaRPr lang="en-DE" dirty="0"/>
          </a:p>
        </p:txBody>
      </p:sp>
    </p:spTree>
    <p:extLst>
      <p:ext uri="{BB962C8B-B14F-4D97-AF65-F5344CB8AC3E}">
        <p14:creationId xmlns:p14="http://schemas.microsoft.com/office/powerpoint/2010/main" val="4962481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E862814-2725-4785-ADC5-5DC14C894F97}"/>
              </a:ext>
            </a:extLst>
          </p:cNvPr>
          <p:cNvSpPr>
            <a:spLocks noGrp="1"/>
          </p:cNvSpPr>
          <p:nvPr>
            <p:ph type="sldNum" sz="quarter" idx="12"/>
          </p:nvPr>
        </p:nvSpPr>
        <p:spPr>
          <a:xfrm>
            <a:off x="9281932" y="6394966"/>
            <a:ext cx="2743200" cy="365125"/>
          </a:xfrm>
        </p:spPr>
        <p:txBody>
          <a:bodyPr/>
          <a:lstStyle/>
          <a:p>
            <a:fld id="{5F0A41CE-7C2B-4B37-9810-C6BF1AF0EA25}" type="slidenum">
              <a:rPr lang="en-DE" smtClean="0"/>
              <a:t>4</a:t>
            </a:fld>
            <a:endParaRPr lang="en-DE" dirty="0"/>
          </a:p>
        </p:txBody>
      </p:sp>
      <p:sp>
        <p:nvSpPr>
          <p:cNvPr id="5" name="Rectángulo: esquinas redondeadas 10">
            <a:extLst>
              <a:ext uri="{FF2B5EF4-FFF2-40B4-BE49-F238E27FC236}">
                <a16:creationId xmlns:a16="http://schemas.microsoft.com/office/drawing/2014/main" id="{117F4ED4-1AD4-6D19-88E4-90DB26E365E4}"/>
              </a:ext>
            </a:extLst>
          </p:cNvPr>
          <p:cNvSpPr/>
          <p:nvPr/>
        </p:nvSpPr>
        <p:spPr>
          <a:xfrm>
            <a:off x="3140242" y="1973179"/>
            <a:ext cx="5348172" cy="1876926"/>
          </a:xfrm>
          <a:prstGeom prst="roundRect">
            <a:avLst/>
          </a:prstGeom>
          <a:noFill/>
          <a:ln w="38100">
            <a:solidFill>
              <a:schemeClr val="accent5">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spcBef>
                <a:spcPts val="600"/>
              </a:spcBef>
            </a:pPr>
            <a:endParaRPr lang="en-DE" dirty="0">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B37129B1-5D97-BD38-4A50-3DF413A4D34C}"/>
              </a:ext>
            </a:extLst>
          </p:cNvPr>
          <p:cNvSpPr txBox="1"/>
          <p:nvPr/>
        </p:nvSpPr>
        <p:spPr>
          <a:xfrm>
            <a:off x="3612548" y="2588476"/>
            <a:ext cx="4403559" cy="646331"/>
          </a:xfrm>
          <a:prstGeom prst="rect">
            <a:avLst/>
          </a:prstGeom>
          <a:noFill/>
        </p:spPr>
        <p:txBody>
          <a:bodyPr wrap="square" rtlCol="0">
            <a:spAutoFit/>
          </a:bodyPr>
          <a:lstStyle/>
          <a:p>
            <a:pPr algn="ctr">
              <a:spcBef>
                <a:spcPts val="600"/>
              </a:spcBef>
            </a:pPr>
            <a:r>
              <a:rPr lang="en-GB" b="1" dirty="0">
                <a:latin typeface="Arial" panose="020B0604020202020204" pitchFamily="34" charset="0"/>
                <a:cs typeface="Arial" panose="020B0604020202020204" pitchFamily="34" charset="0"/>
              </a:rPr>
              <a:t>Coverage of economic inequality visualization over time</a:t>
            </a:r>
          </a:p>
        </p:txBody>
      </p:sp>
      <p:sp>
        <p:nvSpPr>
          <p:cNvPr id="7" name="Oval 6">
            <a:extLst>
              <a:ext uri="{FF2B5EF4-FFF2-40B4-BE49-F238E27FC236}">
                <a16:creationId xmlns:a16="http://schemas.microsoft.com/office/drawing/2014/main" id="{EB7DFBC2-E9C1-AFB8-7B6E-84B39645A380}"/>
              </a:ext>
            </a:extLst>
          </p:cNvPr>
          <p:cNvSpPr/>
          <p:nvPr/>
        </p:nvSpPr>
        <p:spPr>
          <a:xfrm>
            <a:off x="11353800" y="136525"/>
            <a:ext cx="392517" cy="382886"/>
          </a:xfrm>
          <a:prstGeom prst="ellipse">
            <a:avLst/>
          </a:prstGeom>
          <a:solidFill>
            <a:schemeClr val="accent5">
              <a:lumMod val="60000"/>
              <a:lumOff val="40000"/>
            </a:schemeClr>
          </a:solidFill>
          <a:ln>
            <a:solidFill>
              <a:schemeClr val="accent5">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spcBef>
                <a:spcPts val="600"/>
              </a:spcBef>
            </a:pPr>
            <a:endParaRPr lang="en-DE" sz="1600">
              <a:latin typeface="Arial" panose="020B0604020202020204" pitchFamily="34" charset="0"/>
              <a:cs typeface="Arial" panose="020B0604020202020204" pitchFamily="34" charset="0"/>
            </a:endParaRPr>
          </a:p>
        </p:txBody>
      </p:sp>
      <p:sp>
        <p:nvSpPr>
          <p:cNvPr id="8" name="TextBox 7">
            <a:extLst>
              <a:ext uri="{FF2B5EF4-FFF2-40B4-BE49-F238E27FC236}">
                <a16:creationId xmlns:a16="http://schemas.microsoft.com/office/drawing/2014/main" id="{D08BAE00-C0FA-5662-875F-F46AD2B4E306}"/>
              </a:ext>
            </a:extLst>
          </p:cNvPr>
          <p:cNvSpPr txBox="1"/>
          <p:nvPr/>
        </p:nvSpPr>
        <p:spPr>
          <a:xfrm>
            <a:off x="11411678" y="163941"/>
            <a:ext cx="298480" cy="338554"/>
          </a:xfrm>
          <a:prstGeom prst="rect">
            <a:avLst/>
          </a:prstGeom>
          <a:noFill/>
        </p:spPr>
        <p:txBody>
          <a:bodyPr wrap="none" rtlCol="0">
            <a:spAutoFit/>
          </a:bodyPr>
          <a:lstStyle/>
          <a:p>
            <a:pPr>
              <a:spcBef>
                <a:spcPts val="600"/>
              </a:spcBef>
            </a:pPr>
            <a:r>
              <a:rPr lang="en-GB" sz="1600" dirty="0">
                <a:latin typeface="Arial" panose="020B0604020202020204" pitchFamily="34" charset="0"/>
                <a:cs typeface="Arial" panose="020B0604020202020204" pitchFamily="34" charset="0"/>
              </a:rPr>
              <a:t>1</a:t>
            </a:r>
            <a:endParaRPr lang="en-DE"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3275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844B8DD-1F00-4484-5795-4C7EC88B7EAC}"/>
              </a:ext>
            </a:extLst>
          </p:cNvPr>
          <p:cNvSpPr>
            <a:spLocks noGrp="1"/>
          </p:cNvSpPr>
          <p:nvPr>
            <p:ph type="sldNum" sz="quarter" idx="12"/>
          </p:nvPr>
        </p:nvSpPr>
        <p:spPr>
          <a:xfrm>
            <a:off x="9301307" y="6475130"/>
            <a:ext cx="2743200" cy="365125"/>
          </a:xfrm>
        </p:spPr>
        <p:txBody>
          <a:bodyPr/>
          <a:lstStyle/>
          <a:p>
            <a:fld id="{5F0A41CE-7C2B-4B37-9810-C6BF1AF0EA25}" type="slidenum">
              <a:rPr lang="en-DE" smtClean="0"/>
              <a:t>5</a:t>
            </a:fld>
            <a:endParaRPr lang="en-DE"/>
          </a:p>
        </p:txBody>
      </p:sp>
      <p:sp>
        <p:nvSpPr>
          <p:cNvPr id="5" name="Rectángulo: esquinas redondeadas 10">
            <a:extLst>
              <a:ext uri="{FF2B5EF4-FFF2-40B4-BE49-F238E27FC236}">
                <a16:creationId xmlns:a16="http://schemas.microsoft.com/office/drawing/2014/main" id="{6FB6F226-1ED5-30EF-2DFB-76BE289398AC}"/>
              </a:ext>
            </a:extLst>
          </p:cNvPr>
          <p:cNvSpPr/>
          <p:nvPr/>
        </p:nvSpPr>
        <p:spPr>
          <a:xfrm>
            <a:off x="555456" y="3318350"/>
            <a:ext cx="4831646" cy="2922596"/>
          </a:xfrm>
          <a:prstGeom prst="roundRect">
            <a:avLst/>
          </a:prstGeom>
          <a:noFill/>
          <a:ln w="38100">
            <a:solidFill>
              <a:schemeClr val="accent5">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spcBef>
                <a:spcPts val="600"/>
              </a:spcBef>
            </a:pPr>
            <a:endParaRPr lang="en-DE" sz="1600" dirty="0">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3991A3EA-9287-261F-C37F-82DC04B07255}"/>
              </a:ext>
            </a:extLst>
          </p:cNvPr>
          <p:cNvSpPr txBox="1"/>
          <p:nvPr/>
        </p:nvSpPr>
        <p:spPr>
          <a:xfrm>
            <a:off x="722904" y="3832511"/>
            <a:ext cx="4496749" cy="2215991"/>
          </a:xfrm>
          <a:prstGeom prst="rect">
            <a:avLst/>
          </a:prstGeom>
          <a:noFill/>
        </p:spPr>
        <p:txBody>
          <a:bodyPr wrap="square" rtlCol="0">
            <a:spAutoFit/>
          </a:bodyPr>
          <a:lstStyle/>
          <a:p>
            <a:pPr>
              <a:spcBef>
                <a:spcPts val="600"/>
              </a:spcBef>
            </a:pPr>
            <a:r>
              <a:rPr lang="de-DE" sz="1600" b="0" dirty="0">
                <a:effectLst/>
                <a:latin typeface="Arial" panose="020B0604020202020204" pitchFamily="34" charset="0"/>
                <a:cs typeface="Arial" panose="020B0604020202020204" pitchFamily="34" charset="0"/>
              </a:rPr>
              <a:t>- </a:t>
            </a:r>
            <a:r>
              <a:rPr lang="de-DE" sz="1600" b="0" dirty="0" err="1">
                <a:effectLst/>
                <a:latin typeface="Arial" panose="020B0604020202020204" pitchFamily="34" charset="0"/>
                <a:cs typeface="Arial" panose="020B0604020202020204" pitchFamily="34" charset="0"/>
              </a:rPr>
              <a:t>Inspection</a:t>
            </a:r>
            <a:r>
              <a:rPr lang="de-DE" sz="1600" b="0" dirty="0">
                <a:effectLst/>
                <a:latin typeface="Arial" panose="020B0604020202020204" pitchFamily="34" charset="0"/>
                <a:cs typeface="Arial" panose="020B0604020202020204" pitchFamily="34" charset="0"/>
              </a:rPr>
              <a:t> </a:t>
            </a:r>
            <a:r>
              <a:rPr lang="de-DE" sz="1600" b="0" dirty="0" err="1">
                <a:effectLst/>
                <a:latin typeface="Arial" panose="020B0604020202020204" pitchFamily="34" charset="0"/>
                <a:cs typeface="Arial" panose="020B0604020202020204" pitchFamily="34" charset="0"/>
              </a:rPr>
              <a:t>of</a:t>
            </a:r>
            <a:r>
              <a:rPr lang="de-DE" sz="1600" b="0" dirty="0">
                <a:effectLst/>
                <a:latin typeface="Arial" panose="020B0604020202020204" pitchFamily="34" charset="0"/>
                <a:cs typeface="Arial" panose="020B0604020202020204" pitchFamily="34" charset="0"/>
              </a:rPr>
              <a:t> </a:t>
            </a:r>
            <a:r>
              <a:rPr lang="de-DE" sz="1600" b="0" dirty="0" err="1">
                <a:effectLst/>
                <a:latin typeface="Arial" panose="020B0604020202020204" pitchFamily="34" charset="0"/>
                <a:cs typeface="Arial" panose="020B0604020202020204" pitchFamily="34" charset="0"/>
              </a:rPr>
              <a:t>topic</a:t>
            </a:r>
            <a:r>
              <a:rPr lang="de-DE" sz="1600" b="0" dirty="0">
                <a:effectLst/>
                <a:latin typeface="Arial" panose="020B0604020202020204" pitchFamily="34" charset="0"/>
                <a:cs typeface="Arial" panose="020B0604020202020204" pitchFamily="34" charset="0"/>
              </a:rPr>
              <a:t> </a:t>
            </a:r>
            <a:r>
              <a:rPr lang="de-DE" sz="1600" b="0" dirty="0" err="1">
                <a:effectLst/>
                <a:latin typeface="Arial" panose="020B0604020202020204" pitchFamily="34" charset="0"/>
                <a:cs typeface="Arial" panose="020B0604020202020204" pitchFamily="34" charset="0"/>
              </a:rPr>
              <a:t>words</a:t>
            </a:r>
            <a:r>
              <a:rPr lang="de-DE" sz="1600" b="0" dirty="0">
                <a:effectLst/>
                <a:latin typeface="Arial" panose="020B0604020202020204" pitchFamily="34" charset="0"/>
                <a:cs typeface="Arial" panose="020B0604020202020204" pitchFamily="34" charset="0"/>
              </a:rPr>
              <a:t> and </a:t>
            </a:r>
            <a:r>
              <a:rPr lang="de-DE" sz="1600" b="0" dirty="0" err="1">
                <a:effectLst/>
                <a:latin typeface="Arial" panose="020B0604020202020204" pitchFamily="34" charset="0"/>
                <a:cs typeface="Arial" panose="020B0604020202020204" pitchFamily="34" charset="0"/>
              </a:rPr>
              <a:t>documents</a:t>
            </a:r>
            <a:r>
              <a:rPr lang="de-DE" sz="1600" b="0" dirty="0">
                <a:effectLst/>
                <a:latin typeface="Arial" panose="020B0604020202020204" pitchFamily="34" charset="0"/>
                <a:cs typeface="Arial" panose="020B0604020202020204" pitchFamily="34" charset="0"/>
              </a:rPr>
              <a:t> </a:t>
            </a:r>
            <a:r>
              <a:rPr lang="de-DE" sz="1600" b="0" dirty="0" err="1">
                <a:effectLst/>
                <a:latin typeface="Arial" panose="020B0604020202020204" pitchFamily="34" charset="0"/>
                <a:cs typeface="Arial" panose="020B0604020202020204" pitchFamily="34" charset="0"/>
              </a:rPr>
              <a:t>for</a:t>
            </a:r>
            <a:r>
              <a:rPr lang="de-DE" sz="1600" b="0" dirty="0">
                <a:effectLst/>
                <a:latin typeface="Arial" panose="020B0604020202020204" pitchFamily="34" charset="0"/>
                <a:cs typeface="Arial" panose="020B0604020202020204" pitchFamily="34" charset="0"/>
              </a:rPr>
              <a:t> </a:t>
            </a:r>
            <a:r>
              <a:rPr lang="de-DE" sz="1600" b="0" dirty="0" err="1">
                <a:effectLst/>
                <a:latin typeface="Arial" panose="020B0604020202020204" pitchFamily="34" charset="0"/>
                <a:cs typeface="Arial" panose="020B0604020202020204" pitchFamily="34" charset="0"/>
              </a:rPr>
              <a:t>labeling</a:t>
            </a:r>
            <a:r>
              <a:rPr lang="de-DE" sz="1600" b="0" dirty="0">
                <a:effectLst/>
                <a:latin typeface="Arial" panose="020B0604020202020204" pitchFamily="34" charset="0"/>
                <a:cs typeface="Arial" panose="020B0604020202020204" pitchFamily="34" charset="0"/>
              </a:rPr>
              <a:t> and </a:t>
            </a:r>
            <a:r>
              <a:rPr lang="de-DE" sz="1600" b="0" dirty="0" err="1">
                <a:effectLst/>
                <a:latin typeface="Arial" panose="020B0604020202020204" pitchFamily="34" charset="0"/>
                <a:cs typeface="Arial" panose="020B0604020202020204" pitchFamily="34" charset="0"/>
              </a:rPr>
              <a:t>definition</a:t>
            </a:r>
            <a:r>
              <a:rPr lang="de-DE" sz="1600" dirty="0">
                <a:latin typeface="Arial" panose="020B0604020202020204" pitchFamily="34" charset="0"/>
                <a:cs typeface="Arial" panose="020B0604020202020204" pitchFamily="34" charset="0"/>
              </a:rPr>
              <a:t>. </a:t>
            </a:r>
          </a:p>
          <a:p>
            <a:pPr>
              <a:spcBef>
                <a:spcPts val="600"/>
              </a:spcBef>
            </a:pPr>
            <a:r>
              <a:rPr lang="de-DE" sz="1600" dirty="0">
                <a:latin typeface="Arial" panose="020B0604020202020204" pitchFamily="34" charset="0"/>
                <a:cs typeface="Arial" panose="020B0604020202020204" pitchFamily="34" charset="0"/>
              </a:rPr>
              <a:t>- </a:t>
            </a:r>
            <a:r>
              <a:rPr lang="de-DE" sz="1600" dirty="0" err="1">
                <a:latin typeface="Arial" panose="020B0604020202020204" pitchFamily="34" charset="0"/>
                <a:cs typeface="Arial" panose="020B0604020202020204" pitchFamily="34" charset="0"/>
              </a:rPr>
              <a:t>ChatGPT</a:t>
            </a:r>
            <a:r>
              <a:rPr lang="de-DE" sz="1600" dirty="0">
                <a:latin typeface="Arial" panose="020B0604020202020204" pitchFamily="34" charset="0"/>
                <a:cs typeface="Arial" panose="020B0604020202020204" pitchFamily="34" charset="0"/>
              </a:rPr>
              <a:t> </a:t>
            </a:r>
            <a:r>
              <a:rPr lang="de-DE" sz="1600" dirty="0" err="1">
                <a:latin typeface="Arial" panose="020B0604020202020204" pitchFamily="34" charset="0"/>
                <a:cs typeface="Arial" panose="020B0604020202020204" pitchFamily="34" charset="0"/>
              </a:rPr>
              <a:t>assistance</a:t>
            </a:r>
            <a:r>
              <a:rPr lang="de-DE" sz="1600" dirty="0">
                <a:latin typeface="Arial" panose="020B0604020202020204" pitchFamily="34" charset="0"/>
                <a:cs typeface="Arial" panose="020B0604020202020204" pitchFamily="34" charset="0"/>
              </a:rPr>
              <a:t> </a:t>
            </a:r>
            <a:r>
              <a:rPr lang="en-GB" sz="1600" dirty="0">
                <a:latin typeface="Arial" panose="020B0604020202020204" pitchFamily="34" charset="0"/>
                <a:cs typeface="Arial" panose="020B0604020202020204" pitchFamily="34" charset="0"/>
              </a:rPr>
              <a:t>to leverage its input on context-specific terms (e.g., USA bills, historical references like Fed chair Janet Yellen).</a:t>
            </a:r>
          </a:p>
          <a:p>
            <a:pPr>
              <a:spcBef>
                <a:spcPts val="600"/>
              </a:spcBef>
            </a:pPr>
            <a:r>
              <a:rPr lang="de-DE" sz="1600" dirty="0">
                <a:latin typeface="Arial" panose="020B0604020202020204" pitchFamily="34" charset="0"/>
                <a:cs typeface="Arial" panose="020B0604020202020204" pitchFamily="34" charset="0"/>
              </a:rPr>
              <a:t>- </a:t>
            </a:r>
            <a:r>
              <a:rPr lang="de-DE" sz="1600" dirty="0" err="1">
                <a:latin typeface="Arial" panose="020B0604020202020204" pitchFamily="34" charset="0"/>
                <a:cs typeface="Arial" panose="020B0604020202020204" pitchFamily="34" charset="0"/>
              </a:rPr>
              <a:t>Selection</a:t>
            </a:r>
            <a:r>
              <a:rPr lang="de-DE" sz="1600" dirty="0">
                <a:latin typeface="Arial" panose="020B0604020202020204" pitchFamily="34" charset="0"/>
                <a:cs typeface="Arial" panose="020B0604020202020204" pitchFamily="34" charset="0"/>
              </a:rPr>
              <a:t> </a:t>
            </a:r>
            <a:r>
              <a:rPr lang="de-DE" sz="1600" dirty="0" err="1">
                <a:latin typeface="Arial" panose="020B0604020202020204" pitchFamily="34" charset="0"/>
                <a:cs typeface="Arial" panose="020B0604020202020204" pitchFamily="34" charset="0"/>
              </a:rPr>
              <a:t>of</a:t>
            </a:r>
            <a:r>
              <a:rPr lang="de-DE" sz="1600" dirty="0">
                <a:latin typeface="Arial" panose="020B0604020202020204" pitchFamily="34" charset="0"/>
                <a:cs typeface="Arial" panose="020B0604020202020204" pitchFamily="34" charset="0"/>
              </a:rPr>
              <a:t> </a:t>
            </a:r>
            <a:r>
              <a:rPr lang="de-DE" sz="1600" dirty="0" err="1">
                <a:latin typeface="Arial" panose="020B0604020202020204" pitchFamily="34" charset="0"/>
                <a:cs typeface="Arial" panose="020B0604020202020204" pitchFamily="34" charset="0"/>
              </a:rPr>
              <a:t>the</a:t>
            </a:r>
            <a:r>
              <a:rPr lang="de-DE" sz="1600" dirty="0">
                <a:latin typeface="Arial" panose="020B0604020202020204" pitchFamily="34" charset="0"/>
                <a:cs typeface="Arial" panose="020B0604020202020204" pitchFamily="34" charset="0"/>
              </a:rPr>
              <a:t> 50-topic </a:t>
            </a:r>
            <a:r>
              <a:rPr lang="de-DE" sz="1600" dirty="0" err="1">
                <a:latin typeface="Arial" panose="020B0604020202020204" pitchFamily="34" charset="0"/>
                <a:cs typeface="Arial" panose="020B0604020202020204" pitchFamily="34" charset="0"/>
              </a:rPr>
              <a:t>model</a:t>
            </a:r>
            <a:r>
              <a:rPr lang="de-DE" sz="1600" dirty="0">
                <a:latin typeface="Arial" panose="020B0604020202020204" pitchFamily="34" charset="0"/>
                <a:cs typeface="Arial" panose="020B0604020202020204" pitchFamily="34" charset="0"/>
              </a:rPr>
              <a:t> </a:t>
            </a:r>
            <a:r>
              <a:rPr lang="de-DE" sz="1600" dirty="0" err="1">
                <a:latin typeface="Arial" panose="020B0604020202020204" pitchFamily="34" charset="0"/>
                <a:cs typeface="Arial" panose="020B0604020202020204" pitchFamily="34" charset="0"/>
              </a:rPr>
              <a:t>for</a:t>
            </a:r>
            <a:r>
              <a:rPr lang="de-DE" sz="1600" dirty="0">
                <a:latin typeface="Arial" panose="020B0604020202020204" pitchFamily="34" charset="0"/>
                <a:cs typeface="Arial" panose="020B0604020202020204" pitchFamily="34" charset="0"/>
              </a:rPr>
              <a:t> </a:t>
            </a:r>
            <a:r>
              <a:rPr lang="de-DE" sz="1600" dirty="0" err="1">
                <a:latin typeface="Arial" panose="020B0604020202020204" pitchFamily="34" charset="0"/>
                <a:cs typeface="Arial" panose="020B0604020202020204" pitchFamily="34" charset="0"/>
              </a:rPr>
              <a:t>topics</a:t>
            </a:r>
            <a:r>
              <a:rPr lang="de-DE" sz="1600" b="0" dirty="0">
                <a:effectLst/>
                <a:latin typeface="Arial" panose="020B0604020202020204" pitchFamily="34" charset="0"/>
                <a:cs typeface="Arial" panose="020B0604020202020204" pitchFamily="34" charset="0"/>
              </a:rPr>
              <a:t> </a:t>
            </a:r>
            <a:r>
              <a:rPr lang="en-GB" sz="1600" dirty="0">
                <a:latin typeface="Arial" panose="020B0604020202020204" pitchFamily="34" charset="0"/>
                <a:cs typeface="Arial" panose="020B0604020202020204" pitchFamily="34" charset="0"/>
              </a:rPr>
              <a:t>based on coherence and effective separation of boilerplate document sections.</a:t>
            </a:r>
            <a:endParaRPr lang="de-DE" sz="1600" b="0" dirty="0">
              <a:effectLst/>
              <a:latin typeface="Arial" panose="020B0604020202020204" pitchFamily="34" charset="0"/>
              <a:cs typeface="Arial" panose="020B0604020202020204" pitchFamily="34" charset="0"/>
            </a:endParaRPr>
          </a:p>
        </p:txBody>
      </p:sp>
      <p:sp>
        <p:nvSpPr>
          <p:cNvPr id="7" name="Oval 6">
            <a:extLst>
              <a:ext uri="{FF2B5EF4-FFF2-40B4-BE49-F238E27FC236}">
                <a16:creationId xmlns:a16="http://schemas.microsoft.com/office/drawing/2014/main" id="{0084536D-B2B9-3C47-57BA-7E21E9E48FDA}"/>
              </a:ext>
            </a:extLst>
          </p:cNvPr>
          <p:cNvSpPr/>
          <p:nvPr/>
        </p:nvSpPr>
        <p:spPr>
          <a:xfrm>
            <a:off x="11584017" y="101482"/>
            <a:ext cx="392517" cy="382886"/>
          </a:xfrm>
          <a:prstGeom prst="ellipse">
            <a:avLst/>
          </a:prstGeom>
          <a:solidFill>
            <a:schemeClr val="accent5">
              <a:lumMod val="60000"/>
              <a:lumOff val="40000"/>
            </a:schemeClr>
          </a:solidFill>
          <a:ln>
            <a:solidFill>
              <a:schemeClr val="accent5">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E" sz="1600">
              <a:latin typeface="Arial" panose="020B0604020202020204" pitchFamily="34" charset="0"/>
              <a:cs typeface="Arial" panose="020B0604020202020204" pitchFamily="34" charset="0"/>
            </a:endParaRPr>
          </a:p>
        </p:txBody>
      </p:sp>
      <p:sp>
        <p:nvSpPr>
          <p:cNvPr id="8" name="TextBox 7">
            <a:extLst>
              <a:ext uri="{FF2B5EF4-FFF2-40B4-BE49-F238E27FC236}">
                <a16:creationId xmlns:a16="http://schemas.microsoft.com/office/drawing/2014/main" id="{99C1EA58-09EB-F4E6-3C3A-FD04F0F5C225}"/>
              </a:ext>
            </a:extLst>
          </p:cNvPr>
          <p:cNvSpPr txBox="1"/>
          <p:nvPr/>
        </p:nvSpPr>
        <p:spPr>
          <a:xfrm>
            <a:off x="11647572" y="131390"/>
            <a:ext cx="298480" cy="338554"/>
          </a:xfrm>
          <a:prstGeom prst="rect">
            <a:avLst/>
          </a:prstGeom>
          <a:noFill/>
        </p:spPr>
        <p:txBody>
          <a:bodyPr wrap="none" rtlCol="0">
            <a:spAutoFit/>
          </a:bodyPr>
          <a:lstStyle/>
          <a:p>
            <a:r>
              <a:rPr lang="en-GB" sz="1600" dirty="0">
                <a:latin typeface="Arial" panose="020B0604020202020204" pitchFamily="34" charset="0"/>
                <a:cs typeface="Arial" panose="020B0604020202020204" pitchFamily="34" charset="0"/>
              </a:rPr>
              <a:t>2</a:t>
            </a:r>
            <a:endParaRPr lang="en-DE" sz="1600" dirty="0">
              <a:latin typeface="Arial" panose="020B0604020202020204" pitchFamily="34" charset="0"/>
              <a:cs typeface="Arial" panose="020B0604020202020204" pitchFamily="34" charset="0"/>
            </a:endParaRPr>
          </a:p>
        </p:txBody>
      </p:sp>
      <p:sp>
        <p:nvSpPr>
          <p:cNvPr id="17" name="TextBox 16">
            <a:extLst>
              <a:ext uri="{FF2B5EF4-FFF2-40B4-BE49-F238E27FC236}">
                <a16:creationId xmlns:a16="http://schemas.microsoft.com/office/drawing/2014/main" id="{C0F47A2F-6E40-F5A3-3C17-E57B302E3340}"/>
              </a:ext>
            </a:extLst>
          </p:cNvPr>
          <p:cNvSpPr txBox="1"/>
          <p:nvPr/>
        </p:nvSpPr>
        <p:spPr>
          <a:xfrm>
            <a:off x="842175" y="1014597"/>
            <a:ext cx="4689309" cy="1477328"/>
          </a:xfrm>
          <a:prstGeom prst="rect">
            <a:avLst/>
          </a:prstGeom>
          <a:noFill/>
        </p:spPr>
        <p:txBody>
          <a:bodyPr wrap="square">
            <a:spAutoFit/>
          </a:bodyPr>
          <a:lstStyle/>
          <a:p>
            <a:pPr>
              <a:spcBef>
                <a:spcPts val="600"/>
              </a:spcBef>
            </a:pPr>
            <a:r>
              <a:rPr lang="de-DE" sz="1600" b="0" dirty="0">
                <a:effectLst/>
                <a:latin typeface="Arial" panose="020B0604020202020204" pitchFamily="34" charset="0"/>
                <a:cs typeface="Arial" panose="020B0604020202020204" pitchFamily="34" charset="0"/>
              </a:rPr>
              <a:t>- </a:t>
            </a:r>
            <a:r>
              <a:rPr lang="de-DE" sz="1600" dirty="0" err="1">
                <a:latin typeface="Arial" panose="020B0604020202020204" pitchFamily="34" charset="0"/>
                <a:cs typeface="Arial" panose="020B0604020202020204" pitchFamily="34" charset="0"/>
              </a:rPr>
              <a:t>Covariates</a:t>
            </a:r>
            <a:r>
              <a:rPr lang="de-DE" sz="1600" dirty="0">
                <a:latin typeface="Arial" panose="020B0604020202020204" pitchFamily="34" charset="0"/>
                <a:cs typeface="Arial" panose="020B0604020202020204" pitchFamily="34" charset="0"/>
              </a:rPr>
              <a:t> </a:t>
            </a:r>
            <a:r>
              <a:rPr lang="de-DE" sz="1600" dirty="0" err="1">
                <a:latin typeface="Arial" panose="020B0604020202020204" pitchFamily="34" charset="0"/>
                <a:cs typeface="Arial" panose="020B0604020202020204" pitchFamily="34" charset="0"/>
              </a:rPr>
              <a:t>for</a:t>
            </a:r>
            <a:r>
              <a:rPr lang="de-DE" sz="1600" dirty="0">
                <a:latin typeface="Arial" panose="020B0604020202020204" pitchFamily="34" charset="0"/>
                <a:cs typeface="Arial" panose="020B0604020202020204" pitchFamily="34" charset="0"/>
              </a:rPr>
              <a:t> </a:t>
            </a:r>
            <a:r>
              <a:rPr lang="de-DE" sz="1600" dirty="0" err="1">
                <a:latin typeface="Arial" panose="020B0604020202020204" pitchFamily="34" charset="0"/>
                <a:cs typeface="Arial" panose="020B0604020202020204" pitchFamily="34" charset="0"/>
              </a:rPr>
              <a:t>t</a:t>
            </a:r>
            <a:r>
              <a:rPr lang="de-DE" sz="1600" b="0" dirty="0" err="1">
                <a:effectLst/>
                <a:latin typeface="Arial" panose="020B0604020202020204" pitchFamily="34" charset="0"/>
                <a:cs typeface="Arial" panose="020B0604020202020204" pitchFamily="34" charset="0"/>
              </a:rPr>
              <a:t>opic</a:t>
            </a:r>
            <a:r>
              <a:rPr lang="de-DE" sz="1600" b="0" dirty="0">
                <a:effectLst/>
                <a:latin typeface="Arial" panose="020B0604020202020204" pitchFamily="34" charset="0"/>
                <a:cs typeface="Arial" panose="020B0604020202020204" pitchFamily="34" charset="0"/>
              </a:rPr>
              <a:t> </a:t>
            </a:r>
            <a:r>
              <a:rPr lang="de-DE" sz="1600" b="0" dirty="0" err="1">
                <a:effectLst/>
                <a:latin typeface="Arial" panose="020B0604020202020204" pitchFamily="34" charset="0"/>
                <a:cs typeface="Arial" panose="020B0604020202020204" pitchFamily="34" charset="0"/>
              </a:rPr>
              <a:t>prevalence</a:t>
            </a:r>
            <a:r>
              <a:rPr lang="de-DE" sz="1600" b="0" dirty="0">
                <a:effectLst/>
                <a:latin typeface="Arial" panose="020B0604020202020204" pitchFamily="34" charset="0"/>
                <a:cs typeface="Arial" panose="020B0604020202020204" pitchFamily="34" charset="0"/>
              </a:rPr>
              <a:t> (</a:t>
            </a:r>
            <a:r>
              <a:rPr lang="de-DE" sz="1600" b="0" dirty="0" err="1">
                <a:effectLst/>
                <a:latin typeface="Arial" panose="020B0604020202020204" pitchFamily="34" charset="0"/>
                <a:cs typeface="Arial" panose="020B0604020202020204" pitchFamily="34" charset="0"/>
              </a:rPr>
              <a:t>dataset</a:t>
            </a:r>
            <a:r>
              <a:rPr lang="de-DE" sz="1600" b="0" dirty="0">
                <a:effectLst/>
                <a:latin typeface="Arial" panose="020B0604020202020204" pitchFamily="34" charset="0"/>
                <a:cs typeface="Arial" panose="020B0604020202020204" pitchFamily="34" charset="0"/>
              </a:rPr>
              <a:t> and </a:t>
            </a:r>
            <a:r>
              <a:rPr lang="de-DE" sz="1600" b="0" dirty="0" err="1">
                <a:effectLst/>
                <a:latin typeface="Arial" panose="020B0604020202020204" pitchFamily="34" charset="0"/>
                <a:cs typeface="Arial" panose="020B0604020202020204" pitchFamily="34" charset="0"/>
              </a:rPr>
              <a:t>year</a:t>
            </a:r>
            <a:r>
              <a:rPr lang="de-DE" sz="1600" b="0" dirty="0">
                <a:effectLst/>
                <a:latin typeface="Arial" panose="020B0604020202020204" pitchFamily="34" charset="0"/>
                <a:cs typeface="Arial" panose="020B0604020202020204" pitchFamily="34" charset="0"/>
              </a:rPr>
              <a:t>) and </a:t>
            </a:r>
            <a:r>
              <a:rPr lang="de-DE" sz="1600" b="0" dirty="0" err="1">
                <a:effectLst/>
                <a:latin typeface="Arial" panose="020B0604020202020204" pitchFamily="34" charset="0"/>
                <a:cs typeface="Arial" panose="020B0604020202020204" pitchFamily="34" charset="0"/>
              </a:rPr>
              <a:t>topic</a:t>
            </a:r>
            <a:r>
              <a:rPr lang="de-DE" sz="1600" b="0" dirty="0">
                <a:effectLst/>
                <a:latin typeface="Arial" panose="020B0604020202020204" pitchFamily="34" charset="0"/>
                <a:cs typeface="Arial" panose="020B0604020202020204" pitchFamily="34" charset="0"/>
              </a:rPr>
              <a:t> </a:t>
            </a:r>
            <a:r>
              <a:rPr lang="de-DE" sz="1600" b="0" dirty="0" err="1">
                <a:effectLst/>
                <a:latin typeface="Arial" panose="020B0604020202020204" pitchFamily="34" charset="0"/>
                <a:cs typeface="Arial" panose="020B0604020202020204" pitchFamily="34" charset="0"/>
              </a:rPr>
              <a:t>word</a:t>
            </a:r>
            <a:r>
              <a:rPr lang="de-DE" sz="1600" b="0" dirty="0">
                <a:effectLst/>
                <a:latin typeface="Arial" panose="020B0604020202020204" pitchFamily="34" charset="0"/>
                <a:cs typeface="Arial" panose="020B0604020202020204" pitchFamily="34" charset="0"/>
              </a:rPr>
              <a:t> </a:t>
            </a:r>
            <a:r>
              <a:rPr lang="de-DE" sz="1600" b="0" dirty="0" err="1">
                <a:effectLst/>
                <a:latin typeface="Arial" panose="020B0604020202020204" pitchFamily="34" charset="0"/>
                <a:cs typeface="Arial" panose="020B0604020202020204" pitchFamily="34" charset="0"/>
              </a:rPr>
              <a:t>content</a:t>
            </a:r>
            <a:r>
              <a:rPr lang="de-DE" sz="1600" b="0" dirty="0">
                <a:effectLst/>
                <a:latin typeface="Arial" panose="020B0604020202020204" pitchFamily="34" charset="0"/>
                <a:cs typeface="Arial" panose="020B0604020202020204" pitchFamily="34" charset="0"/>
              </a:rPr>
              <a:t> (</a:t>
            </a:r>
            <a:r>
              <a:rPr lang="de-DE" sz="1600" b="0" dirty="0" err="1">
                <a:effectLst/>
                <a:latin typeface="Arial" panose="020B0604020202020204" pitchFamily="34" charset="0"/>
                <a:cs typeface="Arial" panose="020B0604020202020204" pitchFamily="34" charset="0"/>
              </a:rPr>
              <a:t>dataset</a:t>
            </a:r>
            <a:r>
              <a:rPr lang="de-DE" sz="1600" b="0" dirty="0">
                <a:effectLst/>
                <a:latin typeface="Arial" panose="020B0604020202020204" pitchFamily="34" charset="0"/>
                <a:cs typeface="Arial" panose="020B0604020202020204" pitchFamily="34" charset="0"/>
              </a:rPr>
              <a:t>) </a:t>
            </a:r>
          </a:p>
          <a:p>
            <a:pPr>
              <a:spcBef>
                <a:spcPts val="600"/>
              </a:spcBef>
            </a:pPr>
            <a:r>
              <a:rPr lang="de-DE" sz="1600" dirty="0">
                <a:latin typeface="Arial" panose="020B0604020202020204" pitchFamily="34" charset="0"/>
                <a:cs typeface="Arial" panose="020B0604020202020204" pitchFamily="34" charset="0"/>
              </a:rPr>
              <a:t>- </a:t>
            </a:r>
            <a:r>
              <a:rPr lang="de-DE" sz="1600" b="0" dirty="0">
                <a:effectLst/>
                <a:latin typeface="Arial" panose="020B0604020202020204" pitchFamily="34" charset="0"/>
                <a:cs typeface="Arial" panose="020B0604020202020204" pitchFamily="34" charset="0"/>
              </a:rPr>
              <a:t>Fit </a:t>
            </a:r>
            <a:r>
              <a:rPr lang="de-DE" sz="1600" b="0" dirty="0" err="1">
                <a:effectLst/>
                <a:latin typeface="Arial" panose="020B0604020202020204" pitchFamily="34" charset="0"/>
                <a:cs typeface="Arial" panose="020B0604020202020204" pitchFamily="34" charset="0"/>
              </a:rPr>
              <a:t>of</a:t>
            </a:r>
            <a:r>
              <a:rPr lang="de-DE" sz="1600" b="0" dirty="0">
                <a:effectLst/>
                <a:latin typeface="Arial" panose="020B0604020202020204" pitchFamily="34" charset="0"/>
                <a:cs typeface="Arial" panose="020B0604020202020204" pitchFamily="34" charset="0"/>
              </a:rPr>
              <a:t> 7 STM </a:t>
            </a:r>
            <a:r>
              <a:rPr lang="de-DE" sz="1600" b="0" dirty="0" err="1">
                <a:effectLst/>
                <a:latin typeface="Arial" panose="020B0604020202020204" pitchFamily="34" charset="0"/>
                <a:cs typeface="Arial" panose="020B0604020202020204" pitchFamily="34" charset="0"/>
              </a:rPr>
              <a:t>models</a:t>
            </a:r>
            <a:r>
              <a:rPr lang="de-DE" sz="1600" b="0" dirty="0">
                <a:effectLst/>
                <a:latin typeface="Arial" panose="020B0604020202020204" pitchFamily="34" charset="0"/>
                <a:cs typeface="Arial" panose="020B0604020202020204" pitchFamily="34" charset="0"/>
              </a:rPr>
              <a:t> </a:t>
            </a:r>
            <a:r>
              <a:rPr lang="de-DE" sz="1600" b="0" dirty="0" err="1">
                <a:effectLst/>
                <a:latin typeface="Arial" panose="020B0604020202020204" pitchFamily="34" charset="0"/>
                <a:cs typeface="Arial" panose="020B0604020202020204" pitchFamily="34" charset="0"/>
              </a:rPr>
              <a:t>with</a:t>
            </a:r>
            <a:r>
              <a:rPr lang="de-DE" sz="1600" b="0" dirty="0">
                <a:effectLst/>
                <a:latin typeface="Arial" panose="020B0604020202020204" pitchFamily="34" charset="0"/>
                <a:cs typeface="Arial" panose="020B0604020202020204" pitchFamily="34" charset="0"/>
              </a:rPr>
              <a:t> </a:t>
            </a:r>
            <a:r>
              <a:rPr lang="de-DE" sz="1600" b="0" dirty="0" err="1">
                <a:effectLst/>
                <a:latin typeface="Arial" panose="020B0604020202020204" pitchFamily="34" charset="0"/>
                <a:cs typeface="Arial" panose="020B0604020202020204" pitchFamily="34" charset="0"/>
              </a:rPr>
              <a:t>topics</a:t>
            </a:r>
            <a:r>
              <a:rPr lang="de-DE" sz="1600" b="0" dirty="0">
                <a:effectLst/>
                <a:latin typeface="Arial" panose="020B0604020202020204" pitchFamily="34" charset="0"/>
                <a:cs typeface="Arial" panose="020B0604020202020204" pitchFamily="34" charset="0"/>
              </a:rPr>
              <a:t> ranging         </a:t>
            </a:r>
            <a:r>
              <a:rPr lang="de-DE" sz="1600" b="0" dirty="0" err="1">
                <a:effectLst/>
                <a:latin typeface="Arial" panose="020B0604020202020204" pitchFamily="34" charset="0"/>
                <a:cs typeface="Arial" panose="020B0604020202020204" pitchFamily="34" charset="0"/>
              </a:rPr>
              <a:t>from</a:t>
            </a:r>
            <a:r>
              <a:rPr lang="de-DE" sz="1600" b="0" dirty="0">
                <a:effectLst/>
                <a:latin typeface="Arial" panose="020B0604020202020204" pitchFamily="34" charset="0"/>
                <a:cs typeface="Arial" panose="020B0604020202020204" pitchFamily="34" charset="0"/>
              </a:rPr>
              <a:t> 10 </a:t>
            </a:r>
            <a:r>
              <a:rPr lang="de-DE" sz="1600" b="0" dirty="0" err="1">
                <a:effectLst/>
                <a:latin typeface="Arial" panose="020B0604020202020204" pitchFamily="34" charset="0"/>
                <a:cs typeface="Arial" panose="020B0604020202020204" pitchFamily="34" charset="0"/>
              </a:rPr>
              <a:t>to</a:t>
            </a:r>
            <a:r>
              <a:rPr lang="de-DE" sz="1600" b="0" dirty="0">
                <a:effectLst/>
                <a:latin typeface="Arial" panose="020B0604020202020204" pitchFamily="34" charset="0"/>
                <a:cs typeface="Arial" panose="020B0604020202020204" pitchFamily="34" charset="0"/>
              </a:rPr>
              <a:t> 70 </a:t>
            </a:r>
          </a:p>
          <a:p>
            <a:pPr>
              <a:spcBef>
                <a:spcPts val="600"/>
              </a:spcBef>
            </a:pPr>
            <a:r>
              <a:rPr lang="de-DE" sz="1600" b="0" dirty="0">
                <a:effectLst/>
                <a:latin typeface="Arial" panose="020B0604020202020204" pitchFamily="34" charset="0"/>
                <a:cs typeface="Arial" panose="020B0604020202020204" pitchFamily="34" charset="0"/>
              </a:rPr>
              <a:t>- All </a:t>
            </a:r>
            <a:r>
              <a:rPr lang="de-DE" sz="1600" b="0" dirty="0" err="1">
                <a:effectLst/>
                <a:latin typeface="Arial" panose="020B0604020202020204" pitchFamily="34" charset="0"/>
                <a:cs typeface="Arial" panose="020B0604020202020204" pitchFamily="34" charset="0"/>
              </a:rPr>
              <a:t>models</a:t>
            </a:r>
            <a:r>
              <a:rPr lang="de-DE" sz="1600" b="0" dirty="0">
                <a:effectLst/>
                <a:latin typeface="Arial" panose="020B0604020202020204" pitchFamily="34" charset="0"/>
                <a:cs typeface="Arial" panose="020B0604020202020204" pitchFamily="34" charset="0"/>
              </a:rPr>
              <a:t> </a:t>
            </a:r>
            <a:r>
              <a:rPr lang="de-DE" sz="1600" b="0" dirty="0" err="1">
                <a:effectLst/>
                <a:latin typeface="Arial" panose="020B0604020202020204" pitchFamily="34" charset="0"/>
                <a:cs typeface="Arial" panose="020B0604020202020204" pitchFamily="34" charset="0"/>
              </a:rPr>
              <a:t>successfully</a:t>
            </a:r>
            <a:r>
              <a:rPr lang="de-DE" sz="1600" b="0" dirty="0">
                <a:effectLst/>
                <a:latin typeface="Arial" panose="020B0604020202020204" pitchFamily="34" charset="0"/>
                <a:cs typeface="Arial" panose="020B0604020202020204" pitchFamily="34" charset="0"/>
              </a:rPr>
              <a:t> </a:t>
            </a:r>
            <a:r>
              <a:rPr lang="de-DE" sz="1600" b="0" dirty="0" err="1">
                <a:effectLst/>
                <a:latin typeface="Arial" panose="020B0604020202020204" pitchFamily="34" charset="0"/>
                <a:cs typeface="Arial" panose="020B0604020202020204" pitchFamily="34" charset="0"/>
              </a:rPr>
              <a:t>converged</a:t>
            </a:r>
            <a:endParaRPr lang="de-DE" sz="1600" b="0" dirty="0">
              <a:effectLst/>
              <a:latin typeface="Arial" panose="020B0604020202020204" pitchFamily="34" charset="0"/>
              <a:cs typeface="Arial" panose="020B0604020202020204" pitchFamily="34" charset="0"/>
            </a:endParaRPr>
          </a:p>
        </p:txBody>
      </p:sp>
      <p:sp>
        <p:nvSpPr>
          <p:cNvPr id="12" name="TextBox 11">
            <a:extLst>
              <a:ext uri="{FF2B5EF4-FFF2-40B4-BE49-F238E27FC236}">
                <a16:creationId xmlns:a16="http://schemas.microsoft.com/office/drawing/2014/main" id="{76D87875-66DA-6BB5-6253-72FCE6C3597B}"/>
              </a:ext>
            </a:extLst>
          </p:cNvPr>
          <p:cNvSpPr txBox="1"/>
          <p:nvPr/>
        </p:nvSpPr>
        <p:spPr>
          <a:xfrm>
            <a:off x="842175" y="645265"/>
            <a:ext cx="2571751" cy="338554"/>
          </a:xfrm>
          <a:prstGeom prst="rect">
            <a:avLst/>
          </a:prstGeom>
          <a:noFill/>
        </p:spPr>
        <p:txBody>
          <a:bodyPr wrap="square">
            <a:spAutoFit/>
          </a:bodyPr>
          <a:lstStyle/>
          <a:p>
            <a:r>
              <a:rPr lang="en-GB" sz="1600" b="1" dirty="0">
                <a:latin typeface="Arial" panose="020B0604020202020204" pitchFamily="34" charset="0"/>
                <a:cs typeface="Arial" panose="020B0604020202020204" pitchFamily="34" charset="0"/>
              </a:rPr>
              <a:t>STM model fitting</a:t>
            </a:r>
            <a:endParaRPr lang="en-DE" sz="1600" dirty="0"/>
          </a:p>
        </p:txBody>
      </p:sp>
      <p:sp>
        <p:nvSpPr>
          <p:cNvPr id="13" name="Rectángulo: esquinas redondeadas 10">
            <a:extLst>
              <a:ext uri="{FF2B5EF4-FFF2-40B4-BE49-F238E27FC236}">
                <a16:creationId xmlns:a16="http://schemas.microsoft.com/office/drawing/2014/main" id="{EF9BE46D-E1BE-D287-AE20-FA901DD9B782}"/>
              </a:ext>
            </a:extLst>
          </p:cNvPr>
          <p:cNvSpPr/>
          <p:nvPr/>
        </p:nvSpPr>
        <p:spPr>
          <a:xfrm>
            <a:off x="567490" y="399717"/>
            <a:ext cx="4831646" cy="2328592"/>
          </a:xfrm>
          <a:prstGeom prst="roundRect">
            <a:avLst/>
          </a:prstGeom>
          <a:noFill/>
          <a:ln w="38100">
            <a:solidFill>
              <a:schemeClr val="accent5">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spcBef>
                <a:spcPts val="600"/>
              </a:spcBef>
            </a:pPr>
            <a:endParaRPr lang="en-DE" sz="1600" dirty="0">
              <a:latin typeface="Arial" panose="020B0604020202020204" pitchFamily="34" charset="0"/>
              <a:cs typeface="Arial" panose="020B0604020202020204" pitchFamily="34" charset="0"/>
            </a:endParaRPr>
          </a:p>
        </p:txBody>
      </p:sp>
      <p:sp>
        <p:nvSpPr>
          <p:cNvPr id="14" name="TextBox 13">
            <a:extLst>
              <a:ext uri="{FF2B5EF4-FFF2-40B4-BE49-F238E27FC236}">
                <a16:creationId xmlns:a16="http://schemas.microsoft.com/office/drawing/2014/main" id="{55D7D7B4-3C6A-419E-947E-F0C1CF765B04}"/>
              </a:ext>
            </a:extLst>
          </p:cNvPr>
          <p:cNvSpPr txBox="1"/>
          <p:nvPr/>
        </p:nvSpPr>
        <p:spPr>
          <a:xfrm>
            <a:off x="790885" y="3465026"/>
            <a:ext cx="2226892" cy="338554"/>
          </a:xfrm>
          <a:prstGeom prst="rect">
            <a:avLst/>
          </a:prstGeom>
          <a:noFill/>
        </p:spPr>
        <p:txBody>
          <a:bodyPr wrap="none" rtlCol="0">
            <a:spAutoFit/>
          </a:bodyPr>
          <a:lstStyle/>
          <a:p>
            <a:r>
              <a:rPr lang="en-GB" sz="1600" b="1" dirty="0">
                <a:latin typeface="Arial" panose="020B0604020202020204" pitchFamily="34" charset="0"/>
                <a:cs typeface="Arial" panose="020B0604020202020204" pitchFamily="34" charset="0"/>
              </a:rPr>
              <a:t>STM model selection</a:t>
            </a:r>
          </a:p>
        </p:txBody>
      </p:sp>
      <p:sp>
        <p:nvSpPr>
          <p:cNvPr id="28" name="TextBox 27">
            <a:extLst>
              <a:ext uri="{FF2B5EF4-FFF2-40B4-BE49-F238E27FC236}">
                <a16:creationId xmlns:a16="http://schemas.microsoft.com/office/drawing/2014/main" id="{D6F9A71B-5649-F4E3-F121-06B61E188163}"/>
              </a:ext>
            </a:extLst>
          </p:cNvPr>
          <p:cNvSpPr txBox="1"/>
          <p:nvPr/>
        </p:nvSpPr>
        <p:spPr>
          <a:xfrm>
            <a:off x="5475996" y="3285313"/>
            <a:ext cx="3937296" cy="307777"/>
          </a:xfrm>
          <a:prstGeom prst="rect">
            <a:avLst/>
          </a:prstGeom>
          <a:noFill/>
        </p:spPr>
        <p:txBody>
          <a:bodyPr wrap="none" rtlCol="0">
            <a:spAutoFit/>
          </a:bodyPr>
          <a:lstStyle/>
          <a:p>
            <a:r>
              <a:rPr lang="en-GB" sz="1400" dirty="0">
                <a:latin typeface="Arial" panose="020B0604020202020204" pitchFamily="34" charset="0"/>
                <a:cs typeface="Arial" panose="020B0604020202020204" pitchFamily="34" charset="0"/>
              </a:rPr>
              <a:t>High prevalence of 35</a:t>
            </a:r>
            <a:r>
              <a:rPr lang="en-GB" sz="1400" baseline="30000" dirty="0">
                <a:latin typeface="Arial" panose="020B0604020202020204" pitchFamily="34" charset="0"/>
                <a:cs typeface="Arial" panose="020B0604020202020204" pitchFamily="34" charset="0"/>
              </a:rPr>
              <a:t>th</a:t>
            </a:r>
            <a:r>
              <a:rPr lang="en-GB" sz="1400" dirty="0">
                <a:latin typeface="Arial" panose="020B0604020202020204" pitchFamily="34" charset="0"/>
                <a:cs typeface="Arial" panose="020B0604020202020204" pitchFamily="34" charset="0"/>
              </a:rPr>
              <a:t> topic untokenized text</a:t>
            </a:r>
            <a:endParaRPr lang="en-DE" sz="1400" dirty="0">
              <a:latin typeface="Arial" panose="020B0604020202020204" pitchFamily="34" charset="0"/>
              <a:cs typeface="Arial" panose="020B0604020202020204" pitchFamily="34" charset="0"/>
            </a:endParaRPr>
          </a:p>
        </p:txBody>
      </p:sp>
      <p:sp>
        <p:nvSpPr>
          <p:cNvPr id="29" name="TextBox 28">
            <a:extLst>
              <a:ext uri="{FF2B5EF4-FFF2-40B4-BE49-F238E27FC236}">
                <a16:creationId xmlns:a16="http://schemas.microsoft.com/office/drawing/2014/main" id="{97DF6438-828B-24E7-C4FA-5FAC359E8413}"/>
              </a:ext>
            </a:extLst>
          </p:cNvPr>
          <p:cNvSpPr txBox="1"/>
          <p:nvPr/>
        </p:nvSpPr>
        <p:spPr>
          <a:xfrm>
            <a:off x="5475996" y="4748454"/>
            <a:ext cx="4365298" cy="307777"/>
          </a:xfrm>
          <a:prstGeom prst="rect">
            <a:avLst/>
          </a:prstGeom>
          <a:noFill/>
        </p:spPr>
        <p:txBody>
          <a:bodyPr wrap="none" rtlCol="0">
            <a:spAutoFit/>
          </a:bodyPr>
          <a:lstStyle/>
          <a:p>
            <a:r>
              <a:rPr lang="en-GB" sz="1400" dirty="0">
                <a:latin typeface="Arial" panose="020B0604020202020204" pitchFamily="34" charset="0"/>
                <a:cs typeface="Arial" panose="020B0604020202020204" pitchFamily="34" charset="0"/>
              </a:rPr>
              <a:t>High prevalence of topic 25</a:t>
            </a:r>
            <a:r>
              <a:rPr lang="en-GB" sz="1400" baseline="30000" dirty="0">
                <a:latin typeface="Arial" panose="020B0604020202020204" pitchFamily="34" charset="0"/>
                <a:cs typeface="Arial" panose="020B0604020202020204" pitchFamily="34" charset="0"/>
              </a:rPr>
              <a:t>th</a:t>
            </a:r>
            <a:r>
              <a:rPr lang="en-GB" sz="1400" dirty="0">
                <a:latin typeface="Arial" panose="020B0604020202020204" pitchFamily="34" charset="0"/>
                <a:cs typeface="Arial" panose="020B0604020202020204" pitchFamily="34" charset="0"/>
              </a:rPr>
              <a:t> topic untokenized text</a:t>
            </a:r>
            <a:endParaRPr lang="en-DE" sz="1400" dirty="0">
              <a:latin typeface="Arial" panose="020B0604020202020204" pitchFamily="34" charset="0"/>
              <a:cs typeface="Arial" panose="020B0604020202020204" pitchFamily="34" charset="0"/>
            </a:endParaRPr>
          </a:p>
        </p:txBody>
      </p:sp>
      <p:sp>
        <p:nvSpPr>
          <p:cNvPr id="2" name="Rectangle 1">
            <a:extLst>
              <a:ext uri="{FF2B5EF4-FFF2-40B4-BE49-F238E27FC236}">
                <a16:creationId xmlns:a16="http://schemas.microsoft.com/office/drawing/2014/main" id="{9DAFA029-FFFE-3646-9162-4A3846B1E913}"/>
              </a:ext>
            </a:extLst>
          </p:cNvPr>
          <p:cNvSpPr/>
          <p:nvPr/>
        </p:nvSpPr>
        <p:spPr>
          <a:xfrm>
            <a:off x="0" y="0"/>
            <a:ext cx="12192000" cy="6858000"/>
          </a:xfrm>
          <a:prstGeom prst="rect">
            <a:avLst/>
          </a:prstGeom>
          <a:noFill/>
          <a:ln w="19050">
            <a:solidFill>
              <a:schemeClr val="accent5">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DE"/>
          </a:p>
        </p:txBody>
      </p:sp>
      <p:sp>
        <p:nvSpPr>
          <p:cNvPr id="9" name="TextBox 8">
            <a:extLst>
              <a:ext uri="{FF2B5EF4-FFF2-40B4-BE49-F238E27FC236}">
                <a16:creationId xmlns:a16="http://schemas.microsoft.com/office/drawing/2014/main" id="{AF80757D-2A6E-7B94-3F57-342A552FF9C4}"/>
              </a:ext>
            </a:extLst>
          </p:cNvPr>
          <p:cNvSpPr txBox="1"/>
          <p:nvPr/>
        </p:nvSpPr>
        <p:spPr>
          <a:xfrm>
            <a:off x="5595039" y="292925"/>
            <a:ext cx="4496749" cy="1323439"/>
          </a:xfrm>
          <a:prstGeom prst="rect">
            <a:avLst/>
          </a:prstGeom>
          <a:solidFill>
            <a:schemeClr val="tx1">
              <a:lumMod val="85000"/>
              <a:lumOff val="15000"/>
            </a:schemeClr>
          </a:solidFill>
        </p:spPr>
        <p:txBody>
          <a:bodyPr wrap="square">
            <a:spAutoFit/>
          </a:bodyPr>
          <a:lstStyle/>
          <a:p>
            <a:r>
              <a:rPr lang="en-DE" sz="1000" dirty="0">
                <a:solidFill>
                  <a:schemeClr val="bg1">
                    <a:lumMod val="95000"/>
                  </a:schemeClr>
                </a:solidFill>
                <a:latin typeface="Consolas" panose="020B0609020204030204" pitchFamily="49" charset="0"/>
              </a:rPr>
              <a:t>stm50fit &lt;- </a:t>
            </a:r>
            <a:r>
              <a:rPr lang="en-DE" sz="1000" dirty="0" err="1">
                <a:solidFill>
                  <a:schemeClr val="bg1">
                    <a:lumMod val="95000"/>
                  </a:schemeClr>
                </a:solidFill>
                <a:latin typeface="Consolas" panose="020B0609020204030204" pitchFamily="49" charset="0"/>
              </a:rPr>
              <a:t>stm</a:t>
            </a:r>
            <a:r>
              <a:rPr lang="en-DE" sz="1000" dirty="0">
                <a:solidFill>
                  <a:schemeClr val="bg1">
                    <a:lumMod val="95000"/>
                  </a:schemeClr>
                </a:solidFill>
                <a:latin typeface="Consolas" panose="020B0609020204030204" pitchFamily="49" charset="0"/>
              </a:rPr>
              <a:t>(documents = </a:t>
            </a:r>
            <a:r>
              <a:rPr lang="en-DE" sz="1000" dirty="0" err="1">
                <a:solidFill>
                  <a:schemeClr val="bg1">
                    <a:lumMod val="95000"/>
                  </a:schemeClr>
                </a:solidFill>
                <a:latin typeface="Consolas" panose="020B0609020204030204" pitchFamily="49" charset="0"/>
              </a:rPr>
              <a:t>out$documents</a:t>
            </a:r>
            <a:r>
              <a:rPr lang="en-DE" sz="1000" dirty="0">
                <a:solidFill>
                  <a:schemeClr val="bg1">
                    <a:lumMod val="95000"/>
                  </a:schemeClr>
                </a:solidFill>
                <a:latin typeface="Consolas" panose="020B0609020204030204" pitchFamily="49" charset="0"/>
              </a:rPr>
              <a:t>, </a:t>
            </a:r>
            <a:endParaRPr lang="en-GB" sz="1000" dirty="0">
              <a:solidFill>
                <a:schemeClr val="bg1">
                  <a:lumMod val="95000"/>
                </a:schemeClr>
              </a:solidFill>
              <a:latin typeface="Consolas" panose="020B0609020204030204" pitchFamily="49" charset="0"/>
            </a:endParaRPr>
          </a:p>
          <a:p>
            <a:r>
              <a:rPr lang="en-GB" sz="1000" dirty="0">
                <a:solidFill>
                  <a:schemeClr val="bg1">
                    <a:lumMod val="95000"/>
                  </a:schemeClr>
                </a:solidFill>
                <a:latin typeface="Consolas" panose="020B0609020204030204" pitchFamily="49" charset="0"/>
              </a:rPr>
              <a:t>		  </a:t>
            </a:r>
            <a:r>
              <a:rPr lang="en-DE" sz="1000" dirty="0">
                <a:solidFill>
                  <a:schemeClr val="bg1">
                    <a:lumMod val="95000"/>
                  </a:schemeClr>
                </a:solidFill>
                <a:latin typeface="Consolas" panose="020B0609020204030204" pitchFamily="49" charset="0"/>
              </a:rPr>
              <a:t>vocab = </a:t>
            </a:r>
            <a:r>
              <a:rPr lang="en-DE" sz="1000" dirty="0" err="1">
                <a:solidFill>
                  <a:schemeClr val="bg1">
                    <a:lumMod val="95000"/>
                  </a:schemeClr>
                </a:solidFill>
                <a:latin typeface="Consolas" panose="020B0609020204030204" pitchFamily="49" charset="0"/>
              </a:rPr>
              <a:t>out$vocab</a:t>
            </a:r>
            <a:r>
              <a:rPr lang="en-DE" sz="1000" dirty="0">
                <a:solidFill>
                  <a:schemeClr val="bg1">
                    <a:lumMod val="95000"/>
                  </a:schemeClr>
                </a:solidFill>
                <a:latin typeface="Consolas" panose="020B0609020204030204" pitchFamily="49" charset="0"/>
              </a:rPr>
              <a:t>,</a:t>
            </a:r>
            <a:endParaRPr lang="en-GB" sz="1000" dirty="0">
              <a:solidFill>
                <a:schemeClr val="bg1">
                  <a:lumMod val="95000"/>
                </a:schemeClr>
              </a:solidFill>
              <a:latin typeface="Consolas" panose="020B0609020204030204" pitchFamily="49" charset="0"/>
            </a:endParaRPr>
          </a:p>
          <a:p>
            <a:r>
              <a:rPr lang="en-GB" sz="1000" dirty="0">
                <a:solidFill>
                  <a:schemeClr val="bg1">
                    <a:lumMod val="95000"/>
                  </a:schemeClr>
                </a:solidFill>
                <a:latin typeface="Consolas" panose="020B0609020204030204" pitchFamily="49" charset="0"/>
              </a:rPr>
              <a:t>		  </a:t>
            </a:r>
            <a:r>
              <a:rPr lang="en-DE" sz="1000" dirty="0">
                <a:solidFill>
                  <a:schemeClr val="bg1">
                    <a:lumMod val="95000"/>
                  </a:schemeClr>
                </a:solidFill>
                <a:latin typeface="Consolas" panose="020B0609020204030204" pitchFamily="49" charset="0"/>
              </a:rPr>
              <a:t>prevalence =~ dataset * s(year</a:t>
            </a:r>
            <a:r>
              <a:rPr lang="en-GB" sz="1000" dirty="0">
                <a:solidFill>
                  <a:schemeClr val="bg1">
                    <a:lumMod val="95000"/>
                  </a:schemeClr>
                </a:solidFill>
                <a:latin typeface="Consolas" panose="020B0609020204030204" pitchFamily="49" charset="0"/>
              </a:rPr>
              <a:t>)</a:t>
            </a:r>
          </a:p>
          <a:p>
            <a:r>
              <a:rPr lang="en-GB" sz="1000" dirty="0">
                <a:solidFill>
                  <a:schemeClr val="bg1">
                    <a:lumMod val="95000"/>
                  </a:schemeClr>
                </a:solidFill>
                <a:latin typeface="Consolas" panose="020B0609020204030204" pitchFamily="49" charset="0"/>
              </a:rPr>
              <a:t>		  c</a:t>
            </a:r>
            <a:r>
              <a:rPr lang="en-DE" sz="1000" dirty="0" err="1">
                <a:solidFill>
                  <a:schemeClr val="bg1">
                    <a:lumMod val="95000"/>
                  </a:schemeClr>
                </a:solidFill>
                <a:latin typeface="Consolas" panose="020B0609020204030204" pitchFamily="49" charset="0"/>
              </a:rPr>
              <a:t>ontent</a:t>
            </a:r>
            <a:r>
              <a:rPr lang="en-DE" sz="1000" dirty="0">
                <a:solidFill>
                  <a:schemeClr val="bg1">
                    <a:lumMod val="95000"/>
                  </a:schemeClr>
                </a:solidFill>
                <a:latin typeface="Consolas" panose="020B0609020204030204" pitchFamily="49" charset="0"/>
              </a:rPr>
              <a:t> =~ dataset,</a:t>
            </a:r>
            <a:endParaRPr lang="en-GB" sz="1000" dirty="0">
              <a:solidFill>
                <a:schemeClr val="bg1">
                  <a:lumMod val="95000"/>
                </a:schemeClr>
              </a:solidFill>
              <a:latin typeface="Consolas" panose="020B0609020204030204" pitchFamily="49" charset="0"/>
            </a:endParaRPr>
          </a:p>
          <a:p>
            <a:r>
              <a:rPr lang="en-GB" sz="1000" dirty="0">
                <a:solidFill>
                  <a:schemeClr val="bg1">
                    <a:lumMod val="95000"/>
                  </a:schemeClr>
                </a:solidFill>
                <a:latin typeface="Consolas" panose="020B0609020204030204" pitchFamily="49" charset="0"/>
              </a:rPr>
              <a:t>		  </a:t>
            </a:r>
            <a:r>
              <a:rPr lang="en-DE" sz="1000" dirty="0">
                <a:solidFill>
                  <a:schemeClr val="bg1">
                    <a:lumMod val="95000"/>
                  </a:schemeClr>
                </a:solidFill>
                <a:latin typeface="Consolas" panose="020B0609020204030204" pitchFamily="49" charset="0"/>
              </a:rPr>
              <a:t>K = 10,</a:t>
            </a:r>
            <a:endParaRPr lang="en-GB" sz="1000" dirty="0">
              <a:solidFill>
                <a:schemeClr val="bg1">
                  <a:lumMod val="95000"/>
                </a:schemeClr>
              </a:solidFill>
              <a:latin typeface="Consolas" panose="020B0609020204030204" pitchFamily="49" charset="0"/>
            </a:endParaRPr>
          </a:p>
          <a:p>
            <a:r>
              <a:rPr lang="en-GB" sz="1000" dirty="0">
                <a:solidFill>
                  <a:schemeClr val="bg1">
                    <a:lumMod val="95000"/>
                  </a:schemeClr>
                </a:solidFill>
                <a:latin typeface="Consolas" panose="020B0609020204030204" pitchFamily="49" charset="0"/>
              </a:rPr>
              <a:t>		  </a:t>
            </a:r>
            <a:r>
              <a:rPr lang="en-DE" sz="1000" dirty="0" err="1">
                <a:solidFill>
                  <a:schemeClr val="bg1">
                    <a:lumMod val="95000"/>
                  </a:schemeClr>
                </a:solidFill>
                <a:latin typeface="Consolas" panose="020B0609020204030204" pitchFamily="49" charset="0"/>
              </a:rPr>
              <a:t>max.em.its</a:t>
            </a:r>
            <a:r>
              <a:rPr lang="en-DE" sz="1000" dirty="0">
                <a:solidFill>
                  <a:schemeClr val="bg1">
                    <a:lumMod val="95000"/>
                  </a:schemeClr>
                </a:solidFill>
                <a:latin typeface="Consolas" panose="020B0609020204030204" pitchFamily="49" charset="0"/>
              </a:rPr>
              <a:t> = 75,</a:t>
            </a:r>
            <a:endParaRPr lang="en-GB" sz="1000" dirty="0">
              <a:solidFill>
                <a:schemeClr val="bg1">
                  <a:lumMod val="95000"/>
                </a:schemeClr>
              </a:solidFill>
              <a:latin typeface="Consolas" panose="020B0609020204030204" pitchFamily="49" charset="0"/>
            </a:endParaRPr>
          </a:p>
          <a:p>
            <a:r>
              <a:rPr lang="en-GB" sz="1000" dirty="0">
                <a:solidFill>
                  <a:schemeClr val="bg1">
                    <a:lumMod val="95000"/>
                  </a:schemeClr>
                </a:solidFill>
                <a:latin typeface="Consolas" panose="020B0609020204030204" pitchFamily="49" charset="0"/>
              </a:rPr>
              <a:t>		  </a:t>
            </a:r>
            <a:r>
              <a:rPr lang="en-DE" sz="1000" dirty="0">
                <a:solidFill>
                  <a:schemeClr val="bg1">
                    <a:lumMod val="95000"/>
                  </a:schemeClr>
                </a:solidFill>
                <a:latin typeface="Consolas" panose="020B0609020204030204" pitchFamily="49" charset="0"/>
              </a:rPr>
              <a:t>data = </a:t>
            </a:r>
            <a:r>
              <a:rPr lang="en-DE" sz="1000" dirty="0" err="1">
                <a:solidFill>
                  <a:schemeClr val="bg1">
                    <a:lumMod val="95000"/>
                  </a:schemeClr>
                </a:solidFill>
                <a:latin typeface="Consolas" panose="020B0609020204030204" pitchFamily="49" charset="0"/>
              </a:rPr>
              <a:t>out$meta</a:t>
            </a:r>
            <a:r>
              <a:rPr lang="en-GB" sz="1000" dirty="0">
                <a:solidFill>
                  <a:schemeClr val="bg1">
                    <a:lumMod val="95000"/>
                  </a:schemeClr>
                </a:solidFill>
                <a:latin typeface="Consolas" panose="020B0609020204030204" pitchFamily="49" charset="0"/>
              </a:rPr>
              <a:t>,</a:t>
            </a:r>
          </a:p>
          <a:p>
            <a:r>
              <a:rPr lang="en-GB" sz="1000" dirty="0">
                <a:solidFill>
                  <a:schemeClr val="bg1">
                    <a:lumMod val="95000"/>
                  </a:schemeClr>
                </a:solidFill>
                <a:latin typeface="Consolas" panose="020B0609020204030204" pitchFamily="49" charset="0"/>
              </a:rPr>
              <a:t>		  </a:t>
            </a:r>
            <a:r>
              <a:rPr lang="en-GB" sz="1000" dirty="0" err="1">
                <a:solidFill>
                  <a:schemeClr val="bg1">
                    <a:lumMod val="95000"/>
                  </a:schemeClr>
                </a:solidFill>
                <a:latin typeface="Consolas" panose="020B0609020204030204" pitchFamily="49" charset="0"/>
              </a:rPr>
              <a:t>i</a:t>
            </a:r>
            <a:r>
              <a:rPr lang="en-DE" sz="1000" dirty="0" err="1">
                <a:solidFill>
                  <a:schemeClr val="bg1">
                    <a:lumMod val="95000"/>
                  </a:schemeClr>
                </a:solidFill>
                <a:latin typeface="Consolas" panose="020B0609020204030204" pitchFamily="49" charset="0"/>
              </a:rPr>
              <a:t>nit.type</a:t>
            </a:r>
            <a:r>
              <a:rPr lang="en-DE" sz="1000" dirty="0">
                <a:solidFill>
                  <a:schemeClr val="bg1">
                    <a:lumMod val="95000"/>
                  </a:schemeClr>
                </a:solidFill>
                <a:latin typeface="Consolas" panose="020B0609020204030204" pitchFamily="49" charset="0"/>
              </a:rPr>
              <a:t> = "Spectral")</a:t>
            </a:r>
          </a:p>
        </p:txBody>
      </p:sp>
      <p:pic>
        <p:nvPicPr>
          <p:cNvPr id="11" name="Picture 10">
            <a:extLst>
              <a:ext uri="{FF2B5EF4-FFF2-40B4-BE49-F238E27FC236}">
                <a16:creationId xmlns:a16="http://schemas.microsoft.com/office/drawing/2014/main" id="{5B2A8838-42E8-72CB-73BD-789373DC2D6F}"/>
              </a:ext>
            </a:extLst>
          </p:cNvPr>
          <p:cNvPicPr>
            <a:picLocks noChangeAspect="1"/>
          </p:cNvPicPr>
          <p:nvPr/>
        </p:nvPicPr>
        <p:blipFill>
          <a:blip r:embed="rId3"/>
          <a:stretch>
            <a:fillRect/>
          </a:stretch>
        </p:blipFill>
        <p:spPr>
          <a:xfrm>
            <a:off x="5612327" y="1763096"/>
            <a:ext cx="3726020" cy="965213"/>
          </a:xfrm>
          <a:prstGeom prst="rect">
            <a:avLst/>
          </a:prstGeom>
          <a:ln>
            <a:solidFill>
              <a:schemeClr val="tx1"/>
            </a:solidFill>
          </a:ln>
        </p:spPr>
      </p:pic>
      <p:sp>
        <p:nvSpPr>
          <p:cNvPr id="18" name="TextBox 17">
            <a:extLst>
              <a:ext uri="{FF2B5EF4-FFF2-40B4-BE49-F238E27FC236}">
                <a16:creationId xmlns:a16="http://schemas.microsoft.com/office/drawing/2014/main" id="{C197C9E5-6B72-9915-D8A4-09F0A6BE7F82}"/>
              </a:ext>
            </a:extLst>
          </p:cNvPr>
          <p:cNvSpPr txBox="1"/>
          <p:nvPr/>
        </p:nvSpPr>
        <p:spPr>
          <a:xfrm>
            <a:off x="5567502" y="3649648"/>
            <a:ext cx="5833613" cy="1015663"/>
          </a:xfrm>
          <a:prstGeom prst="rect">
            <a:avLst/>
          </a:prstGeom>
          <a:solidFill>
            <a:schemeClr val="tx1">
              <a:lumMod val="85000"/>
              <a:lumOff val="15000"/>
            </a:schemeClr>
          </a:solidFill>
        </p:spPr>
        <p:txBody>
          <a:bodyPr wrap="square">
            <a:spAutoFit/>
          </a:bodyPr>
          <a:lstStyle/>
          <a:p>
            <a:r>
              <a:rPr lang="en-DE" sz="1000" dirty="0">
                <a:solidFill>
                  <a:schemeClr val="bg1">
                    <a:lumMod val="95000"/>
                  </a:schemeClr>
                </a:solidFill>
                <a:latin typeface="Consolas" panose="020B0609020204030204" pitchFamily="49" charset="0"/>
              </a:rPr>
              <a:t>Mr. Speaker. today I rise on behalf of the women who are part of the fabric of our Nations workforce. Nationally. women working full time are paid 77 cents for every dollar paid to men. These disparities are even worse for women of </a:t>
            </a:r>
            <a:r>
              <a:rPr lang="en-DE" sz="1000" dirty="0" err="1">
                <a:solidFill>
                  <a:schemeClr val="bg1">
                    <a:lumMod val="95000"/>
                  </a:schemeClr>
                </a:solidFill>
                <a:latin typeface="Consolas" panose="020B0609020204030204" pitchFamily="49" charset="0"/>
              </a:rPr>
              <a:t>color</a:t>
            </a:r>
            <a:r>
              <a:rPr lang="en-DE" sz="1000" dirty="0">
                <a:solidFill>
                  <a:schemeClr val="bg1">
                    <a:lumMod val="95000"/>
                  </a:schemeClr>
                </a:solidFill>
                <a:latin typeface="Consolas" panose="020B0609020204030204" pitchFamily="49" charset="0"/>
              </a:rPr>
              <a:t>. In Ohio. my home State. African American women are paid only 62 cents. and Hispanic American women only 54 cents for every dollar paid to white males. The gender wage gap not only hurts women. unfair wages hurt entire families.</a:t>
            </a:r>
            <a:r>
              <a:rPr lang="en-GB" sz="1000" dirty="0">
                <a:solidFill>
                  <a:schemeClr val="bg1">
                    <a:lumMod val="95000"/>
                  </a:schemeClr>
                </a:solidFill>
                <a:latin typeface="Consolas" panose="020B0609020204030204" pitchFamily="49" charset="0"/>
              </a:rPr>
              <a:t> (...)</a:t>
            </a:r>
            <a:endParaRPr lang="en-DE" sz="1000" dirty="0">
              <a:solidFill>
                <a:schemeClr val="bg1">
                  <a:lumMod val="95000"/>
                </a:schemeClr>
              </a:solidFill>
              <a:latin typeface="Consolas" panose="020B0609020204030204" pitchFamily="49" charset="0"/>
            </a:endParaRPr>
          </a:p>
        </p:txBody>
      </p:sp>
      <p:sp>
        <p:nvSpPr>
          <p:cNvPr id="20" name="TextBox 19">
            <a:extLst>
              <a:ext uri="{FF2B5EF4-FFF2-40B4-BE49-F238E27FC236}">
                <a16:creationId xmlns:a16="http://schemas.microsoft.com/office/drawing/2014/main" id="{6E5E1F6F-83FA-13DD-B70F-01CC3D80E55E}"/>
              </a:ext>
            </a:extLst>
          </p:cNvPr>
          <p:cNvSpPr txBox="1"/>
          <p:nvPr/>
        </p:nvSpPr>
        <p:spPr>
          <a:xfrm>
            <a:off x="5584672" y="5145248"/>
            <a:ext cx="5833613" cy="1015663"/>
          </a:xfrm>
          <a:prstGeom prst="rect">
            <a:avLst/>
          </a:prstGeom>
          <a:solidFill>
            <a:schemeClr val="tx1">
              <a:lumMod val="85000"/>
              <a:lumOff val="15000"/>
            </a:schemeClr>
          </a:solidFill>
        </p:spPr>
        <p:txBody>
          <a:bodyPr wrap="square">
            <a:spAutoFit/>
          </a:bodyPr>
          <a:lstStyle/>
          <a:p>
            <a:r>
              <a:rPr lang="en-DE" sz="1000" dirty="0">
                <a:solidFill>
                  <a:schemeClr val="bg1">
                    <a:lumMod val="95000"/>
                  </a:schemeClr>
                </a:solidFill>
                <a:latin typeface="Consolas" panose="020B0609020204030204" pitchFamily="49" charset="0"/>
              </a:rPr>
              <a:t>In the Bond Market, the American Economy Is Still Something to Worry About  Get the </a:t>
            </a:r>
            <a:r>
              <a:rPr lang="en-DE" sz="1000" dirty="0" err="1">
                <a:solidFill>
                  <a:schemeClr val="bg1">
                    <a:lumMod val="95000"/>
                  </a:schemeClr>
                </a:solidFill>
                <a:latin typeface="Consolas" panose="020B0609020204030204" pitchFamily="49" charset="0"/>
              </a:rPr>
              <a:t>DealBook</a:t>
            </a:r>
            <a:r>
              <a:rPr lang="en-DE" sz="1000" dirty="0">
                <a:solidFill>
                  <a:schemeClr val="bg1">
                    <a:lumMod val="95000"/>
                  </a:schemeClr>
                </a:solidFill>
                <a:latin typeface="Consolas" panose="020B0609020204030204" pitchFamily="49" charset="0"/>
              </a:rPr>
              <a:t> newsletter to make sense of major business and policy headlines -- and the power-brokers who shape them</a:t>
            </a:r>
            <a:r>
              <a:rPr lang="en-GB" sz="1000" dirty="0">
                <a:solidFill>
                  <a:schemeClr val="bg1">
                    <a:lumMod val="95000"/>
                  </a:schemeClr>
                </a:solidFill>
                <a:latin typeface="Consolas" panose="020B0609020204030204" pitchFamily="49" charset="0"/>
              </a:rPr>
              <a:t> </a:t>
            </a:r>
            <a:r>
              <a:rPr lang="en-DE" sz="1000" dirty="0">
                <a:solidFill>
                  <a:schemeClr val="bg1">
                    <a:lumMod val="95000"/>
                  </a:schemeClr>
                </a:solidFill>
                <a:latin typeface="Consolas" panose="020B0609020204030204" pitchFamily="49" charset="0"/>
              </a:rPr>
              <a:t>The huge swings that defined stock trading in December have ended. That doesn't mean investors think everything is fine. In the bond market, traders of government debt are still </a:t>
            </a:r>
            <a:r>
              <a:rPr lang="en-DE" sz="1000" dirty="0" err="1">
                <a:solidFill>
                  <a:schemeClr val="bg1">
                    <a:lumMod val="95000"/>
                  </a:schemeClr>
                </a:solidFill>
                <a:latin typeface="Consolas" panose="020B0609020204030204" pitchFamily="49" charset="0"/>
              </a:rPr>
              <a:t>signaling</a:t>
            </a:r>
            <a:r>
              <a:rPr lang="en-DE" sz="1000" dirty="0">
                <a:solidFill>
                  <a:schemeClr val="bg1">
                    <a:lumMod val="95000"/>
                  </a:schemeClr>
                </a:solidFill>
                <a:latin typeface="Consolas" panose="020B0609020204030204" pitchFamily="49" charset="0"/>
              </a:rPr>
              <a:t> concerns about the direction of the United States economy.</a:t>
            </a:r>
            <a:r>
              <a:rPr lang="en-GB" sz="1000" dirty="0">
                <a:solidFill>
                  <a:schemeClr val="bg1">
                    <a:lumMod val="95000"/>
                  </a:schemeClr>
                </a:solidFill>
                <a:latin typeface="Consolas" panose="020B0609020204030204" pitchFamily="49" charset="0"/>
              </a:rPr>
              <a:t> (...)</a:t>
            </a:r>
            <a:endParaRPr lang="en-DE" sz="1000" dirty="0">
              <a:solidFill>
                <a:schemeClr val="bg1">
                  <a:lumMod val="95000"/>
                </a:schemeClr>
              </a:solidFill>
              <a:latin typeface="Consolas" panose="020B0609020204030204" pitchFamily="49" charset="0"/>
            </a:endParaRPr>
          </a:p>
        </p:txBody>
      </p:sp>
    </p:spTree>
    <p:extLst>
      <p:ext uri="{BB962C8B-B14F-4D97-AF65-F5344CB8AC3E}">
        <p14:creationId xmlns:p14="http://schemas.microsoft.com/office/powerpoint/2010/main" val="7999134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1E490FF-9BF4-A8D4-2A7D-8F5BCC28F3D3}"/>
              </a:ext>
            </a:extLst>
          </p:cNvPr>
          <p:cNvSpPr>
            <a:spLocks noGrp="1"/>
          </p:cNvSpPr>
          <p:nvPr>
            <p:ph type="sldNum" sz="quarter" idx="12"/>
          </p:nvPr>
        </p:nvSpPr>
        <p:spPr>
          <a:xfrm>
            <a:off x="9351380" y="6356350"/>
            <a:ext cx="2743200" cy="365125"/>
          </a:xfrm>
        </p:spPr>
        <p:txBody>
          <a:bodyPr/>
          <a:lstStyle/>
          <a:p>
            <a:fld id="{5F0A41CE-7C2B-4B37-9810-C6BF1AF0EA25}" type="slidenum">
              <a:rPr lang="en-DE" smtClean="0"/>
              <a:t>6</a:t>
            </a:fld>
            <a:endParaRPr lang="en-DE"/>
          </a:p>
        </p:txBody>
      </p:sp>
      <p:sp>
        <p:nvSpPr>
          <p:cNvPr id="5" name="Rectángulo: esquinas redondeadas 10">
            <a:extLst>
              <a:ext uri="{FF2B5EF4-FFF2-40B4-BE49-F238E27FC236}">
                <a16:creationId xmlns:a16="http://schemas.microsoft.com/office/drawing/2014/main" id="{4B3E02D7-B1FB-921F-7586-71E1DEDE833C}"/>
              </a:ext>
            </a:extLst>
          </p:cNvPr>
          <p:cNvSpPr/>
          <p:nvPr/>
        </p:nvSpPr>
        <p:spPr>
          <a:xfrm>
            <a:off x="3140242" y="1973179"/>
            <a:ext cx="5348172" cy="1876926"/>
          </a:xfrm>
          <a:prstGeom prst="roundRect">
            <a:avLst/>
          </a:prstGeom>
          <a:noFill/>
          <a:ln w="38100">
            <a:solidFill>
              <a:schemeClr val="accent5">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spcBef>
                <a:spcPts val="600"/>
              </a:spcBef>
            </a:pPr>
            <a:endParaRPr lang="en-DE" dirty="0">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D5D6C910-099B-EDDB-B967-182763E727E0}"/>
              </a:ext>
            </a:extLst>
          </p:cNvPr>
          <p:cNvSpPr txBox="1"/>
          <p:nvPr/>
        </p:nvSpPr>
        <p:spPr>
          <a:xfrm>
            <a:off x="3612548" y="2588476"/>
            <a:ext cx="4403559" cy="646331"/>
          </a:xfrm>
          <a:prstGeom prst="rect">
            <a:avLst/>
          </a:prstGeom>
          <a:noFill/>
        </p:spPr>
        <p:txBody>
          <a:bodyPr wrap="square" rtlCol="0">
            <a:spAutoFit/>
          </a:bodyPr>
          <a:lstStyle/>
          <a:p>
            <a:pPr algn="ctr">
              <a:spcBef>
                <a:spcPts val="600"/>
              </a:spcBef>
            </a:pPr>
            <a:r>
              <a:rPr lang="en-GB" b="1" dirty="0">
                <a:latin typeface="Arial" panose="020B0604020202020204" pitchFamily="34" charset="0"/>
                <a:cs typeface="Arial" panose="020B0604020202020204" pitchFamily="34" charset="0"/>
              </a:rPr>
              <a:t>STM meaningful and </a:t>
            </a:r>
            <a:r>
              <a:rPr lang="de-DE" b="1" dirty="0" err="1">
                <a:latin typeface="Arial" panose="020B0604020202020204" pitchFamily="34" charset="0"/>
                <a:cs typeface="Arial" panose="020B0604020202020204" pitchFamily="34" charset="0"/>
              </a:rPr>
              <a:t>boilerplate</a:t>
            </a:r>
            <a:r>
              <a:rPr lang="de-DE" b="1" dirty="0">
                <a:latin typeface="Arial" panose="020B0604020202020204" pitchFamily="34" charset="0"/>
                <a:cs typeface="Arial" panose="020B0604020202020204" pitchFamily="34" charset="0"/>
              </a:rPr>
              <a:t> </a:t>
            </a:r>
            <a:r>
              <a:rPr lang="en-GB" b="1" dirty="0">
                <a:latin typeface="Arial" panose="020B0604020202020204" pitchFamily="34" charset="0"/>
                <a:cs typeface="Arial" panose="020B0604020202020204" pitchFamily="34" charset="0"/>
              </a:rPr>
              <a:t>topics</a:t>
            </a:r>
            <a:r>
              <a:rPr lang="de-DE" b="1" dirty="0">
                <a:latin typeface="Arial" panose="020B0604020202020204" pitchFamily="34" charset="0"/>
                <a:cs typeface="Arial" panose="020B0604020202020204" pitchFamily="34" charset="0"/>
              </a:rPr>
              <a:t> </a:t>
            </a:r>
            <a:r>
              <a:rPr lang="de-DE" b="1" dirty="0" err="1">
                <a:latin typeface="Arial" panose="020B0604020202020204" pitchFamily="34" charset="0"/>
                <a:cs typeface="Arial" panose="020B0604020202020204" pitchFamily="34" charset="0"/>
              </a:rPr>
              <a:t>average</a:t>
            </a:r>
            <a:r>
              <a:rPr lang="de-DE" b="1" dirty="0">
                <a:latin typeface="Arial" panose="020B0604020202020204" pitchFamily="34" charset="0"/>
                <a:cs typeface="Arial" panose="020B0604020202020204" pitchFamily="34" charset="0"/>
              </a:rPr>
              <a:t> </a:t>
            </a:r>
            <a:r>
              <a:rPr lang="de-DE" b="1" dirty="0" err="1">
                <a:latin typeface="Arial" panose="020B0604020202020204" pitchFamily="34" charset="0"/>
                <a:cs typeface="Arial" panose="020B0604020202020204" pitchFamily="34" charset="0"/>
              </a:rPr>
              <a:t>prevalence</a:t>
            </a:r>
            <a:r>
              <a:rPr lang="de-DE" b="1" dirty="0">
                <a:latin typeface="Arial" panose="020B0604020202020204" pitchFamily="34" charset="0"/>
                <a:cs typeface="Arial" panose="020B0604020202020204" pitchFamily="34" charset="0"/>
              </a:rPr>
              <a:t> </a:t>
            </a:r>
            <a:r>
              <a:rPr lang="de-DE" b="1" dirty="0" err="1">
                <a:latin typeface="Arial" panose="020B0604020202020204" pitchFamily="34" charset="0"/>
                <a:cs typeface="Arial" panose="020B0604020202020204" pitchFamily="34" charset="0"/>
              </a:rPr>
              <a:t>visualization</a:t>
            </a:r>
            <a:endParaRPr lang="de-DE" b="1" dirty="0">
              <a:latin typeface="Arial" panose="020B0604020202020204" pitchFamily="34" charset="0"/>
              <a:cs typeface="Arial" panose="020B0604020202020204" pitchFamily="34" charset="0"/>
            </a:endParaRPr>
          </a:p>
        </p:txBody>
      </p:sp>
      <p:sp>
        <p:nvSpPr>
          <p:cNvPr id="7" name="Oval 6">
            <a:extLst>
              <a:ext uri="{FF2B5EF4-FFF2-40B4-BE49-F238E27FC236}">
                <a16:creationId xmlns:a16="http://schemas.microsoft.com/office/drawing/2014/main" id="{9BF21EE4-5487-1CA1-B49C-8D457D3944B9}"/>
              </a:ext>
            </a:extLst>
          </p:cNvPr>
          <p:cNvSpPr/>
          <p:nvPr/>
        </p:nvSpPr>
        <p:spPr>
          <a:xfrm>
            <a:off x="11353800" y="136525"/>
            <a:ext cx="392517" cy="382886"/>
          </a:xfrm>
          <a:prstGeom prst="ellipse">
            <a:avLst/>
          </a:prstGeom>
          <a:solidFill>
            <a:schemeClr val="accent5">
              <a:lumMod val="60000"/>
              <a:lumOff val="40000"/>
            </a:schemeClr>
          </a:solidFill>
          <a:ln>
            <a:solidFill>
              <a:schemeClr val="accent5">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spcBef>
                <a:spcPts val="600"/>
              </a:spcBef>
            </a:pPr>
            <a:endParaRPr lang="en-DE" sz="1600">
              <a:latin typeface="Arial" panose="020B0604020202020204" pitchFamily="34" charset="0"/>
              <a:cs typeface="Arial" panose="020B0604020202020204" pitchFamily="34" charset="0"/>
            </a:endParaRPr>
          </a:p>
        </p:txBody>
      </p:sp>
      <p:sp>
        <p:nvSpPr>
          <p:cNvPr id="8" name="TextBox 7">
            <a:extLst>
              <a:ext uri="{FF2B5EF4-FFF2-40B4-BE49-F238E27FC236}">
                <a16:creationId xmlns:a16="http://schemas.microsoft.com/office/drawing/2014/main" id="{5B45EB76-CA20-6FE1-9D6E-71C717E4B44F}"/>
              </a:ext>
            </a:extLst>
          </p:cNvPr>
          <p:cNvSpPr txBox="1"/>
          <p:nvPr/>
        </p:nvSpPr>
        <p:spPr>
          <a:xfrm>
            <a:off x="11417355" y="166890"/>
            <a:ext cx="298480" cy="338554"/>
          </a:xfrm>
          <a:prstGeom prst="rect">
            <a:avLst/>
          </a:prstGeom>
          <a:noFill/>
        </p:spPr>
        <p:txBody>
          <a:bodyPr wrap="none" rtlCol="0">
            <a:spAutoFit/>
          </a:bodyPr>
          <a:lstStyle/>
          <a:p>
            <a:pPr>
              <a:spcBef>
                <a:spcPts val="600"/>
              </a:spcBef>
            </a:pPr>
            <a:r>
              <a:rPr lang="en-GB" sz="1600" dirty="0">
                <a:latin typeface="Arial" panose="020B0604020202020204" pitchFamily="34" charset="0"/>
                <a:cs typeface="Arial" panose="020B0604020202020204" pitchFamily="34" charset="0"/>
              </a:rPr>
              <a:t>2</a:t>
            </a:r>
            <a:endParaRPr lang="en-DE"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139910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8799BE8-8E30-2C29-45C4-F8C4712410D5}"/>
              </a:ext>
            </a:extLst>
          </p:cNvPr>
          <p:cNvSpPr>
            <a:spLocks noGrp="1"/>
          </p:cNvSpPr>
          <p:nvPr>
            <p:ph type="sldNum" sz="quarter" idx="12"/>
          </p:nvPr>
        </p:nvSpPr>
        <p:spPr>
          <a:xfrm>
            <a:off x="9259256" y="6492875"/>
            <a:ext cx="2743200" cy="365125"/>
          </a:xfrm>
        </p:spPr>
        <p:txBody>
          <a:bodyPr/>
          <a:lstStyle/>
          <a:p>
            <a:fld id="{5F0A41CE-7C2B-4B37-9810-C6BF1AF0EA25}" type="slidenum">
              <a:rPr lang="en-DE" smtClean="0"/>
              <a:t>7</a:t>
            </a:fld>
            <a:endParaRPr lang="en-DE"/>
          </a:p>
        </p:txBody>
      </p:sp>
      <p:sp>
        <p:nvSpPr>
          <p:cNvPr id="5" name="Rectángulo: esquinas redondeadas 10">
            <a:extLst>
              <a:ext uri="{FF2B5EF4-FFF2-40B4-BE49-F238E27FC236}">
                <a16:creationId xmlns:a16="http://schemas.microsoft.com/office/drawing/2014/main" id="{30B4FE8A-56E2-C717-A07B-E82B6C9EDFA1}"/>
              </a:ext>
            </a:extLst>
          </p:cNvPr>
          <p:cNvSpPr/>
          <p:nvPr/>
        </p:nvSpPr>
        <p:spPr>
          <a:xfrm>
            <a:off x="272621" y="792896"/>
            <a:ext cx="3994505" cy="2049291"/>
          </a:xfrm>
          <a:prstGeom prst="roundRect">
            <a:avLst/>
          </a:prstGeom>
          <a:noFill/>
          <a:ln w="38100">
            <a:solidFill>
              <a:schemeClr val="accent5">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spcBef>
                <a:spcPts val="600"/>
              </a:spcBef>
            </a:pPr>
            <a:endParaRPr lang="en-DE" sz="1600" dirty="0">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EF7FC3B6-50D2-10CC-10C7-BFFDBA0FFF41}"/>
              </a:ext>
            </a:extLst>
          </p:cNvPr>
          <p:cNvSpPr txBox="1"/>
          <p:nvPr/>
        </p:nvSpPr>
        <p:spPr>
          <a:xfrm>
            <a:off x="484782" y="1078877"/>
            <a:ext cx="3782344" cy="1477328"/>
          </a:xfrm>
          <a:prstGeom prst="rect">
            <a:avLst/>
          </a:prstGeom>
          <a:noFill/>
        </p:spPr>
        <p:txBody>
          <a:bodyPr wrap="square" rtlCol="0">
            <a:spAutoFit/>
          </a:bodyPr>
          <a:lstStyle/>
          <a:p>
            <a:pPr>
              <a:spcBef>
                <a:spcPts val="600"/>
              </a:spcBef>
            </a:pPr>
            <a:r>
              <a:rPr lang="en-GB" sz="1600" b="1" dirty="0">
                <a:latin typeface="Arial" panose="020B0604020202020204" pitchFamily="34" charset="0"/>
                <a:cs typeface="Arial" panose="020B0604020202020204" pitchFamily="34" charset="0"/>
              </a:rPr>
              <a:t>Codebook development</a:t>
            </a:r>
          </a:p>
          <a:p>
            <a:pPr>
              <a:spcBef>
                <a:spcPts val="600"/>
              </a:spcBef>
            </a:pPr>
            <a:r>
              <a:rPr lang="en-GB" sz="1600" dirty="0">
                <a:latin typeface="Arial" panose="020B0604020202020204" pitchFamily="34" charset="0"/>
                <a:cs typeface="Arial" panose="020B0604020202020204" pitchFamily="34" charset="0"/>
              </a:rPr>
              <a:t>- Development of a classification codebook from STM-derived topics</a:t>
            </a:r>
          </a:p>
          <a:p>
            <a:pPr>
              <a:spcBef>
                <a:spcPts val="600"/>
              </a:spcBef>
            </a:pPr>
            <a:r>
              <a:rPr lang="en-GB" sz="1600" dirty="0">
                <a:latin typeface="Arial" panose="020B0604020202020204" pitchFamily="34" charset="0"/>
                <a:cs typeface="Arial" panose="020B0604020202020204" pitchFamily="34" charset="0"/>
              </a:rPr>
              <a:t>- Hierarchically structured topics into main topics (1-12) and subtopics (A-D)</a:t>
            </a:r>
          </a:p>
        </p:txBody>
      </p:sp>
      <p:sp>
        <p:nvSpPr>
          <p:cNvPr id="7" name="Oval 6">
            <a:extLst>
              <a:ext uri="{FF2B5EF4-FFF2-40B4-BE49-F238E27FC236}">
                <a16:creationId xmlns:a16="http://schemas.microsoft.com/office/drawing/2014/main" id="{23FF5C3F-C3CA-5692-4628-EB3333CECA66}"/>
              </a:ext>
            </a:extLst>
          </p:cNvPr>
          <p:cNvSpPr/>
          <p:nvPr/>
        </p:nvSpPr>
        <p:spPr>
          <a:xfrm>
            <a:off x="11534438" y="264136"/>
            <a:ext cx="392517" cy="382886"/>
          </a:xfrm>
          <a:prstGeom prst="ellipse">
            <a:avLst/>
          </a:prstGeom>
          <a:solidFill>
            <a:schemeClr val="accent5">
              <a:lumMod val="60000"/>
              <a:lumOff val="40000"/>
            </a:schemeClr>
          </a:solidFill>
          <a:ln>
            <a:solidFill>
              <a:schemeClr val="accent5">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E" sz="1600">
              <a:latin typeface="Arial" panose="020B0604020202020204" pitchFamily="34" charset="0"/>
              <a:cs typeface="Arial" panose="020B0604020202020204" pitchFamily="34" charset="0"/>
            </a:endParaRPr>
          </a:p>
        </p:txBody>
      </p:sp>
      <p:sp>
        <p:nvSpPr>
          <p:cNvPr id="8" name="TextBox 7">
            <a:extLst>
              <a:ext uri="{FF2B5EF4-FFF2-40B4-BE49-F238E27FC236}">
                <a16:creationId xmlns:a16="http://schemas.microsoft.com/office/drawing/2014/main" id="{AD2D4082-015B-0B0F-4079-858F53632BC6}"/>
              </a:ext>
            </a:extLst>
          </p:cNvPr>
          <p:cNvSpPr txBox="1"/>
          <p:nvPr/>
        </p:nvSpPr>
        <p:spPr>
          <a:xfrm>
            <a:off x="11586418" y="294044"/>
            <a:ext cx="298480" cy="338554"/>
          </a:xfrm>
          <a:prstGeom prst="rect">
            <a:avLst/>
          </a:prstGeom>
          <a:noFill/>
        </p:spPr>
        <p:txBody>
          <a:bodyPr wrap="none" rtlCol="0">
            <a:spAutoFit/>
          </a:bodyPr>
          <a:lstStyle/>
          <a:p>
            <a:r>
              <a:rPr lang="en-GB" sz="1600" dirty="0">
                <a:latin typeface="Arial" panose="020B0604020202020204" pitchFamily="34" charset="0"/>
                <a:cs typeface="Arial" panose="020B0604020202020204" pitchFamily="34" charset="0"/>
              </a:rPr>
              <a:t>3</a:t>
            </a:r>
            <a:endParaRPr lang="en-DE" sz="1600" dirty="0">
              <a:latin typeface="Arial" panose="020B0604020202020204" pitchFamily="34" charset="0"/>
              <a:cs typeface="Arial" panose="020B0604020202020204" pitchFamily="34" charset="0"/>
            </a:endParaRPr>
          </a:p>
        </p:txBody>
      </p:sp>
      <p:sp>
        <p:nvSpPr>
          <p:cNvPr id="2" name="Rectangle 1">
            <a:extLst>
              <a:ext uri="{FF2B5EF4-FFF2-40B4-BE49-F238E27FC236}">
                <a16:creationId xmlns:a16="http://schemas.microsoft.com/office/drawing/2014/main" id="{77237601-1FEA-4A7F-65DC-A013155AD0CA}"/>
              </a:ext>
            </a:extLst>
          </p:cNvPr>
          <p:cNvSpPr/>
          <p:nvPr/>
        </p:nvSpPr>
        <p:spPr>
          <a:xfrm>
            <a:off x="0" y="0"/>
            <a:ext cx="12192000" cy="6858000"/>
          </a:xfrm>
          <a:prstGeom prst="rect">
            <a:avLst/>
          </a:prstGeom>
          <a:noFill/>
          <a:ln w="19050">
            <a:solidFill>
              <a:schemeClr val="accent5">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DE"/>
          </a:p>
        </p:txBody>
      </p:sp>
      <p:sp>
        <p:nvSpPr>
          <p:cNvPr id="9" name="TextBox 8">
            <a:extLst>
              <a:ext uri="{FF2B5EF4-FFF2-40B4-BE49-F238E27FC236}">
                <a16:creationId xmlns:a16="http://schemas.microsoft.com/office/drawing/2014/main" id="{A9778CA8-373C-8FC2-C1DE-4D389D45B9D2}"/>
              </a:ext>
            </a:extLst>
          </p:cNvPr>
          <p:cNvSpPr txBox="1"/>
          <p:nvPr/>
        </p:nvSpPr>
        <p:spPr>
          <a:xfrm>
            <a:off x="4522805" y="653780"/>
            <a:ext cx="6843692" cy="5488682"/>
          </a:xfrm>
          <a:prstGeom prst="rect">
            <a:avLst/>
          </a:prstGeom>
          <a:noFill/>
          <a:ln>
            <a:solidFill>
              <a:schemeClr val="tx1"/>
            </a:solidFill>
          </a:ln>
        </p:spPr>
        <p:txBody>
          <a:bodyPr wrap="square">
            <a:spAutoFit/>
          </a:bodyPr>
          <a:lstStyle/>
          <a:p>
            <a:pPr>
              <a:spcAft>
                <a:spcPts val="800"/>
              </a:spcAft>
            </a:pPr>
            <a:r>
              <a:rPr lang="en-DE" sz="1200" kern="100" dirty="0">
                <a:effectLst/>
                <a:latin typeface="Arial" panose="020B0604020202020204" pitchFamily="34" charset="0"/>
                <a:ea typeface="Aptos" panose="020B0004020202020204" pitchFamily="34" charset="0"/>
                <a:cs typeface="Arial" panose="020B0604020202020204" pitchFamily="34" charset="0"/>
              </a:rPr>
              <a:t>1. Horizontal Inequalities:</a:t>
            </a:r>
          </a:p>
          <a:p>
            <a:pPr>
              <a:spcAft>
                <a:spcPts val="800"/>
              </a:spcAft>
            </a:pPr>
            <a:r>
              <a:rPr lang="en-DE" sz="1200" kern="100" dirty="0">
                <a:effectLst/>
                <a:latin typeface="Arial" panose="020B0604020202020204" pitchFamily="34" charset="0"/>
                <a:ea typeface="Aptos" panose="020B0004020202020204" pitchFamily="34" charset="0"/>
                <a:cs typeface="Arial" panose="020B0604020202020204" pitchFamily="34" charset="0"/>
              </a:rPr>
              <a:t>Disparities tied to a social identity. They highlight issues like unequal treatment in employment, historical and contemporary oppression, and marginalization.</a:t>
            </a:r>
          </a:p>
          <a:p>
            <a:pPr>
              <a:spcAft>
                <a:spcPts val="800"/>
              </a:spcAft>
            </a:pPr>
            <a:r>
              <a:rPr lang="en-DE" sz="1200" kern="100" dirty="0">
                <a:effectLst/>
                <a:latin typeface="Arial" panose="020B0604020202020204" pitchFamily="34" charset="0"/>
                <a:ea typeface="Aptos" panose="020B0004020202020204" pitchFamily="34" charset="0"/>
                <a:cs typeface="Arial" panose="020B0604020202020204" pitchFamily="34" charset="0"/>
              </a:rPr>
              <a:t>A. Gender </a:t>
            </a:r>
            <a:r>
              <a:rPr lang="en-DE" sz="1200" b="1" kern="100" dirty="0">
                <a:effectLst/>
                <a:latin typeface="Arial" panose="020B0604020202020204" pitchFamily="34" charset="0"/>
                <a:ea typeface="Aptos" panose="020B0004020202020204" pitchFamily="34" charset="0"/>
                <a:cs typeface="Arial" panose="020B0604020202020204" pitchFamily="34" charset="0"/>
              </a:rPr>
              <a:t>(Topics 35 &amp; 4)</a:t>
            </a:r>
            <a:r>
              <a:rPr lang="en-DE" sz="1200" kern="100" dirty="0">
                <a:effectLst/>
                <a:latin typeface="Arial" panose="020B0604020202020204" pitchFamily="34" charset="0"/>
                <a:ea typeface="Aptos" panose="020B0004020202020204" pitchFamily="34" charset="0"/>
                <a:cs typeface="Arial" panose="020B0604020202020204" pitchFamily="34" charset="0"/>
              </a:rPr>
              <a:t>: Gender disparities in work and family life.</a:t>
            </a:r>
          </a:p>
          <a:p>
            <a:pPr>
              <a:spcAft>
                <a:spcPts val="800"/>
              </a:spcAft>
            </a:pPr>
            <a:r>
              <a:rPr lang="en-DE" sz="1200" kern="100" dirty="0">
                <a:effectLst/>
                <a:latin typeface="Arial" panose="020B0604020202020204" pitchFamily="34" charset="0"/>
                <a:ea typeface="Aptos" panose="020B0004020202020204" pitchFamily="34" charset="0"/>
                <a:cs typeface="Arial" panose="020B0604020202020204" pitchFamily="34" charset="0"/>
              </a:rPr>
              <a:t>B. Race </a:t>
            </a:r>
            <a:r>
              <a:rPr lang="en-DE" sz="1200" b="1" kern="100" dirty="0">
                <a:effectLst/>
                <a:latin typeface="Arial" panose="020B0604020202020204" pitchFamily="34" charset="0"/>
                <a:ea typeface="Aptos" panose="020B0004020202020204" pitchFamily="34" charset="0"/>
                <a:cs typeface="Arial" panose="020B0604020202020204" pitchFamily="34" charset="0"/>
              </a:rPr>
              <a:t>(Topics 23, 34, 38, &amp; 8)</a:t>
            </a:r>
            <a:r>
              <a:rPr lang="en-DE" sz="1200" kern="100" dirty="0">
                <a:effectLst/>
                <a:latin typeface="Arial" panose="020B0604020202020204" pitchFamily="34" charset="0"/>
                <a:ea typeface="Aptos" panose="020B0004020202020204" pitchFamily="34" charset="0"/>
                <a:cs typeface="Arial" panose="020B0604020202020204" pitchFamily="34" charset="0"/>
              </a:rPr>
              <a:t>: Historical and ongoing racial injustices, including slavery, massacres, incarceration, reparations, and racial liberation.</a:t>
            </a:r>
          </a:p>
          <a:p>
            <a:pPr>
              <a:spcAft>
                <a:spcPts val="800"/>
              </a:spcAft>
            </a:pPr>
            <a:r>
              <a:rPr lang="en-DE" sz="1200" kern="100" dirty="0">
                <a:effectLst/>
                <a:latin typeface="Arial" panose="020B0604020202020204" pitchFamily="34" charset="0"/>
                <a:ea typeface="Aptos" panose="020B0004020202020204" pitchFamily="34" charset="0"/>
                <a:cs typeface="Arial" panose="020B0604020202020204" pitchFamily="34" charset="0"/>
              </a:rPr>
              <a:t>C. Religion </a:t>
            </a:r>
            <a:r>
              <a:rPr lang="en-DE" sz="1200" b="1" kern="100" dirty="0">
                <a:effectLst/>
                <a:latin typeface="Arial" panose="020B0604020202020204" pitchFamily="34" charset="0"/>
                <a:ea typeface="Aptos" panose="020B0004020202020204" pitchFamily="34" charset="0"/>
                <a:cs typeface="Arial" panose="020B0604020202020204" pitchFamily="34" charset="0"/>
              </a:rPr>
              <a:t>(Topic 16)</a:t>
            </a:r>
            <a:r>
              <a:rPr lang="en-DE" sz="1200" kern="100" dirty="0">
                <a:effectLst/>
                <a:latin typeface="Arial" panose="020B0604020202020204" pitchFamily="34" charset="0"/>
                <a:ea typeface="Aptos" panose="020B0004020202020204" pitchFamily="34" charset="0"/>
                <a:cs typeface="Arial" panose="020B0604020202020204" pitchFamily="34" charset="0"/>
              </a:rPr>
              <a:t>: Religious themes and figures, encompassing Islam, Judaism, Catholicism or others.</a:t>
            </a:r>
          </a:p>
          <a:p>
            <a:pPr>
              <a:spcAft>
                <a:spcPts val="800"/>
              </a:spcAft>
            </a:pPr>
            <a:r>
              <a:rPr lang="en-DE" sz="1200" kern="100" dirty="0">
                <a:effectLst/>
                <a:latin typeface="Arial" panose="020B0604020202020204" pitchFamily="34" charset="0"/>
                <a:ea typeface="Aptos" panose="020B0004020202020204" pitchFamily="34" charset="0"/>
                <a:cs typeface="Arial" panose="020B0604020202020204" pitchFamily="34" charset="0"/>
              </a:rPr>
              <a:t>D. Immigration and Border Issues</a:t>
            </a:r>
            <a:r>
              <a:rPr lang="en-DE" sz="1200" b="1" kern="100" dirty="0">
                <a:effectLst/>
                <a:latin typeface="Arial" panose="020B0604020202020204" pitchFamily="34" charset="0"/>
                <a:ea typeface="Aptos" panose="020B0004020202020204" pitchFamily="34" charset="0"/>
                <a:cs typeface="Arial" panose="020B0604020202020204" pitchFamily="34" charset="0"/>
              </a:rPr>
              <a:t> (Topic 24)</a:t>
            </a:r>
            <a:r>
              <a:rPr lang="en-DE" sz="1200" kern="100" dirty="0">
                <a:effectLst/>
                <a:latin typeface="Arial" panose="020B0604020202020204" pitchFamily="34" charset="0"/>
                <a:ea typeface="Aptos" panose="020B0004020202020204" pitchFamily="34" charset="0"/>
                <a:cs typeface="Arial" panose="020B0604020202020204" pitchFamily="34" charset="0"/>
              </a:rPr>
              <a:t>: Immigration themes, including undocumented individuals and borders policing.</a:t>
            </a:r>
          </a:p>
          <a:p>
            <a:pPr>
              <a:spcAft>
                <a:spcPts val="800"/>
              </a:spcAft>
            </a:pPr>
            <a:r>
              <a:rPr lang="en-DE" sz="1200" kern="100" dirty="0">
                <a:effectLst/>
                <a:latin typeface="Arial" panose="020B0604020202020204" pitchFamily="34" charset="0"/>
                <a:ea typeface="Aptos" panose="020B0004020202020204" pitchFamily="34" charset="0"/>
                <a:cs typeface="Arial" panose="020B0604020202020204" pitchFamily="34" charset="0"/>
              </a:rPr>
              <a:t> </a:t>
            </a:r>
          </a:p>
          <a:p>
            <a:pPr>
              <a:spcAft>
                <a:spcPts val="800"/>
              </a:spcAft>
            </a:pPr>
            <a:r>
              <a:rPr lang="en-DE" sz="1200" kern="100" dirty="0">
                <a:effectLst/>
                <a:latin typeface="Arial" panose="020B0604020202020204" pitchFamily="34" charset="0"/>
                <a:ea typeface="Aptos" panose="020B0004020202020204" pitchFamily="34" charset="0"/>
                <a:cs typeface="Arial" panose="020B0604020202020204" pitchFamily="34" charset="0"/>
              </a:rPr>
              <a:t>2. Macroeconomics:</a:t>
            </a:r>
          </a:p>
          <a:p>
            <a:pPr>
              <a:spcAft>
                <a:spcPts val="800"/>
              </a:spcAft>
            </a:pPr>
            <a:r>
              <a:rPr lang="en-DE" sz="1200" kern="100" dirty="0">
                <a:effectLst/>
                <a:latin typeface="Arial" panose="020B0604020202020204" pitchFamily="34" charset="0"/>
                <a:ea typeface="Aptos" panose="020B0004020202020204" pitchFamily="34" charset="0"/>
                <a:cs typeface="Arial" panose="020B0604020202020204" pitchFamily="34" charset="0"/>
              </a:rPr>
              <a:t>Policies and frameworks shaping national and global economies, including fiscal policies, trade, and </a:t>
            </a:r>
            <a:r>
              <a:rPr lang="en-DE" sz="1200" kern="100" dirty="0" err="1">
                <a:effectLst/>
                <a:latin typeface="Arial" panose="020B0604020202020204" pitchFamily="34" charset="0"/>
                <a:ea typeface="Aptos" panose="020B0004020202020204" pitchFamily="34" charset="0"/>
                <a:cs typeface="Arial" panose="020B0604020202020204" pitchFamily="34" charset="0"/>
              </a:rPr>
              <a:t>labor</a:t>
            </a:r>
            <a:r>
              <a:rPr lang="en-DE" sz="1200" kern="100" dirty="0">
                <a:effectLst/>
                <a:latin typeface="Arial" panose="020B0604020202020204" pitchFamily="34" charset="0"/>
                <a:ea typeface="Aptos" panose="020B0004020202020204" pitchFamily="34" charset="0"/>
                <a:cs typeface="Arial" panose="020B0604020202020204" pitchFamily="34" charset="0"/>
              </a:rPr>
              <a:t> markets.</a:t>
            </a:r>
          </a:p>
          <a:p>
            <a:pPr>
              <a:spcAft>
                <a:spcPts val="800"/>
              </a:spcAft>
            </a:pPr>
            <a:r>
              <a:rPr lang="en-DE" sz="1200" kern="100" dirty="0">
                <a:effectLst/>
                <a:latin typeface="Arial" panose="020B0604020202020204" pitchFamily="34" charset="0"/>
                <a:ea typeface="Aptos" panose="020B0004020202020204" pitchFamily="34" charset="0"/>
                <a:cs typeface="Arial" panose="020B0604020202020204" pitchFamily="34" charset="0"/>
              </a:rPr>
              <a:t>A. Budget and Fiscal Policy </a:t>
            </a:r>
            <a:r>
              <a:rPr lang="en-DE" sz="1200" b="1" kern="100" dirty="0">
                <a:effectLst/>
                <a:latin typeface="Arial" panose="020B0604020202020204" pitchFamily="34" charset="0"/>
                <a:ea typeface="Aptos" panose="020B0004020202020204" pitchFamily="34" charset="0"/>
                <a:cs typeface="Arial" panose="020B0604020202020204" pitchFamily="34" charset="0"/>
              </a:rPr>
              <a:t>(Topic 3)</a:t>
            </a:r>
            <a:r>
              <a:rPr lang="en-DE" sz="1200" kern="100" dirty="0">
                <a:effectLst/>
                <a:latin typeface="Arial" panose="020B0604020202020204" pitchFamily="34" charset="0"/>
                <a:ea typeface="Aptos" panose="020B0004020202020204" pitchFamily="34" charset="0"/>
                <a:cs typeface="Arial" panose="020B0604020202020204" pitchFamily="34" charset="0"/>
              </a:rPr>
              <a:t>: Issues related to government spending, deficits, and fiscal strategies.</a:t>
            </a:r>
          </a:p>
          <a:p>
            <a:pPr>
              <a:spcAft>
                <a:spcPts val="800"/>
              </a:spcAft>
            </a:pPr>
            <a:r>
              <a:rPr lang="en-DE" sz="1200" kern="100" dirty="0">
                <a:effectLst/>
                <a:latin typeface="Arial" panose="020B0604020202020204" pitchFamily="34" charset="0"/>
                <a:ea typeface="Aptos" panose="020B0004020202020204" pitchFamily="34" charset="0"/>
                <a:cs typeface="Arial" panose="020B0604020202020204" pitchFamily="34" charset="0"/>
              </a:rPr>
              <a:t>B. Taxation </a:t>
            </a:r>
            <a:r>
              <a:rPr lang="en-DE" sz="1200" b="1" kern="100" dirty="0">
                <a:effectLst/>
                <a:latin typeface="Arial" panose="020B0604020202020204" pitchFamily="34" charset="0"/>
                <a:ea typeface="Aptos" panose="020B0004020202020204" pitchFamily="34" charset="0"/>
                <a:cs typeface="Arial" panose="020B0604020202020204" pitchFamily="34" charset="0"/>
              </a:rPr>
              <a:t>(Topic 14)</a:t>
            </a:r>
            <a:r>
              <a:rPr lang="en-DE" sz="1200" kern="100" dirty="0">
                <a:effectLst/>
                <a:latin typeface="Arial" panose="020B0604020202020204" pitchFamily="34" charset="0"/>
                <a:ea typeface="Aptos" panose="020B0004020202020204" pitchFamily="34" charset="0"/>
                <a:cs typeface="Arial" panose="020B0604020202020204" pitchFamily="34" charset="0"/>
              </a:rPr>
              <a:t>: Tax brackets, deductions and estate taxes.</a:t>
            </a:r>
          </a:p>
          <a:p>
            <a:pPr>
              <a:spcAft>
                <a:spcPts val="800"/>
              </a:spcAft>
            </a:pPr>
            <a:r>
              <a:rPr lang="en-DE" sz="1200" kern="100" dirty="0">
                <a:effectLst/>
                <a:latin typeface="Arial" panose="020B0604020202020204" pitchFamily="34" charset="0"/>
                <a:ea typeface="Aptos" panose="020B0004020202020204" pitchFamily="34" charset="0"/>
                <a:cs typeface="Arial" panose="020B0604020202020204" pitchFamily="34" charset="0"/>
              </a:rPr>
              <a:t>C. Monetary Policy and Economic Recovery </a:t>
            </a:r>
            <a:r>
              <a:rPr lang="en-DE" sz="1200" b="1" kern="100" dirty="0">
                <a:effectLst/>
                <a:latin typeface="Arial" panose="020B0604020202020204" pitchFamily="34" charset="0"/>
                <a:ea typeface="Aptos" panose="020B0004020202020204" pitchFamily="34" charset="0"/>
                <a:cs typeface="Arial" panose="020B0604020202020204" pitchFamily="34" charset="0"/>
              </a:rPr>
              <a:t>(Topic 25)</a:t>
            </a:r>
            <a:r>
              <a:rPr lang="en-DE" sz="1200" kern="100" dirty="0">
                <a:effectLst/>
                <a:latin typeface="Arial" panose="020B0604020202020204" pitchFamily="34" charset="0"/>
                <a:ea typeface="Aptos" panose="020B0004020202020204" pitchFamily="34" charset="0"/>
                <a:cs typeface="Arial" panose="020B0604020202020204" pitchFamily="34" charset="0"/>
              </a:rPr>
              <a:t>: Role of monetary policy and the Federal Reserve's in managing unemployment, recession, inflation and economic recovery.</a:t>
            </a:r>
          </a:p>
          <a:p>
            <a:pPr>
              <a:spcAft>
                <a:spcPts val="800"/>
              </a:spcAft>
            </a:pPr>
            <a:r>
              <a:rPr lang="en-DE" sz="1200" kern="100" dirty="0">
                <a:effectLst/>
                <a:latin typeface="Arial" panose="020B0604020202020204" pitchFamily="34" charset="0"/>
                <a:ea typeface="Aptos" panose="020B0004020202020204" pitchFamily="34" charset="0"/>
                <a:cs typeface="Arial" panose="020B0604020202020204" pitchFamily="34" charset="0"/>
              </a:rPr>
              <a:t>D. International Trade </a:t>
            </a:r>
            <a:r>
              <a:rPr lang="en-DE" sz="1200" b="1" kern="100" dirty="0">
                <a:effectLst/>
                <a:latin typeface="Arial" panose="020B0604020202020204" pitchFamily="34" charset="0"/>
                <a:ea typeface="Aptos" panose="020B0004020202020204" pitchFamily="34" charset="0"/>
                <a:cs typeface="Arial" panose="020B0604020202020204" pitchFamily="34" charset="0"/>
              </a:rPr>
              <a:t>(Topic 27)</a:t>
            </a:r>
            <a:r>
              <a:rPr lang="en-DE" sz="1200" kern="100" dirty="0">
                <a:effectLst/>
                <a:latin typeface="Arial" panose="020B0604020202020204" pitchFamily="34" charset="0"/>
                <a:ea typeface="Aptos" panose="020B0004020202020204" pitchFamily="34" charset="0"/>
                <a:cs typeface="Arial" panose="020B0604020202020204" pitchFamily="34" charset="0"/>
              </a:rPr>
              <a:t>: Global trade issues, including tariffs, exports, and trade relations with other countries.</a:t>
            </a:r>
            <a:endParaRPr lang="en-GB" sz="1200" kern="100" dirty="0">
              <a:effectLst/>
              <a:latin typeface="Arial" panose="020B0604020202020204" pitchFamily="34" charset="0"/>
              <a:ea typeface="Aptos" panose="020B0004020202020204" pitchFamily="34" charset="0"/>
              <a:cs typeface="Arial" panose="020B0604020202020204" pitchFamily="34" charset="0"/>
            </a:endParaRPr>
          </a:p>
          <a:p>
            <a:pPr>
              <a:spcAft>
                <a:spcPts val="800"/>
              </a:spcAft>
            </a:pPr>
            <a:r>
              <a:rPr lang="en-GB" sz="1200" kern="100" dirty="0">
                <a:latin typeface="Arial" panose="020B0604020202020204" pitchFamily="34" charset="0"/>
                <a:ea typeface="Aptos" panose="020B0004020202020204" pitchFamily="34" charset="0"/>
                <a:cs typeface="Arial" panose="020B0604020202020204" pitchFamily="34" charset="0"/>
              </a:rPr>
              <a:t>(…)</a:t>
            </a:r>
            <a:endParaRPr lang="en-DE" sz="1200" kern="100" dirty="0">
              <a:effectLst/>
              <a:latin typeface="Arial" panose="020B0604020202020204" pitchFamily="34" charset="0"/>
              <a:ea typeface="Aptos" panose="020B0004020202020204" pitchFamily="34" charset="0"/>
              <a:cs typeface="Arial" panose="020B0604020202020204" pitchFamily="34" charset="0"/>
            </a:endParaRPr>
          </a:p>
        </p:txBody>
      </p:sp>
    </p:spTree>
    <p:extLst>
      <p:ext uri="{BB962C8B-B14F-4D97-AF65-F5344CB8AC3E}">
        <p14:creationId xmlns:p14="http://schemas.microsoft.com/office/powerpoint/2010/main" val="8703135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4C23772-EB3B-08B2-7007-C11EF0C450FC}"/>
              </a:ext>
            </a:extLst>
          </p:cNvPr>
          <p:cNvSpPr>
            <a:spLocks noGrp="1"/>
          </p:cNvSpPr>
          <p:nvPr>
            <p:ph type="sldNum" sz="quarter" idx="12"/>
          </p:nvPr>
        </p:nvSpPr>
        <p:spPr>
          <a:xfrm>
            <a:off x="9266057" y="6492875"/>
            <a:ext cx="2743200" cy="365125"/>
          </a:xfrm>
        </p:spPr>
        <p:txBody>
          <a:bodyPr/>
          <a:lstStyle/>
          <a:p>
            <a:fld id="{5F0A41CE-7C2B-4B37-9810-C6BF1AF0EA25}" type="slidenum">
              <a:rPr lang="en-DE" smtClean="0"/>
              <a:t>8</a:t>
            </a:fld>
            <a:endParaRPr lang="en-DE"/>
          </a:p>
        </p:txBody>
      </p:sp>
      <p:sp>
        <p:nvSpPr>
          <p:cNvPr id="5" name="Rectángulo: esquinas redondeadas 10">
            <a:extLst>
              <a:ext uri="{FF2B5EF4-FFF2-40B4-BE49-F238E27FC236}">
                <a16:creationId xmlns:a16="http://schemas.microsoft.com/office/drawing/2014/main" id="{961BB9EE-FF5C-8E46-1261-8000BE546BFF}"/>
              </a:ext>
            </a:extLst>
          </p:cNvPr>
          <p:cNvSpPr/>
          <p:nvPr/>
        </p:nvSpPr>
        <p:spPr>
          <a:xfrm>
            <a:off x="474344" y="718929"/>
            <a:ext cx="3825260" cy="1410660"/>
          </a:xfrm>
          <a:prstGeom prst="roundRect">
            <a:avLst/>
          </a:prstGeom>
          <a:noFill/>
          <a:ln w="38100">
            <a:solidFill>
              <a:schemeClr val="accent5">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spcBef>
                <a:spcPts val="600"/>
              </a:spcBef>
            </a:pPr>
            <a:endParaRPr lang="en-DE" sz="1600" dirty="0">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ADB6498F-5316-656D-59A4-16EA7D1726D3}"/>
              </a:ext>
            </a:extLst>
          </p:cNvPr>
          <p:cNvSpPr txBox="1"/>
          <p:nvPr/>
        </p:nvSpPr>
        <p:spPr>
          <a:xfrm>
            <a:off x="600819" y="839244"/>
            <a:ext cx="3825260" cy="907941"/>
          </a:xfrm>
          <a:prstGeom prst="rect">
            <a:avLst/>
          </a:prstGeom>
          <a:noFill/>
        </p:spPr>
        <p:txBody>
          <a:bodyPr wrap="square" rtlCol="0">
            <a:spAutoFit/>
          </a:bodyPr>
          <a:lstStyle/>
          <a:p>
            <a:pPr>
              <a:spcBef>
                <a:spcPts val="600"/>
              </a:spcBef>
            </a:pPr>
            <a:r>
              <a:rPr lang="en-GB" sz="1600" b="1" dirty="0">
                <a:latin typeface="Arial" panose="020B0604020202020204" pitchFamily="34" charset="0"/>
                <a:cs typeface="Arial" panose="020B0604020202020204" pitchFamily="34" charset="0"/>
              </a:rPr>
              <a:t>Prompt build up</a:t>
            </a:r>
          </a:p>
          <a:p>
            <a:pPr>
              <a:spcBef>
                <a:spcPts val="600"/>
              </a:spcBef>
            </a:pPr>
            <a:r>
              <a:rPr lang="en-GB" sz="1600" dirty="0">
                <a:latin typeface="Arial" panose="020B0604020202020204" pitchFamily="34" charset="0"/>
                <a:cs typeface="Arial" panose="020B0604020202020204" pitchFamily="34" charset="0"/>
              </a:rPr>
              <a:t>- Prompt build up including codebook with topics description</a:t>
            </a:r>
          </a:p>
        </p:txBody>
      </p:sp>
      <p:sp>
        <p:nvSpPr>
          <p:cNvPr id="7" name="Oval 6">
            <a:extLst>
              <a:ext uri="{FF2B5EF4-FFF2-40B4-BE49-F238E27FC236}">
                <a16:creationId xmlns:a16="http://schemas.microsoft.com/office/drawing/2014/main" id="{ECB80D3F-533B-455F-42EB-BCE3493E98BD}"/>
              </a:ext>
            </a:extLst>
          </p:cNvPr>
          <p:cNvSpPr/>
          <p:nvPr/>
        </p:nvSpPr>
        <p:spPr>
          <a:xfrm>
            <a:off x="11616740" y="153131"/>
            <a:ext cx="392517" cy="382886"/>
          </a:xfrm>
          <a:prstGeom prst="ellipse">
            <a:avLst/>
          </a:prstGeom>
          <a:solidFill>
            <a:schemeClr val="accent5">
              <a:lumMod val="60000"/>
              <a:lumOff val="40000"/>
            </a:schemeClr>
          </a:solidFill>
          <a:ln>
            <a:solidFill>
              <a:schemeClr val="accent5">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spcBef>
                <a:spcPts val="600"/>
              </a:spcBef>
            </a:pPr>
            <a:endParaRPr lang="en-DE" sz="1600">
              <a:latin typeface="Arial" panose="020B0604020202020204" pitchFamily="34" charset="0"/>
              <a:cs typeface="Arial" panose="020B0604020202020204" pitchFamily="34" charset="0"/>
            </a:endParaRPr>
          </a:p>
        </p:txBody>
      </p:sp>
      <p:sp>
        <p:nvSpPr>
          <p:cNvPr id="8" name="TextBox 7">
            <a:extLst>
              <a:ext uri="{FF2B5EF4-FFF2-40B4-BE49-F238E27FC236}">
                <a16:creationId xmlns:a16="http://schemas.microsoft.com/office/drawing/2014/main" id="{B1D8A560-6B65-C528-451C-F7EB71C6941D}"/>
              </a:ext>
            </a:extLst>
          </p:cNvPr>
          <p:cNvSpPr txBox="1"/>
          <p:nvPr/>
        </p:nvSpPr>
        <p:spPr>
          <a:xfrm>
            <a:off x="11668263" y="171921"/>
            <a:ext cx="298480" cy="338554"/>
          </a:xfrm>
          <a:prstGeom prst="rect">
            <a:avLst/>
          </a:prstGeom>
          <a:noFill/>
        </p:spPr>
        <p:txBody>
          <a:bodyPr wrap="none" rtlCol="0">
            <a:spAutoFit/>
          </a:bodyPr>
          <a:lstStyle/>
          <a:p>
            <a:pPr>
              <a:spcBef>
                <a:spcPts val="600"/>
              </a:spcBef>
            </a:pPr>
            <a:r>
              <a:rPr lang="en-GB" sz="1600" dirty="0">
                <a:latin typeface="Arial" panose="020B0604020202020204" pitchFamily="34" charset="0"/>
                <a:cs typeface="Arial" panose="020B0604020202020204" pitchFamily="34" charset="0"/>
              </a:rPr>
              <a:t>4</a:t>
            </a:r>
            <a:endParaRPr lang="en-DE" sz="1600" dirty="0">
              <a:latin typeface="Arial" panose="020B0604020202020204" pitchFamily="34" charset="0"/>
              <a:cs typeface="Arial" panose="020B0604020202020204" pitchFamily="34" charset="0"/>
            </a:endParaRPr>
          </a:p>
        </p:txBody>
      </p:sp>
      <p:sp>
        <p:nvSpPr>
          <p:cNvPr id="17" name="Rectángulo: esquinas redondeadas 10">
            <a:extLst>
              <a:ext uri="{FF2B5EF4-FFF2-40B4-BE49-F238E27FC236}">
                <a16:creationId xmlns:a16="http://schemas.microsoft.com/office/drawing/2014/main" id="{8723B4F4-8C2E-A06A-3CCA-F3D90714B997}"/>
              </a:ext>
            </a:extLst>
          </p:cNvPr>
          <p:cNvSpPr/>
          <p:nvPr/>
        </p:nvSpPr>
        <p:spPr>
          <a:xfrm>
            <a:off x="495092" y="3811404"/>
            <a:ext cx="3825260" cy="1299412"/>
          </a:xfrm>
          <a:prstGeom prst="roundRect">
            <a:avLst/>
          </a:prstGeom>
          <a:noFill/>
          <a:ln w="38100">
            <a:solidFill>
              <a:schemeClr val="accent5">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spcBef>
                <a:spcPts val="600"/>
              </a:spcBef>
            </a:pPr>
            <a:endParaRPr lang="en-DE" sz="1600" dirty="0">
              <a:latin typeface="Arial" panose="020B0604020202020204" pitchFamily="34" charset="0"/>
              <a:cs typeface="Arial" panose="020B0604020202020204" pitchFamily="34" charset="0"/>
            </a:endParaRPr>
          </a:p>
        </p:txBody>
      </p:sp>
      <p:sp>
        <p:nvSpPr>
          <p:cNvPr id="19" name="TextBox 18">
            <a:extLst>
              <a:ext uri="{FF2B5EF4-FFF2-40B4-BE49-F238E27FC236}">
                <a16:creationId xmlns:a16="http://schemas.microsoft.com/office/drawing/2014/main" id="{4B6452AC-B5EB-39DE-D28C-2CA03D378FFE}"/>
              </a:ext>
            </a:extLst>
          </p:cNvPr>
          <p:cNvSpPr txBox="1"/>
          <p:nvPr/>
        </p:nvSpPr>
        <p:spPr>
          <a:xfrm>
            <a:off x="650969" y="3978808"/>
            <a:ext cx="3429760" cy="907941"/>
          </a:xfrm>
          <a:prstGeom prst="rect">
            <a:avLst/>
          </a:prstGeom>
          <a:noFill/>
        </p:spPr>
        <p:txBody>
          <a:bodyPr wrap="square">
            <a:spAutoFit/>
          </a:bodyPr>
          <a:lstStyle/>
          <a:p>
            <a:pPr>
              <a:spcBef>
                <a:spcPts val="600"/>
              </a:spcBef>
            </a:pPr>
            <a:r>
              <a:rPr lang="en-GB" sz="1600" b="1" dirty="0">
                <a:latin typeface="Arial" panose="020B0604020202020204" pitchFamily="34" charset="0"/>
                <a:cs typeface="Arial" panose="020B0604020202020204" pitchFamily="34" charset="0"/>
              </a:rPr>
              <a:t>Zero-shot classification</a:t>
            </a:r>
          </a:p>
          <a:p>
            <a:pPr>
              <a:spcBef>
                <a:spcPts val="600"/>
              </a:spcBef>
            </a:pPr>
            <a:r>
              <a:rPr lang="en-GB" sz="1600" dirty="0">
                <a:latin typeface="Arial" panose="020B0604020202020204" pitchFamily="34" charset="0"/>
                <a:cs typeface="Arial" panose="020B0604020202020204" pitchFamily="34" charset="0"/>
              </a:rPr>
              <a:t>- Llama-3.3-70B zero-shot classification</a:t>
            </a:r>
          </a:p>
        </p:txBody>
      </p:sp>
      <p:sp>
        <p:nvSpPr>
          <p:cNvPr id="2" name="Rectangle 1">
            <a:extLst>
              <a:ext uri="{FF2B5EF4-FFF2-40B4-BE49-F238E27FC236}">
                <a16:creationId xmlns:a16="http://schemas.microsoft.com/office/drawing/2014/main" id="{48B8E61C-86AB-26C6-C0C7-CA58B1F1D5FF}"/>
              </a:ext>
            </a:extLst>
          </p:cNvPr>
          <p:cNvSpPr/>
          <p:nvPr/>
        </p:nvSpPr>
        <p:spPr>
          <a:xfrm>
            <a:off x="0" y="0"/>
            <a:ext cx="12192000" cy="6858000"/>
          </a:xfrm>
          <a:prstGeom prst="rect">
            <a:avLst/>
          </a:prstGeom>
          <a:noFill/>
          <a:ln w="19050">
            <a:solidFill>
              <a:schemeClr val="accent5">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DE"/>
          </a:p>
        </p:txBody>
      </p:sp>
      <p:sp>
        <p:nvSpPr>
          <p:cNvPr id="9" name="TextBox 8">
            <a:extLst>
              <a:ext uri="{FF2B5EF4-FFF2-40B4-BE49-F238E27FC236}">
                <a16:creationId xmlns:a16="http://schemas.microsoft.com/office/drawing/2014/main" id="{45E1E2C6-D3BE-353E-DD92-67049FF4FD57}"/>
              </a:ext>
            </a:extLst>
          </p:cNvPr>
          <p:cNvSpPr txBox="1"/>
          <p:nvPr/>
        </p:nvSpPr>
        <p:spPr>
          <a:xfrm>
            <a:off x="4713101" y="625983"/>
            <a:ext cx="6105644" cy="1785104"/>
          </a:xfrm>
          <a:prstGeom prst="rect">
            <a:avLst/>
          </a:prstGeom>
          <a:solidFill>
            <a:schemeClr val="tx1">
              <a:lumMod val="85000"/>
              <a:lumOff val="15000"/>
            </a:schemeClr>
          </a:solidFill>
        </p:spPr>
        <p:txBody>
          <a:bodyPr wrap="square">
            <a:spAutoFit/>
          </a:bodyPr>
          <a:lstStyle/>
          <a:p>
            <a:r>
              <a:rPr lang="en-DE" sz="1000" dirty="0">
                <a:solidFill>
                  <a:schemeClr val="bg1">
                    <a:lumMod val="95000"/>
                  </a:schemeClr>
                </a:solidFill>
                <a:latin typeface="Consolas" panose="020B0609020204030204" pitchFamily="49" charset="0"/>
              </a:rPr>
              <a:t>&lt;</a:t>
            </a:r>
            <a:r>
              <a:rPr lang="en-DE" sz="1000" dirty="0" err="1">
                <a:solidFill>
                  <a:schemeClr val="bg1">
                    <a:lumMod val="95000"/>
                  </a:schemeClr>
                </a:solidFill>
                <a:latin typeface="Consolas" panose="020B0609020204030204" pitchFamily="49" charset="0"/>
              </a:rPr>
              <a:t>begin_of_text_token</a:t>
            </a:r>
            <a:r>
              <a:rPr lang="en-DE" sz="1000" dirty="0">
                <a:solidFill>
                  <a:schemeClr val="bg1">
                    <a:lumMod val="95000"/>
                  </a:schemeClr>
                </a:solidFill>
                <a:latin typeface="Consolas" panose="020B0609020204030204" pitchFamily="49" charset="0"/>
              </a:rPr>
              <a:t>&gt;You are a classifier for economic inequality-related texts based on a codebook. You will receive a text from the {</a:t>
            </a:r>
            <a:r>
              <a:rPr lang="en-DE" sz="1000" dirty="0" err="1">
                <a:solidFill>
                  <a:schemeClr val="bg1">
                    <a:lumMod val="95000"/>
                  </a:schemeClr>
                </a:solidFill>
                <a:latin typeface="Consolas" panose="020B0609020204030204" pitchFamily="49" charset="0"/>
              </a:rPr>
              <a:t>text_type</a:t>
            </a:r>
            <a:r>
              <a:rPr lang="en-DE" sz="1000" dirty="0">
                <a:solidFill>
                  <a:schemeClr val="bg1">
                    <a:lumMod val="95000"/>
                  </a:schemeClr>
                </a:solidFill>
                <a:latin typeface="Consolas" panose="020B0609020204030204" pitchFamily="49" charset="0"/>
              </a:rPr>
              <a:t>} that deals with economic inequality, and your task is to classify it according to the most prominent topic and subtopic. Use the codebook provided below.</a:t>
            </a:r>
          </a:p>
          <a:p>
            <a:endParaRPr lang="en-DE" sz="1000" dirty="0">
              <a:solidFill>
                <a:schemeClr val="bg1">
                  <a:lumMod val="95000"/>
                </a:schemeClr>
              </a:solidFill>
              <a:latin typeface="Consolas" panose="020B0609020204030204" pitchFamily="49" charset="0"/>
            </a:endParaRPr>
          </a:p>
          <a:p>
            <a:r>
              <a:rPr lang="en-DE" sz="1000" dirty="0">
                <a:solidFill>
                  <a:schemeClr val="bg1">
                    <a:lumMod val="95000"/>
                  </a:schemeClr>
                </a:solidFill>
                <a:latin typeface="Consolas" panose="020B0609020204030204" pitchFamily="49" charset="0"/>
              </a:rPr>
              <a:t># Instructions:</a:t>
            </a:r>
          </a:p>
          <a:p>
            <a:r>
              <a:rPr lang="en-DE" sz="1000" dirty="0">
                <a:solidFill>
                  <a:schemeClr val="bg1">
                    <a:lumMod val="95000"/>
                  </a:schemeClr>
                </a:solidFill>
                <a:latin typeface="Consolas" panose="020B0609020204030204" pitchFamily="49" charset="0"/>
              </a:rPr>
              <a:t>1. Determine the TOPIC:</a:t>
            </a:r>
          </a:p>
          <a:p>
            <a:r>
              <a:rPr lang="en-DE" sz="1000" dirty="0">
                <a:solidFill>
                  <a:schemeClr val="bg1">
                    <a:lumMod val="95000"/>
                  </a:schemeClr>
                </a:solidFill>
                <a:latin typeface="Consolas" panose="020B0609020204030204" pitchFamily="49" charset="0"/>
              </a:rPr>
              <a:t>Select the single primary topic (numbered 1 to 12) that best matches the text's main theme based on the descriptions provided below. Every text has a topic, choose the one that most closely aligns with the dominant message or has according keywords.</a:t>
            </a:r>
          </a:p>
          <a:p>
            <a:r>
              <a:rPr lang="en-DE" sz="1000" dirty="0">
                <a:solidFill>
                  <a:schemeClr val="bg1">
                    <a:lumMod val="95000"/>
                  </a:schemeClr>
                </a:solidFill>
                <a:latin typeface="Consolas" panose="020B0609020204030204" pitchFamily="49" charset="0"/>
              </a:rPr>
              <a:t>2. Determine the SUBTOPIC:</a:t>
            </a:r>
            <a:r>
              <a:rPr lang="en-GB" sz="1000" dirty="0">
                <a:solidFill>
                  <a:schemeClr val="bg1">
                    <a:lumMod val="95000"/>
                  </a:schemeClr>
                </a:solidFill>
                <a:latin typeface="Consolas" panose="020B0609020204030204" pitchFamily="49" charset="0"/>
              </a:rPr>
              <a:t> (...) </a:t>
            </a:r>
            <a:endParaRPr lang="en-DE" sz="1000" dirty="0">
              <a:solidFill>
                <a:schemeClr val="bg1">
                  <a:lumMod val="95000"/>
                </a:schemeClr>
              </a:solidFill>
              <a:latin typeface="Consolas" panose="020B0609020204030204" pitchFamily="49" charset="0"/>
            </a:endParaRPr>
          </a:p>
        </p:txBody>
      </p:sp>
      <p:sp>
        <p:nvSpPr>
          <p:cNvPr id="11" name="TextBox 10">
            <a:extLst>
              <a:ext uri="{FF2B5EF4-FFF2-40B4-BE49-F238E27FC236}">
                <a16:creationId xmlns:a16="http://schemas.microsoft.com/office/drawing/2014/main" id="{B6F56B32-A945-224B-55C7-61A08C2D3476}"/>
              </a:ext>
            </a:extLst>
          </p:cNvPr>
          <p:cNvSpPr txBox="1"/>
          <p:nvPr/>
        </p:nvSpPr>
        <p:spPr>
          <a:xfrm>
            <a:off x="4713101" y="2857740"/>
            <a:ext cx="6105644" cy="1477328"/>
          </a:xfrm>
          <a:prstGeom prst="rect">
            <a:avLst/>
          </a:prstGeom>
          <a:solidFill>
            <a:schemeClr val="tx1">
              <a:lumMod val="85000"/>
              <a:lumOff val="15000"/>
            </a:schemeClr>
          </a:solidFill>
        </p:spPr>
        <p:txBody>
          <a:bodyPr wrap="square">
            <a:spAutoFit/>
          </a:bodyPr>
          <a:lstStyle/>
          <a:p>
            <a:r>
              <a:rPr lang="de-DE" sz="1000" b="0" dirty="0" err="1">
                <a:solidFill>
                  <a:srgbClr val="9CDCFE"/>
                </a:solidFill>
                <a:effectLst/>
                <a:latin typeface="Consolas" panose="020B0609020204030204" pitchFamily="49" charset="0"/>
              </a:rPr>
              <a:t>model_id</a:t>
            </a:r>
            <a:r>
              <a:rPr lang="de-DE" sz="1000" b="0" dirty="0">
                <a:solidFill>
                  <a:srgbClr val="D4D4D4"/>
                </a:solidFill>
                <a:effectLst/>
                <a:latin typeface="Consolas" panose="020B0609020204030204" pitchFamily="49" charset="0"/>
              </a:rPr>
              <a:t> = </a:t>
            </a:r>
            <a:r>
              <a:rPr lang="de-DE" sz="1000" b="0" dirty="0">
                <a:solidFill>
                  <a:srgbClr val="CE9178"/>
                </a:solidFill>
                <a:effectLst/>
                <a:latin typeface="Consolas" panose="020B0609020204030204" pitchFamily="49" charset="0"/>
              </a:rPr>
              <a:t>"meta-</a:t>
            </a:r>
            <a:r>
              <a:rPr lang="de-DE" sz="1000" b="0" dirty="0" err="1">
                <a:solidFill>
                  <a:srgbClr val="CE9178"/>
                </a:solidFill>
                <a:effectLst/>
                <a:latin typeface="Consolas" panose="020B0609020204030204" pitchFamily="49" charset="0"/>
              </a:rPr>
              <a:t>llama</a:t>
            </a:r>
            <a:r>
              <a:rPr lang="de-DE" sz="1000" b="0" dirty="0">
                <a:solidFill>
                  <a:srgbClr val="CE9178"/>
                </a:solidFill>
                <a:effectLst/>
                <a:latin typeface="Consolas" panose="020B0609020204030204" pitchFamily="49" charset="0"/>
              </a:rPr>
              <a:t>/Llama-3.3-70B-Instruct"</a:t>
            </a:r>
            <a:endParaRPr lang="de-DE" sz="1000" b="0" dirty="0">
              <a:solidFill>
                <a:srgbClr val="D4D4D4"/>
              </a:solidFill>
              <a:effectLst/>
              <a:latin typeface="Consolas" panose="020B0609020204030204" pitchFamily="49" charset="0"/>
            </a:endParaRPr>
          </a:p>
          <a:p>
            <a:r>
              <a:rPr lang="de-DE" sz="1000" b="0" dirty="0" err="1">
                <a:solidFill>
                  <a:srgbClr val="9CDCFE"/>
                </a:solidFill>
                <a:effectLst/>
                <a:latin typeface="Consolas" panose="020B0609020204030204" pitchFamily="49" charset="0"/>
              </a:rPr>
              <a:t>quantization_config_arg</a:t>
            </a:r>
            <a:r>
              <a:rPr lang="de-DE" sz="1000" b="0" dirty="0">
                <a:solidFill>
                  <a:srgbClr val="D4D4D4"/>
                </a:solidFill>
                <a:effectLst/>
                <a:latin typeface="Consolas" panose="020B0609020204030204" pitchFamily="49" charset="0"/>
              </a:rPr>
              <a:t> = </a:t>
            </a:r>
            <a:r>
              <a:rPr lang="de-DE" sz="1000" b="0" dirty="0" err="1">
                <a:solidFill>
                  <a:srgbClr val="D4D4D4"/>
                </a:solidFill>
                <a:effectLst/>
                <a:latin typeface="Consolas" panose="020B0609020204030204" pitchFamily="49" charset="0"/>
              </a:rPr>
              <a:t>BitsAndBytesConfig</a:t>
            </a:r>
            <a:r>
              <a:rPr lang="de-DE" sz="1000" b="0" dirty="0">
                <a:solidFill>
                  <a:srgbClr val="D4D4D4"/>
                </a:solidFill>
                <a:effectLst/>
                <a:latin typeface="Consolas" panose="020B0609020204030204" pitchFamily="49" charset="0"/>
              </a:rPr>
              <a:t>(</a:t>
            </a:r>
            <a:r>
              <a:rPr lang="de-DE" sz="1000" b="0" dirty="0">
                <a:solidFill>
                  <a:srgbClr val="9CDCFE"/>
                </a:solidFill>
                <a:effectLst/>
                <a:latin typeface="Consolas" panose="020B0609020204030204" pitchFamily="49" charset="0"/>
              </a:rPr>
              <a:t>load_in_4bit</a:t>
            </a:r>
            <a:r>
              <a:rPr lang="de-DE" sz="1000" b="0" dirty="0">
                <a:solidFill>
                  <a:srgbClr val="D4D4D4"/>
                </a:solidFill>
                <a:effectLst/>
                <a:latin typeface="Consolas" panose="020B0609020204030204" pitchFamily="49" charset="0"/>
              </a:rPr>
              <a:t>=</a:t>
            </a:r>
            <a:r>
              <a:rPr lang="de-DE" sz="1000" b="0" dirty="0">
                <a:solidFill>
                  <a:srgbClr val="569CD6"/>
                </a:solidFill>
                <a:effectLst/>
                <a:latin typeface="Consolas" panose="020B0609020204030204" pitchFamily="49" charset="0"/>
              </a:rPr>
              <a:t>True</a:t>
            </a:r>
            <a:r>
              <a:rPr lang="de-DE" sz="1000" b="0" dirty="0">
                <a:solidFill>
                  <a:srgbClr val="D4D4D4"/>
                </a:solidFill>
                <a:effectLst/>
                <a:latin typeface="Consolas" panose="020B0609020204030204" pitchFamily="49" charset="0"/>
              </a:rPr>
              <a:t>)</a:t>
            </a:r>
          </a:p>
          <a:p>
            <a:br>
              <a:rPr lang="de-DE" sz="1000" b="0" dirty="0">
                <a:solidFill>
                  <a:srgbClr val="D4D4D4"/>
                </a:solidFill>
                <a:effectLst/>
                <a:latin typeface="Consolas" panose="020B0609020204030204" pitchFamily="49" charset="0"/>
              </a:rPr>
            </a:br>
            <a:r>
              <a:rPr lang="de-DE" sz="1000" b="0" dirty="0">
                <a:solidFill>
                  <a:srgbClr val="6A9955"/>
                </a:solidFill>
                <a:effectLst/>
                <a:latin typeface="Consolas" panose="020B0609020204030204" pitchFamily="49" charset="0"/>
              </a:rPr>
              <a:t># Load </a:t>
            </a:r>
            <a:r>
              <a:rPr lang="de-DE" sz="1000" b="0" dirty="0" err="1">
                <a:solidFill>
                  <a:srgbClr val="6A9955"/>
                </a:solidFill>
                <a:effectLst/>
                <a:latin typeface="Consolas" panose="020B0609020204030204" pitchFamily="49" charset="0"/>
              </a:rPr>
              <a:t>the</a:t>
            </a:r>
            <a:r>
              <a:rPr lang="de-DE" sz="1000" b="0" dirty="0">
                <a:solidFill>
                  <a:srgbClr val="6A9955"/>
                </a:solidFill>
                <a:effectLst/>
                <a:latin typeface="Consolas" panose="020B0609020204030204" pitchFamily="49" charset="0"/>
              </a:rPr>
              <a:t> </a:t>
            </a:r>
            <a:r>
              <a:rPr lang="de-DE" sz="1000" b="0" dirty="0" err="1">
                <a:solidFill>
                  <a:srgbClr val="6A9955"/>
                </a:solidFill>
                <a:effectLst/>
                <a:latin typeface="Consolas" panose="020B0609020204030204" pitchFamily="49" charset="0"/>
              </a:rPr>
              <a:t>model</a:t>
            </a:r>
            <a:r>
              <a:rPr lang="de-DE" sz="1000" b="0" dirty="0">
                <a:solidFill>
                  <a:srgbClr val="6A9955"/>
                </a:solidFill>
                <a:effectLst/>
                <a:latin typeface="Consolas" panose="020B0609020204030204" pitchFamily="49" charset="0"/>
              </a:rPr>
              <a:t> </a:t>
            </a:r>
            <a:r>
              <a:rPr lang="de-DE" sz="1000" b="0" dirty="0" err="1">
                <a:solidFill>
                  <a:srgbClr val="6A9955"/>
                </a:solidFill>
                <a:effectLst/>
                <a:latin typeface="Consolas" panose="020B0609020204030204" pitchFamily="49" charset="0"/>
              </a:rPr>
              <a:t>with</a:t>
            </a:r>
            <a:r>
              <a:rPr lang="de-DE" sz="1000" b="0" dirty="0">
                <a:solidFill>
                  <a:srgbClr val="6A9955"/>
                </a:solidFill>
                <a:effectLst/>
                <a:latin typeface="Consolas" panose="020B0609020204030204" pitchFamily="49" charset="0"/>
              </a:rPr>
              <a:t> </a:t>
            </a:r>
            <a:r>
              <a:rPr lang="de-DE" sz="1000" b="0" dirty="0" err="1">
                <a:solidFill>
                  <a:srgbClr val="6A9955"/>
                </a:solidFill>
                <a:effectLst/>
                <a:latin typeface="Consolas" panose="020B0609020204030204" pitchFamily="49" charset="0"/>
              </a:rPr>
              <a:t>quantization</a:t>
            </a:r>
            <a:endParaRPr lang="de-DE" sz="1000" b="0" dirty="0">
              <a:solidFill>
                <a:srgbClr val="D4D4D4"/>
              </a:solidFill>
              <a:effectLst/>
              <a:latin typeface="Consolas" panose="020B0609020204030204" pitchFamily="49" charset="0"/>
            </a:endParaRPr>
          </a:p>
          <a:p>
            <a:r>
              <a:rPr lang="de-DE" sz="1000" b="0" dirty="0" err="1">
                <a:solidFill>
                  <a:srgbClr val="9CDCFE"/>
                </a:solidFill>
                <a:effectLst/>
                <a:latin typeface="Consolas" panose="020B0609020204030204" pitchFamily="49" charset="0"/>
              </a:rPr>
              <a:t>model</a:t>
            </a:r>
            <a:r>
              <a:rPr lang="de-DE" sz="1000" b="0" dirty="0">
                <a:solidFill>
                  <a:srgbClr val="D4D4D4"/>
                </a:solidFill>
                <a:effectLst/>
                <a:latin typeface="Consolas" panose="020B0609020204030204" pitchFamily="49" charset="0"/>
              </a:rPr>
              <a:t> = </a:t>
            </a:r>
            <a:r>
              <a:rPr lang="de-DE" sz="1000" b="0" dirty="0" err="1">
                <a:solidFill>
                  <a:srgbClr val="D4D4D4"/>
                </a:solidFill>
                <a:effectLst/>
                <a:latin typeface="Consolas" panose="020B0609020204030204" pitchFamily="49" charset="0"/>
              </a:rPr>
              <a:t>AutoModelForCausalLM.from_pretrained</a:t>
            </a:r>
            <a:r>
              <a:rPr lang="de-DE" sz="1000" b="0" dirty="0">
                <a:solidFill>
                  <a:srgbClr val="D4D4D4"/>
                </a:solidFill>
                <a:effectLst/>
                <a:latin typeface="Consolas" panose="020B0609020204030204" pitchFamily="49" charset="0"/>
              </a:rPr>
              <a:t>(</a:t>
            </a:r>
          </a:p>
          <a:p>
            <a:pPr lvl="5"/>
            <a:r>
              <a:rPr lang="de-DE" sz="1000" b="0" dirty="0">
                <a:solidFill>
                  <a:srgbClr val="D4D4D4"/>
                </a:solidFill>
                <a:effectLst/>
                <a:latin typeface="Consolas" panose="020B0609020204030204" pitchFamily="49" charset="0"/>
              </a:rPr>
              <a:t>    </a:t>
            </a:r>
            <a:r>
              <a:rPr lang="de-DE" sz="1000" b="0" dirty="0" err="1">
                <a:solidFill>
                  <a:srgbClr val="9CDCFE"/>
                </a:solidFill>
                <a:effectLst/>
                <a:latin typeface="Consolas" panose="020B0609020204030204" pitchFamily="49" charset="0"/>
              </a:rPr>
              <a:t>model_id</a:t>
            </a:r>
            <a:r>
              <a:rPr lang="de-DE" sz="1000" b="0" dirty="0">
                <a:solidFill>
                  <a:srgbClr val="D4D4D4"/>
                </a:solidFill>
                <a:effectLst/>
                <a:latin typeface="Consolas" panose="020B0609020204030204" pitchFamily="49" charset="0"/>
              </a:rPr>
              <a:t>,</a:t>
            </a:r>
          </a:p>
          <a:p>
            <a:pPr lvl="5"/>
            <a:r>
              <a:rPr lang="de-DE" sz="1000" b="0" dirty="0">
                <a:solidFill>
                  <a:srgbClr val="D4D4D4"/>
                </a:solidFill>
                <a:effectLst/>
                <a:latin typeface="Consolas" panose="020B0609020204030204" pitchFamily="49" charset="0"/>
              </a:rPr>
              <a:t>    </a:t>
            </a:r>
            <a:r>
              <a:rPr lang="de-DE" sz="1000" b="0" dirty="0" err="1">
                <a:solidFill>
                  <a:srgbClr val="9CDCFE"/>
                </a:solidFill>
                <a:effectLst/>
                <a:latin typeface="Consolas" panose="020B0609020204030204" pitchFamily="49" charset="0"/>
              </a:rPr>
              <a:t>device_map</a:t>
            </a:r>
            <a:r>
              <a:rPr lang="de-DE" sz="1000" b="0" dirty="0">
                <a:solidFill>
                  <a:srgbClr val="D4D4D4"/>
                </a:solidFill>
                <a:effectLst/>
                <a:latin typeface="Consolas" panose="020B0609020204030204" pitchFamily="49" charset="0"/>
              </a:rPr>
              <a:t>=</a:t>
            </a:r>
            <a:r>
              <a:rPr lang="de-DE" sz="1000" b="0" dirty="0">
                <a:solidFill>
                  <a:srgbClr val="CE9178"/>
                </a:solidFill>
                <a:effectLst/>
                <a:latin typeface="Consolas" panose="020B0609020204030204" pitchFamily="49" charset="0"/>
              </a:rPr>
              <a:t>"</a:t>
            </a:r>
            <a:r>
              <a:rPr lang="de-DE" sz="1000" b="0" dirty="0" err="1">
                <a:solidFill>
                  <a:srgbClr val="CE9178"/>
                </a:solidFill>
                <a:effectLst/>
                <a:latin typeface="Consolas" panose="020B0609020204030204" pitchFamily="49" charset="0"/>
              </a:rPr>
              <a:t>auto</a:t>
            </a:r>
            <a:r>
              <a:rPr lang="de-DE" sz="1000" b="0" dirty="0">
                <a:solidFill>
                  <a:srgbClr val="CE9178"/>
                </a:solidFill>
                <a:effectLst/>
                <a:latin typeface="Consolas" panose="020B0609020204030204" pitchFamily="49" charset="0"/>
              </a:rPr>
              <a:t>"</a:t>
            </a:r>
            <a:r>
              <a:rPr lang="de-DE" sz="1000" b="0" dirty="0">
                <a:solidFill>
                  <a:srgbClr val="D4D4D4"/>
                </a:solidFill>
                <a:effectLst/>
                <a:latin typeface="Consolas" panose="020B0609020204030204" pitchFamily="49" charset="0"/>
              </a:rPr>
              <a:t>,</a:t>
            </a:r>
          </a:p>
          <a:p>
            <a:pPr lvl="5"/>
            <a:r>
              <a:rPr lang="de-DE" sz="1000" b="0" dirty="0">
                <a:solidFill>
                  <a:srgbClr val="D4D4D4"/>
                </a:solidFill>
                <a:effectLst/>
                <a:latin typeface="Consolas" panose="020B0609020204030204" pitchFamily="49" charset="0"/>
              </a:rPr>
              <a:t>    </a:t>
            </a:r>
            <a:r>
              <a:rPr lang="de-DE" sz="1000" b="0" dirty="0" err="1">
                <a:solidFill>
                  <a:srgbClr val="9CDCFE"/>
                </a:solidFill>
                <a:effectLst/>
                <a:latin typeface="Consolas" panose="020B0609020204030204" pitchFamily="49" charset="0"/>
              </a:rPr>
              <a:t>quantization_config</a:t>
            </a:r>
            <a:r>
              <a:rPr lang="de-DE" sz="1000" b="0" dirty="0">
                <a:solidFill>
                  <a:srgbClr val="D4D4D4"/>
                </a:solidFill>
                <a:effectLst/>
                <a:latin typeface="Consolas" panose="020B0609020204030204" pitchFamily="49" charset="0"/>
              </a:rPr>
              <a:t>=</a:t>
            </a:r>
            <a:r>
              <a:rPr lang="de-DE" sz="1000" b="0" dirty="0" err="1">
                <a:solidFill>
                  <a:srgbClr val="9CDCFE"/>
                </a:solidFill>
                <a:effectLst/>
                <a:latin typeface="Consolas" panose="020B0609020204030204" pitchFamily="49" charset="0"/>
              </a:rPr>
              <a:t>quantization_config_arg</a:t>
            </a:r>
            <a:r>
              <a:rPr lang="de-DE" sz="1000" b="0" dirty="0">
                <a:solidFill>
                  <a:srgbClr val="D4D4D4"/>
                </a:solidFill>
                <a:effectLst/>
                <a:latin typeface="Consolas" panose="020B0609020204030204" pitchFamily="49" charset="0"/>
              </a:rPr>
              <a:t>,</a:t>
            </a:r>
          </a:p>
          <a:p>
            <a:pPr lvl="5"/>
            <a:r>
              <a:rPr lang="de-DE" sz="1000" b="0" dirty="0">
                <a:solidFill>
                  <a:srgbClr val="D4D4D4"/>
                </a:solidFill>
                <a:effectLst/>
                <a:latin typeface="Consolas" panose="020B0609020204030204" pitchFamily="49" charset="0"/>
              </a:rPr>
              <a:t>    </a:t>
            </a:r>
            <a:r>
              <a:rPr lang="de-DE" sz="1000" b="0" dirty="0" err="1">
                <a:solidFill>
                  <a:srgbClr val="9CDCFE"/>
                </a:solidFill>
                <a:effectLst/>
                <a:latin typeface="Consolas" panose="020B0609020204030204" pitchFamily="49" charset="0"/>
              </a:rPr>
              <a:t>torch_dtype</a:t>
            </a:r>
            <a:r>
              <a:rPr lang="de-DE" sz="1000" b="0" dirty="0">
                <a:solidFill>
                  <a:srgbClr val="D4D4D4"/>
                </a:solidFill>
                <a:effectLst/>
                <a:latin typeface="Consolas" panose="020B0609020204030204" pitchFamily="49" charset="0"/>
              </a:rPr>
              <a:t>=</a:t>
            </a:r>
            <a:r>
              <a:rPr lang="de-DE" sz="1000" b="0" dirty="0">
                <a:solidFill>
                  <a:srgbClr val="4EC9B0"/>
                </a:solidFill>
                <a:effectLst/>
                <a:latin typeface="Consolas" panose="020B0609020204030204" pitchFamily="49" charset="0"/>
              </a:rPr>
              <a:t>torch</a:t>
            </a:r>
            <a:r>
              <a:rPr lang="de-DE" sz="1000" b="0" dirty="0">
                <a:solidFill>
                  <a:srgbClr val="D4D4D4"/>
                </a:solidFill>
                <a:effectLst/>
                <a:latin typeface="Consolas" panose="020B0609020204030204" pitchFamily="49" charset="0"/>
              </a:rPr>
              <a:t>.bfloat16)</a:t>
            </a:r>
          </a:p>
        </p:txBody>
      </p:sp>
      <p:sp>
        <p:nvSpPr>
          <p:cNvPr id="13" name="TextBox 12">
            <a:extLst>
              <a:ext uri="{FF2B5EF4-FFF2-40B4-BE49-F238E27FC236}">
                <a16:creationId xmlns:a16="http://schemas.microsoft.com/office/drawing/2014/main" id="{F4F5C43A-7E6C-E21C-16F1-46E2604FA3BC}"/>
              </a:ext>
            </a:extLst>
          </p:cNvPr>
          <p:cNvSpPr txBox="1"/>
          <p:nvPr/>
        </p:nvSpPr>
        <p:spPr>
          <a:xfrm>
            <a:off x="4713101" y="4594279"/>
            <a:ext cx="6639794" cy="2029658"/>
          </a:xfrm>
          <a:prstGeom prst="rect">
            <a:avLst/>
          </a:prstGeom>
          <a:solidFill>
            <a:schemeClr val="tx1">
              <a:lumMod val="85000"/>
              <a:lumOff val="15000"/>
            </a:schemeClr>
          </a:solidFill>
        </p:spPr>
        <p:txBody>
          <a:bodyPr wrap="square">
            <a:spAutoFit/>
          </a:bodyPr>
          <a:lstStyle/>
          <a:p>
            <a:r>
              <a:rPr lang="de-DE" sz="1000" b="0" dirty="0" err="1">
                <a:solidFill>
                  <a:srgbClr val="569CD6"/>
                </a:solidFill>
                <a:effectLst/>
                <a:latin typeface="Consolas" panose="020B0609020204030204" pitchFamily="49" charset="0"/>
              </a:rPr>
              <a:t>def</a:t>
            </a:r>
            <a:r>
              <a:rPr lang="de-DE" sz="1000" b="0" dirty="0">
                <a:solidFill>
                  <a:srgbClr val="D4D4D4"/>
                </a:solidFill>
                <a:effectLst/>
                <a:latin typeface="Consolas" panose="020B0609020204030204" pitchFamily="49" charset="0"/>
              </a:rPr>
              <a:t> </a:t>
            </a:r>
            <a:r>
              <a:rPr lang="de-DE" sz="1000" b="0" dirty="0" err="1">
                <a:solidFill>
                  <a:srgbClr val="DCDCAA"/>
                </a:solidFill>
                <a:effectLst/>
                <a:latin typeface="Consolas" panose="020B0609020204030204" pitchFamily="49" charset="0"/>
              </a:rPr>
              <a:t>cliff_case</a:t>
            </a:r>
            <a:r>
              <a:rPr lang="de-DE" sz="1000" b="0" dirty="0">
                <a:solidFill>
                  <a:srgbClr val="D4D4D4"/>
                </a:solidFill>
                <a:effectLst/>
                <a:latin typeface="Consolas" panose="020B0609020204030204" pitchFamily="49" charset="0"/>
              </a:rPr>
              <a:t>(</a:t>
            </a:r>
            <a:r>
              <a:rPr lang="de-DE" sz="1000" b="0" dirty="0" err="1">
                <a:solidFill>
                  <a:srgbClr val="9CDCFE"/>
                </a:solidFill>
                <a:effectLst/>
                <a:latin typeface="Consolas" panose="020B0609020204030204" pitchFamily="49" charset="0"/>
              </a:rPr>
              <a:t>row</a:t>
            </a:r>
            <a:r>
              <a:rPr lang="de-DE" sz="1000" b="0" dirty="0">
                <a:solidFill>
                  <a:srgbClr val="D4D4D4"/>
                </a:solidFill>
                <a:effectLst/>
                <a:latin typeface="Consolas" panose="020B0609020204030204" pitchFamily="49" charset="0"/>
              </a:rPr>
              <a:t>, </a:t>
            </a:r>
            <a:r>
              <a:rPr lang="de-DE" sz="1000" b="0" dirty="0" err="1">
                <a:solidFill>
                  <a:srgbClr val="9CDCFE"/>
                </a:solidFill>
                <a:effectLst/>
                <a:latin typeface="Consolas" panose="020B0609020204030204" pitchFamily="49" charset="0"/>
              </a:rPr>
              <a:t>cliff_prompt</a:t>
            </a:r>
            <a:r>
              <a:rPr lang="de-DE" sz="1000" b="0" dirty="0">
                <a:solidFill>
                  <a:srgbClr val="D4D4D4"/>
                </a:solidFill>
                <a:effectLst/>
                <a:latin typeface="Consolas" panose="020B0609020204030204" pitchFamily="49" charset="0"/>
              </a:rPr>
              <a:t>, </a:t>
            </a:r>
            <a:r>
              <a:rPr lang="de-DE" sz="1000" b="0" dirty="0" err="1">
                <a:solidFill>
                  <a:srgbClr val="9CDCFE"/>
                </a:solidFill>
                <a:effectLst/>
                <a:latin typeface="Consolas" panose="020B0609020204030204" pitchFamily="49" charset="0"/>
              </a:rPr>
              <a:t>json_examples</a:t>
            </a:r>
            <a:r>
              <a:rPr lang="de-DE" sz="1000" b="0" dirty="0">
                <a:solidFill>
                  <a:srgbClr val="D4D4D4"/>
                </a:solidFill>
                <a:effectLst/>
                <a:latin typeface="Consolas" panose="020B0609020204030204" pitchFamily="49" charset="0"/>
              </a:rPr>
              <a:t>, </a:t>
            </a:r>
            <a:r>
              <a:rPr lang="de-DE" sz="1000" b="0" dirty="0" err="1">
                <a:solidFill>
                  <a:srgbClr val="9CDCFE"/>
                </a:solidFill>
                <a:effectLst/>
                <a:latin typeface="Consolas" panose="020B0609020204030204" pitchFamily="49" charset="0"/>
              </a:rPr>
              <a:t>topics_descrip</a:t>
            </a:r>
            <a:r>
              <a:rPr lang="de-DE" sz="1000" b="0" dirty="0">
                <a:solidFill>
                  <a:srgbClr val="D4D4D4"/>
                </a:solidFill>
                <a:effectLst/>
                <a:latin typeface="Consolas" panose="020B0609020204030204" pitchFamily="49" charset="0"/>
              </a:rPr>
              <a:t>, </a:t>
            </a:r>
            <a:r>
              <a:rPr lang="de-DE" sz="1000" b="0" dirty="0" err="1">
                <a:solidFill>
                  <a:srgbClr val="9CDCFE"/>
                </a:solidFill>
                <a:effectLst/>
                <a:latin typeface="Consolas" panose="020B0609020204030204" pitchFamily="49" charset="0"/>
              </a:rPr>
              <a:t>idx</a:t>
            </a:r>
            <a:r>
              <a:rPr lang="de-DE" sz="1000" b="0" dirty="0">
                <a:solidFill>
                  <a:srgbClr val="D4D4D4"/>
                </a:solidFill>
                <a:effectLst/>
                <a:latin typeface="Consolas" panose="020B0609020204030204" pitchFamily="49" charset="0"/>
              </a:rPr>
              <a:t>, </a:t>
            </a:r>
            <a:r>
              <a:rPr lang="de-DE" sz="1000" b="0" dirty="0" err="1">
                <a:solidFill>
                  <a:srgbClr val="9CDCFE"/>
                </a:solidFill>
                <a:effectLst/>
                <a:latin typeface="Consolas" panose="020B0609020204030204" pitchFamily="49" charset="0"/>
              </a:rPr>
              <a:t>idx_error</a:t>
            </a:r>
            <a:r>
              <a:rPr lang="de-DE" sz="1000" b="0" dirty="0">
                <a:solidFill>
                  <a:srgbClr val="D4D4D4"/>
                </a:solidFill>
                <a:effectLst/>
                <a:latin typeface="Consolas" panose="020B0609020204030204" pitchFamily="49" charset="0"/>
              </a:rPr>
              <a:t>):</a:t>
            </a:r>
          </a:p>
          <a:p>
            <a:pPr>
              <a:lnSpc>
                <a:spcPts val="1425"/>
              </a:lnSpc>
            </a:pPr>
            <a:r>
              <a:rPr lang="de-DE" sz="1000" b="0" dirty="0">
                <a:solidFill>
                  <a:srgbClr val="D4D4D4"/>
                </a:solidFill>
                <a:effectLst/>
                <a:latin typeface="Consolas" panose="020B0609020204030204" pitchFamily="49" charset="0"/>
              </a:rPr>
              <a:t>    </a:t>
            </a:r>
            <a:r>
              <a:rPr lang="de-DE" sz="1000" b="0" dirty="0" err="1">
                <a:solidFill>
                  <a:srgbClr val="9CDCFE"/>
                </a:solidFill>
                <a:effectLst/>
                <a:latin typeface="Consolas" panose="020B0609020204030204" pitchFamily="49" charset="0"/>
              </a:rPr>
              <a:t>text</a:t>
            </a:r>
            <a:r>
              <a:rPr lang="de-DE" sz="1000" b="0" dirty="0">
                <a:solidFill>
                  <a:srgbClr val="D4D4D4"/>
                </a:solidFill>
                <a:effectLst/>
                <a:latin typeface="Consolas" panose="020B0609020204030204" pitchFamily="49" charset="0"/>
              </a:rPr>
              <a:t> = </a:t>
            </a:r>
            <a:r>
              <a:rPr lang="de-DE" sz="1000" b="0" dirty="0" err="1">
                <a:solidFill>
                  <a:srgbClr val="9CDCFE"/>
                </a:solidFill>
                <a:effectLst/>
                <a:latin typeface="Consolas" panose="020B0609020204030204" pitchFamily="49" charset="0"/>
              </a:rPr>
              <a:t>row</a:t>
            </a:r>
            <a:r>
              <a:rPr lang="de-DE" sz="1000" b="0" dirty="0">
                <a:solidFill>
                  <a:srgbClr val="D4D4D4"/>
                </a:solidFill>
                <a:effectLst/>
                <a:latin typeface="Consolas" panose="020B0609020204030204" pitchFamily="49" charset="0"/>
              </a:rPr>
              <a:t>[</a:t>
            </a:r>
            <a:r>
              <a:rPr lang="de-DE" sz="1000" b="0" dirty="0">
                <a:solidFill>
                  <a:srgbClr val="CE9178"/>
                </a:solidFill>
                <a:effectLst/>
                <a:latin typeface="Consolas" panose="020B0609020204030204" pitchFamily="49" charset="0"/>
              </a:rPr>
              <a:t>"</a:t>
            </a:r>
            <a:r>
              <a:rPr lang="de-DE" sz="1000" b="0" dirty="0" err="1">
                <a:solidFill>
                  <a:srgbClr val="CE9178"/>
                </a:solidFill>
                <a:effectLst/>
                <a:latin typeface="Consolas" panose="020B0609020204030204" pitchFamily="49" charset="0"/>
              </a:rPr>
              <a:t>text</a:t>
            </a:r>
            <a:r>
              <a:rPr lang="de-DE" sz="1000" b="0" dirty="0">
                <a:solidFill>
                  <a:srgbClr val="CE9178"/>
                </a:solidFill>
                <a:effectLst/>
                <a:latin typeface="Consolas" panose="020B0609020204030204" pitchFamily="49" charset="0"/>
              </a:rPr>
              <a:t>"</a:t>
            </a:r>
            <a:r>
              <a:rPr lang="de-DE" sz="1000" b="0" dirty="0">
                <a:solidFill>
                  <a:srgbClr val="D4D4D4"/>
                </a:solidFill>
                <a:effectLst/>
                <a:latin typeface="Consolas" panose="020B0609020204030204" pitchFamily="49" charset="0"/>
              </a:rPr>
              <a:t>]</a:t>
            </a:r>
          </a:p>
          <a:p>
            <a:pPr>
              <a:lnSpc>
                <a:spcPts val="1425"/>
              </a:lnSpc>
            </a:pPr>
            <a:r>
              <a:rPr lang="de-DE" sz="1000" b="0" dirty="0">
                <a:solidFill>
                  <a:srgbClr val="D4D4D4"/>
                </a:solidFill>
                <a:effectLst/>
                <a:latin typeface="Consolas" panose="020B0609020204030204" pitchFamily="49" charset="0"/>
              </a:rPr>
              <a:t>    </a:t>
            </a:r>
            <a:r>
              <a:rPr lang="de-DE" sz="1000" b="0" dirty="0" err="1">
                <a:solidFill>
                  <a:srgbClr val="9CDCFE"/>
                </a:solidFill>
                <a:effectLst/>
                <a:latin typeface="Consolas" panose="020B0609020204030204" pitchFamily="49" charset="0"/>
              </a:rPr>
              <a:t>text_type</a:t>
            </a:r>
            <a:r>
              <a:rPr lang="de-DE" sz="1000" b="0" dirty="0">
                <a:solidFill>
                  <a:srgbClr val="D4D4D4"/>
                </a:solidFill>
                <a:effectLst/>
                <a:latin typeface="Consolas" panose="020B0609020204030204" pitchFamily="49" charset="0"/>
              </a:rPr>
              <a:t> = </a:t>
            </a:r>
            <a:r>
              <a:rPr lang="de-DE" sz="1000" b="0" dirty="0">
                <a:solidFill>
                  <a:srgbClr val="CE9178"/>
                </a:solidFill>
                <a:effectLst/>
                <a:latin typeface="Consolas" panose="020B0609020204030204" pitchFamily="49" charset="0"/>
              </a:rPr>
              <a:t>"New York Times"</a:t>
            </a:r>
            <a:r>
              <a:rPr lang="de-DE" sz="1000" b="0" dirty="0">
                <a:solidFill>
                  <a:srgbClr val="D4D4D4"/>
                </a:solidFill>
                <a:effectLst/>
                <a:latin typeface="Consolas" panose="020B0609020204030204" pitchFamily="49" charset="0"/>
              </a:rPr>
              <a:t> </a:t>
            </a:r>
            <a:r>
              <a:rPr lang="de-DE" sz="1000" b="0" dirty="0" err="1">
                <a:solidFill>
                  <a:srgbClr val="C586C0"/>
                </a:solidFill>
                <a:effectLst/>
                <a:latin typeface="Consolas" panose="020B0609020204030204" pitchFamily="49" charset="0"/>
              </a:rPr>
              <a:t>if</a:t>
            </a:r>
            <a:r>
              <a:rPr lang="de-DE" sz="1000" b="0" dirty="0">
                <a:solidFill>
                  <a:srgbClr val="D4D4D4"/>
                </a:solidFill>
                <a:effectLst/>
                <a:latin typeface="Consolas" panose="020B0609020204030204" pitchFamily="49" charset="0"/>
              </a:rPr>
              <a:t> </a:t>
            </a:r>
            <a:r>
              <a:rPr lang="de-DE" sz="1000" b="0" dirty="0" err="1">
                <a:solidFill>
                  <a:srgbClr val="9CDCFE"/>
                </a:solidFill>
                <a:effectLst/>
                <a:latin typeface="Consolas" panose="020B0609020204030204" pitchFamily="49" charset="0"/>
              </a:rPr>
              <a:t>row</a:t>
            </a:r>
            <a:r>
              <a:rPr lang="de-DE" sz="1000" b="0" dirty="0">
                <a:solidFill>
                  <a:srgbClr val="D4D4D4"/>
                </a:solidFill>
                <a:effectLst/>
                <a:latin typeface="Consolas" panose="020B0609020204030204" pitchFamily="49" charset="0"/>
              </a:rPr>
              <a:t>[</a:t>
            </a:r>
            <a:r>
              <a:rPr lang="de-DE" sz="1000" b="0" dirty="0">
                <a:solidFill>
                  <a:srgbClr val="CE9178"/>
                </a:solidFill>
                <a:effectLst/>
                <a:latin typeface="Consolas" panose="020B0609020204030204" pitchFamily="49" charset="0"/>
              </a:rPr>
              <a:t>"</a:t>
            </a:r>
            <a:r>
              <a:rPr lang="de-DE" sz="1000" b="0" dirty="0" err="1">
                <a:solidFill>
                  <a:srgbClr val="CE9178"/>
                </a:solidFill>
                <a:effectLst/>
                <a:latin typeface="Consolas" panose="020B0609020204030204" pitchFamily="49" charset="0"/>
              </a:rPr>
              <a:t>dataset</a:t>
            </a:r>
            <a:r>
              <a:rPr lang="de-DE" sz="1000" b="0" dirty="0">
                <a:solidFill>
                  <a:srgbClr val="CE9178"/>
                </a:solidFill>
                <a:effectLst/>
                <a:latin typeface="Consolas" panose="020B0609020204030204" pitchFamily="49" charset="0"/>
              </a:rPr>
              <a:t>"</a:t>
            </a:r>
            <a:r>
              <a:rPr lang="de-DE" sz="1000" b="0" dirty="0">
                <a:solidFill>
                  <a:srgbClr val="D4D4D4"/>
                </a:solidFill>
                <a:effectLst/>
                <a:latin typeface="Consolas" panose="020B0609020204030204" pitchFamily="49" charset="0"/>
              </a:rPr>
              <a:t>] == </a:t>
            </a:r>
            <a:r>
              <a:rPr lang="de-DE" sz="1000" b="0" dirty="0">
                <a:solidFill>
                  <a:srgbClr val="CE9178"/>
                </a:solidFill>
                <a:effectLst/>
                <a:latin typeface="Consolas" panose="020B0609020204030204" pitchFamily="49" charset="0"/>
              </a:rPr>
              <a:t>'</a:t>
            </a:r>
            <a:r>
              <a:rPr lang="de-DE" sz="1000" b="0" dirty="0" err="1">
                <a:solidFill>
                  <a:srgbClr val="CE9178"/>
                </a:solidFill>
                <a:effectLst/>
                <a:latin typeface="Consolas" panose="020B0609020204030204" pitchFamily="49" charset="0"/>
              </a:rPr>
              <a:t>nyt</a:t>
            </a:r>
            <a:r>
              <a:rPr lang="de-DE" sz="1000" b="0" dirty="0">
                <a:solidFill>
                  <a:srgbClr val="CE9178"/>
                </a:solidFill>
                <a:effectLst/>
                <a:latin typeface="Consolas" panose="020B0609020204030204" pitchFamily="49" charset="0"/>
              </a:rPr>
              <a:t>'</a:t>
            </a:r>
            <a:r>
              <a:rPr lang="de-DE" sz="1000" b="0" dirty="0">
                <a:solidFill>
                  <a:srgbClr val="D4D4D4"/>
                </a:solidFill>
                <a:effectLst/>
                <a:latin typeface="Consolas" panose="020B0609020204030204" pitchFamily="49" charset="0"/>
              </a:rPr>
              <a:t> </a:t>
            </a:r>
            <a:r>
              <a:rPr lang="de-DE" sz="1000" b="0" dirty="0" err="1">
                <a:solidFill>
                  <a:srgbClr val="C586C0"/>
                </a:solidFill>
                <a:effectLst/>
                <a:latin typeface="Consolas" panose="020B0609020204030204" pitchFamily="49" charset="0"/>
              </a:rPr>
              <a:t>else</a:t>
            </a:r>
            <a:r>
              <a:rPr lang="de-DE" sz="1000" b="0" dirty="0">
                <a:solidFill>
                  <a:srgbClr val="D4D4D4"/>
                </a:solidFill>
                <a:effectLst/>
                <a:latin typeface="Consolas" panose="020B0609020204030204" pitchFamily="49" charset="0"/>
              </a:rPr>
              <a:t> </a:t>
            </a:r>
            <a:r>
              <a:rPr lang="de-DE" sz="1000" b="0" dirty="0">
                <a:solidFill>
                  <a:srgbClr val="CE9178"/>
                </a:solidFill>
                <a:effectLst/>
                <a:latin typeface="Consolas" panose="020B0609020204030204" pitchFamily="49" charset="0"/>
              </a:rPr>
              <a:t>"USA </a:t>
            </a:r>
            <a:r>
              <a:rPr lang="de-DE" sz="1000" b="0" dirty="0" err="1">
                <a:solidFill>
                  <a:srgbClr val="CE9178"/>
                </a:solidFill>
                <a:effectLst/>
                <a:latin typeface="Consolas" panose="020B0609020204030204" pitchFamily="49" charset="0"/>
              </a:rPr>
              <a:t>Congress</a:t>
            </a:r>
            <a:r>
              <a:rPr lang="de-DE" sz="1000" b="0" dirty="0">
                <a:solidFill>
                  <a:srgbClr val="CE9178"/>
                </a:solidFill>
                <a:effectLst/>
                <a:latin typeface="Consolas" panose="020B0609020204030204" pitchFamily="49" charset="0"/>
              </a:rPr>
              <a:t>"</a:t>
            </a:r>
            <a:endParaRPr lang="de-DE" sz="1000" b="0" dirty="0">
              <a:solidFill>
                <a:srgbClr val="D4D4D4"/>
              </a:solidFill>
              <a:effectLst/>
              <a:latin typeface="Consolas" panose="020B0609020204030204" pitchFamily="49" charset="0"/>
            </a:endParaRPr>
          </a:p>
          <a:p>
            <a:pPr>
              <a:lnSpc>
                <a:spcPts val="1425"/>
              </a:lnSpc>
            </a:pPr>
            <a:r>
              <a:rPr lang="de-DE" sz="1000" b="0" dirty="0">
                <a:solidFill>
                  <a:srgbClr val="D4D4D4"/>
                </a:solidFill>
                <a:effectLst/>
                <a:latin typeface="Consolas" panose="020B0609020204030204" pitchFamily="49" charset="0"/>
              </a:rPr>
              <a:t>    </a:t>
            </a:r>
            <a:r>
              <a:rPr lang="de-DE" sz="1000" b="0" dirty="0" err="1">
                <a:solidFill>
                  <a:srgbClr val="9CDCFE"/>
                </a:solidFill>
                <a:effectLst/>
                <a:latin typeface="Consolas" panose="020B0609020204030204" pitchFamily="49" charset="0"/>
              </a:rPr>
              <a:t>cliff_prompt</a:t>
            </a:r>
            <a:r>
              <a:rPr lang="de-DE" sz="1000" b="0" dirty="0">
                <a:solidFill>
                  <a:srgbClr val="D4D4D4"/>
                </a:solidFill>
                <a:effectLst/>
                <a:latin typeface="Consolas" panose="020B0609020204030204" pitchFamily="49" charset="0"/>
              </a:rPr>
              <a:t> = </a:t>
            </a:r>
            <a:r>
              <a:rPr lang="de-DE" sz="1000" b="0" dirty="0" err="1">
                <a:solidFill>
                  <a:srgbClr val="9CDCFE"/>
                </a:solidFill>
                <a:effectLst/>
                <a:latin typeface="Consolas" panose="020B0609020204030204" pitchFamily="49" charset="0"/>
              </a:rPr>
              <a:t>cliff_prompt</a:t>
            </a:r>
            <a:r>
              <a:rPr lang="de-DE" sz="1000" b="0" dirty="0" err="1">
                <a:solidFill>
                  <a:srgbClr val="D4D4D4"/>
                </a:solidFill>
                <a:effectLst/>
                <a:latin typeface="Consolas" panose="020B0609020204030204" pitchFamily="49" charset="0"/>
              </a:rPr>
              <a:t>.format</a:t>
            </a:r>
            <a:r>
              <a:rPr lang="de-DE" sz="1000" b="0" dirty="0">
                <a:solidFill>
                  <a:srgbClr val="D4D4D4"/>
                </a:solidFill>
                <a:effectLst/>
                <a:latin typeface="Consolas" panose="020B0609020204030204" pitchFamily="49" charset="0"/>
              </a:rPr>
              <a:t>(</a:t>
            </a:r>
            <a:r>
              <a:rPr lang="de-DE" sz="1000" b="0" dirty="0" err="1">
                <a:solidFill>
                  <a:srgbClr val="9CDCFE"/>
                </a:solidFill>
                <a:effectLst/>
                <a:latin typeface="Consolas" panose="020B0609020204030204" pitchFamily="49" charset="0"/>
              </a:rPr>
              <a:t>text_type</a:t>
            </a:r>
            <a:r>
              <a:rPr lang="de-DE" sz="1000" b="0" dirty="0">
                <a:solidFill>
                  <a:srgbClr val="D4D4D4"/>
                </a:solidFill>
                <a:effectLst/>
                <a:latin typeface="Consolas" panose="020B0609020204030204" pitchFamily="49" charset="0"/>
              </a:rPr>
              <a:t> = </a:t>
            </a:r>
            <a:r>
              <a:rPr lang="de-DE" sz="1000" b="0" dirty="0" err="1">
                <a:solidFill>
                  <a:srgbClr val="9CDCFE"/>
                </a:solidFill>
                <a:effectLst/>
                <a:latin typeface="Consolas" panose="020B0609020204030204" pitchFamily="49" charset="0"/>
              </a:rPr>
              <a:t>text_type</a:t>
            </a:r>
            <a:r>
              <a:rPr lang="de-DE" sz="1000" b="0" dirty="0">
                <a:solidFill>
                  <a:srgbClr val="D4D4D4"/>
                </a:solidFill>
                <a:effectLst/>
                <a:latin typeface="Consolas" panose="020B0609020204030204" pitchFamily="49" charset="0"/>
              </a:rPr>
              <a:t>, </a:t>
            </a:r>
            <a:r>
              <a:rPr lang="de-DE" sz="1000" b="0" dirty="0" err="1">
                <a:solidFill>
                  <a:srgbClr val="9CDCFE"/>
                </a:solidFill>
                <a:effectLst/>
                <a:latin typeface="Consolas" panose="020B0609020204030204" pitchFamily="49" charset="0"/>
              </a:rPr>
              <a:t>json_examples</a:t>
            </a:r>
            <a:r>
              <a:rPr lang="de-DE" sz="1000" b="0" dirty="0">
                <a:solidFill>
                  <a:srgbClr val="D4D4D4"/>
                </a:solidFill>
                <a:effectLst/>
                <a:latin typeface="Consolas" panose="020B0609020204030204" pitchFamily="49" charset="0"/>
              </a:rPr>
              <a:t> = </a:t>
            </a:r>
            <a:r>
              <a:rPr lang="de-DE" sz="1000" b="0" dirty="0" err="1">
                <a:solidFill>
                  <a:srgbClr val="9CDCFE"/>
                </a:solidFill>
                <a:effectLst/>
                <a:latin typeface="Consolas" panose="020B0609020204030204" pitchFamily="49" charset="0"/>
              </a:rPr>
              <a:t>json_examples</a:t>
            </a:r>
            <a:r>
              <a:rPr lang="de-DE" sz="1000" b="0" dirty="0">
                <a:solidFill>
                  <a:srgbClr val="D4D4D4"/>
                </a:solidFill>
                <a:effectLst/>
                <a:latin typeface="Consolas" panose="020B0609020204030204" pitchFamily="49" charset="0"/>
              </a:rPr>
              <a:t>,</a:t>
            </a:r>
          </a:p>
          <a:p>
            <a:pPr>
              <a:lnSpc>
                <a:spcPts val="1425"/>
              </a:lnSpc>
            </a:pPr>
            <a:r>
              <a:rPr lang="de-DE" sz="1000" b="0" dirty="0">
                <a:solidFill>
                  <a:srgbClr val="D4D4D4"/>
                </a:solidFill>
                <a:effectLst/>
                <a:latin typeface="Consolas" panose="020B0609020204030204" pitchFamily="49" charset="0"/>
              </a:rPr>
              <a:t>                                       </a:t>
            </a:r>
            <a:r>
              <a:rPr lang="de-DE" sz="1000" b="0" dirty="0" err="1">
                <a:solidFill>
                  <a:srgbClr val="9CDCFE"/>
                </a:solidFill>
                <a:effectLst/>
                <a:latin typeface="Consolas" panose="020B0609020204030204" pitchFamily="49" charset="0"/>
              </a:rPr>
              <a:t>topics_descrip</a:t>
            </a:r>
            <a:r>
              <a:rPr lang="de-DE" sz="1000" b="0" dirty="0">
                <a:solidFill>
                  <a:srgbClr val="D4D4D4"/>
                </a:solidFill>
                <a:effectLst/>
                <a:latin typeface="Consolas" panose="020B0609020204030204" pitchFamily="49" charset="0"/>
              </a:rPr>
              <a:t> = </a:t>
            </a:r>
            <a:r>
              <a:rPr lang="de-DE" sz="1000" b="0" dirty="0" err="1">
                <a:solidFill>
                  <a:srgbClr val="9CDCFE"/>
                </a:solidFill>
                <a:effectLst/>
                <a:latin typeface="Consolas" panose="020B0609020204030204" pitchFamily="49" charset="0"/>
              </a:rPr>
              <a:t>topics_descrip</a:t>
            </a:r>
            <a:r>
              <a:rPr lang="de-DE" sz="1000" b="0" dirty="0">
                <a:solidFill>
                  <a:srgbClr val="D4D4D4"/>
                </a:solidFill>
                <a:effectLst/>
                <a:latin typeface="Consolas" panose="020B0609020204030204" pitchFamily="49" charset="0"/>
              </a:rPr>
              <a:t>, </a:t>
            </a:r>
            <a:r>
              <a:rPr lang="de-DE" sz="1000" b="0" dirty="0" err="1">
                <a:solidFill>
                  <a:srgbClr val="9CDCFE"/>
                </a:solidFill>
                <a:effectLst/>
                <a:latin typeface="Consolas" panose="020B0609020204030204" pitchFamily="49" charset="0"/>
              </a:rPr>
              <a:t>text</a:t>
            </a:r>
            <a:r>
              <a:rPr lang="de-DE" sz="1000" b="0" dirty="0">
                <a:solidFill>
                  <a:srgbClr val="D4D4D4"/>
                </a:solidFill>
                <a:effectLst/>
                <a:latin typeface="Consolas" panose="020B0609020204030204" pitchFamily="49" charset="0"/>
              </a:rPr>
              <a:t> = </a:t>
            </a:r>
            <a:r>
              <a:rPr lang="de-DE" sz="1000" b="0" dirty="0" err="1">
                <a:solidFill>
                  <a:srgbClr val="9CDCFE"/>
                </a:solidFill>
                <a:effectLst/>
                <a:latin typeface="Consolas" panose="020B0609020204030204" pitchFamily="49" charset="0"/>
              </a:rPr>
              <a:t>text</a:t>
            </a:r>
            <a:r>
              <a:rPr lang="de-DE" sz="1000" b="0" dirty="0">
                <a:solidFill>
                  <a:srgbClr val="D4D4D4"/>
                </a:solidFill>
                <a:effectLst/>
                <a:latin typeface="Consolas" panose="020B0609020204030204" pitchFamily="49" charset="0"/>
              </a:rPr>
              <a:t>)</a:t>
            </a:r>
          </a:p>
          <a:p>
            <a:pPr>
              <a:lnSpc>
                <a:spcPts val="1425"/>
              </a:lnSpc>
            </a:pPr>
            <a:br>
              <a:rPr lang="de-DE" sz="1000" b="0" dirty="0">
                <a:solidFill>
                  <a:srgbClr val="D4D4D4"/>
                </a:solidFill>
                <a:effectLst/>
                <a:latin typeface="Consolas" panose="020B0609020204030204" pitchFamily="49" charset="0"/>
              </a:rPr>
            </a:br>
            <a:r>
              <a:rPr lang="de-DE" sz="1000" b="0" dirty="0">
                <a:solidFill>
                  <a:srgbClr val="D4D4D4"/>
                </a:solidFill>
                <a:effectLst/>
                <a:latin typeface="Consolas" panose="020B0609020204030204" pitchFamily="49" charset="0"/>
              </a:rPr>
              <a:t>    </a:t>
            </a:r>
            <a:r>
              <a:rPr lang="de-DE" sz="1000" b="0" dirty="0">
                <a:solidFill>
                  <a:srgbClr val="6A9955"/>
                </a:solidFill>
                <a:effectLst/>
                <a:latin typeface="Consolas" panose="020B0609020204030204" pitchFamily="49" charset="0"/>
              </a:rPr>
              <a:t># </a:t>
            </a:r>
            <a:r>
              <a:rPr lang="de-DE" sz="1000" b="0" dirty="0" err="1">
                <a:solidFill>
                  <a:srgbClr val="6A9955"/>
                </a:solidFill>
                <a:effectLst/>
                <a:latin typeface="Consolas" panose="020B0609020204030204" pitchFamily="49" charset="0"/>
              </a:rPr>
              <a:t>Tokenize</a:t>
            </a:r>
            <a:r>
              <a:rPr lang="de-DE" sz="1000" b="0" dirty="0">
                <a:solidFill>
                  <a:srgbClr val="6A9955"/>
                </a:solidFill>
                <a:effectLst/>
                <a:latin typeface="Consolas" panose="020B0609020204030204" pitchFamily="49" charset="0"/>
              </a:rPr>
              <a:t> </a:t>
            </a:r>
            <a:r>
              <a:rPr lang="de-DE" sz="1000" b="0" dirty="0" err="1">
                <a:solidFill>
                  <a:srgbClr val="6A9955"/>
                </a:solidFill>
                <a:effectLst/>
                <a:latin typeface="Consolas" panose="020B0609020204030204" pitchFamily="49" charset="0"/>
              </a:rPr>
              <a:t>input</a:t>
            </a:r>
            <a:r>
              <a:rPr lang="de-DE" sz="1000" b="0" dirty="0">
                <a:solidFill>
                  <a:srgbClr val="6A9955"/>
                </a:solidFill>
                <a:effectLst/>
                <a:latin typeface="Consolas" panose="020B0609020204030204" pitchFamily="49" charset="0"/>
              </a:rPr>
              <a:t> and </a:t>
            </a:r>
            <a:r>
              <a:rPr lang="de-DE" sz="1000" b="0" dirty="0" err="1">
                <a:solidFill>
                  <a:srgbClr val="6A9955"/>
                </a:solidFill>
                <a:effectLst/>
                <a:latin typeface="Consolas" panose="020B0609020204030204" pitchFamily="49" charset="0"/>
              </a:rPr>
              <a:t>move</a:t>
            </a:r>
            <a:r>
              <a:rPr lang="de-DE" sz="1000" b="0" dirty="0">
                <a:solidFill>
                  <a:srgbClr val="6A9955"/>
                </a:solidFill>
                <a:effectLst/>
                <a:latin typeface="Consolas" panose="020B0609020204030204" pitchFamily="49" charset="0"/>
              </a:rPr>
              <a:t> </a:t>
            </a:r>
            <a:r>
              <a:rPr lang="de-DE" sz="1000" b="0" dirty="0" err="1">
                <a:solidFill>
                  <a:srgbClr val="6A9955"/>
                </a:solidFill>
                <a:effectLst/>
                <a:latin typeface="Consolas" panose="020B0609020204030204" pitchFamily="49" charset="0"/>
              </a:rPr>
              <a:t>to</a:t>
            </a:r>
            <a:r>
              <a:rPr lang="de-DE" sz="1000" b="0" dirty="0">
                <a:solidFill>
                  <a:srgbClr val="6A9955"/>
                </a:solidFill>
                <a:effectLst/>
                <a:latin typeface="Consolas" panose="020B0609020204030204" pitchFamily="49" charset="0"/>
              </a:rPr>
              <a:t> CUDA</a:t>
            </a:r>
            <a:endParaRPr lang="de-DE" sz="1000" b="0" dirty="0">
              <a:solidFill>
                <a:srgbClr val="D4D4D4"/>
              </a:solidFill>
              <a:effectLst/>
              <a:latin typeface="Consolas" panose="020B0609020204030204" pitchFamily="49" charset="0"/>
            </a:endParaRPr>
          </a:p>
          <a:p>
            <a:pPr>
              <a:lnSpc>
                <a:spcPts val="1425"/>
              </a:lnSpc>
            </a:pPr>
            <a:r>
              <a:rPr lang="de-DE" sz="1000" b="0" dirty="0">
                <a:solidFill>
                  <a:srgbClr val="D4D4D4"/>
                </a:solidFill>
                <a:effectLst/>
                <a:latin typeface="Consolas" panose="020B0609020204030204" pitchFamily="49" charset="0"/>
              </a:rPr>
              <a:t>    </a:t>
            </a:r>
            <a:r>
              <a:rPr lang="de-DE" sz="1000" b="0" dirty="0" err="1">
                <a:solidFill>
                  <a:srgbClr val="9CDCFE"/>
                </a:solidFill>
                <a:effectLst/>
                <a:latin typeface="Consolas" panose="020B0609020204030204" pitchFamily="49" charset="0"/>
              </a:rPr>
              <a:t>inputs</a:t>
            </a:r>
            <a:r>
              <a:rPr lang="de-DE" sz="1000" b="0" dirty="0">
                <a:solidFill>
                  <a:srgbClr val="D4D4D4"/>
                </a:solidFill>
                <a:effectLst/>
                <a:latin typeface="Consolas" panose="020B0609020204030204" pitchFamily="49" charset="0"/>
              </a:rPr>
              <a:t> = </a:t>
            </a:r>
            <a:r>
              <a:rPr lang="de-DE" sz="1000" b="0" dirty="0" err="1">
                <a:solidFill>
                  <a:srgbClr val="9CDCFE"/>
                </a:solidFill>
                <a:effectLst/>
                <a:latin typeface="Consolas" panose="020B0609020204030204" pitchFamily="49" charset="0"/>
              </a:rPr>
              <a:t>tokenizer</a:t>
            </a:r>
            <a:r>
              <a:rPr lang="de-DE" sz="1000" b="0" dirty="0">
                <a:solidFill>
                  <a:srgbClr val="D4D4D4"/>
                </a:solidFill>
                <a:effectLst/>
                <a:latin typeface="Consolas" panose="020B0609020204030204" pitchFamily="49" charset="0"/>
              </a:rPr>
              <a:t>(</a:t>
            </a:r>
            <a:r>
              <a:rPr lang="de-DE" sz="1000" b="0" dirty="0" err="1">
                <a:solidFill>
                  <a:srgbClr val="9CDCFE"/>
                </a:solidFill>
                <a:effectLst/>
                <a:latin typeface="Consolas" panose="020B0609020204030204" pitchFamily="49" charset="0"/>
              </a:rPr>
              <a:t>cliff_prompt</a:t>
            </a:r>
            <a:r>
              <a:rPr lang="de-DE" sz="1000" b="0" dirty="0">
                <a:solidFill>
                  <a:srgbClr val="D4D4D4"/>
                </a:solidFill>
                <a:effectLst/>
                <a:latin typeface="Consolas" panose="020B0609020204030204" pitchFamily="49" charset="0"/>
              </a:rPr>
              <a:t>, </a:t>
            </a:r>
            <a:r>
              <a:rPr lang="de-DE" sz="1000" b="0" dirty="0" err="1">
                <a:solidFill>
                  <a:srgbClr val="9CDCFE"/>
                </a:solidFill>
                <a:effectLst/>
                <a:latin typeface="Consolas" panose="020B0609020204030204" pitchFamily="49" charset="0"/>
              </a:rPr>
              <a:t>return_tensors</a:t>
            </a:r>
            <a:r>
              <a:rPr lang="de-DE" sz="1000" b="0" dirty="0">
                <a:solidFill>
                  <a:srgbClr val="D4D4D4"/>
                </a:solidFill>
                <a:effectLst/>
                <a:latin typeface="Consolas" panose="020B0609020204030204" pitchFamily="49" charset="0"/>
              </a:rPr>
              <a:t>=</a:t>
            </a:r>
            <a:r>
              <a:rPr lang="de-DE" sz="1000" b="0" dirty="0">
                <a:solidFill>
                  <a:srgbClr val="CE9178"/>
                </a:solidFill>
                <a:effectLst/>
                <a:latin typeface="Consolas" panose="020B0609020204030204" pitchFamily="49" charset="0"/>
              </a:rPr>
              <a:t>"</a:t>
            </a:r>
            <a:r>
              <a:rPr lang="de-DE" sz="1000" b="0" dirty="0" err="1">
                <a:solidFill>
                  <a:srgbClr val="CE9178"/>
                </a:solidFill>
                <a:effectLst/>
                <a:latin typeface="Consolas" panose="020B0609020204030204" pitchFamily="49" charset="0"/>
              </a:rPr>
              <a:t>pt</a:t>
            </a:r>
            <a:r>
              <a:rPr lang="de-DE" sz="1000" b="0" dirty="0">
                <a:solidFill>
                  <a:srgbClr val="CE9178"/>
                </a:solidFill>
                <a:effectLst/>
                <a:latin typeface="Consolas" panose="020B0609020204030204" pitchFamily="49" charset="0"/>
              </a:rPr>
              <a:t>"</a:t>
            </a:r>
            <a:r>
              <a:rPr lang="de-DE" sz="1000" b="0" dirty="0">
                <a:solidFill>
                  <a:srgbClr val="D4D4D4"/>
                </a:solidFill>
                <a:effectLst/>
                <a:latin typeface="Consolas" panose="020B0609020204030204" pitchFamily="49" charset="0"/>
              </a:rPr>
              <a:t>).</a:t>
            </a:r>
            <a:r>
              <a:rPr lang="de-DE" sz="1000" b="0" dirty="0" err="1">
                <a:solidFill>
                  <a:srgbClr val="D4D4D4"/>
                </a:solidFill>
                <a:effectLst/>
                <a:latin typeface="Consolas" panose="020B0609020204030204" pitchFamily="49" charset="0"/>
              </a:rPr>
              <a:t>to</a:t>
            </a:r>
            <a:r>
              <a:rPr lang="de-DE" sz="1000" b="0" dirty="0">
                <a:solidFill>
                  <a:srgbClr val="D4D4D4"/>
                </a:solidFill>
                <a:effectLst/>
                <a:latin typeface="Consolas" panose="020B0609020204030204" pitchFamily="49" charset="0"/>
              </a:rPr>
              <a:t>(</a:t>
            </a:r>
            <a:r>
              <a:rPr lang="de-DE" sz="1000" b="0" dirty="0">
                <a:solidFill>
                  <a:srgbClr val="CE9178"/>
                </a:solidFill>
                <a:effectLst/>
                <a:latin typeface="Consolas" panose="020B0609020204030204" pitchFamily="49" charset="0"/>
              </a:rPr>
              <a:t>"</a:t>
            </a:r>
            <a:r>
              <a:rPr lang="de-DE" sz="1000" b="0" dirty="0" err="1">
                <a:solidFill>
                  <a:srgbClr val="CE9178"/>
                </a:solidFill>
                <a:effectLst/>
                <a:latin typeface="Consolas" panose="020B0609020204030204" pitchFamily="49" charset="0"/>
              </a:rPr>
              <a:t>cuda</a:t>
            </a:r>
            <a:r>
              <a:rPr lang="de-DE" sz="1000" b="0" dirty="0">
                <a:solidFill>
                  <a:srgbClr val="CE9178"/>
                </a:solidFill>
                <a:effectLst/>
                <a:latin typeface="Consolas" panose="020B0609020204030204" pitchFamily="49" charset="0"/>
              </a:rPr>
              <a:t>"</a:t>
            </a:r>
            <a:r>
              <a:rPr lang="de-DE" sz="1000" b="0" dirty="0">
                <a:solidFill>
                  <a:srgbClr val="D4D4D4"/>
                </a:solidFill>
                <a:effectLst/>
                <a:latin typeface="Consolas" panose="020B0609020204030204" pitchFamily="49" charset="0"/>
              </a:rPr>
              <a:t>)  </a:t>
            </a:r>
            <a:r>
              <a:rPr lang="de-DE" sz="1000" b="0" dirty="0">
                <a:solidFill>
                  <a:srgbClr val="6A9955"/>
                </a:solidFill>
                <a:effectLst/>
                <a:latin typeface="Consolas" panose="020B0609020204030204" pitchFamily="49" charset="0"/>
              </a:rPr>
              <a:t># </a:t>
            </a:r>
            <a:r>
              <a:rPr lang="de-DE" sz="1000" b="0" dirty="0" err="1">
                <a:solidFill>
                  <a:srgbClr val="6A9955"/>
                </a:solidFill>
                <a:effectLst/>
                <a:latin typeface="Consolas" panose="020B0609020204030204" pitchFamily="49" charset="0"/>
              </a:rPr>
              <a:t>to</a:t>
            </a:r>
            <a:r>
              <a:rPr lang="de-DE" sz="1000" b="0" dirty="0">
                <a:solidFill>
                  <a:srgbClr val="6A9955"/>
                </a:solidFill>
                <a:effectLst/>
                <a:latin typeface="Consolas" panose="020B0609020204030204" pitchFamily="49" charset="0"/>
              </a:rPr>
              <a:t> GPU</a:t>
            </a:r>
            <a:endParaRPr lang="de-DE" sz="1000" b="0" dirty="0">
              <a:solidFill>
                <a:srgbClr val="D4D4D4"/>
              </a:solidFill>
              <a:effectLst/>
              <a:latin typeface="Consolas" panose="020B0609020204030204" pitchFamily="49" charset="0"/>
            </a:endParaRPr>
          </a:p>
          <a:p>
            <a:pPr>
              <a:lnSpc>
                <a:spcPts val="1425"/>
              </a:lnSpc>
            </a:pPr>
            <a:r>
              <a:rPr lang="de-DE" sz="1000" b="0" dirty="0">
                <a:solidFill>
                  <a:srgbClr val="D4D4D4"/>
                </a:solidFill>
                <a:effectLst/>
                <a:latin typeface="Consolas" panose="020B0609020204030204" pitchFamily="49" charset="0"/>
              </a:rPr>
              <a:t>    </a:t>
            </a:r>
            <a:r>
              <a:rPr lang="de-DE" sz="1000" b="0" dirty="0">
                <a:solidFill>
                  <a:srgbClr val="6A9955"/>
                </a:solidFill>
                <a:effectLst/>
                <a:latin typeface="Consolas" panose="020B0609020204030204" pitchFamily="49" charset="0"/>
              </a:rPr>
              <a:t># Generate </a:t>
            </a:r>
            <a:r>
              <a:rPr lang="de-DE" sz="1000" b="0" dirty="0" err="1">
                <a:solidFill>
                  <a:srgbClr val="6A9955"/>
                </a:solidFill>
                <a:effectLst/>
                <a:latin typeface="Consolas" panose="020B0609020204030204" pitchFamily="49" charset="0"/>
              </a:rPr>
              <a:t>response</a:t>
            </a:r>
            <a:endParaRPr lang="de-DE" sz="1000" b="0" dirty="0">
              <a:solidFill>
                <a:srgbClr val="D4D4D4"/>
              </a:solidFill>
              <a:effectLst/>
              <a:latin typeface="Consolas" panose="020B0609020204030204" pitchFamily="49" charset="0"/>
            </a:endParaRPr>
          </a:p>
          <a:p>
            <a:pPr>
              <a:lnSpc>
                <a:spcPts val="1425"/>
              </a:lnSpc>
            </a:pPr>
            <a:r>
              <a:rPr lang="de-DE" sz="1000" b="0" dirty="0">
                <a:solidFill>
                  <a:srgbClr val="D4D4D4"/>
                </a:solidFill>
                <a:effectLst/>
                <a:latin typeface="Consolas" panose="020B0609020204030204" pitchFamily="49" charset="0"/>
              </a:rPr>
              <a:t>    </a:t>
            </a:r>
            <a:r>
              <a:rPr lang="de-DE" sz="1000" b="0" dirty="0" err="1">
                <a:solidFill>
                  <a:srgbClr val="9CDCFE"/>
                </a:solidFill>
                <a:effectLst/>
                <a:latin typeface="Consolas" panose="020B0609020204030204" pitchFamily="49" charset="0"/>
              </a:rPr>
              <a:t>outputs</a:t>
            </a:r>
            <a:r>
              <a:rPr lang="de-DE" sz="1000" b="0" dirty="0">
                <a:solidFill>
                  <a:srgbClr val="D4D4D4"/>
                </a:solidFill>
                <a:effectLst/>
                <a:latin typeface="Consolas" panose="020B0609020204030204" pitchFamily="49" charset="0"/>
              </a:rPr>
              <a:t> = </a:t>
            </a:r>
            <a:r>
              <a:rPr lang="de-DE" sz="1000" b="0" dirty="0" err="1">
                <a:solidFill>
                  <a:srgbClr val="9CDCFE"/>
                </a:solidFill>
                <a:effectLst/>
                <a:latin typeface="Consolas" panose="020B0609020204030204" pitchFamily="49" charset="0"/>
              </a:rPr>
              <a:t>model</a:t>
            </a:r>
            <a:r>
              <a:rPr lang="de-DE" sz="1000" b="0" dirty="0" err="1">
                <a:solidFill>
                  <a:srgbClr val="D4D4D4"/>
                </a:solidFill>
                <a:effectLst/>
                <a:latin typeface="Consolas" panose="020B0609020204030204" pitchFamily="49" charset="0"/>
              </a:rPr>
              <a:t>.generate</a:t>
            </a:r>
            <a:r>
              <a:rPr lang="de-DE" sz="1000" b="0" dirty="0">
                <a:solidFill>
                  <a:srgbClr val="D4D4D4"/>
                </a:solidFill>
                <a:effectLst/>
                <a:latin typeface="Consolas" panose="020B0609020204030204" pitchFamily="49" charset="0"/>
              </a:rPr>
              <a:t>(**</a:t>
            </a:r>
            <a:r>
              <a:rPr lang="de-DE" sz="1000" b="0" dirty="0" err="1">
                <a:solidFill>
                  <a:srgbClr val="9CDCFE"/>
                </a:solidFill>
                <a:effectLst/>
                <a:latin typeface="Consolas" panose="020B0609020204030204" pitchFamily="49" charset="0"/>
              </a:rPr>
              <a:t>inputs</a:t>
            </a:r>
            <a:r>
              <a:rPr lang="de-DE" sz="1000" b="0" dirty="0">
                <a:solidFill>
                  <a:srgbClr val="D4D4D4"/>
                </a:solidFill>
                <a:effectLst/>
                <a:latin typeface="Consolas" panose="020B0609020204030204" pitchFamily="49" charset="0"/>
              </a:rPr>
              <a:t>, </a:t>
            </a:r>
            <a:r>
              <a:rPr lang="de-DE" sz="1000" b="0" dirty="0" err="1">
                <a:solidFill>
                  <a:srgbClr val="9CDCFE"/>
                </a:solidFill>
                <a:effectLst/>
                <a:latin typeface="Consolas" panose="020B0609020204030204" pitchFamily="49" charset="0"/>
              </a:rPr>
              <a:t>max_new_tokens</a:t>
            </a:r>
            <a:r>
              <a:rPr lang="de-DE" sz="1000" b="0" dirty="0">
                <a:solidFill>
                  <a:srgbClr val="D4D4D4"/>
                </a:solidFill>
                <a:effectLst/>
                <a:latin typeface="Consolas" panose="020B0609020204030204" pitchFamily="49" charset="0"/>
              </a:rPr>
              <a:t>=</a:t>
            </a:r>
            <a:r>
              <a:rPr lang="de-DE" sz="1000" b="0" dirty="0">
                <a:solidFill>
                  <a:srgbClr val="B5CEA8"/>
                </a:solidFill>
                <a:effectLst/>
                <a:latin typeface="Consolas" panose="020B0609020204030204" pitchFamily="49" charset="0"/>
              </a:rPr>
              <a:t>20</a:t>
            </a:r>
            <a:r>
              <a:rPr lang="de-DE" sz="1000" b="0" dirty="0">
                <a:solidFill>
                  <a:srgbClr val="D4D4D4"/>
                </a:solidFill>
                <a:effectLst/>
                <a:latin typeface="Consolas" panose="020B0609020204030204" pitchFamily="49" charset="0"/>
              </a:rPr>
              <a:t>, </a:t>
            </a:r>
          </a:p>
          <a:p>
            <a:pPr>
              <a:lnSpc>
                <a:spcPts val="1425"/>
              </a:lnSpc>
            </a:pPr>
            <a:r>
              <a:rPr lang="de-DE" sz="1000" b="0" dirty="0">
                <a:solidFill>
                  <a:srgbClr val="D4D4D4"/>
                </a:solidFill>
                <a:effectLst/>
                <a:latin typeface="Consolas" panose="020B0609020204030204" pitchFamily="49" charset="0"/>
              </a:rPr>
              <a:t>                             </a:t>
            </a:r>
            <a:r>
              <a:rPr lang="de-DE" sz="1000" b="0" dirty="0" err="1">
                <a:solidFill>
                  <a:srgbClr val="9CDCFE"/>
                </a:solidFill>
                <a:effectLst/>
                <a:latin typeface="Consolas" panose="020B0609020204030204" pitchFamily="49" charset="0"/>
              </a:rPr>
              <a:t>pad_token_id</a:t>
            </a:r>
            <a:r>
              <a:rPr lang="de-DE" sz="1000" b="0" dirty="0">
                <a:solidFill>
                  <a:srgbClr val="D4D4D4"/>
                </a:solidFill>
                <a:effectLst/>
                <a:latin typeface="Consolas" panose="020B0609020204030204" pitchFamily="49" charset="0"/>
              </a:rPr>
              <a:t>=</a:t>
            </a:r>
            <a:r>
              <a:rPr lang="de-DE" sz="1000" b="0" dirty="0" err="1">
                <a:solidFill>
                  <a:srgbClr val="9CDCFE"/>
                </a:solidFill>
                <a:effectLst/>
                <a:latin typeface="Consolas" panose="020B0609020204030204" pitchFamily="49" charset="0"/>
              </a:rPr>
              <a:t>tokenizer</a:t>
            </a:r>
            <a:r>
              <a:rPr lang="de-DE" sz="1000" b="0" dirty="0" err="1">
                <a:solidFill>
                  <a:srgbClr val="D4D4D4"/>
                </a:solidFill>
                <a:effectLst/>
                <a:latin typeface="Consolas" panose="020B0609020204030204" pitchFamily="49" charset="0"/>
              </a:rPr>
              <a:t>.eos_token_id</a:t>
            </a:r>
            <a:r>
              <a:rPr lang="de-DE" sz="1000" b="0" dirty="0">
                <a:solidFill>
                  <a:srgbClr val="D4D4D4"/>
                </a:solidFill>
                <a:effectLst/>
                <a:latin typeface="Consolas" panose="020B0609020204030204" pitchFamily="49" charset="0"/>
              </a:rPr>
              <a:t>, </a:t>
            </a:r>
            <a:r>
              <a:rPr lang="de-DE" sz="1000" b="0" dirty="0" err="1">
                <a:solidFill>
                  <a:srgbClr val="9CDCFE"/>
                </a:solidFill>
                <a:effectLst/>
                <a:latin typeface="Consolas" panose="020B0609020204030204" pitchFamily="49" charset="0"/>
              </a:rPr>
              <a:t>temperature</a:t>
            </a:r>
            <a:r>
              <a:rPr lang="de-DE" sz="1000" b="0" dirty="0">
                <a:solidFill>
                  <a:srgbClr val="D4D4D4"/>
                </a:solidFill>
                <a:effectLst/>
                <a:latin typeface="Consolas" panose="020B0609020204030204" pitchFamily="49" charset="0"/>
              </a:rPr>
              <a:t>=</a:t>
            </a:r>
            <a:r>
              <a:rPr lang="de-DE" sz="1000" b="0" dirty="0">
                <a:solidFill>
                  <a:srgbClr val="B5CEA8"/>
                </a:solidFill>
                <a:effectLst/>
                <a:latin typeface="Consolas" panose="020B0609020204030204" pitchFamily="49" charset="0"/>
              </a:rPr>
              <a:t>0.2</a:t>
            </a:r>
            <a:r>
              <a:rPr lang="de-DE" sz="1000" b="0"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15095657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0D9CB15-6795-11B8-D2BA-2759E8927569}"/>
              </a:ext>
            </a:extLst>
          </p:cNvPr>
          <p:cNvSpPr>
            <a:spLocks noGrp="1"/>
          </p:cNvSpPr>
          <p:nvPr>
            <p:ph type="sldNum" sz="quarter" idx="12"/>
          </p:nvPr>
        </p:nvSpPr>
        <p:spPr>
          <a:xfrm>
            <a:off x="9316656" y="6356350"/>
            <a:ext cx="2743200" cy="365125"/>
          </a:xfrm>
        </p:spPr>
        <p:txBody>
          <a:bodyPr/>
          <a:lstStyle/>
          <a:p>
            <a:fld id="{5F0A41CE-7C2B-4B37-9810-C6BF1AF0EA25}" type="slidenum">
              <a:rPr lang="en-DE" smtClean="0"/>
              <a:t>9</a:t>
            </a:fld>
            <a:endParaRPr lang="en-DE"/>
          </a:p>
        </p:txBody>
      </p:sp>
      <p:sp>
        <p:nvSpPr>
          <p:cNvPr id="9" name="Rectángulo: esquinas redondeadas 10">
            <a:extLst>
              <a:ext uri="{FF2B5EF4-FFF2-40B4-BE49-F238E27FC236}">
                <a16:creationId xmlns:a16="http://schemas.microsoft.com/office/drawing/2014/main" id="{10637824-2786-41DF-14CF-47DDE16FB70D}"/>
              </a:ext>
            </a:extLst>
          </p:cNvPr>
          <p:cNvSpPr/>
          <p:nvPr/>
        </p:nvSpPr>
        <p:spPr>
          <a:xfrm>
            <a:off x="3140242" y="1973179"/>
            <a:ext cx="5348172" cy="1876926"/>
          </a:xfrm>
          <a:prstGeom prst="roundRect">
            <a:avLst/>
          </a:prstGeom>
          <a:noFill/>
          <a:ln w="38100">
            <a:solidFill>
              <a:schemeClr val="accent5">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spcBef>
                <a:spcPts val="600"/>
              </a:spcBef>
            </a:pPr>
            <a:endParaRPr lang="en-DE" dirty="0">
              <a:latin typeface="Arial" panose="020B06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3E93D448-48C0-BFC3-A024-05B85A8A83E8}"/>
              </a:ext>
            </a:extLst>
          </p:cNvPr>
          <p:cNvSpPr txBox="1"/>
          <p:nvPr/>
        </p:nvSpPr>
        <p:spPr>
          <a:xfrm>
            <a:off x="3636611" y="2588476"/>
            <a:ext cx="4355433" cy="646331"/>
          </a:xfrm>
          <a:prstGeom prst="rect">
            <a:avLst/>
          </a:prstGeom>
          <a:noFill/>
        </p:spPr>
        <p:txBody>
          <a:bodyPr wrap="square" rtlCol="0">
            <a:spAutoFit/>
          </a:bodyPr>
          <a:lstStyle/>
          <a:p>
            <a:pPr algn="ctr">
              <a:spcBef>
                <a:spcPts val="600"/>
              </a:spcBef>
            </a:pPr>
            <a:r>
              <a:rPr lang="en-GB" b="1" dirty="0">
                <a:latin typeface="Arial" panose="020B0604020202020204" pitchFamily="34" charset="0"/>
                <a:cs typeface="Arial" panose="020B0604020202020204" pitchFamily="34" charset="0"/>
              </a:rPr>
              <a:t>Visualization of </a:t>
            </a:r>
            <a:r>
              <a:rPr lang="en-GB" dirty="0">
                <a:latin typeface="Arial" panose="020B0604020202020204" pitchFamily="34" charset="0"/>
                <a:cs typeface="Arial" panose="020B0604020202020204" pitchFamily="34" charset="0"/>
              </a:rPr>
              <a:t>topic</a:t>
            </a:r>
            <a:r>
              <a:rPr lang="en-GB" b="1" dirty="0">
                <a:latin typeface="Arial" panose="020B0604020202020204" pitchFamily="34" charset="0"/>
                <a:cs typeface="Arial" panose="020B0604020202020204" pitchFamily="34" charset="0"/>
              </a:rPr>
              <a:t> prevalences for the Llama zero-shot classification</a:t>
            </a:r>
          </a:p>
        </p:txBody>
      </p:sp>
      <p:sp>
        <p:nvSpPr>
          <p:cNvPr id="11" name="Oval 10">
            <a:extLst>
              <a:ext uri="{FF2B5EF4-FFF2-40B4-BE49-F238E27FC236}">
                <a16:creationId xmlns:a16="http://schemas.microsoft.com/office/drawing/2014/main" id="{58B4828C-8491-0788-917A-F0E85E346C03}"/>
              </a:ext>
            </a:extLst>
          </p:cNvPr>
          <p:cNvSpPr/>
          <p:nvPr/>
        </p:nvSpPr>
        <p:spPr>
          <a:xfrm>
            <a:off x="11353800" y="136525"/>
            <a:ext cx="392517" cy="382886"/>
          </a:xfrm>
          <a:prstGeom prst="ellipse">
            <a:avLst/>
          </a:prstGeom>
          <a:solidFill>
            <a:schemeClr val="accent5">
              <a:lumMod val="60000"/>
              <a:lumOff val="40000"/>
            </a:schemeClr>
          </a:solidFill>
          <a:ln>
            <a:solidFill>
              <a:schemeClr val="accent5">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spcBef>
                <a:spcPts val="600"/>
              </a:spcBef>
            </a:pPr>
            <a:endParaRPr lang="en-DE" sz="1600">
              <a:latin typeface="Arial" panose="020B0604020202020204" pitchFamily="34" charset="0"/>
              <a:cs typeface="Arial" panose="020B0604020202020204" pitchFamily="34" charset="0"/>
            </a:endParaRPr>
          </a:p>
        </p:txBody>
      </p:sp>
      <p:sp>
        <p:nvSpPr>
          <p:cNvPr id="12" name="TextBox 11">
            <a:extLst>
              <a:ext uri="{FF2B5EF4-FFF2-40B4-BE49-F238E27FC236}">
                <a16:creationId xmlns:a16="http://schemas.microsoft.com/office/drawing/2014/main" id="{EB9B980B-90B7-5748-9F95-81FB44258974}"/>
              </a:ext>
            </a:extLst>
          </p:cNvPr>
          <p:cNvSpPr txBox="1"/>
          <p:nvPr/>
        </p:nvSpPr>
        <p:spPr>
          <a:xfrm>
            <a:off x="11417355" y="155315"/>
            <a:ext cx="298480" cy="338554"/>
          </a:xfrm>
          <a:prstGeom prst="rect">
            <a:avLst/>
          </a:prstGeom>
          <a:noFill/>
        </p:spPr>
        <p:txBody>
          <a:bodyPr wrap="none" rtlCol="0">
            <a:spAutoFit/>
          </a:bodyPr>
          <a:lstStyle/>
          <a:p>
            <a:pPr>
              <a:spcBef>
                <a:spcPts val="600"/>
              </a:spcBef>
            </a:pPr>
            <a:r>
              <a:rPr lang="en-GB" sz="1600" dirty="0">
                <a:latin typeface="Arial" panose="020B0604020202020204" pitchFamily="34" charset="0"/>
                <a:cs typeface="Arial" panose="020B0604020202020204" pitchFamily="34" charset="0"/>
              </a:rPr>
              <a:t>5</a:t>
            </a:r>
            <a:endParaRPr lang="en-DE"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34848569"/>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2105</TotalTime>
  <Words>2960</Words>
  <Application>Microsoft Office PowerPoint</Application>
  <PresentationFormat>Widescreen</PresentationFormat>
  <Paragraphs>240</Paragraphs>
  <Slides>11</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Aptos</vt:lpstr>
      <vt:lpstr>Arial</vt:lpstr>
      <vt:lpstr>Calibri</vt:lpstr>
      <vt:lpstr>Calibri Light</vt:lpstr>
      <vt:lpstr>Consolas</vt:lpstr>
      <vt:lpstr>Tema de Office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Agustina Pesce</dc:creator>
  <cp:lastModifiedBy>Agustina Pesce</cp:lastModifiedBy>
  <cp:revision>28</cp:revision>
  <dcterms:created xsi:type="dcterms:W3CDTF">2024-01-22T14:21:05Z</dcterms:created>
  <dcterms:modified xsi:type="dcterms:W3CDTF">2024-12-18T10:16:13Z</dcterms:modified>
</cp:coreProperties>
</file>