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7" r:id="rId2"/>
    <p:sldId id="256" r:id="rId3"/>
    <p:sldId id="261" r:id="rId4"/>
    <p:sldId id="262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December 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4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December 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0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December 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December 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0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December 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8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December 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5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December 1,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5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December 1,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4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December 1,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9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December 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2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December 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1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December 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37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9" r:id="rId6"/>
    <p:sldLayoutId id="2147483714" r:id="rId7"/>
    <p:sldLayoutId id="2147483715" r:id="rId8"/>
    <p:sldLayoutId id="2147483716" r:id="rId9"/>
    <p:sldLayoutId id="2147483718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F6964C7-4422-41D3-BFD7-121069A32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69CB96-0A96-471A-BF21-CCA92128D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A5A34984-5CF0-4646-BBCE-D71144386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28406" cy="6858000"/>
          </a:xfrm>
          <a:custGeom>
            <a:avLst/>
            <a:gdLst>
              <a:gd name="connsiteX0" fmla="*/ 0 w 7928406"/>
              <a:gd name="connsiteY0" fmla="*/ 0 h 6858000"/>
              <a:gd name="connsiteX1" fmla="*/ 7127397 w 7928406"/>
              <a:gd name="connsiteY1" fmla="*/ 0 h 6858000"/>
              <a:gd name="connsiteX2" fmla="*/ 7302120 w 7928406"/>
              <a:gd name="connsiteY2" fmla="*/ 279455 h 6858000"/>
              <a:gd name="connsiteX3" fmla="*/ 7928406 w 7928406"/>
              <a:gd name="connsiteY3" fmla="*/ 3061922 h 6858000"/>
              <a:gd name="connsiteX4" fmla="*/ 7746627 w 7928406"/>
              <a:gd name="connsiteY4" fmla="*/ 4515619 h 6858000"/>
              <a:gd name="connsiteX5" fmla="*/ 7201289 w 7928406"/>
              <a:gd name="connsiteY5" fmla="*/ 5969316 h 6858000"/>
              <a:gd name="connsiteX6" fmla="*/ 6608022 w 7928406"/>
              <a:gd name="connsiteY6" fmla="*/ 6777438 h 6858000"/>
              <a:gd name="connsiteX7" fmla="*/ 6529065 w 7928406"/>
              <a:gd name="connsiteY7" fmla="*/ 6858000 h 6858000"/>
              <a:gd name="connsiteX8" fmla="*/ 0 w 7928406"/>
              <a:gd name="connsiteY8" fmla="*/ 6858000 h 6858000"/>
              <a:gd name="connsiteX9" fmla="*/ 0 w 7928406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28406" h="6858000">
                <a:moveTo>
                  <a:pt x="0" y="0"/>
                </a:moveTo>
                <a:lnTo>
                  <a:pt x="7127397" y="0"/>
                </a:lnTo>
                <a:lnTo>
                  <a:pt x="7302120" y="279455"/>
                </a:lnTo>
                <a:cubicBezTo>
                  <a:pt x="7719644" y="1021447"/>
                  <a:pt x="7928406" y="1948936"/>
                  <a:pt x="7928406" y="3061922"/>
                </a:cubicBezTo>
                <a:cubicBezTo>
                  <a:pt x="7928406" y="3516203"/>
                  <a:pt x="7867813" y="3970483"/>
                  <a:pt x="7746627" y="4515619"/>
                </a:cubicBezTo>
                <a:cubicBezTo>
                  <a:pt x="7595144" y="5030470"/>
                  <a:pt x="7443661" y="5515036"/>
                  <a:pt x="7201289" y="5969316"/>
                </a:cubicBezTo>
                <a:cubicBezTo>
                  <a:pt x="7019510" y="6275955"/>
                  <a:pt x="6820689" y="6544265"/>
                  <a:pt x="6608022" y="6777438"/>
                </a:cubicBezTo>
                <a:lnTo>
                  <a:pt x="652906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9340E-0C34-ED40-B891-A65065C4C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1807778"/>
            <a:ext cx="5015638" cy="1716621"/>
          </a:xfrm>
        </p:spPr>
        <p:txBody>
          <a:bodyPr anchor="ctr">
            <a:normAutofit/>
          </a:bodyPr>
          <a:lstStyle/>
          <a:p>
            <a:r>
              <a:rPr lang="en-AR" dirty="0"/>
              <a:t>S A L V A J 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1360B-D47B-0E40-AF40-5842A9DF1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9"/>
            <a:ext cx="5015638" cy="1936800"/>
          </a:xfrm>
        </p:spPr>
        <p:txBody>
          <a:bodyPr>
            <a:normAutofit/>
          </a:bodyPr>
          <a:lstStyle/>
          <a:p>
            <a:r>
              <a:rPr lang="en-AR" dirty="0">
                <a:solidFill>
                  <a:schemeClr val="tx2">
                    <a:lumMod val="90000"/>
                  </a:schemeClr>
                </a:solidFill>
              </a:rPr>
              <a:t>Presupuesto Diciembre 2021</a:t>
            </a:r>
          </a:p>
        </p:txBody>
      </p:sp>
      <p:pic>
        <p:nvPicPr>
          <p:cNvPr id="24" name="Picture 3" descr="An old railway bridge in black and white">
            <a:extLst>
              <a:ext uri="{FF2B5EF4-FFF2-40B4-BE49-F238E27FC236}">
                <a16:creationId xmlns:a16="http://schemas.microsoft.com/office/drawing/2014/main" id="{69AF6495-44B9-438C-B757-08B27A95C6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71" r="22610" b="-1"/>
          <a:stretch/>
        </p:blipFill>
        <p:spPr>
          <a:xfrm>
            <a:off x="8364537" y="1550732"/>
            <a:ext cx="3094787" cy="3747873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9441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43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4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5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8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39340E-0C34-ED40-B891-A65065C4C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3509" y="0"/>
            <a:ext cx="6911974" cy="793504"/>
          </a:xfrm>
        </p:spPr>
        <p:txBody>
          <a:bodyPr anchor="ctr">
            <a:normAutofit/>
          </a:bodyPr>
          <a:lstStyle/>
          <a:p>
            <a:r>
              <a:rPr lang="en-AR" sz="2000" u="sng" dirty="0"/>
              <a:t>Proyecto:</a:t>
            </a:r>
            <a:r>
              <a:rPr lang="en-AR" sz="2000" dirty="0"/>
              <a:t> S A L V A J E   C L O T H 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1360B-D47B-0E40-AF40-5842A9DF1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0011" y="861875"/>
            <a:ext cx="6911974" cy="5202622"/>
          </a:xfrm>
        </p:spPr>
        <p:txBody>
          <a:bodyPr>
            <a:normAutofit fontScale="92500"/>
          </a:bodyPr>
          <a:lstStyle/>
          <a:p>
            <a:pPr algn="l">
              <a:lnSpc>
                <a:spcPct val="100000"/>
              </a:lnSpc>
            </a:pPr>
            <a:r>
              <a:rPr lang="en-AR" sz="1600" u="sng" dirty="0">
                <a:solidFill>
                  <a:schemeClr val="tx2">
                    <a:lumMod val="90000"/>
                  </a:schemeClr>
                </a:solidFill>
              </a:rPr>
              <a:t>Sitio:</a:t>
            </a:r>
          </a:p>
          <a:p>
            <a:pPr marL="457200" indent="-457200" algn="l">
              <a:lnSpc>
                <a:spcPct val="100000"/>
              </a:lnSpc>
              <a:buFont typeface="Wingdings" pitchFamily="2" charset="2"/>
              <a:buChar char="v"/>
            </a:pPr>
            <a:r>
              <a:rPr lang="en-AR" sz="1600" dirty="0">
                <a:solidFill>
                  <a:schemeClr val="tx2">
                    <a:lumMod val="90000"/>
                  </a:schemeClr>
                </a:solidFill>
              </a:rPr>
              <a:t>4 htmls (Pagina principal, Colección, Preguntanos, Ubicaciones)</a:t>
            </a:r>
          </a:p>
          <a:p>
            <a:pPr marL="457200" indent="-457200" algn="l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v"/>
            </a:pPr>
            <a:endParaRPr lang="en-AR" sz="1600" dirty="0">
              <a:solidFill>
                <a:schemeClr val="tx2">
                  <a:lumMod val="90000"/>
                </a:schemeClr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AR" sz="1600" u="sng" dirty="0">
                <a:solidFill>
                  <a:schemeClr val="tx2">
                    <a:lumMod val="90000"/>
                  </a:schemeClr>
                </a:solidFill>
              </a:rPr>
              <a:t>Desarrollo INCLUYE: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R" sz="1600" dirty="0">
                <a:solidFill>
                  <a:schemeClr val="tx2">
                    <a:lumMod val="90000"/>
                  </a:schemeClr>
                </a:solidFill>
              </a:rPr>
              <a:t>Estructura para ser mantenible y actualizable en el tiempo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R" sz="1600" dirty="0">
                <a:solidFill>
                  <a:schemeClr val="tx2">
                    <a:lumMod val="90000"/>
                  </a:schemeClr>
                </a:solidFill>
              </a:rPr>
              <a:t>Responsive design para: Mobile, Tablet, Desktop, Pantalla XL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R" sz="1600" dirty="0">
                <a:solidFill>
                  <a:schemeClr val="tx2">
                    <a:lumMod val="90000"/>
                  </a:schemeClr>
                </a:solidFill>
              </a:rPr>
              <a:t>Integracion de protocolos para adaptar la web a las distintas redes sociales y mostrar un formato apropiado al compartirla por las mismas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R" sz="1600" dirty="0">
                <a:solidFill>
                  <a:schemeClr val="tx2">
                    <a:lumMod val="90000"/>
                  </a:schemeClr>
                </a:solidFill>
              </a:rPr>
              <a:t>Accesibilidad y usabilidad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R" sz="1600" dirty="0">
                <a:solidFill>
                  <a:schemeClr val="tx2">
                    <a:lumMod val="90000"/>
                  </a:schemeClr>
                </a:solidFill>
              </a:rPr>
              <a:t>Configuraciones y ajustes de performance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R" sz="1600" dirty="0">
                <a:solidFill>
                  <a:schemeClr val="tx2">
                    <a:lumMod val="90000"/>
                  </a:schemeClr>
                </a:solidFill>
              </a:rPr>
              <a:t>Organizacion y mejora de SEO (posicionamiento en los buscadores web)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R" sz="1600" dirty="0">
              <a:solidFill>
                <a:schemeClr val="tx2">
                  <a:lumMod val="90000"/>
                </a:schemeClr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AR" sz="1600" u="sng" dirty="0">
                <a:solidFill>
                  <a:schemeClr val="tx2">
                    <a:lumMod val="90000"/>
                  </a:schemeClr>
                </a:solidFill>
              </a:rPr>
              <a:t>Desarrollo NO INCLUYE: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R" sz="1600" dirty="0">
                <a:solidFill>
                  <a:schemeClr val="tx2">
                    <a:lumMod val="90000"/>
                  </a:schemeClr>
                </a:solidFill>
              </a:rPr>
              <a:t>Hosting y Dominio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R" sz="1600" dirty="0">
                <a:solidFill>
                  <a:schemeClr val="tx2">
                    <a:lumMod val="90000"/>
                  </a:schemeClr>
                </a:solidFill>
              </a:rPr>
              <a:t>Material gráfico y textos</a:t>
            </a:r>
          </a:p>
          <a:p>
            <a:pPr algn="l"/>
            <a:endParaRPr lang="en-AR" sz="1600" u="sng" dirty="0">
              <a:solidFill>
                <a:schemeClr val="tx2">
                  <a:lumMod val="90000"/>
                </a:schemeClr>
              </a:solidFill>
            </a:endParaRPr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7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7E6B6978-5103-448F-B101-093A527D3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2EB5692-CE38-42AB-ABE5-E5A1A74F2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" name="Freeform: Shape 60">
            <a:extLst>
              <a:ext uri="{FF2B5EF4-FFF2-40B4-BE49-F238E27FC236}">
                <a16:creationId xmlns:a16="http://schemas.microsoft.com/office/drawing/2014/main" id="{6BE942D0-8C50-4D78-A3D0-4D82F396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867335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54" name="Graphic 53" descr="Stopwatch">
            <a:extLst>
              <a:ext uri="{FF2B5EF4-FFF2-40B4-BE49-F238E27FC236}">
                <a16:creationId xmlns:a16="http://schemas.microsoft.com/office/drawing/2014/main" id="{3BD5084D-5C0F-46BC-84FF-D60A9C877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6162" y="1282669"/>
            <a:ext cx="4284000" cy="4284000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2C1501B4-0E3F-4B45-962A-62556CE62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041" y="1736846"/>
            <a:ext cx="5936588" cy="5034483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AR" sz="1600" u="sng" dirty="0">
                <a:solidFill>
                  <a:schemeClr val="tx2">
                    <a:lumMod val="90000"/>
                  </a:schemeClr>
                </a:solidFill>
              </a:rPr>
              <a:t>Desarrollo: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R" sz="1600" dirty="0">
                <a:solidFill>
                  <a:schemeClr val="tx2">
                    <a:lumMod val="90000"/>
                  </a:schemeClr>
                </a:solidFill>
              </a:rPr>
              <a:t>Tiempo estimado del proyecto: 1 mes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R" sz="1600" dirty="0">
                <a:solidFill>
                  <a:schemeClr val="tx2">
                    <a:lumMod val="90000"/>
                  </a:schemeClr>
                </a:solidFill>
              </a:rPr>
              <a:t>Revisión con cliente: 20 días posteriores al inicio del proyecto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R" sz="1600" dirty="0">
              <a:solidFill>
                <a:schemeClr val="tx2">
                  <a:lumMod val="90000"/>
                </a:schemeClr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AR" sz="1600" u="sng" dirty="0">
                <a:solidFill>
                  <a:schemeClr val="tx2">
                    <a:lumMod val="90000"/>
                  </a:schemeClr>
                </a:solidFill>
              </a:rPr>
              <a:t>Forma de pago: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R" sz="1600" dirty="0">
                <a:solidFill>
                  <a:schemeClr val="tx2">
                    <a:lumMod val="90000"/>
                  </a:schemeClr>
                </a:solidFill>
              </a:rPr>
              <a:t>50% previo al inicio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R" sz="1600" dirty="0">
                <a:solidFill>
                  <a:schemeClr val="tx2">
                    <a:lumMod val="90000"/>
                  </a:schemeClr>
                </a:solidFill>
              </a:rPr>
              <a:t>50% con la entrega del sitio</a:t>
            </a:r>
          </a:p>
          <a:p>
            <a:pPr algn="l">
              <a:lnSpc>
                <a:spcPct val="100000"/>
              </a:lnSpc>
            </a:pPr>
            <a:endParaRPr lang="en-AR" sz="1600" dirty="0">
              <a:solidFill>
                <a:schemeClr val="tx2">
                  <a:lumMod val="90000"/>
                </a:schemeClr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AR" sz="1600" u="sng" dirty="0">
                <a:solidFill>
                  <a:schemeClr val="tx2">
                    <a:lumMod val="90000"/>
                  </a:schemeClr>
                </a:solidFill>
              </a:rPr>
              <a:t>Valor final:</a:t>
            </a:r>
            <a:r>
              <a:rPr lang="en-AR" sz="1600" dirty="0">
                <a:solidFill>
                  <a:schemeClr val="tx2">
                    <a:lumMod val="90000"/>
                  </a:schemeClr>
                </a:solidFill>
              </a:rPr>
              <a:t> $39.000 </a:t>
            </a:r>
            <a:r>
              <a:rPr lang="en-AR" sz="1600" i="1" dirty="0">
                <a:solidFill>
                  <a:schemeClr val="tx2">
                    <a:lumMod val="90000"/>
                  </a:schemeClr>
                </a:solidFill>
              </a:rPr>
              <a:t>(60 horas estimada de trabajo) </a:t>
            </a:r>
            <a:r>
              <a:rPr lang="en-AR" sz="1600" dirty="0">
                <a:solidFill>
                  <a:schemeClr val="tx2">
                    <a:lumMod val="90000"/>
                  </a:schemeClr>
                </a:solidFill>
              </a:rPr>
              <a:t>– Factura C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R" sz="16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65BCD28-79DD-9649-AF2E-435B1F3C5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2662" y="471671"/>
            <a:ext cx="6911974" cy="793504"/>
          </a:xfrm>
        </p:spPr>
        <p:txBody>
          <a:bodyPr anchor="ctr">
            <a:normAutofit/>
          </a:bodyPr>
          <a:lstStyle/>
          <a:p>
            <a:r>
              <a:rPr lang="en-AR" sz="2000" u="sng" dirty="0"/>
              <a:t>Timeline:</a:t>
            </a:r>
            <a:r>
              <a:rPr lang="en-AR" sz="2000" dirty="0"/>
              <a:t> S A L V A J E   C L O T H E</a:t>
            </a:r>
          </a:p>
        </p:txBody>
      </p:sp>
    </p:spTree>
    <p:extLst>
      <p:ext uri="{BB962C8B-B14F-4D97-AF65-F5344CB8AC3E}">
        <p14:creationId xmlns:p14="http://schemas.microsoft.com/office/powerpoint/2010/main" val="392888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7E6B6978-5103-448F-B101-093A527D3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2EB5692-CE38-42AB-ABE5-E5A1A74F2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9340E-0C34-ED40-B891-A65065C4C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516" y="2228850"/>
            <a:ext cx="5015638" cy="1495575"/>
          </a:xfrm>
        </p:spPr>
        <p:txBody>
          <a:bodyPr>
            <a:normAutofit/>
          </a:bodyPr>
          <a:lstStyle/>
          <a:p>
            <a:r>
              <a:rPr lang="en-AR" u="sng" dirty="0"/>
              <a:t>G R A C I A S!</a:t>
            </a:r>
            <a:endParaRPr lang="en-AR" dirty="0"/>
          </a:p>
        </p:txBody>
      </p:sp>
      <p:sp useBgFill="1">
        <p:nvSpPr>
          <p:cNvPr id="61" name="Freeform: Shape 60">
            <a:extLst>
              <a:ext uri="{FF2B5EF4-FFF2-40B4-BE49-F238E27FC236}">
                <a16:creationId xmlns:a16="http://schemas.microsoft.com/office/drawing/2014/main" id="{6BE942D0-8C50-4D78-A3D0-4D82F396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867335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54" name="Graphic 53" descr="Like">
            <a:extLst>
              <a:ext uri="{FF2B5EF4-FFF2-40B4-BE49-F238E27FC236}">
                <a16:creationId xmlns:a16="http://schemas.microsoft.com/office/drawing/2014/main" id="{B21A46BA-6BE8-4722-87C1-98264AE92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6162" y="1282669"/>
            <a:ext cx="4284000" cy="4284000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6886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43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4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5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8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39340E-0C34-ED40-B891-A65065C4C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3509" y="0"/>
            <a:ext cx="6911974" cy="793504"/>
          </a:xfrm>
        </p:spPr>
        <p:txBody>
          <a:bodyPr anchor="ctr">
            <a:normAutofit/>
          </a:bodyPr>
          <a:lstStyle/>
          <a:p>
            <a:r>
              <a:rPr lang="en-AR" sz="2000" u="sng" dirty="0"/>
              <a:t>Timeline:</a:t>
            </a:r>
            <a:r>
              <a:rPr lang="en-AR" sz="2000" dirty="0"/>
              <a:t> S A L V A J E   C L O T H 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1360B-D47B-0E40-AF40-5842A9DF1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0011" y="1030014"/>
            <a:ext cx="6911974" cy="5034483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AR" sz="1600" u="sng" dirty="0">
                <a:solidFill>
                  <a:schemeClr val="tx2">
                    <a:lumMod val="90000"/>
                  </a:schemeClr>
                </a:solidFill>
              </a:rPr>
              <a:t>Desarrollo: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R" sz="1600" dirty="0">
                <a:solidFill>
                  <a:schemeClr val="tx2">
                    <a:lumMod val="90000"/>
                  </a:schemeClr>
                </a:solidFill>
              </a:rPr>
              <a:t>Tiempo estimado del proyecto: 1 mes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R" sz="1600" dirty="0">
                <a:solidFill>
                  <a:schemeClr val="tx2">
                    <a:lumMod val="90000"/>
                  </a:schemeClr>
                </a:solidFill>
              </a:rPr>
              <a:t>Revisión con cliente: 20 días posteriores al inicio del proyecto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R" sz="1600" dirty="0">
              <a:solidFill>
                <a:schemeClr val="tx2">
                  <a:lumMod val="90000"/>
                </a:schemeClr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AR" sz="1600" u="sng" dirty="0">
                <a:solidFill>
                  <a:schemeClr val="tx2">
                    <a:lumMod val="90000"/>
                  </a:schemeClr>
                </a:solidFill>
              </a:rPr>
              <a:t>Forma de pago: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R" sz="1600" dirty="0">
                <a:solidFill>
                  <a:schemeClr val="tx2">
                    <a:lumMod val="90000"/>
                  </a:schemeClr>
                </a:solidFill>
              </a:rPr>
              <a:t>50% previo al inicio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R" sz="1600" dirty="0">
                <a:solidFill>
                  <a:schemeClr val="tx2">
                    <a:lumMod val="90000"/>
                  </a:schemeClr>
                </a:solidFill>
              </a:rPr>
              <a:t>50% con la entrega del sitio</a:t>
            </a:r>
          </a:p>
          <a:p>
            <a:pPr algn="l">
              <a:lnSpc>
                <a:spcPct val="100000"/>
              </a:lnSpc>
            </a:pPr>
            <a:endParaRPr lang="en-AR" sz="1600" dirty="0">
              <a:solidFill>
                <a:schemeClr val="tx2">
                  <a:lumMod val="90000"/>
                </a:schemeClr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AR" sz="1600" u="sng" dirty="0">
                <a:solidFill>
                  <a:schemeClr val="tx2">
                    <a:lumMod val="90000"/>
                  </a:schemeClr>
                </a:solidFill>
              </a:rPr>
              <a:t>Valor final:</a:t>
            </a:r>
            <a:r>
              <a:rPr lang="en-AR" sz="1600" dirty="0">
                <a:solidFill>
                  <a:schemeClr val="tx2">
                    <a:lumMod val="90000"/>
                  </a:schemeClr>
                </a:solidFill>
              </a:rPr>
              <a:t> $39.000 </a:t>
            </a:r>
            <a:r>
              <a:rPr lang="en-AR" sz="1600" i="1" dirty="0">
                <a:solidFill>
                  <a:schemeClr val="tx2">
                    <a:lumMod val="90000"/>
                  </a:schemeClr>
                </a:solidFill>
              </a:rPr>
              <a:t>(60 horas estimada de trabajo) </a:t>
            </a:r>
            <a:r>
              <a:rPr lang="en-AR" sz="1600" dirty="0">
                <a:solidFill>
                  <a:schemeClr val="tx2">
                    <a:lumMod val="90000"/>
                  </a:schemeClr>
                </a:solidFill>
              </a:rPr>
              <a:t>– Factura C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R" sz="1600" dirty="0">
              <a:solidFill>
                <a:schemeClr val="tx2">
                  <a:lumMod val="90000"/>
                </a:schemeClr>
              </a:solidFill>
            </a:endParaRPr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45233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{5C55572A-1660-C54C-893F-BEF1C9FAA7A5}tf10001064</Template>
  <TotalTime>41</TotalTime>
  <Words>256</Words>
  <Application>Microsoft Macintosh PowerPoint</Application>
  <PresentationFormat>Widescreen</PresentationFormat>
  <Paragraphs>38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Rockwell Nova Light</vt:lpstr>
      <vt:lpstr>The Hand Extrablack</vt:lpstr>
      <vt:lpstr>Wingdings</vt:lpstr>
      <vt:lpstr>BlobVTI</vt:lpstr>
      <vt:lpstr>S A L V A J E</vt:lpstr>
      <vt:lpstr>Proyecto: S A L V A J E   C L O T H E</vt:lpstr>
      <vt:lpstr>Timeline: S A L V A J E   C L O T H E</vt:lpstr>
      <vt:lpstr>G R A C I A S!</vt:lpstr>
      <vt:lpstr>Timeline: S A L V A J E   C L O T H 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 A L V A J E</dc:title>
  <dc:creator>agustinbuisan</dc:creator>
  <cp:lastModifiedBy>agustinbuisan</cp:lastModifiedBy>
  <cp:revision>7</cp:revision>
  <dcterms:created xsi:type="dcterms:W3CDTF">2021-12-01T22:44:30Z</dcterms:created>
  <dcterms:modified xsi:type="dcterms:W3CDTF">2021-12-01T23:26:14Z</dcterms:modified>
</cp:coreProperties>
</file>