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Lst>
  <p:sldSz cy="5143500" cx="9144000"/>
  <p:notesSz cx="6858000" cy="9144000"/>
  <p:embeddedFontLst>
    <p:embeddedFont>
      <p:font typeface="Archivo Narrow"/>
      <p:regular r:id="rId58"/>
      <p:bold r:id="rId59"/>
      <p:italic r:id="rId60"/>
      <p:boldItalic r:id="rId61"/>
    </p:embeddedFont>
    <p:embeddedFont>
      <p:font typeface="Montserrat"/>
      <p:regular r:id="rId62"/>
      <p:bold r:id="rId63"/>
      <p:italic r:id="rId64"/>
      <p:boldItalic r:id="rId65"/>
    </p:embeddedFont>
    <p:embeddedFont>
      <p:font typeface="Archivo Medium"/>
      <p:regular r:id="rId66"/>
      <p:bold r:id="rId67"/>
      <p:italic r:id="rId68"/>
      <p:boldItalic r:id="rId69"/>
    </p:embeddedFont>
    <p:embeddedFont>
      <p:font typeface="Archivo Thin"/>
      <p:regular r:id="rId70"/>
      <p:bold r:id="rId71"/>
      <p:italic r:id="rId72"/>
      <p:boldItalic r:id="rId73"/>
    </p:embeddedFont>
    <p:embeddedFont>
      <p:font typeface="Archivo"/>
      <p:regular r:id="rId74"/>
      <p:bold r:id="rId75"/>
      <p:italic r:id="rId76"/>
      <p:boldItalic r:id="rId77"/>
    </p:embeddedFont>
    <p:embeddedFont>
      <p:font typeface="Archivo Black"/>
      <p:regular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79" roundtripDataSignature="AMtx7mjxIj3yA6bEJa7R5ZiMW3k3rjeq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86EB809-8D79-47ED-B1BC-F0C40515BA68}">
  <a:tblStyle styleId="{686EB809-8D79-47ED-B1BC-F0C40515BA68}"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ArchivoThin-boldItalic.fntdata"/><Relationship Id="rId72" Type="http://schemas.openxmlformats.org/officeDocument/2006/relationships/font" Target="fonts/ArchivoThin-italic.fntdata"/><Relationship Id="rId31" Type="http://schemas.openxmlformats.org/officeDocument/2006/relationships/slide" Target="slides/slide25.xml"/><Relationship Id="rId75" Type="http://schemas.openxmlformats.org/officeDocument/2006/relationships/font" Target="fonts/Archivo-bold.fntdata"/><Relationship Id="rId30" Type="http://schemas.openxmlformats.org/officeDocument/2006/relationships/slide" Target="slides/slide24.xml"/><Relationship Id="rId74" Type="http://schemas.openxmlformats.org/officeDocument/2006/relationships/font" Target="fonts/Archivo-regular.fntdata"/><Relationship Id="rId33" Type="http://schemas.openxmlformats.org/officeDocument/2006/relationships/slide" Target="slides/slide27.xml"/><Relationship Id="rId77" Type="http://schemas.openxmlformats.org/officeDocument/2006/relationships/font" Target="fonts/Archivo-boldItalic.fntdata"/><Relationship Id="rId32" Type="http://schemas.openxmlformats.org/officeDocument/2006/relationships/slide" Target="slides/slide26.xml"/><Relationship Id="rId76" Type="http://schemas.openxmlformats.org/officeDocument/2006/relationships/font" Target="fonts/Archivo-italic.fntdata"/><Relationship Id="rId35" Type="http://schemas.openxmlformats.org/officeDocument/2006/relationships/slide" Target="slides/slide29.xml"/><Relationship Id="rId79" Type="http://customschemas.google.com/relationships/presentationmetadata" Target="metadata"/><Relationship Id="rId34" Type="http://schemas.openxmlformats.org/officeDocument/2006/relationships/slide" Target="slides/slide28.xml"/><Relationship Id="rId78" Type="http://schemas.openxmlformats.org/officeDocument/2006/relationships/font" Target="fonts/ArchivoBlack-regular.fntdata"/><Relationship Id="rId71" Type="http://schemas.openxmlformats.org/officeDocument/2006/relationships/font" Target="fonts/ArchivoThin-bold.fntdata"/><Relationship Id="rId70" Type="http://schemas.openxmlformats.org/officeDocument/2006/relationships/font" Target="fonts/ArchivoThin-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Montserrat-regular.fntdata"/><Relationship Id="rId61" Type="http://schemas.openxmlformats.org/officeDocument/2006/relationships/font" Target="fonts/ArchivoNarrow-boldItalic.fntdata"/><Relationship Id="rId20" Type="http://schemas.openxmlformats.org/officeDocument/2006/relationships/slide" Target="slides/slide14.xml"/><Relationship Id="rId64" Type="http://schemas.openxmlformats.org/officeDocument/2006/relationships/font" Target="fonts/Montserrat-italic.fntdata"/><Relationship Id="rId63" Type="http://schemas.openxmlformats.org/officeDocument/2006/relationships/font" Target="fonts/Montserrat-bold.fntdata"/><Relationship Id="rId22" Type="http://schemas.openxmlformats.org/officeDocument/2006/relationships/slide" Target="slides/slide16.xml"/><Relationship Id="rId66" Type="http://schemas.openxmlformats.org/officeDocument/2006/relationships/font" Target="fonts/ArchivoMedium-regular.fntdata"/><Relationship Id="rId21" Type="http://schemas.openxmlformats.org/officeDocument/2006/relationships/slide" Target="slides/slide15.xml"/><Relationship Id="rId65" Type="http://schemas.openxmlformats.org/officeDocument/2006/relationships/font" Target="fonts/Montserrat-boldItalic.fntdata"/><Relationship Id="rId24" Type="http://schemas.openxmlformats.org/officeDocument/2006/relationships/slide" Target="slides/slide18.xml"/><Relationship Id="rId68" Type="http://schemas.openxmlformats.org/officeDocument/2006/relationships/font" Target="fonts/ArchivoMedium-italic.fntdata"/><Relationship Id="rId23" Type="http://schemas.openxmlformats.org/officeDocument/2006/relationships/slide" Target="slides/slide17.xml"/><Relationship Id="rId67" Type="http://schemas.openxmlformats.org/officeDocument/2006/relationships/font" Target="fonts/ArchivoMedium-bold.fntdata"/><Relationship Id="rId60" Type="http://schemas.openxmlformats.org/officeDocument/2006/relationships/font" Target="fonts/ArchivoNarrow-italic.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ArchivoMedium-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ArchivoNarrow-bold.fntdata"/><Relationship Id="rId14" Type="http://schemas.openxmlformats.org/officeDocument/2006/relationships/slide" Target="slides/slide8.xml"/><Relationship Id="rId58" Type="http://schemas.openxmlformats.org/officeDocument/2006/relationships/font" Target="fonts/ArchivoNarrow-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4417843f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224417843fb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4417843f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224417843fb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4417843f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224417843fb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4417843f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224417843fb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24417843f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224417843fb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24417843f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224417843fb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24417843f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224417843fb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24417843f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224417843fb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24417843f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224417843fb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24417843f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224417843fb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22587397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2f22587397b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24417843f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224417843fb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24417843f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224417843fb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24417843fb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224417843fb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24417843fb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224417843fb_0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24417843fb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224417843fb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24417843fb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224417843fb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24417843fb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224417843fb_0_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24417843fb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224417843fb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24417843fb_0_24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62" name="Google Shape;362;g224417843fb_0_24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363" name="Google Shape;363;g224417843fb_0_247: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g224417843fb_0_247: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365" name="Google Shape;365;g224417843fb_0_247: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66" name="Google Shape;366;g224417843fb_0_247: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24417843fb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g224417843fb_0_2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243c7d123e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2243c7d123e_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24417843fb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224417843fb_0_2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24417843f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g224417843fb_0_2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24417843fb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224417843fb_0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24417843fb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g224417843fb_0_2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24417843fb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g224417843fb_0_2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24417843fb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g224417843fb_0_3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24417843fb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g224417843fb_0_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24417843fb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g224417843fb_0_3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24417843fb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g224417843fb_0_3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24417843fb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g224417843fb_0_3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243c7d123e_1_50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80" name="Google Shape;80;g2243c7d123e_1_50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81" name="Google Shape;81;g2243c7d123e_1_501: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g2243c7d123e_1_50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83" name="Google Shape;83;g2243c7d123e_1_50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84" name="Google Shape;84;g2243c7d123e_1_50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24417843fb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6" name="Google Shape;516;g224417843fb_0_3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f22587397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g2f22587397b_2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30b302ae6b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3" name="Google Shape;533;g30b302ae6b3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Se puede utilizar para títulos o resaltar conceptos.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30b302ae6b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5" name="Google Shape;555;g30b302ae6b3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Se puede utilizar para títulos o resaltar conceptos.</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30989022e5e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7" name="Google Shape;577;g30989022e5e_0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30989022e5e_0_19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585" name="Google Shape;585;g30989022e5e_0_19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s" sz="1200" u="none" cap="none" strike="noStrike">
                <a:solidFill>
                  <a:schemeClr val="dk1"/>
                </a:solidFill>
                <a:latin typeface="Calibri"/>
                <a:ea typeface="Calibri"/>
                <a:cs typeface="Calibri"/>
                <a:sym typeface="Calibri"/>
              </a:rPr>
              <a:t>1.7.2013</a:t>
            </a:r>
            <a:endParaRPr/>
          </a:p>
        </p:txBody>
      </p:sp>
      <p:sp>
        <p:nvSpPr>
          <p:cNvPr id="586" name="Google Shape;586;g30989022e5e_0_198: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7" name="Google Shape;587;g30989022e5e_0_198: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
              <a:t>Hoja genérica</a:t>
            </a:r>
            <a:endParaRPr/>
          </a:p>
        </p:txBody>
      </p:sp>
      <p:sp>
        <p:nvSpPr>
          <p:cNvPr id="588" name="Google Shape;588;g30989022e5e_0_198: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589" name="Google Shape;589;g30989022e5e_0_198: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30989022e5e_0_22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610" name="Google Shape;610;g30989022e5e_0_22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s" sz="1200" u="none" cap="none" strike="noStrike">
                <a:solidFill>
                  <a:schemeClr val="dk1"/>
                </a:solidFill>
                <a:latin typeface="Calibri"/>
                <a:ea typeface="Calibri"/>
                <a:cs typeface="Calibri"/>
                <a:sym typeface="Calibri"/>
              </a:rPr>
              <a:t>1.7.2013</a:t>
            </a:r>
            <a:endParaRPr/>
          </a:p>
        </p:txBody>
      </p:sp>
      <p:sp>
        <p:nvSpPr>
          <p:cNvPr id="611" name="Google Shape;611;g30989022e5e_0_22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2" name="Google Shape;612;g30989022e5e_0_22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
              <a:t>Hoja genérica</a:t>
            </a:r>
            <a:endParaRPr/>
          </a:p>
        </p:txBody>
      </p:sp>
      <p:sp>
        <p:nvSpPr>
          <p:cNvPr id="613" name="Google Shape;613;g30989022e5e_0_22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614" name="Google Shape;614;g30989022e5e_0_22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30989022e5e_0_24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633" name="Google Shape;633;g30989022e5e_0_24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s" sz="1200" u="none" cap="none" strike="noStrike">
                <a:solidFill>
                  <a:schemeClr val="dk1"/>
                </a:solidFill>
                <a:latin typeface="Calibri"/>
                <a:ea typeface="Calibri"/>
                <a:cs typeface="Calibri"/>
                <a:sym typeface="Calibri"/>
              </a:rPr>
              <a:t>1.7.2013</a:t>
            </a:r>
            <a:endParaRPr/>
          </a:p>
        </p:txBody>
      </p:sp>
      <p:sp>
        <p:nvSpPr>
          <p:cNvPr id="634" name="Google Shape;634;g30989022e5e_0_244: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5" name="Google Shape;635;g30989022e5e_0_244: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
              <a:t>Hoja genérica</a:t>
            </a:r>
            <a:endParaRPr/>
          </a:p>
        </p:txBody>
      </p:sp>
      <p:sp>
        <p:nvSpPr>
          <p:cNvPr id="636" name="Google Shape;636;g30989022e5e_0_244: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637" name="Google Shape;637;g30989022e5e_0_244: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30989022e5e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8" name="Google Shape;668;g30989022e5e_0_2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30989022e5e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9" name="Google Shape;689;g30989022e5e_0_2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43c7d123e_1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2243c7d123e_1_4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30989022e5e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9" name="Google Shape;709;g30989022e5e_0_3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3471039b6e4688e4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2" name="Google Shape;732;g3471039b6e4688e4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Deberá estar ubicada cuando sea necesario realizar un cuestionario en campus</a:t>
            </a:r>
            <a:br>
              <a:rPr lang="es"/>
            </a:br>
            <a:r>
              <a:rPr lang="es"/>
              <a:t>Clases 2, 4, 6, 8, 10 ,12,14</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4417843fb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224417843fb_0_4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43c7d123e_1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2243c7d123e_1_5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43c7d123e_1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2243c7d123e_1_5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4417843f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224417843fb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31.png"/><Relationship Id="rId6"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jp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jpg"/><Relationship Id="rId4" Type="http://schemas.openxmlformats.org/officeDocument/2006/relationships/image" Target="../media/image16.png"/><Relationship Id="rId5" Type="http://schemas.openxmlformats.org/officeDocument/2006/relationships/image" Target="../media/image18.png"/><Relationship Id="rId6" Type="http://schemas.openxmlformats.org/officeDocument/2006/relationships/hyperlink" Target="https://github.com/" TargetMode="External"/><Relationship Id="rId7" Type="http://schemas.openxmlformats.org/officeDocument/2006/relationships/hyperlink" Target="https://github.com/" TargetMode="External"/><Relationship Id="rId8" Type="http://schemas.openxmlformats.org/officeDocument/2006/relationships/hyperlink" Target="https://github.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jpg"/><Relationship Id="rId4" Type="http://schemas.openxmlformats.org/officeDocument/2006/relationships/image" Target="../media/image16.png"/><Relationship Id="rId5" Type="http://schemas.openxmlformats.org/officeDocument/2006/relationships/image" Target="../media/image12.png"/><Relationship Id="rId6" Type="http://schemas.openxmlformats.org/officeDocument/2006/relationships/image" Target="../media/image25.png"/><Relationship Id="rId7" Type="http://schemas.openxmlformats.org/officeDocument/2006/relationships/image" Target="../media/image23.png"/><Relationship Id="rId8"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jpg"/><Relationship Id="rId4" Type="http://schemas.openxmlformats.org/officeDocument/2006/relationships/image" Target="../media/image16.png"/><Relationship Id="rId5" Type="http://schemas.openxmlformats.org/officeDocument/2006/relationships/hyperlink" Target="https://docs.github.com/es/authentication/keeping-your-account-and-data-secure/creating-a-personal-access-token" TargetMode="External"/><Relationship Id="rId6"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jpg"/><Relationship Id="rId4" Type="http://schemas.openxmlformats.org/officeDocument/2006/relationships/image" Target="../media/image16.png"/><Relationship Id="rId5" Type="http://schemas.openxmlformats.org/officeDocument/2006/relationships/hyperlink" Target="https://www.atlassian.com/es/git/tutorials/syncing/git-push"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jpg"/><Relationship Id="rId4" Type="http://schemas.openxmlformats.org/officeDocument/2006/relationships/image" Target="../media/image16.png"/><Relationship Id="rId5"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jpg"/><Relationship Id="rId4" Type="http://schemas.openxmlformats.org/officeDocument/2006/relationships/image" Target="../media/image16.png"/><Relationship Id="rId5"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jpg"/><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jpg"/><Relationship Id="rId4" Type="http://schemas.openxmlformats.org/officeDocument/2006/relationships/image" Target="../media/image16.png"/><Relationship Id="rId5"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jpg"/><Relationship Id="rId4" Type="http://schemas.openxmlformats.org/officeDocument/2006/relationships/image" Target="../media/image16.png"/><Relationship Id="rId5"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jpg"/><Relationship Id="rId4" Type="http://schemas.openxmlformats.org/officeDocument/2006/relationships/image" Target="../media/image16.png"/><Relationship Id="rId5"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jpg"/><Relationship Id="rId4" Type="http://schemas.openxmlformats.org/officeDocument/2006/relationships/image" Target="../media/image16.png"/><Relationship Id="rId5" Type="http://schemas.openxmlformats.org/officeDocument/2006/relationships/image" Target="../media/image47.png"/><Relationship Id="rId6" Type="http://schemas.openxmlformats.org/officeDocument/2006/relationships/image" Target="../media/image45.png"/><Relationship Id="rId7" Type="http://schemas.openxmlformats.org/officeDocument/2006/relationships/hyperlink" Target="https://edteam-media.s3.amazonaws.com/community/original/fc43b465-dbfb-465e-9705-b38d230452fc.jpg" TargetMode="External"/><Relationship Id="rId8" Type="http://schemas.openxmlformats.org/officeDocument/2006/relationships/hyperlink" Target="https://pbs.twimg.com/media/EbIYSr0X0AEMrQM.jp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jp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jpg"/><Relationship Id="rId4" Type="http://schemas.openxmlformats.org/officeDocument/2006/relationships/image" Target="../media/image16.png"/><Relationship Id="rId11" Type="http://schemas.openxmlformats.org/officeDocument/2006/relationships/hyperlink" Target="https://www.youtube.com/watch?v=hWglK8nWh60&amp;list=PLPl81lqbj-4I8i-x2b5_MG58tZfgKmJls" TargetMode="External"/><Relationship Id="rId10" Type="http://schemas.openxmlformats.org/officeDocument/2006/relationships/hyperlink" Target="https://www.youtube.com/watch?v=ptXiQwE535s&amp;list=PLoCpUTIZIYORkDzYwdunkVf-KIqGjyoot" TargetMode="External"/><Relationship Id="rId12" Type="http://schemas.openxmlformats.org/officeDocument/2006/relationships/hyperlink" Target="https://youtu.be/AYbgqmyg7dk" TargetMode="External"/><Relationship Id="rId9" Type="http://schemas.openxmlformats.org/officeDocument/2006/relationships/hyperlink" Target="https://gist.github.com/dasdo/9ff71c5c0efa037441b6" TargetMode="External"/><Relationship Id="rId5" Type="http://schemas.openxmlformats.org/officeDocument/2006/relationships/hyperlink" Target="https://docs.github.com/en/get-started/quickstart/set-up-git" TargetMode="External"/><Relationship Id="rId6" Type="http://schemas.openxmlformats.org/officeDocument/2006/relationships/hyperlink" Target="https://bluuweb.github.io/tutorial-github/guia/fundamentos.html" TargetMode="External"/><Relationship Id="rId7" Type="http://schemas.openxmlformats.org/officeDocument/2006/relationships/hyperlink" Target="https://bluuweb.github.io/tutorial-github/guia/fundamentos.html" TargetMode="External"/><Relationship Id="rId8" Type="http://schemas.openxmlformats.org/officeDocument/2006/relationships/hyperlink" Target="https://bluuweb.github.io/tutorial-github/guia/github.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2.jpg"/><Relationship Id="rId4" Type="http://schemas.openxmlformats.org/officeDocument/2006/relationships/image" Target="../media/image9.jpg"/><Relationship Id="rId5" Type="http://schemas.openxmlformats.org/officeDocument/2006/relationships/image" Target="../media/image38.png"/><Relationship Id="rId6" Type="http://schemas.openxmlformats.org/officeDocument/2006/relationships/image" Target="../media/image3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2.jpg"/><Relationship Id="rId4" Type="http://schemas.openxmlformats.org/officeDocument/2006/relationships/image" Target="../media/image9.jpg"/><Relationship Id="rId5" Type="http://schemas.openxmlformats.org/officeDocument/2006/relationships/image" Target="../media/image38.png"/><Relationship Id="rId6" Type="http://schemas.openxmlformats.org/officeDocument/2006/relationships/image" Target="../media/image3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9.jpg"/><Relationship Id="rId4" Type="http://schemas.openxmlformats.org/officeDocument/2006/relationships/image" Target="../media/image43.png"/><Relationship Id="rId5" Type="http://schemas.openxmlformats.org/officeDocument/2006/relationships/image" Target="../media/image3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9.jpg"/><Relationship Id="rId4" Type="http://schemas.openxmlformats.org/officeDocument/2006/relationships/image" Target="../media/image43.png"/><Relationship Id="rId5" Type="http://schemas.openxmlformats.org/officeDocument/2006/relationships/image" Target="../media/image35.png"/><Relationship Id="rId6" Type="http://schemas.openxmlformats.org/officeDocument/2006/relationships/image" Target="../media/image4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9.jpg"/><Relationship Id="rId4" Type="http://schemas.openxmlformats.org/officeDocument/2006/relationships/image" Target="../media/image43.png"/><Relationship Id="rId5" Type="http://schemas.openxmlformats.org/officeDocument/2006/relationships/image" Target="../media/image3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jpg"/><Relationship Id="rId4" Type="http://schemas.openxmlformats.org/officeDocument/2006/relationships/image" Target="../media/image35.png"/><Relationship Id="rId5" Type="http://schemas.openxmlformats.org/officeDocument/2006/relationships/image" Target="../media/image4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jpg"/><Relationship Id="rId4" Type="http://schemas.openxmlformats.org/officeDocument/2006/relationships/image" Target="../media/image35.png"/><Relationship Id="rId5" Type="http://schemas.openxmlformats.org/officeDocument/2006/relationships/image" Target="../media/image4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jpg"/><Relationship Id="rId4" Type="http://schemas.openxmlformats.org/officeDocument/2006/relationships/image" Target="../media/image35.png"/><Relationship Id="rId5" Type="http://schemas.openxmlformats.org/officeDocument/2006/relationships/image" Target="../media/image4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jpg"/><Relationship Id="rId4" Type="http://schemas.openxmlformats.org/officeDocument/2006/relationships/image" Target="../media/image4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hyperlink" Target="https://git-scm.com/downloads" TargetMode="External"/><Relationship Id="rId6" Type="http://schemas.openxmlformats.org/officeDocument/2006/relationships/hyperlink" Target="https://git-scm.com/book/es/v2/Inicio---Sobre-el-Control-de-Versiones-Instalaci%C3%B3n-de-Git" TargetMode="External"/><Relationship Id="rId7" Type="http://schemas.openxmlformats.org/officeDocument/2006/relationships/hyperlink" Target="https://git-scm.com/book/es/v2/Inicio---Sobre-el-Control-de-Versiones-Instalaci%C3%B3n-de-Gi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nvSpPr>
        <p:spPr>
          <a:xfrm>
            <a:off x="1981650" y="1795575"/>
            <a:ext cx="5718600" cy="115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lang="es" sz="7000">
                <a:solidFill>
                  <a:schemeClr val="lt1"/>
                </a:solidFill>
                <a:latin typeface="Archivo"/>
                <a:ea typeface="Archivo"/>
                <a:cs typeface="Archivo"/>
                <a:sym typeface="Archivo"/>
              </a:rPr>
              <a:t>Front-End Js</a:t>
            </a:r>
            <a:endParaRPr b="1" i="0" sz="7000" u="none" cap="none" strike="noStrike">
              <a:solidFill>
                <a:schemeClr val="lt1"/>
              </a:solidFill>
              <a:latin typeface="Archivo"/>
              <a:ea typeface="Archivo"/>
              <a:cs typeface="Archivo"/>
              <a:sym typeface="Archivo"/>
            </a:endParaRPr>
          </a:p>
        </p:txBody>
      </p:sp>
      <p:sp>
        <p:nvSpPr>
          <p:cNvPr id="55" name="Google Shape;55;p1"/>
          <p:cNvSpPr txBox="1"/>
          <p:nvPr/>
        </p:nvSpPr>
        <p:spPr>
          <a:xfrm>
            <a:off x="2434650" y="3118275"/>
            <a:ext cx="4274700" cy="40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800"/>
              <a:buFont typeface="Arial"/>
              <a:buNone/>
            </a:pPr>
            <a:r>
              <a:rPr lang="es" sz="1800">
                <a:solidFill>
                  <a:schemeClr val="lt1"/>
                </a:solidFill>
                <a:latin typeface="Archivo Medium"/>
                <a:ea typeface="Archivo Medium"/>
                <a:cs typeface="Archivo Medium"/>
                <a:sym typeface="Archivo Medium"/>
              </a:rPr>
              <a:t>Clase 08 - “Git &amp; Github”</a:t>
            </a:r>
            <a:endParaRPr sz="1800">
              <a:solidFill>
                <a:schemeClr val="lt1"/>
              </a:solidFill>
              <a:latin typeface="Archivo Medium"/>
              <a:ea typeface="Archivo Medium"/>
              <a:cs typeface="Archivo Medium"/>
              <a:sym typeface="Archivo Medium"/>
            </a:endParaRPr>
          </a:p>
          <a:p>
            <a:pPr indent="0" lvl="0" marL="0" marR="0" rtl="0" algn="ctr">
              <a:lnSpc>
                <a:spcPct val="100000"/>
              </a:lnSpc>
              <a:spcBef>
                <a:spcPts val="0"/>
              </a:spcBef>
              <a:spcAft>
                <a:spcPts val="0"/>
              </a:spcAft>
              <a:buClr>
                <a:srgbClr val="000000"/>
              </a:buClr>
              <a:buSzPts val="1800"/>
              <a:buFont typeface="Arial"/>
              <a:buNone/>
            </a:pPr>
            <a:r>
              <a:t/>
            </a:r>
            <a:endParaRPr sz="1800">
              <a:solidFill>
                <a:schemeClr val="lt1"/>
              </a:solidFill>
              <a:latin typeface="Archivo Medium"/>
              <a:ea typeface="Archivo Medium"/>
              <a:cs typeface="Archivo Medium"/>
              <a:sym typeface="Archivo Medium"/>
            </a:endParaRPr>
          </a:p>
        </p:txBody>
      </p:sp>
      <p:sp>
        <p:nvSpPr>
          <p:cNvPr id="56" name="Google Shape;56;p1"/>
          <p:cNvSpPr txBox="1"/>
          <p:nvPr/>
        </p:nvSpPr>
        <p:spPr>
          <a:xfrm>
            <a:off x="10454750" y="1472825"/>
            <a:ext cx="4913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1" name="Shape 151"/>
        <p:cNvGrpSpPr/>
        <p:nvPr/>
      </p:nvGrpSpPr>
      <p:grpSpPr>
        <a:xfrm>
          <a:off x="0" y="0"/>
          <a:ext cx="0" cy="0"/>
          <a:chOff x="0" y="0"/>
          <a:chExt cx="0" cy="0"/>
        </a:xfrm>
      </p:grpSpPr>
      <p:sp>
        <p:nvSpPr>
          <p:cNvPr id="152" name="Google Shape;152;g224417843fb_0_19"/>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Terminología</a:t>
            </a:r>
            <a:endParaRPr b="1" i="0" sz="3900" u="none" cap="none" strike="noStrike">
              <a:solidFill>
                <a:srgbClr val="0000FF"/>
              </a:solidFill>
              <a:latin typeface="Montserrat"/>
              <a:ea typeface="Montserrat"/>
              <a:cs typeface="Montserrat"/>
              <a:sym typeface="Montserrat"/>
            </a:endParaRPr>
          </a:p>
        </p:txBody>
      </p:sp>
      <p:cxnSp>
        <p:nvCxnSpPr>
          <p:cNvPr id="153" name="Google Shape;153;g224417843fb_0_19"/>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54" name="Google Shape;154;g224417843fb_0_19"/>
          <p:cNvGrpSpPr/>
          <p:nvPr/>
        </p:nvGrpSpPr>
        <p:grpSpPr>
          <a:xfrm>
            <a:off x="7866775" y="372825"/>
            <a:ext cx="786861" cy="757546"/>
            <a:chOff x="0" y="-9525"/>
            <a:chExt cx="354123" cy="394843"/>
          </a:xfrm>
        </p:grpSpPr>
        <p:sp>
          <p:nvSpPr>
            <p:cNvPr id="155" name="Google Shape;155;g224417843fb_0_1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56" name="Google Shape;156;g224417843fb_0_1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57" name="Google Shape;157;g224417843fb_0_19"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158" name="Google Shape;158;g224417843fb_0_19"/>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333375" lvl="0" marL="457200" marR="0" rtl="0" algn="l">
              <a:lnSpc>
                <a:spcPct val="115000"/>
              </a:lnSpc>
              <a:spcBef>
                <a:spcPts val="0"/>
              </a:spcBef>
              <a:spcAft>
                <a:spcPts val="0"/>
              </a:spcAft>
              <a:buClr>
                <a:srgbClr val="595959"/>
              </a:buClr>
              <a:buSzPts val="1650"/>
              <a:buFont typeface="Montserrat"/>
              <a:buChar char="●"/>
            </a:pPr>
            <a:r>
              <a:rPr b="1" lang="es">
                <a:solidFill>
                  <a:schemeClr val="dk1"/>
                </a:solidFill>
                <a:latin typeface="Archivo Narrow"/>
                <a:ea typeface="Archivo Narrow"/>
                <a:cs typeface="Archivo Narrow"/>
                <a:sym typeface="Archivo Narrow"/>
              </a:rPr>
              <a:t>Rama (branch): </a:t>
            </a:r>
            <a:r>
              <a:rPr lang="es">
                <a:solidFill>
                  <a:schemeClr val="dk1"/>
                </a:solidFill>
                <a:latin typeface="Archivo Narrow"/>
                <a:ea typeface="Archivo Narrow"/>
                <a:cs typeface="Archivo Narrow"/>
                <a:sym typeface="Archivo Narrow"/>
              </a:rPr>
              <a:t>una rama es una línea alterna del tiempo en la historia de nuestro repositorio. Funciona para crear features, arreglar bugs, experimentar, sin afectar la versión estable o principal del proyecto. La rama principal por defecto es master.</a:t>
            </a:r>
            <a:endParaRPr>
              <a:solidFill>
                <a:schemeClr val="dk1"/>
              </a:solidFill>
              <a:latin typeface="Archivo Narrow"/>
              <a:ea typeface="Archivo Narrow"/>
              <a:cs typeface="Archivo Narrow"/>
              <a:sym typeface="Archivo Narrow"/>
            </a:endParaRPr>
          </a:p>
          <a:p>
            <a:pPr indent="-333375" lvl="0" marL="457200" marR="0" rtl="0" algn="l">
              <a:lnSpc>
                <a:spcPct val="115000"/>
              </a:lnSpc>
              <a:spcBef>
                <a:spcPts val="0"/>
              </a:spcBef>
              <a:spcAft>
                <a:spcPts val="0"/>
              </a:spcAft>
              <a:buClr>
                <a:srgbClr val="595959"/>
              </a:buClr>
              <a:buSzPts val="1650"/>
              <a:buFont typeface="Montserrat"/>
              <a:buChar char="●"/>
            </a:pPr>
            <a:r>
              <a:rPr b="1" lang="es">
                <a:solidFill>
                  <a:schemeClr val="dk1"/>
                </a:solidFill>
                <a:latin typeface="Archivo Narrow"/>
                <a:ea typeface="Archivo Narrow"/>
                <a:cs typeface="Archivo Narrow"/>
                <a:sym typeface="Archivo Narrow"/>
              </a:rPr>
              <a:t>Pull request: </a:t>
            </a:r>
            <a:r>
              <a:rPr lang="es">
                <a:solidFill>
                  <a:schemeClr val="dk1"/>
                </a:solidFill>
                <a:latin typeface="Archivo Narrow"/>
                <a:ea typeface="Archivo Narrow"/>
                <a:cs typeface="Archivo Narrow"/>
                <a:sym typeface="Archivo Narrow"/>
              </a:rPr>
              <a:t>en proyectos con un equipo de trabajo, cada persona puede trabajar en una rama distinta, pero llegado el momento puede pasar que dicha rama se tenga que unir a la rama principal. Para eso se crea un pull request donde comunicamos el código que incluye los cambios, es revisado, comentado y aprobado para darle merge. En el contexto de GIT, merge significa unir dos trabajos, en este caso la rama branch con la rama master.</a:t>
            </a:r>
            <a:endParaRPr sz="1650">
              <a:solidFill>
                <a:srgbClr val="595959"/>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g224417843fb_0_28"/>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Workflow</a:t>
            </a:r>
            <a:endParaRPr b="1" i="0" sz="3900" u="none" cap="none" strike="noStrike">
              <a:solidFill>
                <a:srgbClr val="0000FF"/>
              </a:solidFill>
              <a:latin typeface="Montserrat"/>
              <a:ea typeface="Montserrat"/>
              <a:cs typeface="Montserrat"/>
              <a:sym typeface="Montserrat"/>
            </a:endParaRPr>
          </a:p>
        </p:txBody>
      </p:sp>
      <p:cxnSp>
        <p:nvCxnSpPr>
          <p:cNvPr id="164" name="Google Shape;164;g224417843fb_0_28"/>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65" name="Google Shape;165;g224417843fb_0_28"/>
          <p:cNvGrpSpPr/>
          <p:nvPr/>
        </p:nvGrpSpPr>
        <p:grpSpPr>
          <a:xfrm>
            <a:off x="7866775" y="372825"/>
            <a:ext cx="786861" cy="757546"/>
            <a:chOff x="0" y="-9525"/>
            <a:chExt cx="354123" cy="394843"/>
          </a:xfrm>
        </p:grpSpPr>
        <p:sp>
          <p:nvSpPr>
            <p:cNvPr id="166" name="Google Shape;166;g224417843fb_0_2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67" name="Google Shape;167;g224417843fb_0_2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68" name="Google Shape;168;g224417843fb_0_28"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169" name="Google Shape;169;g224417843fb_0_28"/>
          <p:cNvSpPr txBox="1"/>
          <p:nvPr/>
        </p:nvSpPr>
        <p:spPr>
          <a:xfrm>
            <a:off x="616500" y="13810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Git registra en nuestro directorio local los cambios que se produzcan en los archivos o código, cada vez que se lo indiquemos. De esta forma podemos “viajar en el tiempo” revirtiendo cambios o restaurando versiones de código. Esto puede hacerse localmente o de forma remota (servidor externo).</a:t>
            </a:r>
            <a:endParaRPr sz="1650">
              <a:solidFill>
                <a:srgbClr val="595959"/>
              </a:solidFill>
              <a:latin typeface="Montserrat"/>
              <a:ea typeface="Montserrat"/>
              <a:cs typeface="Montserrat"/>
              <a:sym typeface="Montserrat"/>
            </a:endParaRPr>
          </a:p>
        </p:txBody>
      </p:sp>
      <p:pic>
        <p:nvPicPr>
          <p:cNvPr descr="flujo git" id="170" name="Google Shape;170;g224417843fb_0_28"/>
          <p:cNvPicPr preferRelativeResize="0"/>
          <p:nvPr/>
        </p:nvPicPr>
        <p:blipFill rotWithShape="1">
          <a:blip r:embed="rId5">
            <a:alphaModFix/>
          </a:blip>
          <a:srcRect b="0" l="0" r="0" t="0"/>
          <a:stretch/>
        </p:blipFill>
        <p:spPr>
          <a:xfrm>
            <a:off x="4507173" y="1130376"/>
            <a:ext cx="4146451" cy="33987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4" name="Shape 174"/>
        <p:cNvGrpSpPr/>
        <p:nvPr/>
      </p:nvGrpSpPr>
      <p:grpSpPr>
        <a:xfrm>
          <a:off x="0" y="0"/>
          <a:ext cx="0" cy="0"/>
          <a:chOff x="0" y="0"/>
          <a:chExt cx="0" cy="0"/>
        </a:xfrm>
      </p:grpSpPr>
      <p:sp>
        <p:nvSpPr>
          <p:cNvPr id="175" name="Google Shape;175;g224417843fb_0_37"/>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Estados</a:t>
            </a:r>
            <a:endParaRPr b="1" i="0" sz="3900" u="none" cap="none" strike="noStrike">
              <a:solidFill>
                <a:srgbClr val="0000FF"/>
              </a:solidFill>
              <a:latin typeface="Montserrat"/>
              <a:ea typeface="Montserrat"/>
              <a:cs typeface="Montserrat"/>
              <a:sym typeface="Montserrat"/>
            </a:endParaRPr>
          </a:p>
        </p:txBody>
      </p:sp>
      <p:cxnSp>
        <p:nvCxnSpPr>
          <p:cNvPr id="176" name="Google Shape;176;g224417843fb_0_37"/>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77" name="Google Shape;177;g224417843fb_0_37"/>
          <p:cNvGrpSpPr/>
          <p:nvPr/>
        </p:nvGrpSpPr>
        <p:grpSpPr>
          <a:xfrm>
            <a:off x="7866775" y="372825"/>
            <a:ext cx="786861" cy="757546"/>
            <a:chOff x="0" y="-9525"/>
            <a:chExt cx="354123" cy="394843"/>
          </a:xfrm>
        </p:grpSpPr>
        <p:sp>
          <p:nvSpPr>
            <p:cNvPr id="178" name="Google Shape;178;g224417843fb_0_3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79" name="Google Shape;179;g224417843fb_0_3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80" name="Google Shape;180;g224417843fb_0_37"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181" name="Google Shape;181;g224417843fb_0_37"/>
          <p:cNvSpPr txBox="1"/>
          <p:nvPr/>
        </p:nvSpPr>
        <p:spPr>
          <a:xfrm>
            <a:off x="616500" y="1381075"/>
            <a:ext cx="3999900" cy="34164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Working directory es nuestro directorio de trabajo. Cada vez que queremos agregar un archivo al staging area, usamos git add.</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1200"/>
              </a:spcBef>
              <a:spcAft>
                <a:spcPts val="1200"/>
              </a:spcAft>
              <a:buNone/>
            </a:pPr>
            <a:r>
              <a:rPr lang="es">
                <a:solidFill>
                  <a:schemeClr val="dk1"/>
                </a:solidFill>
                <a:latin typeface="Archivo Narrow"/>
                <a:ea typeface="Archivo Narrow"/>
                <a:cs typeface="Archivo Narrow"/>
                <a:sym typeface="Archivo Narrow"/>
              </a:rPr>
              <a:t>Luego, cuando queremos establecer un punto de restauración, ejecutamos git commit, y los archivos son actualizados en el repositorio (repository).</a:t>
            </a:r>
            <a:endParaRPr sz="1650">
              <a:solidFill>
                <a:srgbClr val="595959"/>
              </a:solidFill>
              <a:latin typeface="Montserrat"/>
              <a:ea typeface="Montserrat"/>
              <a:cs typeface="Montserrat"/>
              <a:sym typeface="Montserrat"/>
            </a:endParaRPr>
          </a:p>
        </p:txBody>
      </p:sp>
      <p:pic>
        <p:nvPicPr>
          <p:cNvPr id="182" name="Google Shape;182;g224417843fb_0_37"/>
          <p:cNvPicPr preferRelativeResize="0"/>
          <p:nvPr/>
        </p:nvPicPr>
        <p:blipFill rotWithShape="1">
          <a:blip r:embed="rId5">
            <a:alphaModFix/>
          </a:blip>
          <a:srcRect b="0" l="0" r="0" t="0"/>
          <a:stretch/>
        </p:blipFill>
        <p:spPr>
          <a:xfrm>
            <a:off x="4495791" y="1308452"/>
            <a:ext cx="4123633" cy="3004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6" name="Shape 186"/>
        <p:cNvGrpSpPr/>
        <p:nvPr/>
      </p:nvGrpSpPr>
      <p:grpSpPr>
        <a:xfrm>
          <a:off x="0" y="0"/>
          <a:ext cx="0" cy="0"/>
          <a:chOff x="0" y="0"/>
          <a:chExt cx="0" cy="0"/>
        </a:xfrm>
      </p:grpSpPr>
      <p:sp>
        <p:nvSpPr>
          <p:cNvPr id="187" name="Google Shape;187;g224417843fb_0_52"/>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Branch y Merge</a:t>
            </a:r>
            <a:endParaRPr b="1" i="0" sz="3900" u="none" cap="none" strike="noStrike">
              <a:solidFill>
                <a:srgbClr val="0000FF"/>
              </a:solidFill>
              <a:latin typeface="Montserrat"/>
              <a:ea typeface="Montserrat"/>
              <a:cs typeface="Montserrat"/>
              <a:sym typeface="Montserrat"/>
            </a:endParaRPr>
          </a:p>
        </p:txBody>
      </p:sp>
      <p:cxnSp>
        <p:nvCxnSpPr>
          <p:cNvPr id="188" name="Google Shape;188;g224417843fb_0_52"/>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89" name="Google Shape;189;g224417843fb_0_52"/>
          <p:cNvGrpSpPr/>
          <p:nvPr/>
        </p:nvGrpSpPr>
        <p:grpSpPr>
          <a:xfrm>
            <a:off x="7866775" y="372825"/>
            <a:ext cx="786861" cy="757546"/>
            <a:chOff x="0" y="-9525"/>
            <a:chExt cx="354123" cy="394843"/>
          </a:xfrm>
        </p:grpSpPr>
        <p:sp>
          <p:nvSpPr>
            <p:cNvPr id="190" name="Google Shape;190;g224417843fb_0_5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91" name="Google Shape;191;g224417843fb_0_5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92" name="Google Shape;192;g224417843fb_0_52"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193" name="Google Shape;193;g224417843fb_0_52"/>
          <p:cNvSpPr txBox="1"/>
          <p:nvPr/>
        </p:nvSpPr>
        <p:spPr>
          <a:xfrm>
            <a:off x="584425" y="1304875"/>
            <a:ext cx="8280000" cy="15426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Crear una rama: git branch nombreBranch</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1200"/>
              </a:spcBef>
              <a:spcAft>
                <a:spcPts val="0"/>
              </a:spcAft>
              <a:buNone/>
            </a:pPr>
            <a:r>
              <a:rPr lang="es">
                <a:solidFill>
                  <a:schemeClr val="dk1"/>
                </a:solidFill>
                <a:latin typeface="Archivo Narrow"/>
                <a:ea typeface="Archivo Narrow"/>
                <a:cs typeface="Archivo Narrow"/>
                <a:sym typeface="Archivo Narrow"/>
              </a:rPr>
              <a:t>Unir la rama a Master: git merge nombreBranch</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1200"/>
              </a:spcBef>
              <a:spcAft>
                <a:spcPts val="0"/>
              </a:spcAft>
              <a:buNone/>
            </a:pPr>
            <a:r>
              <a:rPr lang="es">
                <a:solidFill>
                  <a:schemeClr val="dk1"/>
                </a:solidFill>
                <a:latin typeface="Archivo Narrow"/>
                <a:ea typeface="Archivo Narrow"/>
                <a:cs typeface="Archivo Narrow"/>
                <a:sym typeface="Archivo Narrow"/>
              </a:rPr>
              <a:t>Mostrar en qué rama nos encontramos: git branch</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1200"/>
              </a:spcBef>
              <a:spcAft>
                <a:spcPts val="1200"/>
              </a:spcAft>
              <a:buNone/>
            </a:pPr>
            <a:r>
              <a:rPr lang="es">
                <a:solidFill>
                  <a:schemeClr val="dk1"/>
                </a:solidFill>
                <a:latin typeface="Archivo Narrow"/>
                <a:ea typeface="Archivo Narrow"/>
                <a:cs typeface="Archivo Narrow"/>
                <a:sym typeface="Archivo Narrow"/>
              </a:rPr>
              <a:t>Cambiar a una rama determinada: git checkout nombreBranch</a:t>
            </a:r>
            <a:endParaRPr b="1" i="1" sz="1650">
              <a:solidFill>
                <a:srgbClr val="595959"/>
              </a:solidFill>
              <a:latin typeface="Montserrat"/>
              <a:ea typeface="Montserrat"/>
              <a:cs typeface="Montserrat"/>
              <a:sym typeface="Montserrat"/>
            </a:endParaRPr>
          </a:p>
        </p:txBody>
      </p:sp>
      <p:pic>
        <p:nvPicPr>
          <p:cNvPr id="194" name="Google Shape;194;g224417843fb_0_52"/>
          <p:cNvPicPr preferRelativeResize="0"/>
          <p:nvPr/>
        </p:nvPicPr>
        <p:blipFill rotWithShape="1">
          <a:blip r:embed="rId5">
            <a:alphaModFix/>
          </a:blip>
          <a:srcRect b="0" l="0" r="0" t="0"/>
          <a:stretch/>
        </p:blipFill>
        <p:spPr>
          <a:xfrm>
            <a:off x="2714025" y="2847600"/>
            <a:ext cx="3879625" cy="1851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8" name="Shape 198"/>
        <p:cNvGrpSpPr/>
        <p:nvPr/>
      </p:nvGrpSpPr>
      <p:grpSpPr>
        <a:xfrm>
          <a:off x="0" y="0"/>
          <a:ext cx="0" cy="0"/>
          <a:chOff x="0" y="0"/>
          <a:chExt cx="0" cy="0"/>
        </a:xfrm>
      </p:grpSpPr>
      <p:sp>
        <p:nvSpPr>
          <p:cNvPr id="199" name="Google Shape;199;g224417843fb_0_61"/>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Comandos básicos</a:t>
            </a:r>
            <a:endParaRPr b="1" i="0" sz="3900" u="none" cap="none" strike="noStrike">
              <a:solidFill>
                <a:srgbClr val="0000FF"/>
              </a:solidFill>
              <a:latin typeface="Montserrat"/>
              <a:ea typeface="Montserrat"/>
              <a:cs typeface="Montserrat"/>
              <a:sym typeface="Montserrat"/>
            </a:endParaRPr>
          </a:p>
        </p:txBody>
      </p:sp>
      <p:cxnSp>
        <p:nvCxnSpPr>
          <p:cNvPr id="200" name="Google Shape;200;g224417843fb_0_61"/>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01" name="Google Shape;201;g224417843fb_0_61"/>
          <p:cNvGrpSpPr/>
          <p:nvPr/>
        </p:nvGrpSpPr>
        <p:grpSpPr>
          <a:xfrm>
            <a:off x="7866775" y="372825"/>
            <a:ext cx="786861" cy="757546"/>
            <a:chOff x="0" y="-9525"/>
            <a:chExt cx="354123" cy="394843"/>
          </a:xfrm>
        </p:grpSpPr>
        <p:sp>
          <p:nvSpPr>
            <p:cNvPr id="202" name="Google Shape;202;g224417843fb_0_61"/>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03" name="Google Shape;203;g224417843fb_0_61"/>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04" name="Google Shape;204;g224417843fb_0_61"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205" name="Google Shape;205;g224417843fb_0_61"/>
          <p:cNvSpPr txBox="1"/>
          <p:nvPr/>
        </p:nvSpPr>
        <p:spPr>
          <a:xfrm>
            <a:off x="432025" y="11524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Una vez instalado git y con la consola de comandos abierta (puede ser la terminal de VSCode), podemos utilizar comandos para movernos por el árbol de directorios (carpetas), ver su contenido, crear carpetas nuevas, etcétera.</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914400" rtl="0" algn="l">
              <a:lnSpc>
                <a:spcPct val="115000"/>
              </a:lnSpc>
              <a:spcBef>
                <a:spcPts val="1200"/>
              </a:spcBef>
              <a:spcAft>
                <a:spcPts val="1200"/>
              </a:spcAft>
              <a:buNone/>
            </a:pPr>
            <a:r>
              <a:t/>
            </a:r>
            <a:endParaRPr b="1" sz="1350">
              <a:solidFill>
                <a:srgbClr val="595959"/>
              </a:solidFill>
              <a:latin typeface="Montserrat"/>
              <a:ea typeface="Montserrat"/>
              <a:cs typeface="Montserrat"/>
              <a:sym typeface="Montserrat"/>
            </a:endParaRPr>
          </a:p>
        </p:txBody>
      </p:sp>
      <p:graphicFrame>
        <p:nvGraphicFramePr>
          <p:cNvPr id="206" name="Google Shape;206;g224417843fb_0_61"/>
          <p:cNvGraphicFramePr/>
          <p:nvPr/>
        </p:nvGraphicFramePr>
        <p:xfrm>
          <a:off x="483438" y="1945525"/>
          <a:ext cx="3000000" cy="3000000"/>
        </p:xfrm>
        <a:graphic>
          <a:graphicData uri="http://schemas.openxmlformats.org/drawingml/2006/table">
            <a:tbl>
              <a:tblPr>
                <a:noFill/>
                <a:tableStyleId>{686EB809-8D79-47ED-B1BC-F0C40515BA68}</a:tableStyleId>
              </a:tblPr>
              <a:tblGrid>
                <a:gridCol w="2713000"/>
                <a:gridCol w="5515575"/>
              </a:tblGrid>
              <a:tr h="381850">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Comando</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2A6F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Descripción</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2A6F4"/>
                    </a:solidFill>
                  </a:tcPr>
                </a:tc>
              </a:tr>
              <a:tr h="2277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pwd</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Ver en qué carpeta estamos ubicados.</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33375">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ls</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Mostrar el contenido de la carpeta. Agregando </a:t>
                      </a:r>
                      <a:r>
                        <a:rPr b="1" lang="es" sz="1200" u="none" cap="none" strike="noStrike">
                          <a:latin typeface="Montserrat"/>
                          <a:ea typeface="Montserrat"/>
                          <a:cs typeface="Montserrat"/>
                          <a:sym typeface="Montserrat"/>
                        </a:rPr>
                        <a:t>-l</a:t>
                      </a:r>
                      <a:r>
                        <a:rPr lang="es" sz="1200" u="none" cap="none" strike="noStrike">
                          <a:latin typeface="Montserrat"/>
                          <a:ea typeface="Montserrat"/>
                          <a:cs typeface="Montserrat"/>
                          <a:sym typeface="Montserrat"/>
                        </a:rPr>
                        <a:t> o </a:t>
                      </a:r>
                      <a:r>
                        <a:rPr b="1" lang="es" sz="1200" u="none" cap="none" strike="noStrike">
                          <a:latin typeface="Montserrat"/>
                          <a:ea typeface="Montserrat"/>
                          <a:cs typeface="Montserrat"/>
                          <a:sym typeface="Montserrat"/>
                        </a:rPr>
                        <a:t>-lh</a:t>
                      </a:r>
                      <a:r>
                        <a:rPr lang="es" sz="1200" u="none" cap="none" strike="noStrike">
                          <a:latin typeface="Montserrat"/>
                          <a:ea typeface="Montserrat"/>
                          <a:cs typeface="Montserrat"/>
                          <a:sym typeface="Montserrat"/>
                        </a:rPr>
                        <a:t> obtenemos más detalle y con </a:t>
                      </a:r>
                      <a:r>
                        <a:rPr b="1" lang="es" sz="1200" u="none" cap="none" strike="noStrike">
                          <a:latin typeface="Montserrat"/>
                          <a:ea typeface="Montserrat"/>
                          <a:cs typeface="Montserrat"/>
                          <a:sym typeface="Montserrat"/>
                        </a:rPr>
                        <a:t>-la</a:t>
                      </a:r>
                      <a:r>
                        <a:rPr lang="es" sz="1200" u="none" cap="none" strike="noStrike">
                          <a:latin typeface="Montserrat"/>
                          <a:ea typeface="Montserrat"/>
                          <a:cs typeface="Montserrat"/>
                          <a:sym typeface="Montserrat"/>
                        </a:rPr>
                        <a:t> muestra los archivos ocultos.</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1524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clear o CTRL+L</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Limpiar la pantalla.</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1524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cd </a:t>
                      </a:r>
                      <a:r>
                        <a:rPr lang="es" sz="1200" u="none" cap="none" strike="noStrike">
                          <a:latin typeface="Montserrat"/>
                          <a:ea typeface="Montserrat"/>
                          <a:cs typeface="Montserrat"/>
                          <a:sym typeface="Montserrat"/>
                        </a:rPr>
                        <a:t>carpeta</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Ingresar en la subcarpeta (</a:t>
                      </a:r>
                      <a:r>
                        <a:rPr i="1" lang="es" sz="1200" u="none" cap="none" strike="noStrike">
                          <a:latin typeface="Montserrat"/>
                          <a:ea typeface="Montserrat"/>
                          <a:cs typeface="Montserrat"/>
                          <a:sym typeface="Montserrat"/>
                        </a:rPr>
                        <a:t>cd: change directory</a:t>
                      </a:r>
                      <a:r>
                        <a:rPr lang="es" sz="1200" u="none" cap="none" strike="noStrike">
                          <a:latin typeface="Montserrat"/>
                          <a:ea typeface="Montserrat"/>
                          <a:cs typeface="Montserrat"/>
                          <a:sym typeface="Montserrat"/>
                        </a:rPr>
                        <a:t>).</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Google Shape;211;g224417843fb_0_70"/>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Comandos básicos</a:t>
            </a:r>
            <a:endParaRPr b="1" i="0" sz="3900" u="none" cap="none" strike="noStrike">
              <a:solidFill>
                <a:srgbClr val="0000FF"/>
              </a:solidFill>
              <a:latin typeface="Montserrat"/>
              <a:ea typeface="Montserrat"/>
              <a:cs typeface="Montserrat"/>
              <a:sym typeface="Montserrat"/>
            </a:endParaRPr>
          </a:p>
        </p:txBody>
      </p:sp>
      <p:cxnSp>
        <p:nvCxnSpPr>
          <p:cNvPr id="212" name="Google Shape;212;g224417843fb_0_70"/>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13" name="Google Shape;213;g224417843fb_0_70"/>
          <p:cNvGrpSpPr/>
          <p:nvPr/>
        </p:nvGrpSpPr>
        <p:grpSpPr>
          <a:xfrm>
            <a:off x="7866775" y="372825"/>
            <a:ext cx="786861" cy="757546"/>
            <a:chOff x="0" y="-9525"/>
            <a:chExt cx="354123" cy="394843"/>
          </a:xfrm>
        </p:grpSpPr>
        <p:sp>
          <p:nvSpPr>
            <p:cNvPr id="214" name="Google Shape;214;g224417843fb_0_7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15" name="Google Shape;215;g224417843fb_0_7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16" name="Google Shape;216;g224417843fb_0_70"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217" name="Google Shape;217;g224417843fb_0_70"/>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914400" rtl="0" algn="l">
              <a:lnSpc>
                <a:spcPct val="115000"/>
              </a:lnSpc>
              <a:spcBef>
                <a:spcPts val="1200"/>
              </a:spcBef>
              <a:spcAft>
                <a:spcPts val="1200"/>
              </a:spcAft>
              <a:buNone/>
            </a:pPr>
            <a:r>
              <a:t/>
            </a:r>
            <a:endParaRPr b="1" sz="1350">
              <a:solidFill>
                <a:srgbClr val="595959"/>
              </a:solidFill>
              <a:latin typeface="Montserrat"/>
              <a:ea typeface="Montserrat"/>
              <a:cs typeface="Montserrat"/>
              <a:sym typeface="Montserrat"/>
            </a:endParaRPr>
          </a:p>
        </p:txBody>
      </p:sp>
      <p:graphicFrame>
        <p:nvGraphicFramePr>
          <p:cNvPr id="218" name="Google Shape;218;g224417843fb_0_70"/>
          <p:cNvGraphicFramePr/>
          <p:nvPr/>
        </p:nvGraphicFramePr>
        <p:xfrm>
          <a:off x="449000" y="1377275"/>
          <a:ext cx="3000000" cy="3000000"/>
        </p:xfrm>
        <a:graphic>
          <a:graphicData uri="http://schemas.openxmlformats.org/drawingml/2006/table">
            <a:tbl>
              <a:tblPr>
                <a:noFill/>
                <a:tableStyleId>{686EB809-8D79-47ED-B1BC-F0C40515BA68}</a:tableStyleId>
              </a:tblPr>
              <a:tblGrid>
                <a:gridCol w="2713000"/>
                <a:gridCol w="5515575"/>
              </a:tblGrid>
              <a:tr h="381850">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Comando</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2A6F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Descripción</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2A6F4"/>
                    </a:solidFill>
                  </a:tcPr>
                </a:tc>
              </a:tr>
              <a:tr h="152400">
                <a:tc>
                  <a:txBody>
                    <a:bodyPr/>
                    <a:lstStyle/>
                    <a:p>
                      <a:pPr indent="0" lvl="0" marL="0" marR="0" rtl="0" algn="just">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mkdir </a:t>
                      </a:r>
                      <a:r>
                        <a:rPr i="1" lang="es" sz="1200" u="none" cap="none" strike="noStrike">
                          <a:latin typeface="Montserrat"/>
                          <a:ea typeface="Montserrat"/>
                          <a:cs typeface="Montserrat"/>
                          <a:sym typeface="Montserrat"/>
                        </a:rPr>
                        <a:t>nombrecarpeta</a:t>
                      </a:r>
                      <a:endParaRPr i="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Nos permite crear una carpeta.</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27475">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rm </a:t>
                      </a:r>
                      <a:r>
                        <a:rPr i="1" lang="es" sz="1200" u="none" cap="none" strike="noStrike">
                          <a:latin typeface="Montserrat"/>
                          <a:ea typeface="Montserrat"/>
                          <a:cs typeface="Montserrat"/>
                          <a:sym typeface="Montserrat"/>
                        </a:rPr>
                        <a:t>archivo.ext</a:t>
                      </a:r>
                      <a:endParaRPr i="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Elimina el archivo, donde </a:t>
                      </a:r>
                      <a:r>
                        <a:rPr b="1" i="1" lang="es" sz="1200" u="none" cap="none" strike="noStrike">
                          <a:latin typeface="Montserrat"/>
                          <a:ea typeface="Montserrat"/>
                          <a:cs typeface="Montserrat"/>
                          <a:sym typeface="Montserrat"/>
                        </a:rPr>
                        <a:t>ext</a:t>
                      </a:r>
                      <a:r>
                        <a:rPr lang="es" sz="1200" u="none" cap="none" strike="noStrike">
                          <a:latin typeface="Montserrat"/>
                          <a:ea typeface="Montserrat"/>
                          <a:cs typeface="Montserrat"/>
                          <a:sym typeface="Montserrat"/>
                        </a:rPr>
                        <a:t> es la extensión.</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27475">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rm </a:t>
                      </a:r>
                      <a:r>
                        <a:rPr i="1" lang="es" sz="1200" u="none" cap="none" strike="noStrike">
                          <a:latin typeface="Montserrat"/>
                          <a:ea typeface="Montserrat"/>
                          <a:cs typeface="Montserrat"/>
                          <a:sym typeface="Montserrat"/>
                        </a:rPr>
                        <a:t>–r nombredecarpeta/</a:t>
                      </a:r>
                      <a:endParaRPr i="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Elimina la carpeta.</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1524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mv </a:t>
                      </a:r>
                      <a:r>
                        <a:rPr i="1" lang="es" sz="1200" u="none" cap="none" strike="noStrike">
                          <a:latin typeface="Montserrat"/>
                          <a:ea typeface="Montserrat"/>
                          <a:cs typeface="Montserrat"/>
                          <a:sym typeface="Montserrat"/>
                        </a:rPr>
                        <a:t>nombreoriginal.ext nombrenuevo.ext</a:t>
                      </a:r>
                      <a:endParaRPr i="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Cambia el nombre a un archivo (agregando la </a:t>
                      </a:r>
                      <a:r>
                        <a:rPr lang="es" sz="1200" u="none" cap="none" strike="noStrike">
                          <a:solidFill>
                            <a:srgbClr val="000000"/>
                          </a:solidFill>
                          <a:latin typeface="Montserrat"/>
                          <a:ea typeface="Montserrat"/>
                          <a:cs typeface="Montserrat"/>
                          <a:sym typeface="Montserrat"/>
                        </a:rPr>
                        <a:t>extensión</a:t>
                      </a:r>
                      <a:r>
                        <a:rPr lang="es" sz="1200" u="none" cap="none" strike="noStrike">
                          <a:latin typeface="Montserrat"/>
                          <a:ea typeface="Montserrat"/>
                          <a:cs typeface="Montserrat"/>
                          <a:sym typeface="Montserrat"/>
                        </a:rPr>
                        <a:t>) o a una carpeta.</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1524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exit</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Salimos de la terminal.</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g224417843fb_0_79"/>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Configurar Git</a:t>
            </a:r>
            <a:endParaRPr b="1" i="0" sz="3900" u="none" cap="none" strike="noStrike">
              <a:solidFill>
                <a:srgbClr val="0000FF"/>
              </a:solidFill>
              <a:latin typeface="Montserrat"/>
              <a:ea typeface="Montserrat"/>
              <a:cs typeface="Montserrat"/>
              <a:sym typeface="Montserrat"/>
            </a:endParaRPr>
          </a:p>
        </p:txBody>
      </p:sp>
      <p:cxnSp>
        <p:nvCxnSpPr>
          <p:cNvPr id="224" name="Google Shape;224;g224417843fb_0_79"/>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25" name="Google Shape;225;g224417843fb_0_79"/>
          <p:cNvGrpSpPr/>
          <p:nvPr/>
        </p:nvGrpSpPr>
        <p:grpSpPr>
          <a:xfrm>
            <a:off x="7866775" y="372825"/>
            <a:ext cx="786861" cy="757546"/>
            <a:chOff x="0" y="-9525"/>
            <a:chExt cx="354123" cy="394843"/>
          </a:xfrm>
        </p:grpSpPr>
        <p:sp>
          <p:nvSpPr>
            <p:cNvPr id="226" name="Google Shape;226;g224417843fb_0_7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27" name="Google Shape;227;g224417843fb_0_7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28" name="Google Shape;228;g224417843fb_0_79"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229" name="Google Shape;229;g224417843fb_0_79"/>
          <p:cNvSpPr txBox="1"/>
          <p:nvPr/>
        </p:nvSpPr>
        <p:spPr>
          <a:xfrm>
            <a:off x="736825" y="1304875"/>
            <a:ext cx="7701000" cy="33180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Antes de realizar algunas de las operaciones más importantes de git, necesitamos indicar cuál es nuestra dirección de correo y cuál es nuestro nombre. Esto se hace con los comandos siguientes:</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None/>
            </a:pPr>
            <a:r>
              <a:t/>
            </a:r>
            <a:endParaRPr>
              <a:solidFill>
                <a:schemeClr val="dk1"/>
              </a:solidFill>
              <a:latin typeface="Archivo Narrow"/>
              <a:ea typeface="Archivo Narrow"/>
              <a:cs typeface="Archivo Narrow"/>
              <a:sym typeface="Archivo Narrow"/>
            </a:endParaRPr>
          </a:p>
          <a:p>
            <a:pPr indent="-333375" lvl="0" marL="457200" rtl="0" algn="l">
              <a:spcBef>
                <a:spcPts val="0"/>
              </a:spcBef>
              <a:spcAft>
                <a:spcPts val="0"/>
              </a:spcAft>
              <a:buClr>
                <a:srgbClr val="595959"/>
              </a:buClr>
              <a:buSzPts val="1650"/>
              <a:buFont typeface="Montserrat"/>
              <a:buChar char="●"/>
            </a:pPr>
            <a:r>
              <a:rPr lang="es">
                <a:solidFill>
                  <a:schemeClr val="dk1"/>
                </a:solidFill>
                <a:latin typeface="Archivo Narrow"/>
                <a:ea typeface="Archivo Narrow"/>
                <a:cs typeface="Archivo Narrow"/>
                <a:sym typeface="Archivo Narrow"/>
              </a:rPr>
              <a:t>Proporcionar la dirección de correo: </a:t>
            </a:r>
            <a:endParaRPr>
              <a:solidFill>
                <a:schemeClr val="dk1"/>
              </a:solidFill>
              <a:latin typeface="Archivo Narrow"/>
              <a:ea typeface="Archivo Narrow"/>
              <a:cs typeface="Archivo Narrow"/>
              <a:sym typeface="Archivo Narrow"/>
            </a:endParaRPr>
          </a:p>
          <a:p>
            <a:pPr indent="0" lvl="0" marL="457200" rtl="0" algn="l">
              <a:spcBef>
                <a:spcPts val="0"/>
              </a:spcBef>
              <a:spcAft>
                <a:spcPts val="0"/>
              </a:spcAft>
              <a:buNone/>
            </a:pPr>
            <a:r>
              <a:rPr lang="es">
                <a:solidFill>
                  <a:schemeClr val="dk1"/>
                </a:solidFill>
                <a:latin typeface="Archivo Narrow"/>
                <a:ea typeface="Archivo Narrow"/>
                <a:cs typeface="Archivo Narrow"/>
                <a:sym typeface="Archivo Narrow"/>
              </a:rPr>
              <a:t>git config --global user.email "correodelusuario@dominio.com"  </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None/>
            </a:pPr>
            <a:r>
              <a:t/>
            </a:r>
            <a:endParaRPr>
              <a:solidFill>
                <a:schemeClr val="dk1"/>
              </a:solidFill>
              <a:latin typeface="Archivo Narrow"/>
              <a:ea typeface="Archivo Narrow"/>
              <a:cs typeface="Archivo Narrow"/>
              <a:sym typeface="Archivo Narrow"/>
            </a:endParaRPr>
          </a:p>
          <a:p>
            <a:pPr indent="-333375" lvl="0" marL="457200" rtl="0" algn="l">
              <a:spcBef>
                <a:spcPts val="0"/>
              </a:spcBef>
              <a:spcAft>
                <a:spcPts val="0"/>
              </a:spcAft>
              <a:buClr>
                <a:srgbClr val="595959"/>
              </a:buClr>
              <a:buSzPts val="1650"/>
              <a:buFont typeface="Montserrat"/>
              <a:buChar char="●"/>
            </a:pPr>
            <a:r>
              <a:rPr lang="es">
                <a:solidFill>
                  <a:schemeClr val="dk1"/>
                </a:solidFill>
                <a:latin typeface="Archivo Narrow"/>
                <a:ea typeface="Archivo Narrow"/>
                <a:cs typeface="Archivo Narrow"/>
                <a:sym typeface="Archivo Narrow"/>
              </a:rPr>
              <a:t>Proporcionar el nombre del propietario:</a:t>
            </a:r>
            <a:endParaRPr>
              <a:solidFill>
                <a:schemeClr val="dk1"/>
              </a:solidFill>
              <a:latin typeface="Archivo Narrow"/>
              <a:ea typeface="Archivo Narrow"/>
              <a:cs typeface="Archivo Narrow"/>
              <a:sym typeface="Archivo Narrow"/>
            </a:endParaRPr>
          </a:p>
          <a:p>
            <a:pPr indent="0" lvl="0" marL="457200" rtl="0" algn="l">
              <a:spcBef>
                <a:spcPts val="0"/>
              </a:spcBef>
              <a:spcAft>
                <a:spcPts val="0"/>
              </a:spcAft>
              <a:buNone/>
            </a:pPr>
            <a:r>
              <a:rPr lang="es">
                <a:solidFill>
                  <a:schemeClr val="dk1"/>
                </a:solidFill>
                <a:latin typeface="Archivo Narrow"/>
                <a:ea typeface="Archivo Narrow"/>
                <a:cs typeface="Archivo Narrow"/>
                <a:sym typeface="Archivo Narrow"/>
              </a:rPr>
              <a:t>git config --global user.name "NombreDelUsuario"  </a:t>
            </a:r>
            <a:endParaRPr>
              <a:solidFill>
                <a:schemeClr val="dk1"/>
              </a:solidFill>
              <a:latin typeface="Archivo Narrow"/>
              <a:ea typeface="Archivo Narrow"/>
              <a:cs typeface="Archivo Narrow"/>
              <a:sym typeface="Archivo Narrow"/>
            </a:endParaRPr>
          </a:p>
          <a:p>
            <a:pPr indent="0" lvl="0" marL="45720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0"/>
              </a:spcBef>
              <a:spcAft>
                <a:spcPts val="0"/>
              </a:spcAft>
              <a:buClr>
                <a:srgbClr val="595959"/>
              </a:buClr>
              <a:buSzPts val="1650"/>
              <a:buFont typeface="Montserrat"/>
              <a:buChar char="●"/>
            </a:pPr>
            <a:r>
              <a:rPr lang="es">
                <a:solidFill>
                  <a:schemeClr val="dk1"/>
                </a:solidFill>
                <a:latin typeface="Archivo Narrow"/>
                <a:ea typeface="Archivo Narrow"/>
                <a:cs typeface="Archivo Narrow"/>
                <a:sym typeface="Archivo Narrow"/>
              </a:rPr>
              <a:t>Consultar los datos que tenemos registrados:</a:t>
            </a:r>
            <a:endParaRPr>
              <a:solidFill>
                <a:schemeClr val="dk1"/>
              </a:solidFill>
              <a:latin typeface="Archivo Narrow"/>
              <a:ea typeface="Archivo Narrow"/>
              <a:cs typeface="Archivo Narrow"/>
              <a:sym typeface="Archivo Narrow"/>
            </a:endParaRPr>
          </a:p>
          <a:p>
            <a:pPr indent="45720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git config --global -e </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g224417843fb_0_88"/>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git init</a:t>
            </a:r>
            <a:endParaRPr b="1" i="0" sz="3900" u="none" cap="none" strike="noStrike">
              <a:solidFill>
                <a:srgbClr val="0000FF"/>
              </a:solidFill>
              <a:latin typeface="Montserrat"/>
              <a:ea typeface="Montserrat"/>
              <a:cs typeface="Montserrat"/>
              <a:sym typeface="Montserrat"/>
            </a:endParaRPr>
          </a:p>
        </p:txBody>
      </p:sp>
      <p:cxnSp>
        <p:nvCxnSpPr>
          <p:cNvPr id="235" name="Google Shape;235;g224417843fb_0_88"/>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36" name="Google Shape;236;g224417843fb_0_88"/>
          <p:cNvGrpSpPr/>
          <p:nvPr/>
        </p:nvGrpSpPr>
        <p:grpSpPr>
          <a:xfrm>
            <a:off x="7866775" y="372825"/>
            <a:ext cx="786861" cy="757546"/>
            <a:chOff x="0" y="-9525"/>
            <a:chExt cx="354123" cy="394843"/>
          </a:xfrm>
        </p:grpSpPr>
        <p:sp>
          <p:nvSpPr>
            <p:cNvPr id="237" name="Google Shape;237;g224417843fb_0_8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38" name="Google Shape;238;g224417843fb_0_8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39" name="Google Shape;239;g224417843fb_0_88"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240" name="Google Shape;240;g224417843fb_0_88"/>
          <p:cNvSpPr txBox="1"/>
          <p:nvPr/>
        </p:nvSpPr>
        <p:spPr>
          <a:xfrm>
            <a:off x="540300" y="1228675"/>
            <a:ext cx="3999900" cy="33876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El primer paso para utilizar git en un proyecto consiste en inicializar la carpeta que lo contiene, convirtiéndola en un repositorio local. Para ello, utilizando los comandos provistos por el sistema operativo debemos ubicarnos en ella, y utilizar el comando git init.</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Esto genera por defecto una rama llamada “master”.</a:t>
            </a:r>
            <a:endParaRPr>
              <a:solidFill>
                <a:schemeClr val="dk1"/>
              </a:solidFill>
              <a:latin typeface="Archivo Narrow"/>
              <a:ea typeface="Archivo Narrow"/>
              <a:cs typeface="Archivo Narrow"/>
              <a:sym typeface="Archivo Narrow"/>
            </a:endParaRPr>
          </a:p>
        </p:txBody>
      </p:sp>
      <p:pic>
        <p:nvPicPr>
          <p:cNvPr id="241" name="Google Shape;241;g224417843fb_0_88"/>
          <p:cNvPicPr preferRelativeResize="0"/>
          <p:nvPr/>
        </p:nvPicPr>
        <p:blipFill rotWithShape="1">
          <a:blip r:embed="rId5">
            <a:alphaModFix/>
          </a:blip>
          <a:srcRect b="3269" l="1251" r="987" t="0"/>
          <a:stretch/>
        </p:blipFill>
        <p:spPr>
          <a:xfrm>
            <a:off x="4587425" y="1217375"/>
            <a:ext cx="4131400" cy="2590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5" name="Shape 245"/>
        <p:cNvGrpSpPr/>
        <p:nvPr/>
      </p:nvGrpSpPr>
      <p:grpSpPr>
        <a:xfrm>
          <a:off x="0" y="0"/>
          <a:ext cx="0" cy="0"/>
          <a:chOff x="0" y="0"/>
          <a:chExt cx="0" cy="0"/>
        </a:xfrm>
      </p:grpSpPr>
      <p:sp>
        <p:nvSpPr>
          <p:cNvPr id="246" name="Google Shape;246;g224417843fb_0_107"/>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git status, git branch</a:t>
            </a:r>
            <a:endParaRPr b="1" i="0" sz="3900" u="none" cap="none" strike="noStrike">
              <a:solidFill>
                <a:srgbClr val="0000FF"/>
              </a:solidFill>
              <a:latin typeface="Montserrat"/>
              <a:ea typeface="Montserrat"/>
              <a:cs typeface="Montserrat"/>
              <a:sym typeface="Montserrat"/>
            </a:endParaRPr>
          </a:p>
        </p:txBody>
      </p:sp>
      <p:cxnSp>
        <p:nvCxnSpPr>
          <p:cNvPr id="247" name="Google Shape;247;g224417843fb_0_107"/>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48" name="Google Shape;248;g224417843fb_0_107"/>
          <p:cNvGrpSpPr/>
          <p:nvPr/>
        </p:nvGrpSpPr>
        <p:grpSpPr>
          <a:xfrm>
            <a:off x="7866775" y="372825"/>
            <a:ext cx="786861" cy="757546"/>
            <a:chOff x="0" y="-9525"/>
            <a:chExt cx="354123" cy="394843"/>
          </a:xfrm>
        </p:grpSpPr>
        <p:sp>
          <p:nvSpPr>
            <p:cNvPr id="249" name="Google Shape;249;g224417843fb_0_10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50" name="Google Shape;250;g224417843fb_0_10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51" name="Google Shape;251;g224417843fb_0_107"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252" name="Google Shape;252;g224417843fb_0_107"/>
          <p:cNvSpPr txBox="1"/>
          <p:nvPr/>
        </p:nvSpPr>
        <p:spPr>
          <a:xfrm>
            <a:off x="692700" y="1304875"/>
            <a:ext cx="3999900" cy="3416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Para ver el estado de la rama actual y su contenido utilizamos:</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git status</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Es posible cambiar el nombre a la rama actual con el comando:</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git branch -m &lt;nombre&gt;</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Actualmente se está realizando una campaña para utilizar como rama principal main en lugar de master.</a:t>
            </a:r>
            <a:endParaRPr>
              <a:solidFill>
                <a:schemeClr val="dk1"/>
              </a:solidFill>
              <a:latin typeface="Archivo Narrow"/>
              <a:ea typeface="Archivo Narrow"/>
              <a:cs typeface="Archivo Narrow"/>
              <a:sym typeface="Archivo Narrow"/>
            </a:endParaRPr>
          </a:p>
        </p:txBody>
      </p:sp>
      <p:pic>
        <p:nvPicPr>
          <p:cNvPr id="253" name="Google Shape;253;g224417843fb_0_107"/>
          <p:cNvPicPr preferRelativeResize="0"/>
          <p:nvPr/>
        </p:nvPicPr>
        <p:blipFill rotWithShape="1">
          <a:blip r:embed="rId5">
            <a:alphaModFix/>
          </a:blip>
          <a:srcRect b="0" l="0" r="0" t="0"/>
          <a:stretch/>
        </p:blipFill>
        <p:spPr>
          <a:xfrm>
            <a:off x="4908600" y="1152474"/>
            <a:ext cx="3999900" cy="25754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7" name="Shape 257"/>
        <p:cNvGrpSpPr/>
        <p:nvPr/>
      </p:nvGrpSpPr>
      <p:grpSpPr>
        <a:xfrm>
          <a:off x="0" y="0"/>
          <a:ext cx="0" cy="0"/>
          <a:chOff x="0" y="0"/>
          <a:chExt cx="0" cy="0"/>
        </a:xfrm>
      </p:grpSpPr>
      <p:cxnSp>
        <p:nvCxnSpPr>
          <p:cNvPr id="258" name="Google Shape;258;g224417843fb_0_116"/>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59" name="Google Shape;259;g224417843fb_0_116"/>
          <p:cNvGrpSpPr/>
          <p:nvPr/>
        </p:nvGrpSpPr>
        <p:grpSpPr>
          <a:xfrm>
            <a:off x="7866775" y="372825"/>
            <a:ext cx="786861" cy="757546"/>
            <a:chOff x="0" y="-9525"/>
            <a:chExt cx="354123" cy="394843"/>
          </a:xfrm>
        </p:grpSpPr>
        <p:sp>
          <p:nvSpPr>
            <p:cNvPr id="260" name="Google Shape;260;g224417843fb_0_116"/>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61" name="Google Shape;261;g224417843fb_0_116"/>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62" name="Google Shape;262;g224417843fb_0_116"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263" name="Google Shape;263;g224417843fb_0_116"/>
          <p:cNvSpPr txBox="1"/>
          <p:nvPr/>
        </p:nvSpPr>
        <p:spPr>
          <a:xfrm>
            <a:off x="616500" y="1304875"/>
            <a:ext cx="3999900" cy="3416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Podemos ver el estado de los archivos que contiene la carpeta controlada por git usando </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git status.</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En color rojo vemos archivos agregados/modificados, que aún no se han incluido en el staging area.</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t/>
            </a:r>
            <a:endParaRPr>
              <a:solidFill>
                <a:schemeClr val="dk1"/>
              </a:solidFill>
              <a:latin typeface="Archivo Narrow"/>
              <a:ea typeface="Archivo Narrow"/>
              <a:cs typeface="Archivo Narrow"/>
              <a:sym typeface="Archivo Narrow"/>
            </a:endParaRPr>
          </a:p>
        </p:txBody>
      </p:sp>
      <p:pic>
        <p:nvPicPr>
          <p:cNvPr id="264" name="Google Shape;264;g224417843fb_0_116"/>
          <p:cNvPicPr preferRelativeResize="0"/>
          <p:nvPr/>
        </p:nvPicPr>
        <p:blipFill rotWithShape="1">
          <a:blip r:embed="rId5">
            <a:alphaModFix/>
          </a:blip>
          <a:srcRect b="0" l="0" r="0" t="0"/>
          <a:stretch/>
        </p:blipFill>
        <p:spPr>
          <a:xfrm>
            <a:off x="4832400" y="1152474"/>
            <a:ext cx="3999900" cy="2575474"/>
          </a:xfrm>
          <a:prstGeom prst="rect">
            <a:avLst/>
          </a:prstGeom>
          <a:noFill/>
          <a:ln>
            <a:noFill/>
          </a:ln>
        </p:spPr>
      </p:pic>
      <p:sp>
        <p:nvSpPr>
          <p:cNvPr id="265" name="Google Shape;265;g224417843fb_0_116"/>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git status, git branch</a:t>
            </a:r>
            <a:endParaRPr b="1" i="0" sz="3900" u="none" cap="none" strike="noStrike">
              <a:solidFill>
                <a:srgbClr val="0000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g2f22587397b_2_0"/>
          <p:cNvSpPr txBox="1"/>
          <p:nvPr/>
        </p:nvSpPr>
        <p:spPr>
          <a:xfrm>
            <a:off x="632700" y="1864600"/>
            <a:ext cx="7878600" cy="83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200" u="none" cap="none" strike="noStrike">
                <a:solidFill>
                  <a:srgbClr val="434343"/>
                </a:solidFill>
                <a:latin typeface="Archivo"/>
                <a:ea typeface="Archivo"/>
                <a:cs typeface="Archivo"/>
                <a:sym typeface="Archivo"/>
              </a:rPr>
              <a:t>¡Les damos la bienvenida! </a:t>
            </a:r>
            <a:endParaRPr b="1" i="0" sz="4200" u="none" cap="none" strike="noStrike">
              <a:solidFill>
                <a:srgbClr val="434343"/>
              </a:solidFill>
              <a:latin typeface="Archivo"/>
              <a:ea typeface="Archivo"/>
              <a:cs typeface="Archivo"/>
              <a:sym typeface="Archivo"/>
            </a:endParaRPr>
          </a:p>
        </p:txBody>
      </p:sp>
      <p:sp>
        <p:nvSpPr>
          <p:cNvPr id="62" name="Google Shape;62;g2f22587397b_2_0"/>
          <p:cNvSpPr/>
          <p:nvPr/>
        </p:nvSpPr>
        <p:spPr>
          <a:xfrm>
            <a:off x="2234850" y="2701950"/>
            <a:ext cx="4674300" cy="521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2f22587397b_2_0"/>
          <p:cNvSpPr txBox="1"/>
          <p:nvPr/>
        </p:nvSpPr>
        <p:spPr>
          <a:xfrm>
            <a:off x="2582550" y="2701900"/>
            <a:ext cx="4274700" cy="40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2000" u="none" cap="none" strike="noStrike">
                <a:solidFill>
                  <a:srgbClr val="434343"/>
                </a:solidFill>
                <a:latin typeface="Archivo Medium"/>
                <a:ea typeface="Archivo Medium"/>
                <a:cs typeface="Archivo Medium"/>
                <a:sym typeface="Archivo Medium"/>
              </a:rPr>
              <a:t>Vamos a comenzar a grabar la clase</a:t>
            </a:r>
            <a:endParaRPr b="0" i="0" sz="2000" u="none" cap="none" strike="noStrike">
              <a:solidFill>
                <a:srgbClr val="434343"/>
              </a:solidFill>
              <a:latin typeface="Archivo Medium"/>
              <a:ea typeface="Archivo Medium"/>
              <a:cs typeface="Archivo Medium"/>
              <a:sym typeface="Archivo Medium"/>
            </a:endParaRPr>
          </a:p>
        </p:txBody>
      </p:sp>
      <p:pic>
        <p:nvPicPr>
          <p:cNvPr id="64" name="Google Shape;64;g2f22587397b_2_0"/>
          <p:cNvPicPr preferRelativeResize="0"/>
          <p:nvPr/>
        </p:nvPicPr>
        <p:blipFill rotWithShape="1">
          <a:blip r:embed="rId4">
            <a:alphaModFix/>
          </a:blip>
          <a:srcRect b="0" l="0" r="0" t="0"/>
          <a:stretch/>
        </p:blipFill>
        <p:spPr>
          <a:xfrm>
            <a:off x="2327375" y="2813588"/>
            <a:ext cx="297825" cy="297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9" name="Shape 269"/>
        <p:cNvGrpSpPr/>
        <p:nvPr/>
      </p:nvGrpSpPr>
      <p:grpSpPr>
        <a:xfrm>
          <a:off x="0" y="0"/>
          <a:ext cx="0" cy="0"/>
          <a:chOff x="0" y="0"/>
          <a:chExt cx="0" cy="0"/>
        </a:xfrm>
      </p:grpSpPr>
      <p:sp>
        <p:nvSpPr>
          <p:cNvPr id="270" name="Google Shape;270;g224417843fb_0_125"/>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git add</a:t>
            </a:r>
            <a:endParaRPr b="1" i="0" sz="3900" u="none" cap="none" strike="noStrike">
              <a:solidFill>
                <a:srgbClr val="0000FF"/>
              </a:solidFill>
              <a:latin typeface="Montserrat"/>
              <a:ea typeface="Montserrat"/>
              <a:cs typeface="Montserrat"/>
              <a:sym typeface="Montserrat"/>
            </a:endParaRPr>
          </a:p>
        </p:txBody>
      </p:sp>
      <p:cxnSp>
        <p:nvCxnSpPr>
          <p:cNvPr id="271" name="Google Shape;271;g224417843fb_0_125"/>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72" name="Google Shape;272;g224417843fb_0_125"/>
          <p:cNvGrpSpPr/>
          <p:nvPr/>
        </p:nvGrpSpPr>
        <p:grpSpPr>
          <a:xfrm>
            <a:off x="7866775" y="372825"/>
            <a:ext cx="786861" cy="757546"/>
            <a:chOff x="0" y="-9525"/>
            <a:chExt cx="354123" cy="394843"/>
          </a:xfrm>
        </p:grpSpPr>
        <p:sp>
          <p:nvSpPr>
            <p:cNvPr id="273" name="Google Shape;273;g224417843fb_0_125"/>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74" name="Google Shape;274;g224417843fb_0_125"/>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75" name="Google Shape;275;g224417843fb_0_125"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276" name="Google Shape;276;g224417843fb_0_125"/>
          <p:cNvSpPr txBox="1"/>
          <p:nvPr/>
        </p:nvSpPr>
        <p:spPr>
          <a:xfrm>
            <a:off x="587300" y="1152475"/>
            <a:ext cx="3800400" cy="33876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git add incorpora los archivos que han sido creados o modificados recientemente al staging area. Se puede agregar un archivo con:</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git add &lt;archivo&gt;</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O todos con:</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git add .</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Los archivos listos para ser commiteados aparecen ahora en verde.</a:t>
            </a:r>
            <a:endParaRPr>
              <a:solidFill>
                <a:schemeClr val="dk1"/>
              </a:solidFill>
              <a:latin typeface="Archivo Narrow"/>
              <a:ea typeface="Archivo Narrow"/>
              <a:cs typeface="Archivo Narrow"/>
              <a:sym typeface="Archivo Narrow"/>
            </a:endParaRPr>
          </a:p>
        </p:txBody>
      </p:sp>
      <p:pic>
        <p:nvPicPr>
          <p:cNvPr id="277" name="Google Shape;277;g224417843fb_0_125"/>
          <p:cNvPicPr preferRelativeResize="0"/>
          <p:nvPr/>
        </p:nvPicPr>
        <p:blipFill rotWithShape="1">
          <a:blip r:embed="rId5">
            <a:alphaModFix/>
          </a:blip>
          <a:srcRect b="0" l="0" r="0" t="0"/>
          <a:stretch/>
        </p:blipFill>
        <p:spPr>
          <a:xfrm>
            <a:off x="4539649" y="1256825"/>
            <a:ext cx="4226967" cy="2721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1" name="Shape 281"/>
        <p:cNvGrpSpPr/>
        <p:nvPr/>
      </p:nvGrpSpPr>
      <p:grpSpPr>
        <a:xfrm>
          <a:off x="0" y="0"/>
          <a:ext cx="0" cy="0"/>
          <a:chOff x="0" y="0"/>
          <a:chExt cx="0" cy="0"/>
        </a:xfrm>
      </p:grpSpPr>
      <p:sp>
        <p:nvSpPr>
          <p:cNvPr id="282" name="Google Shape;282;g224417843fb_0_134"/>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git commit</a:t>
            </a:r>
            <a:endParaRPr b="1" i="0" sz="3900" u="none" cap="none" strike="noStrike">
              <a:solidFill>
                <a:srgbClr val="0000FF"/>
              </a:solidFill>
              <a:latin typeface="Montserrat"/>
              <a:ea typeface="Montserrat"/>
              <a:cs typeface="Montserrat"/>
              <a:sym typeface="Montserrat"/>
            </a:endParaRPr>
          </a:p>
        </p:txBody>
      </p:sp>
      <p:cxnSp>
        <p:nvCxnSpPr>
          <p:cNvPr id="283" name="Google Shape;283;g224417843fb_0_134"/>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84" name="Google Shape;284;g224417843fb_0_134"/>
          <p:cNvGrpSpPr/>
          <p:nvPr/>
        </p:nvGrpSpPr>
        <p:grpSpPr>
          <a:xfrm>
            <a:off x="7866775" y="372825"/>
            <a:ext cx="786861" cy="757546"/>
            <a:chOff x="0" y="-9525"/>
            <a:chExt cx="354123" cy="394843"/>
          </a:xfrm>
        </p:grpSpPr>
        <p:sp>
          <p:nvSpPr>
            <p:cNvPr id="285" name="Google Shape;285;g224417843fb_0_134"/>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86" name="Google Shape;286;g224417843fb_0_134"/>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87" name="Google Shape;287;g224417843fb_0_134"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288" name="Google Shape;288;g224417843fb_0_134"/>
          <p:cNvSpPr txBox="1"/>
          <p:nvPr/>
        </p:nvSpPr>
        <p:spPr>
          <a:xfrm>
            <a:off x="998800" y="1295300"/>
            <a:ext cx="7176900" cy="3318000"/>
          </a:xfrm>
          <a:prstGeom prst="rect">
            <a:avLst/>
          </a:prstGeom>
          <a:noFill/>
          <a:ln>
            <a:noFill/>
          </a:ln>
        </p:spPr>
        <p:txBody>
          <a:bodyPr anchorCtr="0" anchor="t" bIns="91425" lIns="91425" spcFirstLastPara="1" rIns="91425" wrap="square" tIns="91425">
            <a:normAutofit/>
          </a:bodyPr>
          <a:lstStyle/>
          <a:p>
            <a:pPr indent="45720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Los archivos del staging area se envían al repositorio local utilizando el comando git commit -m”comentario”, donde “comentario” es una explicación de los cambios implicados. Es importante incluir una descripción relevante en cada commit, ya que será lo que git nos mostrará cuando veamos el “historial” de cambios realizados.</a:t>
            </a:r>
            <a:br>
              <a:rPr lang="es">
                <a:solidFill>
                  <a:schemeClr val="dk1"/>
                </a:solidFill>
                <a:latin typeface="Archivo Narrow"/>
                <a:ea typeface="Archivo Narrow"/>
                <a:cs typeface="Archivo Narrow"/>
                <a:sym typeface="Archivo Narrow"/>
              </a:rPr>
            </a:br>
            <a:endParaRPr>
              <a:solidFill>
                <a:schemeClr val="dk1"/>
              </a:solidFill>
              <a:latin typeface="Archivo Narrow"/>
              <a:ea typeface="Archivo Narrow"/>
              <a:cs typeface="Archivo Narrow"/>
              <a:sym typeface="Archivo Narrow"/>
            </a:endParaRPr>
          </a:p>
          <a:p>
            <a:pPr indent="45720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Cada vez que realizamos un commit, git genera un punto de restauración al cual es posible volver en cualquier momento. Si no incluimos el comentario (git commit), y hemos configurado un editor de texto, git abre una ventana para que lo hagamos. Grabamos, cerramos, y el commit se habrá realizado.</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2" name="Shape 292"/>
        <p:cNvGrpSpPr/>
        <p:nvPr/>
      </p:nvGrpSpPr>
      <p:grpSpPr>
        <a:xfrm>
          <a:off x="0" y="0"/>
          <a:ext cx="0" cy="0"/>
          <a:chOff x="0" y="0"/>
          <a:chExt cx="0" cy="0"/>
        </a:xfrm>
      </p:grpSpPr>
      <p:sp>
        <p:nvSpPr>
          <p:cNvPr id="293" name="Google Shape;293;g224417843fb_0_161"/>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git log</a:t>
            </a:r>
            <a:endParaRPr b="1" i="0" sz="3900" u="none" cap="none" strike="noStrike">
              <a:solidFill>
                <a:srgbClr val="0000FF"/>
              </a:solidFill>
              <a:latin typeface="Montserrat"/>
              <a:ea typeface="Montserrat"/>
              <a:cs typeface="Montserrat"/>
              <a:sym typeface="Montserrat"/>
            </a:endParaRPr>
          </a:p>
        </p:txBody>
      </p:sp>
      <p:cxnSp>
        <p:nvCxnSpPr>
          <p:cNvPr id="294" name="Google Shape;294;g224417843fb_0_161"/>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95" name="Google Shape;295;g224417843fb_0_161"/>
          <p:cNvGrpSpPr/>
          <p:nvPr/>
        </p:nvGrpSpPr>
        <p:grpSpPr>
          <a:xfrm>
            <a:off x="7866775" y="372825"/>
            <a:ext cx="786861" cy="757546"/>
            <a:chOff x="0" y="-9525"/>
            <a:chExt cx="354123" cy="394843"/>
          </a:xfrm>
        </p:grpSpPr>
        <p:sp>
          <p:nvSpPr>
            <p:cNvPr id="296" name="Google Shape;296;g224417843fb_0_161"/>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97" name="Google Shape;297;g224417843fb_0_161"/>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98" name="Google Shape;298;g224417843fb_0_161"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299" name="Google Shape;299;g224417843fb_0_161"/>
          <p:cNvSpPr txBox="1"/>
          <p:nvPr/>
        </p:nvSpPr>
        <p:spPr>
          <a:xfrm>
            <a:off x="540300" y="1304875"/>
            <a:ext cx="3999900" cy="33876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Luego de hacer el commit, si queremos obtener un historial de los cambios realizados en los archivos que integran nuestro repositorio usamos git log </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El ciclo de trabajo, entonces, consiste en editar los archivos, enviarlos al staging area, y cuando estamos listos, hacemos un commit. Repetimos este proceso las veces que sea necesario.</a:t>
            </a:r>
            <a:endParaRPr>
              <a:solidFill>
                <a:schemeClr val="dk1"/>
              </a:solidFill>
              <a:latin typeface="Archivo Narrow"/>
              <a:ea typeface="Archivo Narrow"/>
              <a:cs typeface="Archivo Narrow"/>
              <a:sym typeface="Archivo Narrow"/>
            </a:endParaRPr>
          </a:p>
        </p:txBody>
      </p:sp>
      <p:pic>
        <p:nvPicPr>
          <p:cNvPr id="300" name="Google Shape;300;g224417843fb_0_161"/>
          <p:cNvPicPr preferRelativeResize="0"/>
          <p:nvPr/>
        </p:nvPicPr>
        <p:blipFill rotWithShape="1">
          <a:blip r:embed="rId5">
            <a:alphaModFix/>
          </a:blip>
          <a:srcRect b="0" l="0" r="0" t="0"/>
          <a:stretch/>
        </p:blipFill>
        <p:spPr>
          <a:xfrm>
            <a:off x="4539649" y="1256828"/>
            <a:ext cx="4226975" cy="198295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4" name="Shape 304"/>
        <p:cNvGrpSpPr/>
        <p:nvPr/>
      </p:nvGrpSpPr>
      <p:grpSpPr>
        <a:xfrm>
          <a:off x="0" y="0"/>
          <a:ext cx="0" cy="0"/>
          <a:chOff x="0" y="0"/>
          <a:chExt cx="0" cy="0"/>
        </a:xfrm>
      </p:grpSpPr>
      <p:sp>
        <p:nvSpPr>
          <p:cNvPr id="305" name="Google Shape;305;g224417843fb_0_170"/>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git diff</a:t>
            </a:r>
            <a:endParaRPr b="1" i="0" sz="3900" u="none" cap="none" strike="noStrike">
              <a:solidFill>
                <a:srgbClr val="0000FF"/>
              </a:solidFill>
              <a:latin typeface="Montserrat"/>
              <a:ea typeface="Montserrat"/>
              <a:cs typeface="Montserrat"/>
              <a:sym typeface="Montserrat"/>
            </a:endParaRPr>
          </a:p>
        </p:txBody>
      </p:sp>
      <p:cxnSp>
        <p:nvCxnSpPr>
          <p:cNvPr id="306" name="Google Shape;306;g224417843fb_0_170"/>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07" name="Google Shape;307;g224417843fb_0_170"/>
          <p:cNvGrpSpPr/>
          <p:nvPr/>
        </p:nvGrpSpPr>
        <p:grpSpPr>
          <a:xfrm>
            <a:off x="7866775" y="372825"/>
            <a:ext cx="786861" cy="757546"/>
            <a:chOff x="0" y="-9525"/>
            <a:chExt cx="354123" cy="394843"/>
          </a:xfrm>
        </p:grpSpPr>
        <p:sp>
          <p:nvSpPr>
            <p:cNvPr id="308" name="Google Shape;308;g224417843fb_0_17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09" name="Google Shape;309;g224417843fb_0_17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10" name="Google Shape;310;g224417843fb_0_170"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311" name="Google Shape;311;g224417843fb_0_170"/>
          <p:cNvSpPr txBox="1"/>
          <p:nvPr/>
        </p:nvSpPr>
        <p:spPr>
          <a:xfrm>
            <a:off x="387900" y="1152475"/>
            <a:ext cx="3999900" cy="3387600"/>
          </a:xfrm>
          <a:prstGeom prst="rect">
            <a:avLst/>
          </a:prstGeom>
          <a:noFill/>
          <a:ln>
            <a:noFill/>
          </a:ln>
        </p:spPr>
        <p:txBody>
          <a:bodyPr anchorCtr="0" anchor="t" bIns="91425" lIns="91425" spcFirstLastPara="1" rIns="91425" wrap="square" tIns="91425">
            <a:normAutofit/>
          </a:bodyPr>
          <a:lstStyle/>
          <a:p>
            <a:pPr indent="45720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Una característica muy potente de git es la posibilidad de visualizar los cambios que se han producido en un archivo. Con git diff podemos ver que líneas se agregaron (</a:t>
            </a:r>
            <a:r>
              <a:rPr lang="es">
                <a:solidFill>
                  <a:srgbClr val="6AA84F"/>
                </a:solidFill>
                <a:latin typeface="Archivo Narrow"/>
                <a:ea typeface="Archivo Narrow"/>
                <a:cs typeface="Archivo Narrow"/>
                <a:sym typeface="Archivo Narrow"/>
              </a:rPr>
              <a:t>verde</a:t>
            </a:r>
            <a:r>
              <a:rPr lang="es">
                <a:solidFill>
                  <a:schemeClr val="dk1"/>
                </a:solidFill>
                <a:latin typeface="Archivo Narrow"/>
                <a:ea typeface="Archivo Narrow"/>
                <a:cs typeface="Archivo Narrow"/>
                <a:sym typeface="Archivo Narrow"/>
              </a:rPr>
              <a:t>), eliminaron (</a:t>
            </a:r>
            <a:r>
              <a:rPr lang="es">
                <a:solidFill>
                  <a:srgbClr val="F92672"/>
                </a:solidFill>
                <a:latin typeface="Archivo Narrow"/>
                <a:ea typeface="Archivo Narrow"/>
                <a:cs typeface="Archivo Narrow"/>
                <a:sym typeface="Archivo Narrow"/>
              </a:rPr>
              <a:t>rojo</a:t>
            </a:r>
            <a:r>
              <a:rPr lang="es">
                <a:solidFill>
                  <a:schemeClr val="dk1"/>
                </a:solidFill>
                <a:latin typeface="Archivo Narrow"/>
                <a:ea typeface="Archivo Narrow"/>
                <a:cs typeface="Archivo Narrow"/>
                <a:sym typeface="Archivo Narrow"/>
              </a:rPr>
              <a:t>) o modificaron (</a:t>
            </a:r>
            <a:r>
              <a:rPr lang="es">
                <a:solidFill>
                  <a:srgbClr val="FFD966"/>
                </a:solidFill>
                <a:latin typeface="Archivo Narrow"/>
                <a:ea typeface="Archivo Narrow"/>
                <a:cs typeface="Archivo Narrow"/>
                <a:sym typeface="Archivo Narrow"/>
              </a:rPr>
              <a:t>amarillo</a:t>
            </a:r>
            <a:r>
              <a:rPr lang="es">
                <a:solidFill>
                  <a:schemeClr val="dk1"/>
                </a:solidFill>
                <a:latin typeface="Archivo Narrow"/>
                <a:ea typeface="Archivo Narrow"/>
                <a:cs typeface="Archivo Narrow"/>
                <a:sym typeface="Archivo Narrow"/>
              </a:rPr>
              <a:t>) entre la versión actual del mismo y la del último commit:</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git diff &lt;archivo&gt;</a:t>
            </a:r>
            <a:endParaRPr>
              <a:solidFill>
                <a:schemeClr val="dk1"/>
              </a:solidFill>
              <a:latin typeface="Archivo Narrow"/>
              <a:ea typeface="Archivo Narrow"/>
              <a:cs typeface="Archivo Narrow"/>
              <a:sym typeface="Archivo Narrow"/>
            </a:endParaRPr>
          </a:p>
        </p:txBody>
      </p:sp>
      <p:pic>
        <p:nvPicPr>
          <p:cNvPr id="312" name="Google Shape;312;g224417843fb_0_170"/>
          <p:cNvPicPr preferRelativeResize="0"/>
          <p:nvPr/>
        </p:nvPicPr>
        <p:blipFill rotWithShape="1">
          <a:blip r:embed="rId5">
            <a:alphaModFix/>
          </a:blip>
          <a:srcRect b="0" l="0" r="0" t="0"/>
          <a:stretch/>
        </p:blipFill>
        <p:spPr>
          <a:xfrm>
            <a:off x="4539649" y="1269575"/>
            <a:ext cx="4226975" cy="229956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6" name="Shape 316"/>
        <p:cNvGrpSpPr/>
        <p:nvPr/>
      </p:nvGrpSpPr>
      <p:grpSpPr>
        <a:xfrm>
          <a:off x="0" y="0"/>
          <a:ext cx="0" cy="0"/>
          <a:chOff x="0" y="0"/>
          <a:chExt cx="0" cy="0"/>
        </a:xfrm>
      </p:grpSpPr>
      <p:sp>
        <p:nvSpPr>
          <p:cNvPr id="317" name="Google Shape;317;g224417843fb_0_179"/>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git reset</a:t>
            </a:r>
            <a:endParaRPr b="1" i="0" sz="3900" u="none" cap="none" strike="noStrike">
              <a:solidFill>
                <a:srgbClr val="0000FF"/>
              </a:solidFill>
              <a:latin typeface="Montserrat"/>
              <a:ea typeface="Montserrat"/>
              <a:cs typeface="Montserrat"/>
              <a:sym typeface="Montserrat"/>
            </a:endParaRPr>
          </a:p>
        </p:txBody>
      </p:sp>
      <p:cxnSp>
        <p:nvCxnSpPr>
          <p:cNvPr id="318" name="Google Shape;318;g224417843fb_0_179"/>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19" name="Google Shape;319;g224417843fb_0_179"/>
          <p:cNvGrpSpPr/>
          <p:nvPr/>
        </p:nvGrpSpPr>
        <p:grpSpPr>
          <a:xfrm>
            <a:off x="7866775" y="372825"/>
            <a:ext cx="786861" cy="757546"/>
            <a:chOff x="0" y="-9525"/>
            <a:chExt cx="354123" cy="394843"/>
          </a:xfrm>
        </p:grpSpPr>
        <p:sp>
          <p:nvSpPr>
            <p:cNvPr id="320" name="Google Shape;320;g224417843fb_0_17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21" name="Google Shape;321;g224417843fb_0_17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22" name="Google Shape;322;g224417843fb_0_179"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323" name="Google Shape;323;g224417843fb_0_179"/>
          <p:cNvSpPr txBox="1"/>
          <p:nvPr/>
        </p:nvSpPr>
        <p:spPr>
          <a:xfrm>
            <a:off x="432000" y="12953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Existen tres maneras de descartar cambios que hayamos realizado:</a:t>
            </a:r>
            <a:endParaRPr>
              <a:solidFill>
                <a:schemeClr val="dk1"/>
              </a:solidFill>
              <a:latin typeface="Archivo Narrow"/>
              <a:ea typeface="Archivo Narrow"/>
              <a:cs typeface="Archivo Narrow"/>
              <a:sym typeface="Archivo Narrow"/>
            </a:endParaRPr>
          </a:p>
          <a:p>
            <a:pPr indent="0" lvl="0" marL="179999" rtl="0" algn="l">
              <a:lnSpc>
                <a:spcPct val="115000"/>
              </a:lnSpc>
              <a:spcBef>
                <a:spcPts val="1200"/>
              </a:spcBef>
              <a:spcAft>
                <a:spcPts val="0"/>
              </a:spcAft>
              <a:buNone/>
            </a:pPr>
            <a:r>
              <a:rPr b="1" lang="es">
                <a:solidFill>
                  <a:schemeClr val="dk1"/>
                </a:solidFill>
                <a:latin typeface="Archivo Narrow"/>
                <a:ea typeface="Archivo Narrow"/>
                <a:cs typeface="Archivo Narrow"/>
                <a:sym typeface="Archivo Narrow"/>
              </a:rPr>
              <a:t>git checkout:</a:t>
            </a:r>
            <a:r>
              <a:rPr lang="es">
                <a:solidFill>
                  <a:schemeClr val="dk1"/>
                </a:solidFill>
                <a:latin typeface="Archivo Narrow"/>
                <a:ea typeface="Archivo Narrow"/>
                <a:cs typeface="Archivo Narrow"/>
                <a:sym typeface="Archivo Narrow"/>
              </a:rPr>
              <a:t> descarta los cambios sobre el archivo y vuelve a la versión que esté en el último commit del repositorio.</a:t>
            </a:r>
            <a:endParaRPr>
              <a:solidFill>
                <a:schemeClr val="dk1"/>
              </a:solidFill>
              <a:latin typeface="Archivo Narrow"/>
              <a:ea typeface="Archivo Narrow"/>
              <a:cs typeface="Archivo Narrow"/>
              <a:sym typeface="Archivo Narrow"/>
            </a:endParaRPr>
          </a:p>
          <a:p>
            <a:pPr indent="0" lvl="0" marL="179999" rtl="0" algn="l">
              <a:lnSpc>
                <a:spcPct val="115000"/>
              </a:lnSpc>
              <a:spcBef>
                <a:spcPts val="1200"/>
              </a:spcBef>
              <a:spcAft>
                <a:spcPts val="0"/>
              </a:spcAft>
              <a:buNone/>
            </a:pPr>
            <a:r>
              <a:rPr b="1" lang="es">
                <a:solidFill>
                  <a:schemeClr val="dk1"/>
                </a:solidFill>
                <a:latin typeface="Archivo Narrow"/>
                <a:ea typeface="Archivo Narrow"/>
                <a:cs typeface="Archivo Narrow"/>
                <a:sym typeface="Archivo Narrow"/>
              </a:rPr>
              <a:t>git reset</a:t>
            </a:r>
            <a:r>
              <a:rPr lang="es">
                <a:solidFill>
                  <a:schemeClr val="dk1"/>
                </a:solidFill>
                <a:latin typeface="Archivo Narrow"/>
                <a:ea typeface="Archivo Narrow"/>
                <a:cs typeface="Archivo Narrow"/>
                <a:sym typeface="Archivo Narrow"/>
              </a:rPr>
              <a:t>  --hard: descarta todos los cambios no commiteados, sin guardarlos. Vuelve a las versiones del último commit realizado.</a:t>
            </a:r>
            <a:endParaRPr>
              <a:solidFill>
                <a:schemeClr val="dk1"/>
              </a:solidFill>
              <a:latin typeface="Archivo Narrow"/>
              <a:ea typeface="Archivo Narrow"/>
              <a:cs typeface="Archivo Narrow"/>
              <a:sym typeface="Archivo Narrow"/>
            </a:endParaRPr>
          </a:p>
          <a:p>
            <a:pPr indent="0" lvl="0" marL="179999" rtl="0" algn="l">
              <a:lnSpc>
                <a:spcPct val="115000"/>
              </a:lnSpc>
              <a:spcBef>
                <a:spcPts val="1200"/>
              </a:spcBef>
              <a:spcAft>
                <a:spcPts val="1200"/>
              </a:spcAft>
              <a:buNone/>
            </a:pPr>
            <a:r>
              <a:rPr b="1" lang="es">
                <a:solidFill>
                  <a:schemeClr val="dk1"/>
                </a:solidFill>
                <a:latin typeface="Archivo Narrow"/>
                <a:ea typeface="Archivo Narrow"/>
                <a:cs typeface="Archivo Narrow"/>
                <a:sym typeface="Archivo Narrow"/>
              </a:rPr>
              <a:t>git stash:</a:t>
            </a:r>
            <a:r>
              <a:rPr lang="es">
                <a:solidFill>
                  <a:schemeClr val="dk1"/>
                </a:solidFill>
                <a:latin typeface="Archivo Narrow"/>
                <a:ea typeface="Archivo Narrow"/>
                <a:cs typeface="Archivo Narrow"/>
                <a:sym typeface="Archivo Narrow"/>
              </a:rPr>
              <a:t> descarta todos los cambios no commiteados, guardandolos para poder recuperarlos en un futuro.</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7" name="Shape 327"/>
        <p:cNvGrpSpPr/>
        <p:nvPr/>
      </p:nvGrpSpPr>
      <p:grpSpPr>
        <a:xfrm>
          <a:off x="0" y="0"/>
          <a:ext cx="0" cy="0"/>
          <a:chOff x="0" y="0"/>
          <a:chExt cx="0" cy="0"/>
        </a:xfrm>
      </p:grpSpPr>
      <p:sp>
        <p:nvSpPr>
          <p:cNvPr id="328" name="Google Shape;328;g224417843fb_0_188"/>
          <p:cNvSpPr txBox="1"/>
          <p:nvPr/>
        </p:nvSpPr>
        <p:spPr>
          <a:xfrm>
            <a:off x="587300" y="129325"/>
            <a:ext cx="7219800" cy="936600"/>
          </a:xfrm>
          <a:prstGeom prst="rect">
            <a:avLst/>
          </a:prstGeom>
          <a:noFill/>
          <a:ln>
            <a:noFill/>
          </a:ln>
        </p:spPr>
        <p:txBody>
          <a:bodyPr anchorCtr="0" anchor="b" bIns="91425" lIns="91425" spcFirstLastPara="1" rIns="91425" wrap="square" tIns="91425">
            <a:normAutofit fontScale="77500"/>
          </a:bodyPr>
          <a:lstStyle/>
          <a:p>
            <a:pPr indent="0" lvl="0" marL="0" marR="0" rtl="0" algn="l">
              <a:lnSpc>
                <a:spcPct val="120000"/>
              </a:lnSpc>
              <a:spcBef>
                <a:spcPts val="0"/>
              </a:spcBef>
              <a:spcAft>
                <a:spcPts val="0"/>
              </a:spcAft>
              <a:buClr>
                <a:schemeClr val="dk1"/>
              </a:buClr>
              <a:buSzPct val="32352"/>
              <a:buFont typeface="Arial"/>
              <a:buNone/>
            </a:pPr>
            <a:r>
              <a:rPr lang="es" sz="3400">
                <a:solidFill>
                  <a:schemeClr val="dk1"/>
                </a:solidFill>
                <a:latin typeface="Archivo Black"/>
                <a:ea typeface="Archivo Black"/>
                <a:cs typeface="Archivo Black"/>
                <a:sym typeface="Archivo Black"/>
              </a:rPr>
              <a:t>Git | Recuperar cambios descartados</a:t>
            </a:r>
            <a:endParaRPr b="1" i="0" sz="3900" u="none" cap="none" strike="noStrike">
              <a:solidFill>
                <a:srgbClr val="0000FF"/>
              </a:solidFill>
              <a:latin typeface="Montserrat"/>
              <a:ea typeface="Montserrat"/>
              <a:cs typeface="Montserrat"/>
              <a:sym typeface="Montserrat"/>
            </a:endParaRPr>
          </a:p>
        </p:txBody>
      </p:sp>
      <p:cxnSp>
        <p:nvCxnSpPr>
          <p:cNvPr id="329" name="Google Shape;329;g224417843fb_0_188"/>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30" name="Google Shape;330;g224417843fb_0_188"/>
          <p:cNvGrpSpPr/>
          <p:nvPr/>
        </p:nvGrpSpPr>
        <p:grpSpPr>
          <a:xfrm>
            <a:off x="7866775" y="372825"/>
            <a:ext cx="786861" cy="757546"/>
            <a:chOff x="0" y="-9525"/>
            <a:chExt cx="354123" cy="394843"/>
          </a:xfrm>
        </p:grpSpPr>
        <p:sp>
          <p:nvSpPr>
            <p:cNvPr id="331" name="Google Shape;331;g224417843fb_0_18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32" name="Google Shape;332;g224417843fb_0_18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33" name="Google Shape;333;g224417843fb_0_188"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334" name="Google Shape;334;g224417843fb_0_188"/>
          <p:cNvSpPr txBox="1"/>
          <p:nvPr/>
        </p:nvSpPr>
        <p:spPr>
          <a:xfrm>
            <a:off x="849275" y="1295300"/>
            <a:ext cx="7276800" cy="34524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Los cambios que han sido descartados con git stash pueden ser recuperados.</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rPr b="1" lang="es">
                <a:solidFill>
                  <a:schemeClr val="dk1"/>
                </a:solidFill>
                <a:latin typeface="Archivo Narrow"/>
                <a:ea typeface="Archivo Narrow"/>
                <a:cs typeface="Archivo Narrow"/>
                <a:sym typeface="Archivo Narrow"/>
              </a:rPr>
              <a:t>git stash list:</a:t>
            </a:r>
            <a:r>
              <a:rPr lang="es">
                <a:solidFill>
                  <a:schemeClr val="dk1"/>
                </a:solidFill>
                <a:latin typeface="Archivo Narrow"/>
                <a:ea typeface="Archivo Narrow"/>
                <a:cs typeface="Archivo Narrow"/>
                <a:sym typeface="Archivo Narrow"/>
              </a:rPr>
              <a:t> lista todos los “puntos de restauración” que hemos generado con “stash”. El más reciente tiene el índice 0 (cero).</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rPr b="1" lang="es">
                <a:solidFill>
                  <a:schemeClr val="dk1"/>
                </a:solidFill>
                <a:latin typeface="Archivo Narrow"/>
                <a:ea typeface="Archivo Narrow"/>
                <a:cs typeface="Archivo Narrow"/>
                <a:sym typeface="Archivo Narrow"/>
              </a:rPr>
              <a:t>git stash show –p &lt;stash-name&gt;: </a:t>
            </a:r>
            <a:r>
              <a:rPr lang="es">
                <a:solidFill>
                  <a:schemeClr val="dk1"/>
                </a:solidFill>
                <a:latin typeface="Archivo Narrow"/>
                <a:ea typeface="Archivo Narrow"/>
                <a:cs typeface="Archivo Narrow"/>
                <a:sym typeface="Archivo Narrow"/>
              </a:rPr>
              <a:t>Muestra los cambios que se encuentran guardados en un stash en particular.</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rPr b="1" lang="es">
                <a:solidFill>
                  <a:schemeClr val="dk1"/>
                </a:solidFill>
                <a:latin typeface="Archivo Narrow"/>
                <a:ea typeface="Archivo Narrow"/>
                <a:cs typeface="Archivo Narrow"/>
                <a:sym typeface="Archivo Narrow"/>
              </a:rPr>
              <a:t>git stash apply &lt;stash-name&gt;:</a:t>
            </a:r>
            <a:r>
              <a:rPr lang="es">
                <a:solidFill>
                  <a:schemeClr val="dk1"/>
                </a:solidFill>
                <a:latin typeface="Archivo Narrow"/>
                <a:ea typeface="Archivo Narrow"/>
                <a:cs typeface="Archivo Narrow"/>
                <a:sym typeface="Archivo Narrow"/>
              </a:rPr>
              <a:t> Recupera los cambios desde un stash en particular (no se elimina el punto de restauración).</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rPr b="1" lang="es">
                <a:solidFill>
                  <a:schemeClr val="dk1"/>
                </a:solidFill>
                <a:latin typeface="Archivo Narrow"/>
                <a:ea typeface="Archivo Narrow"/>
                <a:cs typeface="Archivo Narrow"/>
                <a:sym typeface="Archivo Narrow"/>
              </a:rPr>
              <a:t>git stash drop &lt;stash-name&gt;: </a:t>
            </a:r>
            <a:r>
              <a:rPr lang="es">
                <a:solidFill>
                  <a:schemeClr val="dk1"/>
                </a:solidFill>
                <a:latin typeface="Archivo Narrow"/>
                <a:ea typeface="Archivo Narrow"/>
                <a:cs typeface="Archivo Narrow"/>
                <a:sym typeface="Archivo Narrow"/>
              </a:rPr>
              <a:t>Elimina un “punto de restauración” de forma definitiva, y la pila de cambios stasheados se reordenará. Esta acción es irreversible.</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8" name="Shape 338"/>
        <p:cNvGrpSpPr/>
        <p:nvPr/>
      </p:nvGrpSpPr>
      <p:grpSpPr>
        <a:xfrm>
          <a:off x="0" y="0"/>
          <a:ext cx="0" cy="0"/>
          <a:chOff x="0" y="0"/>
          <a:chExt cx="0" cy="0"/>
        </a:xfrm>
      </p:grpSpPr>
      <p:sp>
        <p:nvSpPr>
          <p:cNvPr id="339" name="Google Shape;339;g224417843fb_0_203"/>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.gitignore</a:t>
            </a:r>
            <a:endParaRPr b="1" i="0" sz="3900" u="none" cap="none" strike="noStrike">
              <a:solidFill>
                <a:srgbClr val="0000FF"/>
              </a:solidFill>
              <a:latin typeface="Montserrat"/>
              <a:ea typeface="Montserrat"/>
              <a:cs typeface="Montserrat"/>
              <a:sym typeface="Montserrat"/>
            </a:endParaRPr>
          </a:p>
        </p:txBody>
      </p:sp>
      <p:cxnSp>
        <p:nvCxnSpPr>
          <p:cNvPr id="340" name="Google Shape;340;g224417843fb_0_203"/>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41" name="Google Shape;341;g224417843fb_0_203"/>
          <p:cNvGrpSpPr/>
          <p:nvPr/>
        </p:nvGrpSpPr>
        <p:grpSpPr>
          <a:xfrm>
            <a:off x="7866775" y="372825"/>
            <a:ext cx="786861" cy="757546"/>
            <a:chOff x="0" y="-9525"/>
            <a:chExt cx="354123" cy="394843"/>
          </a:xfrm>
        </p:grpSpPr>
        <p:sp>
          <p:nvSpPr>
            <p:cNvPr id="342" name="Google Shape;342;g224417843fb_0_20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43" name="Google Shape;343;g224417843fb_0_20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44" name="Google Shape;344;g224417843fb_0_203"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345" name="Google Shape;345;g224417843fb_0_203"/>
          <p:cNvSpPr txBox="1"/>
          <p:nvPr/>
        </p:nvSpPr>
        <p:spPr>
          <a:xfrm>
            <a:off x="540300" y="1304875"/>
            <a:ext cx="3999900" cy="3387600"/>
          </a:xfrm>
          <a:prstGeom prst="rect">
            <a:avLst/>
          </a:prstGeom>
          <a:noFill/>
          <a:ln>
            <a:noFill/>
          </a:ln>
        </p:spPr>
        <p:txBody>
          <a:bodyPr anchorCtr="0" anchor="t" bIns="91425" lIns="91425" spcFirstLastPara="1" rIns="91425" wrap="square" tIns="91425">
            <a:normAutofit/>
          </a:bodyPr>
          <a:lstStyle/>
          <a:p>
            <a:pPr indent="45720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Cuando no necesitamos que todos los archivos de nuestro proyecto sean gestionados por git podemos hacer una lista con los archivos y/o carpetas a excluir, y guardarla en un archivo de texto que tenga el nombre .gitignore. Se debe poner un nombre por línea y todos los archivos allí listados serán ignorados por git.</a:t>
            </a:r>
            <a:endParaRPr>
              <a:solidFill>
                <a:schemeClr val="dk1"/>
              </a:solidFill>
              <a:latin typeface="Archivo Narrow"/>
              <a:ea typeface="Archivo Narrow"/>
              <a:cs typeface="Archivo Narrow"/>
              <a:sym typeface="Archivo Narrow"/>
            </a:endParaRPr>
          </a:p>
        </p:txBody>
      </p:sp>
      <p:pic>
        <p:nvPicPr>
          <p:cNvPr id="346" name="Google Shape;346;g224417843fb_0_203"/>
          <p:cNvPicPr preferRelativeResize="0"/>
          <p:nvPr/>
        </p:nvPicPr>
        <p:blipFill rotWithShape="1">
          <a:blip r:embed="rId5">
            <a:alphaModFix/>
          </a:blip>
          <a:srcRect b="16895" l="0" r="0" t="0"/>
          <a:stretch/>
        </p:blipFill>
        <p:spPr>
          <a:xfrm>
            <a:off x="5148400" y="941525"/>
            <a:ext cx="2734525" cy="1560900"/>
          </a:xfrm>
          <a:prstGeom prst="rect">
            <a:avLst/>
          </a:prstGeom>
          <a:noFill/>
          <a:ln>
            <a:noFill/>
          </a:ln>
        </p:spPr>
      </p:pic>
      <p:pic>
        <p:nvPicPr>
          <p:cNvPr id="347" name="Google Shape;347;g224417843fb_0_203"/>
          <p:cNvPicPr preferRelativeResize="0"/>
          <p:nvPr/>
        </p:nvPicPr>
        <p:blipFill rotWithShape="1">
          <a:blip r:embed="rId6">
            <a:alphaModFix/>
          </a:blip>
          <a:srcRect b="36220" l="0" r="0" t="0"/>
          <a:stretch/>
        </p:blipFill>
        <p:spPr>
          <a:xfrm>
            <a:off x="4648200" y="2461713"/>
            <a:ext cx="3818325" cy="193291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1" name="Shape 351"/>
        <p:cNvGrpSpPr/>
        <p:nvPr/>
      </p:nvGrpSpPr>
      <p:grpSpPr>
        <a:xfrm>
          <a:off x="0" y="0"/>
          <a:ext cx="0" cy="0"/>
          <a:chOff x="0" y="0"/>
          <a:chExt cx="0" cy="0"/>
        </a:xfrm>
      </p:grpSpPr>
      <p:sp>
        <p:nvSpPr>
          <p:cNvPr id="352" name="Google Shape;352;g224417843fb_0_212"/>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git branch</a:t>
            </a:r>
            <a:endParaRPr b="1" i="0" sz="3900" u="none" cap="none" strike="noStrike">
              <a:solidFill>
                <a:srgbClr val="0000FF"/>
              </a:solidFill>
              <a:latin typeface="Montserrat"/>
              <a:ea typeface="Montserrat"/>
              <a:cs typeface="Montserrat"/>
              <a:sym typeface="Montserrat"/>
            </a:endParaRPr>
          </a:p>
        </p:txBody>
      </p:sp>
      <p:cxnSp>
        <p:nvCxnSpPr>
          <p:cNvPr id="353" name="Google Shape;353;g224417843fb_0_212"/>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54" name="Google Shape;354;g224417843fb_0_212"/>
          <p:cNvGrpSpPr/>
          <p:nvPr/>
        </p:nvGrpSpPr>
        <p:grpSpPr>
          <a:xfrm>
            <a:off x="7866775" y="372825"/>
            <a:ext cx="786861" cy="757546"/>
            <a:chOff x="0" y="-9525"/>
            <a:chExt cx="354123" cy="394843"/>
          </a:xfrm>
        </p:grpSpPr>
        <p:sp>
          <p:nvSpPr>
            <p:cNvPr id="355" name="Google Shape;355;g224417843fb_0_21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56" name="Google Shape;356;g224417843fb_0_21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57" name="Google Shape;357;g224417843fb_0_212"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358" name="Google Shape;358;g224417843fb_0_212"/>
          <p:cNvSpPr txBox="1"/>
          <p:nvPr/>
        </p:nvSpPr>
        <p:spPr>
          <a:xfrm>
            <a:off x="587300" y="1152475"/>
            <a:ext cx="3962700" cy="33876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Podemos crear una nueva rama en nuestro proyecto, mediante estos comandos:</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rPr b="1" lang="es">
                <a:solidFill>
                  <a:schemeClr val="dk1"/>
                </a:solidFill>
                <a:latin typeface="Archivo Narrow"/>
                <a:ea typeface="Archivo Narrow"/>
                <a:cs typeface="Archivo Narrow"/>
                <a:sym typeface="Archivo Narrow"/>
              </a:rPr>
              <a:t>git branch: </a:t>
            </a:r>
            <a:r>
              <a:rPr lang="es">
                <a:solidFill>
                  <a:schemeClr val="dk1"/>
                </a:solidFill>
                <a:latin typeface="Archivo Narrow"/>
                <a:ea typeface="Archivo Narrow"/>
                <a:cs typeface="Archivo Narrow"/>
                <a:sym typeface="Archivo Narrow"/>
              </a:rPr>
              <a:t>muestra la(s) ramas que componen el proyecto.</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rPr b="1" lang="es">
                <a:solidFill>
                  <a:schemeClr val="dk1"/>
                </a:solidFill>
                <a:latin typeface="Archivo Narrow"/>
                <a:ea typeface="Archivo Narrow"/>
                <a:cs typeface="Archivo Narrow"/>
                <a:sym typeface="Archivo Narrow"/>
              </a:rPr>
              <a:t>git branch &lt;nombre de la rama&gt;:</a:t>
            </a:r>
            <a:r>
              <a:rPr lang="es">
                <a:solidFill>
                  <a:schemeClr val="dk1"/>
                </a:solidFill>
                <a:latin typeface="Archivo Narrow"/>
                <a:ea typeface="Archivo Narrow"/>
                <a:cs typeface="Archivo Narrow"/>
                <a:sym typeface="Archivo Narrow"/>
              </a:rPr>
              <a:t> crea una nueva rama con el nombre indicado</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rPr b="1" lang="es">
                <a:solidFill>
                  <a:schemeClr val="dk1"/>
                </a:solidFill>
                <a:latin typeface="Archivo Narrow"/>
                <a:ea typeface="Archivo Narrow"/>
                <a:cs typeface="Archivo Narrow"/>
                <a:sym typeface="Archivo Narrow"/>
              </a:rPr>
              <a:t>git checkout &lt;nombre de la rama&gt;: </a:t>
            </a:r>
            <a:r>
              <a:rPr lang="es">
                <a:solidFill>
                  <a:schemeClr val="dk1"/>
                </a:solidFill>
                <a:latin typeface="Archivo Narrow"/>
                <a:ea typeface="Archivo Narrow"/>
                <a:cs typeface="Archivo Narrow"/>
                <a:sym typeface="Archivo Narrow"/>
              </a:rPr>
              <a:t>cambio a otra rama para trabajar en ella.</a:t>
            </a:r>
            <a:endParaRPr>
              <a:solidFill>
                <a:schemeClr val="dk1"/>
              </a:solidFill>
              <a:latin typeface="Archivo Narrow"/>
              <a:ea typeface="Archivo Narrow"/>
              <a:cs typeface="Archivo Narrow"/>
              <a:sym typeface="Archivo Narrow"/>
            </a:endParaRPr>
          </a:p>
        </p:txBody>
      </p:sp>
      <p:pic>
        <p:nvPicPr>
          <p:cNvPr id="359" name="Google Shape;359;g224417843fb_0_212"/>
          <p:cNvPicPr preferRelativeResize="0"/>
          <p:nvPr/>
        </p:nvPicPr>
        <p:blipFill rotWithShape="1">
          <a:blip r:embed="rId5">
            <a:alphaModFix/>
          </a:blip>
          <a:srcRect b="0" l="0" r="0" t="0"/>
          <a:stretch/>
        </p:blipFill>
        <p:spPr>
          <a:xfrm>
            <a:off x="4724400" y="1261052"/>
            <a:ext cx="3818325" cy="274457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224417843fb_0_247"/>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369" name="Google Shape;369;g224417843fb_0_247"/>
          <p:cNvGrpSpPr/>
          <p:nvPr/>
        </p:nvGrpSpPr>
        <p:grpSpPr>
          <a:xfrm>
            <a:off x="3269275" y="2027500"/>
            <a:ext cx="995192" cy="986239"/>
            <a:chOff x="0" y="-9525"/>
            <a:chExt cx="354123" cy="394843"/>
          </a:xfrm>
        </p:grpSpPr>
        <p:sp>
          <p:nvSpPr>
            <p:cNvPr id="370" name="Google Shape;370;g224417843fb_0_24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71" name="Google Shape;371;g224417843fb_0_24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372" name="Google Shape;372;g224417843fb_0_247"/>
          <p:cNvSpPr txBox="1"/>
          <p:nvPr/>
        </p:nvSpPr>
        <p:spPr>
          <a:xfrm>
            <a:off x="4444578" y="2243350"/>
            <a:ext cx="4470900" cy="4311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5200"/>
              <a:buFont typeface="Arial"/>
              <a:buNone/>
            </a:pPr>
            <a:r>
              <a:rPr lang="es" sz="2800">
                <a:solidFill>
                  <a:schemeClr val="dk1"/>
                </a:solidFill>
                <a:latin typeface="Archivo Black"/>
                <a:ea typeface="Archivo Black"/>
                <a:cs typeface="Archivo Black"/>
                <a:sym typeface="Archivo Black"/>
              </a:rPr>
              <a:t>GitHub </a:t>
            </a:r>
            <a:endParaRPr sz="2800">
              <a:solidFill>
                <a:schemeClr val="dk1"/>
              </a:solidFill>
              <a:latin typeface="Archivo Black"/>
              <a:ea typeface="Archivo Black"/>
              <a:cs typeface="Archivo Black"/>
              <a:sym typeface="Archivo Black"/>
            </a:endParaRPr>
          </a:p>
        </p:txBody>
      </p:sp>
      <p:pic>
        <p:nvPicPr>
          <p:cNvPr id="373" name="Google Shape;373;g224417843fb_0_247" title="Archivo:GitHub Mark.png - Wikipedia, la enciclopedia libre"/>
          <p:cNvPicPr preferRelativeResize="0"/>
          <p:nvPr/>
        </p:nvPicPr>
        <p:blipFill>
          <a:blip r:embed="rId4">
            <a:alphaModFix/>
          </a:blip>
          <a:stretch>
            <a:fillRect/>
          </a:stretch>
        </p:blipFill>
        <p:spPr>
          <a:xfrm>
            <a:off x="3364175" y="2115889"/>
            <a:ext cx="805400" cy="785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7" name="Shape 377"/>
        <p:cNvGrpSpPr/>
        <p:nvPr/>
      </p:nvGrpSpPr>
      <p:grpSpPr>
        <a:xfrm>
          <a:off x="0" y="0"/>
          <a:ext cx="0" cy="0"/>
          <a:chOff x="0" y="0"/>
          <a:chExt cx="0" cy="0"/>
        </a:xfrm>
      </p:grpSpPr>
      <p:sp>
        <p:nvSpPr>
          <p:cNvPr id="378" name="Google Shape;378;g224417843fb_0_221"/>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Github</a:t>
            </a:r>
            <a:endParaRPr b="1" i="0" sz="3900" u="none" cap="none" strike="noStrike">
              <a:solidFill>
                <a:srgbClr val="0000FF"/>
              </a:solidFill>
              <a:latin typeface="Montserrat"/>
              <a:ea typeface="Montserrat"/>
              <a:cs typeface="Montserrat"/>
              <a:sym typeface="Montserrat"/>
            </a:endParaRPr>
          </a:p>
        </p:txBody>
      </p:sp>
      <p:cxnSp>
        <p:nvCxnSpPr>
          <p:cNvPr id="379" name="Google Shape;379;g224417843fb_0_221"/>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80" name="Google Shape;380;g224417843fb_0_221"/>
          <p:cNvGrpSpPr/>
          <p:nvPr/>
        </p:nvGrpSpPr>
        <p:grpSpPr>
          <a:xfrm>
            <a:off x="7866775" y="372825"/>
            <a:ext cx="786861" cy="757546"/>
            <a:chOff x="0" y="-9525"/>
            <a:chExt cx="354123" cy="394843"/>
          </a:xfrm>
        </p:grpSpPr>
        <p:sp>
          <p:nvSpPr>
            <p:cNvPr id="381" name="Google Shape;381;g224417843fb_0_221"/>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82" name="Google Shape;382;g224417843fb_0_221"/>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83" name="Google Shape;383;g224417843fb_0_221" title="Archivo:GitHub Mark.png - Wikipedia, la enciclopedia libre"/>
          <p:cNvPicPr preferRelativeResize="0"/>
          <p:nvPr/>
        </p:nvPicPr>
        <p:blipFill>
          <a:blip r:embed="rId4">
            <a:alphaModFix/>
          </a:blip>
          <a:stretch>
            <a:fillRect/>
          </a:stretch>
        </p:blipFill>
        <p:spPr>
          <a:xfrm>
            <a:off x="7906413" y="406438"/>
            <a:ext cx="707583" cy="690325"/>
          </a:xfrm>
          <a:prstGeom prst="rect">
            <a:avLst/>
          </a:prstGeom>
          <a:noFill/>
          <a:ln>
            <a:noFill/>
          </a:ln>
        </p:spPr>
      </p:pic>
      <p:sp>
        <p:nvSpPr>
          <p:cNvPr id="384" name="Google Shape;384;g224417843fb_0_221"/>
          <p:cNvSpPr txBox="1"/>
          <p:nvPr/>
        </p:nvSpPr>
        <p:spPr>
          <a:xfrm>
            <a:off x="727375" y="1228675"/>
            <a:ext cx="5129700" cy="2403300"/>
          </a:xfrm>
          <a:prstGeom prst="rect">
            <a:avLst/>
          </a:prstGeom>
          <a:noFill/>
          <a:ln>
            <a:noFill/>
          </a:ln>
        </p:spPr>
        <p:txBody>
          <a:bodyPr anchorCtr="0" anchor="t" bIns="91425" lIns="91425" spcFirstLastPara="1" rIns="91425" wrap="square" tIns="91425">
            <a:noAutofit/>
          </a:bodyPr>
          <a:lstStyle/>
          <a:p>
            <a:pPr indent="45720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GitHub es una plataforma de repositorios remotos. Además de permitir ver el código y descargar diferentes versiones de una aplicación, la plataforma también conecta desarrolladores para que puedan colaborar en un mismo proyecto.</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45720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Podemos sincronizar repositorios locales con repositorios remotos, clonar en nuestra PC repositorios públicos de terceros, utilizar la plataforma como un mecanismo de backup de nuestros repositorios locales. Para poder subir gratis los proyectos deberán ser de código abierto. Ofrece también una herramienta de revisión de código, en la que se pueden dejar anotaciones para mejorar y optimizar el código.</a:t>
            </a:r>
            <a:endParaRPr>
              <a:solidFill>
                <a:schemeClr val="dk1"/>
              </a:solidFill>
              <a:latin typeface="Archivo Narrow"/>
              <a:ea typeface="Archivo Narrow"/>
              <a:cs typeface="Archivo Narrow"/>
              <a:sym typeface="Archivo Narrow"/>
            </a:endParaRPr>
          </a:p>
          <a:p>
            <a:pPr indent="457200" lvl="0" marL="594360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                                                                                                                                                                       </a:t>
            </a:r>
            <a:endParaRPr>
              <a:solidFill>
                <a:schemeClr val="dk1"/>
              </a:solidFill>
              <a:latin typeface="Archivo Narrow"/>
              <a:ea typeface="Archivo Narrow"/>
              <a:cs typeface="Archivo Narrow"/>
              <a:sym typeface="Archivo Narrow"/>
            </a:endParaRPr>
          </a:p>
        </p:txBody>
      </p:sp>
      <p:pic>
        <p:nvPicPr>
          <p:cNvPr id="385" name="Google Shape;385;g224417843fb_0_221"/>
          <p:cNvPicPr preferRelativeResize="0"/>
          <p:nvPr/>
        </p:nvPicPr>
        <p:blipFill rotWithShape="1">
          <a:blip r:embed="rId5">
            <a:alphaModFix/>
          </a:blip>
          <a:srcRect b="0" l="0" r="0" t="0"/>
          <a:stretch/>
        </p:blipFill>
        <p:spPr>
          <a:xfrm>
            <a:off x="6713589" y="2255229"/>
            <a:ext cx="1285075" cy="1285019"/>
          </a:xfrm>
          <a:prstGeom prst="rect">
            <a:avLst/>
          </a:prstGeom>
          <a:noFill/>
          <a:ln>
            <a:noFill/>
          </a:ln>
        </p:spPr>
      </p:pic>
      <p:sp>
        <p:nvSpPr>
          <p:cNvPr id="386" name="Google Shape;386;g224417843fb_0_221"/>
          <p:cNvSpPr txBox="1"/>
          <p:nvPr/>
        </p:nvSpPr>
        <p:spPr>
          <a:xfrm>
            <a:off x="6058625" y="1757900"/>
            <a:ext cx="2595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u="sng">
                <a:solidFill>
                  <a:schemeClr val="hlink"/>
                </a:solidFill>
                <a:latin typeface="Archivo Narrow"/>
                <a:ea typeface="Archivo Narrow"/>
                <a:cs typeface="Archivo Narrow"/>
                <a:sym typeface="Archivo Narrow"/>
                <a:hlinkClick r:id="rId6"/>
              </a:rPr>
              <a:t>Ingres</a:t>
            </a:r>
            <a:r>
              <a:rPr b="1" lang="es" u="sng">
                <a:solidFill>
                  <a:schemeClr val="hlink"/>
                </a:solidFill>
                <a:latin typeface="Archivo Narrow"/>
                <a:ea typeface="Archivo Narrow"/>
                <a:cs typeface="Archivo Narrow"/>
                <a:sym typeface="Archivo Narrow"/>
                <a:hlinkClick r:id="rId7"/>
              </a:rPr>
              <a:t>á a Github haciendo clic acá</a:t>
            </a:r>
            <a:r>
              <a:rPr b="1" lang="es" u="sng">
                <a:solidFill>
                  <a:schemeClr val="hlink"/>
                </a:solidFill>
                <a:latin typeface="Archivo Narrow"/>
                <a:ea typeface="Archivo Narrow"/>
                <a:cs typeface="Archivo Narrow"/>
                <a:sym typeface="Archivo Narrow"/>
                <a:hlinkClick r:id="rId8"/>
              </a:rPr>
              <a:t>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g2243c7d123e_1_3"/>
          <p:cNvSpPr txBox="1"/>
          <p:nvPr/>
        </p:nvSpPr>
        <p:spPr>
          <a:xfrm>
            <a:off x="1132850" y="1057525"/>
            <a:ext cx="1795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  </a:t>
            </a:r>
            <a:r>
              <a:rPr b="0" i="0" lang="es" sz="3000" u="none" cap="none" strike="noStrike">
                <a:solidFill>
                  <a:schemeClr val="lt1"/>
                </a:solidFill>
                <a:latin typeface="Archivo Black"/>
                <a:ea typeface="Archivo Black"/>
                <a:cs typeface="Archivo Black"/>
                <a:sym typeface="Archivo Black"/>
              </a:rPr>
              <a:t>07.</a:t>
            </a:r>
            <a:r>
              <a:rPr b="0" i="0" lang="es" sz="2500" u="none" cap="none" strike="noStrike">
                <a:solidFill>
                  <a:srgbClr val="FFFFFF"/>
                </a:solidFill>
                <a:latin typeface="Archivo Thin"/>
                <a:ea typeface="Archivo Thin"/>
                <a:cs typeface="Archivo Thin"/>
                <a:sym typeface="Archivo Thin"/>
              </a:rPr>
              <a:t> </a:t>
            </a:r>
            <a:endParaRPr b="0" i="0" sz="2500" u="none" cap="none" strike="noStrike">
              <a:solidFill>
                <a:srgbClr val="FFFFFF"/>
              </a:solidFill>
              <a:latin typeface="Archivo Thin"/>
              <a:ea typeface="Archivo Thin"/>
              <a:cs typeface="Archivo Thin"/>
              <a:sym typeface="Archivo Thin"/>
            </a:endParaRPr>
          </a:p>
        </p:txBody>
      </p:sp>
      <p:sp>
        <p:nvSpPr>
          <p:cNvPr id="70" name="Google Shape;70;g2243c7d123e_1_3"/>
          <p:cNvSpPr txBox="1"/>
          <p:nvPr/>
        </p:nvSpPr>
        <p:spPr>
          <a:xfrm>
            <a:off x="687550" y="2222731"/>
            <a:ext cx="2302800" cy="208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chivo Thin"/>
              <a:ea typeface="Archivo Thin"/>
              <a:cs typeface="Archivo Thin"/>
              <a:sym typeface="Archivo Thin"/>
            </a:endParaRPr>
          </a:p>
          <a:p>
            <a:pPr indent="-185900" lvl="0" marL="352799" marR="0" rtl="0" algn="l">
              <a:lnSpc>
                <a:spcPct val="100000"/>
              </a:lnSpc>
              <a:spcBef>
                <a:spcPts val="0"/>
              </a:spcBef>
              <a:spcAft>
                <a:spcPts val="0"/>
              </a:spcAft>
              <a:buClr>
                <a:schemeClr val="lt1"/>
              </a:buClr>
              <a:buSzPts val="1000"/>
              <a:buFont typeface="Archivo"/>
              <a:buAutoNum type="arabicPeriod"/>
            </a:pPr>
            <a:r>
              <a:rPr b="0" i="0" lang="es" sz="1000" u="none" cap="none" strike="noStrike">
                <a:solidFill>
                  <a:schemeClr val="lt1"/>
                </a:solidFill>
                <a:latin typeface="Archivo Thin"/>
                <a:ea typeface="Archivo Thin"/>
                <a:cs typeface="Archivo Thin"/>
                <a:sym typeface="Archivo Thin"/>
              </a:rPr>
              <a:t>  ¿Qué es Grid?</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Implementación de Grid</a:t>
            </a:r>
            <a:endParaRPr b="0" i="0" sz="1000" u="none" cap="none" strike="noStrike">
              <a:solidFill>
                <a:schemeClr val="lt1"/>
              </a:solidFill>
              <a:latin typeface="Archivo Thin"/>
              <a:ea typeface="Archivo Thin"/>
              <a:cs typeface="Archivo Thin"/>
              <a:sym typeface="Archivo Thin"/>
            </a:endParaRPr>
          </a:p>
          <a:p>
            <a:pPr indent="-292100" lvl="0" marL="457200" marR="0" rtl="0" algn="l">
              <a:lnSpc>
                <a:spcPct val="115000"/>
              </a:lnSpc>
              <a:spcBef>
                <a:spcPts val="0"/>
              </a:spcBef>
              <a:spcAft>
                <a:spcPts val="0"/>
              </a:spcAft>
              <a:buClr>
                <a:schemeClr val="lt1"/>
              </a:buClr>
              <a:buSzPts val="1000"/>
              <a:buFont typeface="Archivo Thin"/>
              <a:buAutoNum type="arabicPeriod"/>
            </a:pPr>
            <a:r>
              <a:rPr b="0" i="0" lang="es" sz="1000" u="none" cap="none" strike="noStrike">
                <a:solidFill>
                  <a:schemeClr val="lt1"/>
                </a:solidFill>
                <a:latin typeface="Archivo Thin"/>
                <a:ea typeface="Archivo Thin"/>
                <a:cs typeface="Archivo Thin"/>
                <a:sym typeface="Archivo Thin"/>
              </a:rPr>
              <a:t>Maquetado con Flex y Grid</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Media Queries</a:t>
            </a:r>
            <a:endParaRPr b="0" i="0" sz="1000" u="none" cap="none" strike="noStrike">
              <a:solidFill>
                <a:schemeClr val="lt1"/>
              </a:solidFill>
              <a:latin typeface="Archivo Thin"/>
              <a:ea typeface="Archivo Thin"/>
              <a:cs typeface="Archivo Thin"/>
              <a:sym typeface="Archivo Thin"/>
            </a:endParaRPr>
          </a:p>
        </p:txBody>
      </p:sp>
      <p:sp>
        <p:nvSpPr>
          <p:cNvPr id="71" name="Google Shape;71;g2243c7d123e_1_3"/>
          <p:cNvSpPr txBox="1"/>
          <p:nvPr/>
        </p:nvSpPr>
        <p:spPr>
          <a:xfrm>
            <a:off x="1067725" y="1626925"/>
            <a:ext cx="1795800" cy="74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 sz="1200" u="none" cap="none" strike="noStrike">
                <a:solidFill>
                  <a:srgbClr val="FFFFFF"/>
                </a:solidFill>
                <a:latin typeface="Archivo Thin"/>
                <a:ea typeface="Archivo Thin"/>
                <a:cs typeface="Archivo Thin"/>
                <a:sym typeface="Archivo Thin"/>
              </a:rPr>
              <a:t>CSS 4:  Grid y Media Queries</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200" u="none" cap="none" strike="noStrike">
              <a:solidFill>
                <a:srgbClr val="FFFFFF"/>
              </a:solidFill>
              <a:latin typeface="Archivo Thin"/>
              <a:ea typeface="Archivo Thin"/>
              <a:cs typeface="Archivo Thin"/>
              <a:sym typeface="Archivo Thin"/>
            </a:endParaRPr>
          </a:p>
        </p:txBody>
      </p:sp>
      <p:sp>
        <p:nvSpPr>
          <p:cNvPr id="72" name="Google Shape;72;g2243c7d123e_1_3"/>
          <p:cNvSpPr txBox="1"/>
          <p:nvPr/>
        </p:nvSpPr>
        <p:spPr>
          <a:xfrm>
            <a:off x="3734525" y="1057525"/>
            <a:ext cx="1795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  </a:t>
            </a:r>
            <a:r>
              <a:rPr lang="es" sz="3000">
                <a:solidFill>
                  <a:schemeClr val="lt1"/>
                </a:solidFill>
                <a:latin typeface="Archivo Black"/>
                <a:ea typeface="Archivo Black"/>
                <a:cs typeface="Archivo Black"/>
                <a:sym typeface="Archivo Black"/>
              </a:rPr>
              <a:t>08</a:t>
            </a:r>
            <a:r>
              <a:rPr b="0" i="0" lang="es" sz="3000" u="none" cap="none" strike="noStrike">
                <a:solidFill>
                  <a:schemeClr val="lt1"/>
                </a:solidFill>
                <a:latin typeface="Archivo Black"/>
                <a:ea typeface="Archivo Black"/>
                <a:cs typeface="Archivo Black"/>
                <a:sym typeface="Archivo Black"/>
              </a:rPr>
              <a:t>.</a:t>
            </a:r>
            <a:r>
              <a:rPr b="0" i="0" lang="es" sz="2500" u="none" cap="none" strike="noStrike">
                <a:solidFill>
                  <a:srgbClr val="FFFFFF"/>
                </a:solidFill>
                <a:latin typeface="Archivo Thin"/>
                <a:ea typeface="Archivo Thin"/>
                <a:cs typeface="Archivo Thin"/>
                <a:sym typeface="Archivo Thin"/>
              </a:rPr>
              <a:t> </a:t>
            </a:r>
            <a:endParaRPr b="0" i="0" sz="2500" u="none" cap="none" strike="noStrike">
              <a:solidFill>
                <a:srgbClr val="FFFFFF"/>
              </a:solidFill>
              <a:latin typeface="Archivo Thin"/>
              <a:ea typeface="Archivo Thin"/>
              <a:cs typeface="Archivo Thin"/>
              <a:sym typeface="Archivo Thin"/>
            </a:endParaRPr>
          </a:p>
        </p:txBody>
      </p:sp>
      <p:sp>
        <p:nvSpPr>
          <p:cNvPr id="73" name="Google Shape;73;g2243c7d123e_1_3"/>
          <p:cNvSpPr txBox="1"/>
          <p:nvPr/>
        </p:nvSpPr>
        <p:spPr>
          <a:xfrm>
            <a:off x="3246025" y="2015025"/>
            <a:ext cx="2540700" cy="2084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t/>
            </a:r>
            <a:endParaRPr sz="1000">
              <a:solidFill>
                <a:schemeClr val="lt1"/>
              </a:solidFill>
              <a:latin typeface="Archivo Thin"/>
              <a:ea typeface="Archivo Thin"/>
              <a:cs typeface="Archivo Thin"/>
              <a:sym typeface="Archivo Thin"/>
            </a:endParaRPr>
          </a:p>
          <a:p>
            <a:pPr indent="-298450" lvl="0" marL="457200" marR="0" rtl="0" algn="l">
              <a:lnSpc>
                <a:spcPct val="115000"/>
              </a:lnSpc>
              <a:spcBef>
                <a:spcPts val="120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Git: Descarga de Git</a:t>
            </a:r>
            <a:endParaRPr sz="1000">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Crear un repositorio externo (GitHub)</a:t>
            </a:r>
            <a:endParaRPr sz="1000">
              <a:solidFill>
                <a:schemeClr val="lt1"/>
              </a:solidFill>
              <a:latin typeface="Archivo Thin"/>
              <a:ea typeface="Archivo Thin"/>
              <a:cs typeface="Archivo Thin"/>
              <a:sym typeface="Archivo Thin"/>
            </a:endParaRPr>
          </a:p>
          <a:p>
            <a:pPr indent="-298450" lvl="0" marL="45720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Comandos básicos (Init, commit, push)</a:t>
            </a:r>
            <a:endParaRPr sz="1000">
              <a:solidFill>
                <a:schemeClr val="lt1"/>
              </a:solidFill>
              <a:latin typeface="Archivo Thin"/>
              <a:ea typeface="Archivo Thin"/>
              <a:cs typeface="Archivo Thin"/>
              <a:sym typeface="Archivo Thin"/>
            </a:endParaRPr>
          </a:p>
        </p:txBody>
      </p:sp>
      <p:sp>
        <p:nvSpPr>
          <p:cNvPr id="74" name="Google Shape;74;g2243c7d123e_1_3"/>
          <p:cNvSpPr txBox="1"/>
          <p:nvPr/>
        </p:nvSpPr>
        <p:spPr>
          <a:xfrm>
            <a:off x="3661675" y="1626925"/>
            <a:ext cx="1795800" cy="74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s" sz="1200">
                <a:solidFill>
                  <a:srgbClr val="FFFFFF"/>
                </a:solidFill>
                <a:latin typeface="Archivo Thin"/>
                <a:ea typeface="Archivo Thin"/>
                <a:cs typeface="Archivo Thin"/>
                <a:sym typeface="Archivo Thin"/>
              </a:rPr>
              <a:t>Git y Github</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200" u="none" cap="none" strike="noStrike">
              <a:solidFill>
                <a:srgbClr val="FFFFFF"/>
              </a:solidFill>
              <a:latin typeface="Archivo Thin"/>
              <a:ea typeface="Archivo Thin"/>
              <a:cs typeface="Archivo Thin"/>
              <a:sym typeface="Archivo Thin"/>
            </a:endParaRPr>
          </a:p>
        </p:txBody>
      </p:sp>
      <p:sp>
        <p:nvSpPr>
          <p:cNvPr id="75" name="Google Shape;75;g2243c7d123e_1_3"/>
          <p:cNvSpPr txBox="1"/>
          <p:nvPr/>
        </p:nvSpPr>
        <p:spPr>
          <a:xfrm>
            <a:off x="6249125" y="1057525"/>
            <a:ext cx="1795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  </a:t>
            </a:r>
            <a:r>
              <a:rPr lang="es" sz="3000">
                <a:solidFill>
                  <a:schemeClr val="lt1"/>
                </a:solidFill>
                <a:latin typeface="Archivo Black"/>
                <a:ea typeface="Archivo Black"/>
                <a:cs typeface="Archivo Black"/>
                <a:sym typeface="Archivo Black"/>
              </a:rPr>
              <a:t>09</a:t>
            </a:r>
            <a:r>
              <a:rPr b="0" i="0" lang="es" sz="3000" u="none" cap="none" strike="noStrike">
                <a:solidFill>
                  <a:schemeClr val="lt1"/>
                </a:solidFill>
                <a:latin typeface="Archivo Black"/>
                <a:ea typeface="Archivo Black"/>
                <a:cs typeface="Archivo Black"/>
                <a:sym typeface="Archivo Black"/>
              </a:rPr>
              <a:t>.</a:t>
            </a:r>
            <a:r>
              <a:rPr b="0" i="0" lang="es" sz="2500" u="none" cap="none" strike="noStrike">
                <a:solidFill>
                  <a:srgbClr val="FFFFFF"/>
                </a:solidFill>
                <a:latin typeface="Archivo Thin"/>
                <a:ea typeface="Archivo Thin"/>
                <a:cs typeface="Archivo Thin"/>
                <a:sym typeface="Archivo Thin"/>
              </a:rPr>
              <a:t> </a:t>
            </a:r>
            <a:endParaRPr b="0" i="0" sz="2500" u="none" cap="none" strike="noStrike">
              <a:solidFill>
                <a:srgbClr val="FFFFFF"/>
              </a:solidFill>
              <a:latin typeface="Archivo Thin"/>
              <a:ea typeface="Archivo Thin"/>
              <a:cs typeface="Archivo Thin"/>
              <a:sym typeface="Archivo Thin"/>
            </a:endParaRPr>
          </a:p>
        </p:txBody>
      </p:sp>
      <p:sp>
        <p:nvSpPr>
          <p:cNvPr id="76" name="Google Shape;76;g2243c7d123e_1_3"/>
          <p:cNvSpPr txBox="1"/>
          <p:nvPr/>
        </p:nvSpPr>
        <p:spPr>
          <a:xfrm>
            <a:off x="5836825" y="2243625"/>
            <a:ext cx="2540700" cy="2084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¿Qué es y para qué se usa JavaScript?</a:t>
            </a:r>
            <a:endParaRPr sz="1000">
              <a:solidFill>
                <a:schemeClr val="lt1"/>
              </a:solidFill>
              <a:latin typeface="Archivo Thin"/>
              <a:ea typeface="Archivo Thin"/>
              <a:cs typeface="Archivo Thin"/>
              <a:sym typeface="Archivo Thin"/>
            </a:endParaRPr>
          </a:p>
          <a:p>
            <a:pPr indent="-298450" lvl="0" marL="45720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Conceptos generales. Sintaxis básica</a:t>
            </a:r>
            <a:endParaRPr sz="1000">
              <a:solidFill>
                <a:schemeClr val="lt1"/>
              </a:solidFill>
              <a:latin typeface="Archivo Thin"/>
              <a:ea typeface="Archivo Thin"/>
              <a:cs typeface="Archivo Thin"/>
              <a:sym typeface="Archivo Thin"/>
            </a:endParaRPr>
          </a:p>
          <a:p>
            <a:pPr indent="-298450" lvl="0" marL="45720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Variable: ¿qué es y cómo declararla? Tipos</a:t>
            </a:r>
            <a:endParaRPr sz="1000">
              <a:solidFill>
                <a:schemeClr val="lt1"/>
              </a:solidFill>
              <a:latin typeface="Archivo Thin"/>
              <a:ea typeface="Archivo Thin"/>
              <a:cs typeface="Archivo Thin"/>
              <a:sym typeface="Archivo Thin"/>
            </a:endParaRPr>
          </a:p>
          <a:p>
            <a:pPr indent="-298450" lvl="0" marL="45720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Asignación y cambio del valor</a:t>
            </a:r>
            <a:endParaRPr sz="1000">
              <a:solidFill>
                <a:schemeClr val="lt1"/>
              </a:solidFill>
              <a:latin typeface="Archivo Thin"/>
              <a:ea typeface="Archivo Thin"/>
              <a:cs typeface="Archivo Thin"/>
              <a:sym typeface="Archivo Thin"/>
            </a:endParaRPr>
          </a:p>
          <a:p>
            <a:pPr indent="-298450" lvl="0" marL="45720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Operadores aritméticos</a:t>
            </a:r>
            <a:endParaRPr sz="1000">
              <a:solidFill>
                <a:schemeClr val="lt1"/>
              </a:solidFill>
              <a:latin typeface="Archivo Thin"/>
              <a:ea typeface="Archivo Thin"/>
              <a:cs typeface="Archivo Thin"/>
              <a:sym typeface="Archivo Thin"/>
            </a:endParaRPr>
          </a:p>
          <a:p>
            <a:pPr indent="-298450" lvl="0" marL="45720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Conversión a entero y flotante</a:t>
            </a:r>
            <a:endParaRPr sz="1000">
              <a:solidFill>
                <a:schemeClr val="lt1"/>
              </a:solidFill>
              <a:latin typeface="Archivo Thin"/>
              <a:ea typeface="Archivo Thin"/>
              <a:cs typeface="Archivo Thin"/>
              <a:sym typeface="Archivo Thin"/>
            </a:endParaRPr>
          </a:p>
        </p:txBody>
      </p:sp>
      <p:sp>
        <p:nvSpPr>
          <p:cNvPr id="77" name="Google Shape;77;g2243c7d123e_1_3"/>
          <p:cNvSpPr txBox="1"/>
          <p:nvPr/>
        </p:nvSpPr>
        <p:spPr>
          <a:xfrm>
            <a:off x="6293025" y="1678975"/>
            <a:ext cx="1795800" cy="47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s" sz="1200">
                <a:solidFill>
                  <a:srgbClr val="FFFFFF"/>
                </a:solidFill>
                <a:latin typeface="Archivo Thin"/>
                <a:ea typeface="Archivo Thin"/>
                <a:cs typeface="Archivo Thin"/>
                <a:sym typeface="Archivo Thin"/>
              </a:rPr>
              <a:t>JS 1 - Introducción a JavaScript</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sz="1000">
              <a:solidFill>
                <a:schemeClr val="lt1"/>
              </a:solidFill>
              <a:latin typeface="Archivo Thin"/>
              <a:ea typeface="Archivo Thin"/>
              <a:cs typeface="Archivo Thin"/>
              <a:sym typeface="Archivo Thi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0" name="Shape 390"/>
        <p:cNvGrpSpPr/>
        <p:nvPr/>
      </p:nvGrpSpPr>
      <p:grpSpPr>
        <a:xfrm>
          <a:off x="0" y="0"/>
          <a:ext cx="0" cy="0"/>
          <a:chOff x="0" y="0"/>
          <a:chExt cx="0" cy="0"/>
        </a:xfrm>
      </p:grpSpPr>
      <p:sp>
        <p:nvSpPr>
          <p:cNvPr id="391" name="Google Shape;391;g224417843fb_0_230"/>
          <p:cNvSpPr txBox="1"/>
          <p:nvPr/>
        </p:nvSpPr>
        <p:spPr>
          <a:xfrm>
            <a:off x="587300" y="129325"/>
            <a:ext cx="7229700" cy="936600"/>
          </a:xfrm>
          <a:prstGeom prst="rect">
            <a:avLst/>
          </a:prstGeom>
          <a:noFill/>
          <a:ln>
            <a:noFill/>
          </a:ln>
        </p:spPr>
        <p:txBody>
          <a:bodyPr anchorCtr="0" anchor="b" bIns="91425" lIns="91425" spcFirstLastPara="1" rIns="91425" wrap="square" tIns="91425">
            <a:normAutofit fontScale="77500"/>
          </a:bodyPr>
          <a:lstStyle/>
          <a:p>
            <a:pPr indent="0" lvl="0" marL="0" marR="0" rtl="0" algn="l">
              <a:lnSpc>
                <a:spcPct val="120000"/>
              </a:lnSpc>
              <a:spcBef>
                <a:spcPts val="0"/>
              </a:spcBef>
              <a:spcAft>
                <a:spcPts val="0"/>
              </a:spcAft>
              <a:buClr>
                <a:schemeClr val="dk1"/>
              </a:buClr>
              <a:buSzPct val="32352"/>
              <a:buFont typeface="Arial"/>
              <a:buNone/>
            </a:pPr>
            <a:r>
              <a:rPr lang="es" sz="3400">
                <a:solidFill>
                  <a:schemeClr val="dk1"/>
                </a:solidFill>
                <a:latin typeface="Archivo Black"/>
                <a:ea typeface="Archivo Black"/>
                <a:cs typeface="Archivo Black"/>
                <a:sym typeface="Archivo Black"/>
              </a:rPr>
              <a:t>Github | Crear y vincular repositorio</a:t>
            </a:r>
            <a:endParaRPr b="1" i="0" sz="3900" u="none" cap="none" strike="noStrike">
              <a:solidFill>
                <a:srgbClr val="0000FF"/>
              </a:solidFill>
              <a:latin typeface="Montserrat"/>
              <a:ea typeface="Montserrat"/>
              <a:cs typeface="Montserrat"/>
              <a:sym typeface="Montserrat"/>
            </a:endParaRPr>
          </a:p>
        </p:txBody>
      </p:sp>
      <p:cxnSp>
        <p:nvCxnSpPr>
          <p:cNvPr id="392" name="Google Shape;392;g224417843fb_0_230"/>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93" name="Google Shape;393;g224417843fb_0_230"/>
          <p:cNvGrpSpPr/>
          <p:nvPr/>
        </p:nvGrpSpPr>
        <p:grpSpPr>
          <a:xfrm>
            <a:off x="7866775" y="372825"/>
            <a:ext cx="786861" cy="757546"/>
            <a:chOff x="0" y="-9525"/>
            <a:chExt cx="354123" cy="394843"/>
          </a:xfrm>
        </p:grpSpPr>
        <p:sp>
          <p:nvSpPr>
            <p:cNvPr id="394" name="Google Shape;394;g224417843fb_0_23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95" name="Google Shape;395;g224417843fb_0_23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96" name="Google Shape;396;g224417843fb_0_230" title="Archivo:GitHub Mark.png - Wikipedia, la enciclopedia libre"/>
          <p:cNvPicPr preferRelativeResize="0"/>
          <p:nvPr/>
        </p:nvPicPr>
        <p:blipFill>
          <a:blip r:embed="rId4">
            <a:alphaModFix/>
          </a:blip>
          <a:stretch>
            <a:fillRect/>
          </a:stretch>
        </p:blipFill>
        <p:spPr>
          <a:xfrm>
            <a:off x="7906413" y="406438"/>
            <a:ext cx="707583" cy="690325"/>
          </a:xfrm>
          <a:prstGeom prst="rect">
            <a:avLst/>
          </a:prstGeom>
          <a:noFill/>
          <a:ln>
            <a:noFill/>
          </a:ln>
        </p:spPr>
      </p:pic>
      <p:sp>
        <p:nvSpPr>
          <p:cNvPr id="397" name="Google Shape;397;g224417843fb_0_230"/>
          <p:cNvSpPr txBox="1"/>
          <p:nvPr/>
        </p:nvSpPr>
        <p:spPr>
          <a:xfrm>
            <a:off x="819375" y="1152475"/>
            <a:ext cx="7728600" cy="913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Creamos un repositorio (1), le damos un nombre (2) y lo enlazamos con nuestro repositorio local mediante el comando que nos muestra la plataforma (3).</a:t>
            </a:r>
            <a:endParaRPr>
              <a:solidFill>
                <a:schemeClr val="dk1"/>
              </a:solidFill>
              <a:latin typeface="Archivo Narrow"/>
              <a:ea typeface="Archivo Narrow"/>
              <a:cs typeface="Archivo Narrow"/>
              <a:sym typeface="Archivo Narrow"/>
            </a:endParaRPr>
          </a:p>
        </p:txBody>
      </p:sp>
      <p:pic>
        <p:nvPicPr>
          <p:cNvPr id="398" name="Google Shape;398;g224417843fb_0_230"/>
          <p:cNvPicPr preferRelativeResize="0"/>
          <p:nvPr/>
        </p:nvPicPr>
        <p:blipFill rotWithShape="1">
          <a:blip r:embed="rId5">
            <a:alphaModFix/>
          </a:blip>
          <a:srcRect b="0" l="0" r="0" t="0"/>
          <a:stretch/>
        </p:blipFill>
        <p:spPr>
          <a:xfrm>
            <a:off x="1933338" y="1942350"/>
            <a:ext cx="993925" cy="460600"/>
          </a:xfrm>
          <a:prstGeom prst="rect">
            <a:avLst/>
          </a:prstGeom>
          <a:noFill/>
          <a:ln>
            <a:noFill/>
          </a:ln>
        </p:spPr>
      </p:pic>
      <p:pic>
        <p:nvPicPr>
          <p:cNvPr id="399" name="Google Shape;399;g224417843fb_0_230"/>
          <p:cNvPicPr preferRelativeResize="0"/>
          <p:nvPr/>
        </p:nvPicPr>
        <p:blipFill rotWithShape="1">
          <a:blip r:embed="rId6">
            <a:alphaModFix/>
          </a:blip>
          <a:srcRect b="23447" l="0" r="0" t="0"/>
          <a:stretch/>
        </p:blipFill>
        <p:spPr>
          <a:xfrm>
            <a:off x="3574563" y="1886299"/>
            <a:ext cx="3732700" cy="572700"/>
          </a:xfrm>
          <a:prstGeom prst="rect">
            <a:avLst/>
          </a:prstGeom>
          <a:noFill/>
          <a:ln>
            <a:noFill/>
          </a:ln>
        </p:spPr>
      </p:pic>
      <p:pic>
        <p:nvPicPr>
          <p:cNvPr id="400" name="Google Shape;400;g224417843fb_0_230"/>
          <p:cNvPicPr preferRelativeResize="0"/>
          <p:nvPr/>
        </p:nvPicPr>
        <p:blipFill rotWithShape="1">
          <a:blip r:embed="rId7">
            <a:alphaModFix/>
          </a:blip>
          <a:srcRect b="0" l="0" r="0" t="0"/>
          <a:stretch/>
        </p:blipFill>
        <p:spPr>
          <a:xfrm>
            <a:off x="1933338" y="2551372"/>
            <a:ext cx="4478600" cy="1420556"/>
          </a:xfrm>
          <a:prstGeom prst="rect">
            <a:avLst/>
          </a:prstGeom>
          <a:noFill/>
          <a:ln>
            <a:noFill/>
          </a:ln>
        </p:spPr>
      </p:pic>
      <p:sp>
        <p:nvSpPr>
          <p:cNvPr id="401" name="Google Shape;401;g224417843fb_0_230"/>
          <p:cNvSpPr txBox="1"/>
          <p:nvPr/>
        </p:nvSpPr>
        <p:spPr>
          <a:xfrm>
            <a:off x="1691650" y="1966550"/>
            <a:ext cx="315600" cy="412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115000"/>
              </a:lnSpc>
              <a:spcBef>
                <a:spcPts val="0"/>
              </a:spcBef>
              <a:spcAft>
                <a:spcPts val="0"/>
              </a:spcAft>
              <a:buNone/>
            </a:pPr>
            <a:r>
              <a:rPr b="1" lang="es" sz="1650">
                <a:solidFill>
                  <a:srgbClr val="FF0000"/>
                </a:solidFill>
                <a:latin typeface="Montserrat"/>
                <a:ea typeface="Montserrat"/>
                <a:cs typeface="Montserrat"/>
                <a:sym typeface="Montserrat"/>
              </a:rPr>
              <a:t>1</a:t>
            </a:r>
            <a:endParaRPr b="1" sz="1650">
              <a:solidFill>
                <a:srgbClr val="FF0000"/>
              </a:solidFill>
              <a:latin typeface="Montserrat"/>
              <a:ea typeface="Montserrat"/>
              <a:cs typeface="Montserrat"/>
              <a:sym typeface="Montserrat"/>
            </a:endParaRPr>
          </a:p>
        </p:txBody>
      </p:sp>
      <p:sp>
        <p:nvSpPr>
          <p:cNvPr id="402" name="Google Shape;402;g224417843fb_0_230"/>
          <p:cNvSpPr txBox="1"/>
          <p:nvPr/>
        </p:nvSpPr>
        <p:spPr>
          <a:xfrm>
            <a:off x="2963700" y="1966550"/>
            <a:ext cx="315600" cy="412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115000"/>
              </a:lnSpc>
              <a:spcBef>
                <a:spcPts val="0"/>
              </a:spcBef>
              <a:spcAft>
                <a:spcPts val="0"/>
              </a:spcAft>
              <a:buNone/>
            </a:pPr>
            <a:r>
              <a:rPr b="1" lang="es" sz="1650">
                <a:solidFill>
                  <a:srgbClr val="FF0000"/>
                </a:solidFill>
                <a:latin typeface="Montserrat"/>
                <a:ea typeface="Montserrat"/>
                <a:cs typeface="Montserrat"/>
                <a:sym typeface="Montserrat"/>
              </a:rPr>
              <a:t>2</a:t>
            </a:r>
            <a:endParaRPr b="1" sz="1650">
              <a:solidFill>
                <a:srgbClr val="FF0000"/>
              </a:solidFill>
              <a:latin typeface="Montserrat"/>
              <a:ea typeface="Montserrat"/>
              <a:cs typeface="Montserrat"/>
              <a:sym typeface="Montserrat"/>
            </a:endParaRPr>
          </a:p>
        </p:txBody>
      </p:sp>
      <p:sp>
        <p:nvSpPr>
          <p:cNvPr id="403" name="Google Shape;403;g224417843fb_0_230"/>
          <p:cNvSpPr txBox="1"/>
          <p:nvPr/>
        </p:nvSpPr>
        <p:spPr>
          <a:xfrm>
            <a:off x="1691650" y="3055550"/>
            <a:ext cx="315600" cy="412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115000"/>
              </a:lnSpc>
              <a:spcBef>
                <a:spcPts val="0"/>
              </a:spcBef>
              <a:spcAft>
                <a:spcPts val="0"/>
              </a:spcAft>
              <a:buNone/>
            </a:pPr>
            <a:r>
              <a:rPr b="1" lang="es" sz="1650">
                <a:solidFill>
                  <a:srgbClr val="FF0000"/>
                </a:solidFill>
                <a:latin typeface="Montserrat"/>
                <a:ea typeface="Montserrat"/>
                <a:cs typeface="Montserrat"/>
                <a:sym typeface="Montserrat"/>
              </a:rPr>
              <a:t>3</a:t>
            </a:r>
            <a:endParaRPr b="1" sz="1650">
              <a:solidFill>
                <a:srgbClr val="FF0000"/>
              </a:solidFill>
              <a:latin typeface="Montserrat"/>
              <a:ea typeface="Montserrat"/>
              <a:cs typeface="Montserrat"/>
              <a:sym typeface="Montserrat"/>
            </a:endParaRPr>
          </a:p>
        </p:txBody>
      </p:sp>
      <p:pic>
        <p:nvPicPr>
          <p:cNvPr id="404" name="Google Shape;404;g224417843fb_0_230"/>
          <p:cNvPicPr preferRelativeResize="0"/>
          <p:nvPr/>
        </p:nvPicPr>
        <p:blipFill rotWithShape="1">
          <a:blip r:embed="rId8">
            <a:alphaModFix/>
          </a:blip>
          <a:srcRect b="0" l="0" r="0" t="0"/>
          <a:stretch/>
        </p:blipFill>
        <p:spPr>
          <a:xfrm>
            <a:off x="3298350" y="2078938"/>
            <a:ext cx="1533450" cy="3112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8" name="Shape 408"/>
        <p:cNvGrpSpPr/>
        <p:nvPr/>
      </p:nvGrpSpPr>
      <p:grpSpPr>
        <a:xfrm>
          <a:off x="0" y="0"/>
          <a:ext cx="0" cy="0"/>
          <a:chOff x="0" y="0"/>
          <a:chExt cx="0" cy="0"/>
        </a:xfrm>
      </p:grpSpPr>
      <p:sp>
        <p:nvSpPr>
          <p:cNvPr id="409" name="Google Shape;409;g224417843fb_0_268"/>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Github | push</a:t>
            </a:r>
            <a:endParaRPr b="1" i="0" sz="3900" u="none" cap="none" strike="noStrike">
              <a:solidFill>
                <a:srgbClr val="0000FF"/>
              </a:solidFill>
              <a:latin typeface="Montserrat"/>
              <a:ea typeface="Montserrat"/>
              <a:cs typeface="Montserrat"/>
              <a:sym typeface="Montserrat"/>
            </a:endParaRPr>
          </a:p>
        </p:txBody>
      </p:sp>
      <p:cxnSp>
        <p:nvCxnSpPr>
          <p:cNvPr id="410" name="Google Shape;410;g224417843fb_0_268"/>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11" name="Google Shape;411;g224417843fb_0_268"/>
          <p:cNvGrpSpPr/>
          <p:nvPr/>
        </p:nvGrpSpPr>
        <p:grpSpPr>
          <a:xfrm>
            <a:off x="7866775" y="372825"/>
            <a:ext cx="786861" cy="757546"/>
            <a:chOff x="0" y="-9525"/>
            <a:chExt cx="354123" cy="394843"/>
          </a:xfrm>
        </p:grpSpPr>
        <p:sp>
          <p:nvSpPr>
            <p:cNvPr id="412" name="Google Shape;412;g224417843fb_0_26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13" name="Google Shape;413;g224417843fb_0_26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14" name="Google Shape;414;g224417843fb_0_268" title="Archivo:GitHub Mark.png - Wikipedia, la enciclopedia libre"/>
          <p:cNvPicPr preferRelativeResize="0"/>
          <p:nvPr/>
        </p:nvPicPr>
        <p:blipFill>
          <a:blip r:embed="rId4">
            <a:alphaModFix/>
          </a:blip>
          <a:stretch>
            <a:fillRect/>
          </a:stretch>
        </p:blipFill>
        <p:spPr>
          <a:xfrm>
            <a:off x="7906413" y="406438"/>
            <a:ext cx="707583" cy="690325"/>
          </a:xfrm>
          <a:prstGeom prst="rect">
            <a:avLst/>
          </a:prstGeom>
          <a:noFill/>
          <a:ln>
            <a:noFill/>
          </a:ln>
        </p:spPr>
      </p:pic>
      <p:sp>
        <p:nvSpPr>
          <p:cNvPr id="415" name="Google Shape;415;g224417843fb_0_268"/>
          <p:cNvSpPr txBox="1"/>
          <p:nvPr/>
        </p:nvSpPr>
        <p:spPr>
          <a:xfrm>
            <a:off x="859250" y="1152475"/>
            <a:ext cx="7688700" cy="3387600"/>
          </a:xfrm>
          <a:prstGeom prst="rect">
            <a:avLst/>
          </a:prstGeom>
          <a:noFill/>
          <a:ln>
            <a:noFill/>
          </a:ln>
        </p:spPr>
        <p:txBody>
          <a:bodyPr anchorCtr="0" anchor="t" bIns="91425" lIns="91425" spcFirstLastPara="1" rIns="91425" wrap="square" tIns="91425">
            <a:normAutofit/>
          </a:bodyPr>
          <a:lstStyle/>
          <a:p>
            <a:pPr indent="45720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El comando </a:t>
            </a:r>
            <a:r>
              <a:rPr b="1" lang="es">
                <a:solidFill>
                  <a:schemeClr val="dk1"/>
                </a:solidFill>
                <a:latin typeface="Archivo Narrow"/>
                <a:ea typeface="Archivo Narrow"/>
                <a:cs typeface="Archivo Narrow"/>
                <a:sym typeface="Archivo Narrow"/>
              </a:rPr>
              <a:t>git push -u origin &lt;rama&gt;</a:t>
            </a:r>
            <a:r>
              <a:rPr lang="es">
                <a:solidFill>
                  <a:schemeClr val="dk1"/>
                </a:solidFill>
                <a:latin typeface="Archivo Narrow"/>
                <a:ea typeface="Archivo Narrow"/>
                <a:cs typeface="Archivo Narrow"/>
                <a:sym typeface="Archivo Narrow"/>
              </a:rPr>
              <a:t> sincroniza una rama del repositorio local con el repositorio externo. Necesitamos el nombre de usuario en GitHub y un token que se obtiene desde “Usuario -&gt; Settings -&gt; Developer settings -&gt; Personal tokens” (</a:t>
            </a:r>
            <a:r>
              <a:rPr lang="es">
                <a:solidFill>
                  <a:schemeClr val="dk1"/>
                </a:solidFill>
                <a:uFill>
                  <a:noFill/>
                </a:uFill>
                <a:latin typeface="Archivo Narrow"/>
                <a:ea typeface="Archivo Narrow"/>
                <a:cs typeface="Archivo Narrow"/>
                <a:sym typeface="Archivo Narrow"/>
                <a:hlinkClick r:id="rId5">
                  <a:extLst>
                    <a:ext uri="{A12FA001-AC4F-418D-AE19-62706E023703}">
                      <ahyp:hlinkClr val="tx"/>
                    </a:ext>
                  </a:extLst>
                </a:hlinkClick>
              </a:rPr>
              <a:t>cómo crear un token personal</a:t>
            </a:r>
            <a:r>
              <a:rPr lang="es">
                <a:solidFill>
                  <a:schemeClr val="dk1"/>
                </a:solidFill>
                <a:latin typeface="Archivo Narrow"/>
                <a:ea typeface="Archivo Narrow"/>
                <a:cs typeface="Archivo Narrow"/>
                <a:sym typeface="Archivo Narrow"/>
              </a:rPr>
              <a:t>). Ejecutado este comando, el repositorio se sincroniza y podemos verlo en GitHub:</a:t>
            </a:r>
            <a:endParaRPr sz="1650">
              <a:solidFill>
                <a:srgbClr val="595959"/>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428">
              <a:solidFill>
                <a:srgbClr val="595959"/>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957">
              <a:solidFill>
                <a:srgbClr val="595959"/>
              </a:solidFill>
              <a:latin typeface="Montserrat"/>
              <a:ea typeface="Montserrat"/>
              <a:cs typeface="Montserrat"/>
              <a:sym typeface="Montserrat"/>
            </a:endParaRPr>
          </a:p>
        </p:txBody>
      </p:sp>
      <p:pic>
        <p:nvPicPr>
          <p:cNvPr id="416" name="Google Shape;416;g224417843fb_0_268"/>
          <p:cNvPicPr preferRelativeResize="0"/>
          <p:nvPr/>
        </p:nvPicPr>
        <p:blipFill rotWithShape="1">
          <a:blip r:embed="rId6">
            <a:alphaModFix/>
          </a:blip>
          <a:srcRect b="0" l="0" r="0" t="0"/>
          <a:stretch/>
        </p:blipFill>
        <p:spPr>
          <a:xfrm>
            <a:off x="1816575" y="2723774"/>
            <a:ext cx="5150251" cy="1587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0" name="Shape 420"/>
        <p:cNvGrpSpPr/>
        <p:nvPr/>
      </p:nvGrpSpPr>
      <p:grpSpPr>
        <a:xfrm>
          <a:off x="0" y="0"/>
          <a:ext cx="0" cy="0"/>
          <a:chOff x="0" y="0"/>
          <a:chExt cx="0" cy="0"/>
        </a:xfrm>
      </p:grpSpPr>
      <p:sp>
        <p:nvSpPr>
          <p:cNvPr id="421" name="Google Shape;421;g224417843fb_0_277"/>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Github | push</a:t>
            </a:r>
            <a:endParaRPr b="1" i="0" sz="3900" u="none" cap="none" strike="noStrike">
              <a:solidFill>
                <a:srgbClr val="0000FF"/>
              </a:solidFill>
              <a:latin typeface="Montserrat"/>
              <a:ea typeface="Montserrat"/>
              <a:cs typeface="Montserrat"/>
              <a:sym typeface="Montserrat"/>
            </a:endParaRPr>
          </a:p>
        </p:txBody>
      </p:sp>
      <p:cxnSp>
        <p:nvCxnSpPr>
          <p:cNvPr id="422" name="Google Shape;422;g224417843fb_0_277"/>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23" name="Google Shape;423;g224417843fb_0_277"/>
          <p:cNvGrpSpPr/>
          <p:nvPr/>
        </p:nvGrpSpPr>
        <p:grpSpPr>
          <a:xfrm>
            <a:off x="7866775" y="372825"/>
            <a:ext cx="786861" cy="757546"/>
            <a:chOff x="0" y="-9525"/>
            <a:chExt cx="354123" cy="394843"/>
          </a:xfrm>
        </p:grpSpPr>
        <p:sp>
          <p:nvSpPr>
            <p:cNvPr id="424" name="Google Shape;424;g224417843fb_0_27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25" name="Google Shape;425;g224417843fb_0_27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26" name="Google Shape;426;g224417843fb_0_277" title="Archivo:GitHub Mark.png - Wikipedia, la enciclopedia libre"/>
          <p:cNvPicPr preferRelativeResize="0"/>
          <p:nvPr/>
        </p:nvPicPr>
        <p:blipFill>
          <a:blip r:embed="rId4">
            <a:alphaModFix/>
          </a:blip>
          <a:stretch>
            <a:fillRect/>
          </a:stretch>
        </p:blipFill>
        <p:spPr>
          <a:xfrm>
            <a:off x="7906413" y="406438"/>
            <a:ext cx="707583" cy="690325"/>
          </a:xfrm>
          <a:prstGeom prst="rect">
            <a:avLst/>
          </a:prstGeom>
          <a:noFill/>
          <a:ln>
            <a:noFill/>
          </a:ln>
        </p:spPr>
      </p:pic>
      <p:sp>
        <p:nvSpPr>
          <p:cNvPr id="427" name="Google Shape;427;g224417843fb_0_277"/>
          <p:cNvSpPr txBox="1"/>
          <p:nvPr/>
        </p:nvSpPr>
        <p:spPr>
          <a:xfrm>
            <a:off x="849275" y="1152475"/>
            <a:ext cx="7246800" cy="3387600"/>
          </a:xfrm>
          <a:prstGeom prst="rect">
            <a:avLst/>
          </a:prstGeom>
          <a:noFill/>
          <a:ln cap="flat" cmpd="sng" w="9525">
            <a:solidFill>
              <a:srgbClr val="B6D7A8"/>
            </a:solidFill>
            <a:prstDash val="solid"/>
            <a:round/>
            <a:headEnd len="sm" w="sm" type="none"/>
            <a:tailEnd len="sm" w="sm" type="none"/>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git push es un comando de carga que permite subir los commits realizados en nuestro repositorio local a GitHub. Una vez allí, estos pueden ser descargados por el resto del equipo de trabajo.</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Para crear una rama local en el repositorio de destino utilizamos: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rPr lang="es">
                <a:solidFill>
                  <a:srgbClr val="6AA84F"/>
                </a:solidFill>
                <a:latin typeface="Archivo Narrow"/>
                <a:ea typeface="Archivo Narrow"/>
                <a:cs typeface="Archivo Narrow"/>
                <a:sym typeface="Archivo Narrow"/>
              </a:rPr>
              <a:t>git push &lt;remote&gt; &lt;branch&gt;</a:t>
            </a:r>
            <a:endParaRPr>
              <a:solidFill>
                <a:srgbClr val="6AA84F"/>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Si queremos enviar todas las ramas locales a una rama remota especificada.</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rPr lang="es">
                <a:solidFill>
                  <a:srgbClr val="6AA84F"/>
                </a:solidFill>
                <a:latin typeface="Archivo Narrow"/>
                <a:ea typeface="Archivo Narrow"/>
                <a:cs typeface="Archivo Narrow"/>
                <a:sym typeface="Archivo Narrow"/>
              </a:rPr>
              <a:t>git push &lt;remote&gt; --all</a:t>
            </a:r>
            <a:endParaRPr>
              <a:solidFill>
                <a:srgbClr val="6AA84F"/>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Una vez movidos los conjuntos de cambios se puede ejecutar un comando git merge en el destino para integrarlos. </a:t>
            </a:r>
            <a:r>
              <a:rPr b="1" lang="es" sz="1500" u="sng">
                <a:solidFill>
                  <a:schemeClr val="accent1"/>
                </a:solidFill>
                <a:latin typeface="Archivo Narrow"/>
                <a:ea typeface="Archivo Narrow"/>
                <a:cs typeface="Archivo Narrow"/>
                <a:sym typeface="Archivo Narrow"/>
                <a:hlinkClick r:id="rId5">
                  <a:extLst>
                    <a:ext uri="{A12FA001-AC4F-418D-AE19-62706E023703}">
                      <ahyp:hlinkClr val="tx"/>
                    </a:ext>
                  </a:extLst>
                </a:hlinkClick>
              </a:rPr>
              <a:t>+info</a:t>
            </a:r>
            <a:endParaRPr b="1" sz="2464" u="sng">
              <a:solidFill>
                <a:schemeClr val="accent1"/>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1" name="Shape 431"/>
        <p:cNvGrpSpPr/>
        <p:nvPr/>
      </p:nvGrpSpPr>
      <p:grpSpPr>
        <a:xfrm>
          <a:off x="0" y="0"/>
          <a:ext cx="0" cy="0"/>
          <a:chOff x="0" y="0"/>
          <a:chExt cx="0" cy="0"/>
        </a:xfrm>
      </p:grpSpPr>
      <p:sp>
        <p:nvSpPr>
          <p:cNvPr id="432" name="Google Shape;432;g224417843fb_0_286"/>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Github | clone</a:t>
            </a:r>
            <a:endParaRPr b="1" i="0" sz="3900" u="none" cap="none" strike="noStrike">
              <a:solidFill>
                <a:srgbClr val="0000FF"/>
              </a:solidFill>
              <a:latin typeface="Montserrat"/>
              <a:ea typeface="Montserrat"/>
              <a:cs typeface="Montserrat"/>
              <a:sym typeface="Montserrat"/>
            </a:endParaRPr>
          </a:p>
        </p:txBody>
      </p:sp>
      <p:cxnSp>
        <p:nvCxnSpPr>
          <p:cNvPr id="433" name="Google Shape;433;g224417843fb_0_286"/>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34" name="Google Shape;434;g224417843fb_0_286"/>
          <p:cNvGrpSpPr/>
          <p:nvPr/>
        </p:nvGrpSpPr>
        <p:grpSpPr>
          <a:xfrm>
            <a:off x="7866775" y="372825"/>
            <a:ext cx="786861" cy="757546"/>
            <a:chOff x="0" y="-9525"/>
            <a:chExt cx="354123" cy="394843"/>
          </a:xfrm>
        </p:grpSpPr>
        <p:sp>
          <p:nvSpPr>
            <p:cNvPr id="435" name="Google Shape;435;g224417843fb_0_286"/>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36" name="Google Shape;436;g224417843fb_0_286"/>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37" name="Google Shape;437;g224417843fb_0_286" title="Archivo:GitHub Mark.png - Wikipedia, la enciclopedia libre"/>
          <p:cNvPicPr preferRelativeResize="0"/>
          <p:nvPr/>
        </p:nvPicPr>
        <p:blipFill>
          <a:blip r:embed="rId4">
            <a:alphaModFix/>
          </a:blip>
          <a:stretch>
            <a:fillRect/>
          </a:stretch>
        </p:blipFill>
        <p:spPr>
          <a:xfrm>
            <a:off x="7906413" y="406438"/>
            <a:ext cx="707583" cy="690325"/>
          </a:xfrm>
          <a:prstGeom prst="rect">
            <a:avLst/>
          </a:prstGeom>
          <a:noFill/>
          <a:ln>
            <a:noFill/>
          </a:ln>
        </p:spPr>
      </p:pic>
      <p:sp>
        <p:nvSpPr>
          <p:cNvPr id="438" name="Google Shape;438;g224417843fb_0_286"/>
          <p:cNvSpPr txBox="1"/>
          <p:nvPr/>
        </p:nvSpPr>
        <p:spPr>
          <a:xfrm>
            <a:off x="744325" y="1076275"/>
            <a:ext cx="7650900" cy="3318000"/>
          </a:xfrm>
          <a:prstGeom prst="rect">
            <a:avLst/>
          </a:prstGeom>
          <a:noFill/>
          <a:ln>
            <a:noFill/>
          </a:ln>
        </p:spPr>
        <p:txBody>
          <a:bodyPr anchorCtr="0" anchor="t" bIns="91425" lIns="91425" spcFirstLastPara="1" rIns="91425" wrap="square" tIns="91425">
            <a:normAutofit/>
          </a:bodyPr>
          <a:lstStyle/>
          <a:p>
            <a:pPr indent="45720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En caso de querer sincronizar nuestro trabajo con el de alguien más, en forma local, podemos clonar su repositorio:</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git clone &lt;url repositorio externo&gt;</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Hacer los cambios necesarios, commitearlos y luego, con push, enviarlos nuevamente al repositorio remoto. En este caso, en el push usaremos nuestro usuario y el token de la persona propietaria del repositorio.</a:t>
            </a:r>
            <a:endParaRPr>
              <a:solidFill>
                <a:schemeClr val="dk1"/>
              </a:solidFill>
              <a:latin typeface="Archivo Narrow"/>
              <a:ea typeface="Archivo Narrow"/>
              <a:cs typeface="Archivo Narrow"/>
              <a:sym typeface="Archivo Narrow"/>
            </a:endParaRPr>
          </a:p>
        </p:txBody>
      </p:sp>
      <p:pic>
        <p:nvPicPr>
          <p:cNvPr id="439" name="Google Shape;439;g224417843fb_0_286"/>
          <p:cNvPicPr preferRelativeResize="0"/>
          <p:nvPr/>
        </p:nvPicPr>
        <p:blipFill rotWithShape="1">
          <a:blip r:embed="rId5">
            <a:alphaModFix/>
          </a:blip>
          <a:srcRect b="0" l="0" r="0" t="0"/>
          <a:stretch/>
        </p:blipFill>
        <p:spPr>
          <a:xfrm>
            <a:off x="1828875" y="3016400"/>
            <a:ext cx="5486249" cy="10730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3" name="Shape 443"/>
        <p:cNvGrpSpPr/>
        <p:nvPr/>
      </p:nvGrpSpPr>
      <p:grpSpPr>
        <a:xfrm>
          <a:off x="0" y="0"/>
          <a:ext cx="0" cy="0"/>
          <a:chOff x="0" y="0"/>
          <a:chExt cx="0" cy="0"/>
        </a:xfrm>
      </p:grpSpPr>
      <p:sp>
        <p:nvSpPr>
          <p:cNvPr id="444" name="Google Shape;444;g224417843fb_0_295"/>
          <p:cNvSpPr txBox="1"/>
          <p:nvPr/>
        </p:nvSpPr>
        <p:spPr>
          <a:xfrm>
            <a:off x="587300" y="129325"/>
            <a:ext cx="7179900" cy="936600"/>
          </a:xfrm>
          <a:prstGeom prst="rect">
            <a:avLst/>
          </a:prstGeom>
          <a:noFill/>
          <a:ln>
            <a:noFill/>
          </a:ln>
        </p:spPr>
        <p:txBody>
          <a:bodyPr anchorCtr="0" anchor="b" bIns="91425" lIns="91425" spcFirstLastPara="1" rIns="91425" wrap="square" tIns="91425">
            <a:normAutofit fontScale="85000"/>
          </a:bodyPr>
          <a:lstStyle/>
          <a:p>
            <a:pPr indent="0" lvl="0" marL="0" marR="0" rtl="0" algn="l">
              <a:lnSpc>
                <a:spcPct val="120000"/>
              </a:lnSpc>
              <a:spcBef>
                <a:spcPts val="0"/>
              </a:spcBef>
              <a:spcAft>
                <a:spcPts val="0"/>
              </a:spcAft>
              <a:buClr>
                <a:schemeClr val="dk1"/>
              </a:buClr>
              <a:buSzPct val="32352"/>
              <a:buFont typeface="Arial"/>
              <a:buNone/>
            </a:pPr>
            <a:r>
              <a:rPr lang="es" sz="3400">
                <a:solidFill>
                  <a:schemeClr val="dk1"/>
                </a:solidFill>
                <a:latin typeface="Archivo Black"/>
                <a:ea typeface="Archivo Black"/>
                <a:cs typeface="Archivo Black"/>
                <a:sym typeface="Archivo Black"/>
              </a:rPr>
              <a:t>Github | Sincronizando con github</a:t>
            </a:r>
            <a:endParaRPr b="1" i="0" sz="3900" u="none" cap="none" strike="noStrike">
              <a:solidFill>
                <a:srgbClr val="0000FF"/>
              </a:solidFill>
              <a:latin typeface="Montserrat"/>
              <a:ea typeface="Montserrat"/>
              <a:cs typeface="Montserrat"/>
              <a:sym typeface="Montserrat"/>
            </a:endParaRPr>
          </a:p>
        </p:txBody>
      </p:sp>
      <p:cxnSp>
        <p:nvCxnSpPr>
          <p:cNvPr id="445" name="Google Shape;445;g224417843fb_0_295"/>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46" name="Google Shape;446;g224417843fb_0_295"/>
          <p:cNvGrpSpPr/>
          <p:nvPr/>
        </p:nvGrpSpPr>
        <p:grpSpPr>
          <a:xfrm>
            <a:off x="7866775" y="372825"/>
            <a:ext cx="786861" cy="757546"/>
            <a:chOff x="0" y="-9525"/>
            <a:chExt cx="354123" cy="394843"/>
          </a:xfrm>
        </p:grpSpPr>
        <p:sp>
          <p:nvSpPr>
            <p:cNvPr id="447" name="Google Shape;447;g224417843fb_0_295"/>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48" name="Google Shape;448;g224417843fb_0_295"/>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49" name="Google Shape;449;g224417843fb_0_295" title="Archivo:GitHub Mark.png - Wikipedia, la enciclopedia libre"/>
          <p:cNvPicPr preferRelativeResize="0"/>
          <p:nvPr/>
        </p:nvPicPr>
        <p:blipFill>
          <a:blip r:embed="rId4">
            <a:alphaModFix/>
          </a:blip>
          <a:stretch>
            <a:fillRect/>
          </a:stretch>
        </p:blipFill>
        <p:spPr>
          <a:xfrm>
            <a:off x="7906413" y="406438"/>
            <a:ext cx="707583" cy="690325"/>
          </a:xfrm>
          <a:prstGeom prst="rect">
            <a:avLst/>
          </a:prstGeom>
          <a:noFill/>
          <a:ln>
            <a:noFill/>
          </a:ln>
        </p:spPr>
      </p:pic>
      <p:sp>
        <p:nvSpPr>
          <p:cNvPr id="450" name="Google Shape;450;g224417843fb_0_295"/>
          <p:cNvSpPr txBox="1"/>
          <p:nvPr/>
        </p:nvSpPr>
        <p:spPr>
          <a:xfrm>
            <a:off x="825400" y="1228675"/>
            <a:ext cx="7569600" cy="338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000"/>
              </a:spcAft>
              <a:buNone/>
            </a:pPr>
            <a:r>
              <a:rPr lang="es">
                <a:solidFill>
                  <a:schemeClr val="dk1"/>
                </a:solidFill>
                <a:latin typeface="Archivo Narrow"/>
                <a:ea typeface="Archivo Narrow"/>
                <a:cs typeface="Archivo Narrow"/>
                <a:sym typeface="Archivo Narrow"/>
              </a:rPr>
              <a:t>De esta forma vemos en GitHub los commits hechos hasta el momento, tanto de quien posee el repositorio como de quien colabora:</a:t>
            </a:r>
            <a:endParaRPr sz="1664">
              <a:solidFill>
                <a:srgbClr val="595959"/>
              </a:solidFill>
              <a:latin typeface="Montserrat"/>
              <a:ea typeface="Montserrat"/>
              <a:cs typeface="Montserrat"/>
              <a:sym typeface="Montserrat"/>
            </a:endParaRPr>
          </a:p>
        </p:txBody>
      </p:sp>
      <p:pic>
        <p:nvPicPr>
          <p:cNvPr id="451" name="Google Shape;451;g224417843fb_0_295"/>
          <p:cNvPicPr preferRelativeResize="0"/>
          <p:nvPr/>
        </p:nvPicPr>
        <p:blipFill rotWithShape="1">
          <a:blip r:embed="rId5">
            <a:alphaModFix/>
          </a:blip>
          <a:srcRect b="0" l="0" r="0" t="0"/>
          <a:stretch/>
        </p:blipFill>
        <p:spPr>
          <a:xfrm>
            <a:off x="825388" y="1882448"/>
            <a:ext cx="7285025" cy="23991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5" name="Shape 455"/>
        <p:cNvGrpSpPr/>
        <p:nvPr/>
      </p:nvGrpSpPr>
      <p:grpSpPr>
        <a:xfrm>
          <a:off x="0" y="0"/>
          <a:ext cx="0" cy="0"/>
          <a:chOff x="0" y="0"/>
          <a:chExt cx="0" cy="0"/>
        </a:xfrm>
      </p:grpSpPr>
      <p:sp>
        <p:nvSpPr>
          <p:cNvPr id="456" name="Google Shape;456;g224417843fb_0_304"/>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Github | pull</a:t>
            </a:r>
            <a:endParaRPr b="1" i="0" sz="3900" u="none" cap="none" strike="noStrike">
              <a:solidFill>
                <a:srgbClr val="0000FF"/>
              </a:solidFill>
              <a:latin typeface="Montserrat"/>
              <a:ea typeface="Montserrat"/>
              <a:cs typeface="Montserrat"/>
              <a:sym typeface="Montserrat"/>
            </a:endParaRPr>
          </a:p>
        </p:txBody>
      </p:sp>
      <p:cxnSp>
        <p:nvCxnSpPr>
          <p:cNvPr id="457" name="Google Shape;457;g224417843fb_0_304"/>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58" name="Google Shape;458;g224417843fb_0_304"/>
          <p:cNvGrpSpPr/>
          <p:nvPr/>
        </p:nvGrpSpPr>
        <p:grpSpPr>
          <a:xfrm>
            <a:off x="7866775" y="372825"/>
            <a:ext cx="786861" cy="757546"/>
            <a:chOff x="0" y="-9525"/>
            <a:chExt cx="354123" cy="394843"/>
          </a:xfrm>
        </p:grpSpPr>
        <p:sp>
          <p:nvSpPr>
            <p:cNvPr id="459" name="Google Shape;459;g224417843fb_0_304"/>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60" name="Google Shape;460;g224417843fb_0_304"/>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61" name="Google Shape;461;g224417843fb_0_304" title="Archivo:GitHub Mark.png - Wikipedia, la enciclopedia libre"/>
          <p:cNvPicPr preferRelativeResize="0"/>
          <p:nvPr/>
        </p:nvPicPr>
        <p:blipFill>
          <a:blip r:embed="rId4">
            <a:alphaModFix/>
          </a:blip>
          <a:stretch>
            <a:fillRect/>
          </a:stretch>
        </p:blipFill>
        <p:spPr>
          <a:xfrm>
            <a:off x="7906413" y="406438"/>
            <a:ext cx="707583" cy="690325"/>
          </a:xfrm>
          <a:prstGeom prst="rect">
            <a:avLst/>
          </a:prstGeom>
          <a:noFill/>
          <a:ln>
            <a:noFill/>
          </a:ln>
        </p:spPr>
      </p:pic>
      <p:sp>
        <p:nvSpPr>
          <p:cNvPr id="462" name="Google Shape;462;g224417843fb_0_304"/>
          <p:cNvSpPr txBox="1"/>
          <p:nvPr/>
        </p:nvSpPr>
        <p:spPr>
          <a:xfrm>
            <a:off x="869200" y="1152475"/>
            <a:ext cx="7306500" cy="3387600"/>
          </a:xfrm>
          <a:prstGeom prst="rect">
            <a:avLst/>
          </a:prstGeom>
          <a:noFill/>
          <a:ln>
            <a:noFill/>
          </a:ln>
        </p:spPr>
        <p:txBody>
          <a:bodyPr anchorCtr="0" anchor="t" bIns="91425" lIns="91425" spcFirstLastPara="1" rIns="91425" wrap="square" tIns="91425">
            <a:normAutofit/>
          </a:bodyPr>
          <a:lstStyle/>
          <a:p>
            <a:pPr indent="45720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El comando </a:t>
            </a:r>
            <a:r>
              <a:rPr b="1" lang="es">
                <a:solidFill>
                  <a:schemeClr val="dk1"/>
                </a:solidFill>
                <a:latin typeface="Archivo Narrow"/>
                <a:ea typeface="Archivo Narrow"/>
                <a:cs typeface="Archivo Narrow"/>
                <a:sym typeface="Archivo Narrow"/>
              </a:rPr>
              <a:t>git pull</a:t>
            </a:r>
            <a:r>
              <a:rPr lang="es">
                <a:solidFill>
                  <a:schemeClr val="dk1"/>
                </a:solidFill>
                <a:latin typeface="Archivo Narrow"/>
                <a:ea typeface="Archivo Narrow"/>
                <a:cs typeface="Archivo Narrow"/>
                <a:sym typeface="Archivo Narrow"/>
              </a:rPr>
              <a:t> se emplea para extraer y descargar contenido desde un repositorio remoto y actualizar al instante el repositorio local para reflejar ese contenido. El comando git pull es, en realidad, una combinación de dos comandos, git fetch seguido de git merge. </a:t>
            </a:r>
            <a:endParaRPr>
              <a:solidFill>
                <a:schemeClr val="dk1"/>
              </a:solidFill>
              <a:latin typeface="Archivo Narrow"/>
              <a:ea typeface="Archivo Narrow"/>
              <a:cs typeface="Archivo Narrow"/>
              <a:sym typeface="Archivo Narrow"/>
            </a:endParaRPr>
          </a:p>
          <a:p>
            <a:pPr indent="0" lvl="0" marL="0" rtl="0" algn="l">
              <a:lnSpc>
                <a:spcPct val="115000"/>
              </a:lnSpc>
              <a:spcBef>
                <a:spcPts val="1000"/>
              </a:spcBef>
              <a:spcAft>
                <a:spcPts val="0"/>
              </a:spcAft>
              <a:buNone/>
            </a:pPr>
            <a:r>
              <a:rPr lang="es">
                <a:solidFill>
                  <a:schemeClr val="dk1"/>
                </a:solidFill>
                <a:latin typeface="Archivo Narrow"/>
                <a:ea typeface="Archivo Narrow"/>
                <a:cs typeface="Archivo Narrow"/>
                <a:sym typeface="Archivo Narrow"/>
              </a:rPr>
              <a:t>git pull &lt;remote&gt; Recupera la copia del origen remoto especificado de la rama actual y la fusiona de inmediato en la copia local.</a:t>
            </a:r>
            <a:endParaRPr>
              <a:solidFill>
                <a:schemeClr val="dk1"/>
              </a:solidFill>
              <a:latin typeface="Archivo Narrow"/>
              <a:ea typeface="Archivo Narrow"/>
              <a:cs typeface="Archivo Narrow"/>
              <a:sym typeface="Archivo Narrow"/>
            </a:endParaRPr>
          </a:p>
          <a:p>
            <a:pPr indent="0" lvl="0" marL="0" rtl="0" algn="l">
              <a:lnSpc>
                <a:spcPct val="115000"/>
              </a:lnSpc>
              <a:spcBef>
                <a:spcPts val="1000"/>
              </a:spcBef>
              <a:spcAft>
                <a:spcPts val="1000"/>
              </a:spcAft>
              <a:buNone/>
            </a:pPr>
            <a:r>
              <a:rPr lang="es">
                <a:solidFill>
                  <a:schemeClr val="dk1"/>
                </a:solidFill>
                <a:latin typeface="Archivo Narrow"/>
                <a:ea typeface="Archivo Narrow"/>
                <a:cs typeface="Archivo Narrow"/>
                <a:sym typeface="Archivo Narrow"/>
              </a:rPr>
              <a:t>git pull --no-commit &lt;remote&gt; Recupera la copia del origen remoto, pero no crea una nueva conformación de fusión.</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6" name="Shape 466"/>
        <p:cNvGrpSpPr/>
        <p:nvPr/>
      </p:nvGrpSpPr>
      <p:grpSpPr>
        <a:xfrm>
          <a:off x="0" y="0"/>
          <a:ext cx="0" cy="0"/>
          <a:chOff x="0" y="0"/>
          <a:chExt cx="0" cy="0"/>
        </a:xfrm>
      </p:grpSpPr>
      <p:sp>
        <p:nvSpPr>
          <p:cNvPr id="467" name="Google Shape;467;g224417843fb_0_313"/>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Github | Merge y conflictos</a:t>
            </a:r>
            <a:endParaRPr b="1" i="0" sz="3900" u="none" cap="none" strike="noStrike">
              <a:solidFill>
                <a:srgbClr val="0000FF"/>
              </a:solidFill>
              <a:latin typeface="Montserrat"/>
              <a:ea typeface="Montserrat"/>
              <a:cs typeface="Montserrat"/>
              <a:sym typeface="Montserrat"/>
            </a:endParaRPr>
          </a:p>
        </p:txBody>
      </p:sp>
      <p:cxnSp>
        <p:nvCxnSpPr>
          <p:cNvPr id="468" name="Google Shape;468;g224417843fb_0_313"/>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69" name="Google Shape;469;g224417843fb_0_313"/>
          <p:cNvGrpSpPr/>
          <p:nvPr/>
        </p:nvGrpSpPr>
        <p:grpSpPr>
          <a:xfrm>
            <a:off x="7866775" y="372825"/>
            <a:ext cx="786861" cy="757546"/>
            <a:chOff x="0" y="-9525"/>
            <a:chExt cx="354123" cy="394843"/>
          </a:xfrm>
        </p:grpSpPr>
        <p:sp>
          <p:nvSpPr>
            <p:cNvPr id="470" name="Google Shape;470;g224417843fb_0_31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71" name="Google Shape;471;g224417843fb_0_31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72" name="Google Shape;472;g224417843fb_0_313" title="Archivo:GitHub Mark.png - Wikipedia, la enciclopedia libre"/>
          <p:cNvPicPr preferRelativeResize="0"/>
          <p:nvPr/>
        </p:nvPicPr>
        <p:blipFill>
          <a:blip r:embed="rId4">
            <a:alphaModFix/>
          </a:blip>
          <a:stretch>
            <a:fillRect/>
          </a:stretch>
        </p:blipFill>
        <p:spPr>
          <a:xfrm>
            <a:off x="7906413" y="406438"/>
            <a:ext cx="707583" cy="690325"/>
          </a:xfrm>
          <a:prstGeom prst="rect">
            <a:avLst/>
          </a:prstGeom>
          <a:noFill/>
          <a:ln>
            <a:noFill/>
          </a:ln>
        </p:spPr>
      </p:pic>
      <p:sp>
        <p:nvSpPr>
          <p:cNvPr id="473" name="Google Shape;473;g224417843fb_0_313"/>
          <p:cNvSpPr txBox="1"/>
          <p:nvPr/>
        </p:nvSpPr>
        <p:spPr>
          <a:xfrm>
            <a:off x="819375" y="1152475"/>
            <a:ext cx="7496100" cy="13398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El mecanismo provisto por git no está exento de posibles conflictos… Veamos algunos ejemplos.</a:t>
            </a:r>
            <a:br>
              <a:rPr lang="es">
                <a:solidFill>
                  <a:schemeClr val="dk1"/>
                </a:solidFill>
                <a:latin typeface="Archivo Narrow"/>
                <a:ea typeface="Archivo Narrow"/>
                <a:cs typeface="Archivo Narrow"/>
                <a:sym typeface="Archivo Narrow"/>
              </a:rPr>
            </a:br>
            <a:r>
              <a:rPr lang="es">
                <a:solidFill>
                  <a:schemeClr val="dk1"/>
                </a:solidFill>
                <a:latin typeface="Archivo Narrow"/>
                <a:ea typeface="Archivo Narrow"/>
                <a:cs typeface="Archivo Narrow"/>
                <a:sym typeface="Archivo Narrow"/>
              </a:rPr>
              <a:t>Un merge se genera cuando dos o más commits contienen cambios sobre las mismas líneas de código de los mismos archivos. En ocasiones, git no puede resolver la situación automáticamente.</a:t>
            </a:r>
            <a:endParaRPr>
              <a:solidFill>
                <a:srgbClr val="595959"/>
              </a:solidFill>
              <a:latin typeface="Montserrat"/>
              <a:ea typeface="Montserrat"/>
              <a:cs typeface="Montserrat"/>
              <a:sym typeface="Montserrat"/>
            </a:endParaRPr>
          </a:p>
          <a:p>
            <a:pPr indent="0" lvl="0" marL="0" rtl="0" algn="l">
              <a:lnSpc>
                <a:spcPct val="115000"/>
              </a:lnSpc>
              <a:spcBef>
                <a:spcPts val="1000"/>
              </a:spcBef>
              <a:spcAft>
                <a:spcPts val="1000"/>
              </a:spcAft>
              <a:buNone/>
            </a:pPr>
            <a:r>
              <a:t/>
            </a:r>
            <a:endParaRPr sz="1664">
              <a:solidFill>
                <a:srgbClr val="595959"/>
              </a:solidFill>
              <a:latin typeface="Montserrat"/>
              <a:ea typeface="Montserrat"/>
              <a:cs typeface="Montserrat"/>
              <a:sym typeface="Montserrat"/>
            </a:endParaRPr>
          </a:p>
        </p:txBody>
      </p:sp>
      <p:pic>
        <p:nvPicPr>
          <p:cNvPr id="474" name="Google Shape;474;g224417843fb_0_313"/>
          <p:cNvPicPr preferRelativeResize="0"/>
          <p:nvPr/>
        </p:nvPicPr>
        <p:blipFill rotWithShape="1">
          <a:blip r:embed="rId5">
            <a:alphaModFix/>
          </a:blip>
          <a:srcRect b="0" l="0" r="0" t="0"/>
          <a:stretch/>
        </p:blipFill>
        <p:spPr>
          <a:xfrm>
            <a:off x="1085450" y="2300275"/>
            <a:ext cx="6973101" cy="17130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8" name="Shape 478"/>
        <p:cNvGrpSpPr/>
        <p:nvPr/>
      </p:nvGrpSpPr>
      <p:grpSpPr>
        <a:xfrm>
          <a:off x="0" y="0"/>
          <a:ext cx="0" cy="0"/>
          <a:chOff x="0" y="0"/>
          <a:chExt cx="0" cy="0"/>
        </a:xfrm>
      </p:grpSpPr>
      <p:sp>
        <p:nvSpPr>
          <p:cNvPr id="479" name="Google Shape;479;g224417843fb_0_351"/>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Github | Conflictos</a:t>
            </a:r>
            <a:endParaRPr b="1" i="0" sz="3900" u="none" cap="none" strike="noStrike">
              <a:solidFill>
                <a:srgbClr val="0000FF"/>
              </a:solidFill>
              <a:latin typeface="Montserrat"/>
              <a:ea typeface="Montserrat"/>
              <a:cs typeface="Montserrat"/>
              <a:sym typeface="Montserrat"/>
            </a:endParaRPr>
          </a:p>
        </p:txBody>
      </p:sp>
      <p:cxnSp>
        <p:nvCxnSpPr>
          <p:cNvPr id="480" name="Google Shape;480;g224417843fb_0_351"/>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81" name="Google Shape;481;g224417843fb_0_351"/>
          <p:cNvGrpSpPr/>
          <p:nvPr/>
        </p:nvGrpSpPr>
        <p:grpSpPr>
          <a:xfrm>
            <a:off x="7866775" y="372825"/>
            <a:ext cx="786861" cy="757546"/>
            <a:chOff x="0" y="-9525"/>
            <a:chExt cx="354123" cy="394843"/>
          </a:xfrm>
        </p:grpSpPr>
        <p:sp>
          <p:nvSpPr>
            <p:cNvPr id="482" name="Google Shape;482;g224417843fb_0_351"/>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83" name="Google Shape;483;g224417843fb_0_351"/>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84" name="Google Shape;484;g224417843fb_0_351" title="Archivo:GitHub Mark.png - Wikipedia, la enciclopedia libre"/>
          <p:cNvPicPr preferRelativeResize="0"/>
          <p:nvPr/>
        </p:nvPicPr>
        <p:blipFill>
          <a:blip r:embed="rId4">
            <a:alphaModFix/>
          </a:blip>
          <a:stretch>
            <a:fillRect/>
          </a:stretch>
        </p:blipFill>
        <p:spPr>
          <a:xfrm>
            <a:off x="7906413" y="406438"/>
            <a:ext cx="707583" cy="690325"/>
          </a:xfrm>
          <a:prstGeom prst="rect">
            <a:avLst/>
          </a:prstGeom>
          <a:noFill/>
          <a:ln>
            <a:noFill/>
          </a:ln>
        </p:spPr>
      </p:pic>
      <p:sp>
        <p:nvSpPr>
          <p:cNvPr id="485" name="Google Shape;485;g224417843fb_0_351"/>
          <p:cNvSpPr txBox="1"/>
          <p:nvPr/>
        </p:nvSpPr>
        <p:spPr>
          <a:xfrm>
            <a:off x="859250" y="1152475"/>
            <a:ext cx="7326600" cy="338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En el ejemplo de la diapositiva anterior, en otra rama el color de fondo se había fijado en “green”. Al realizar el pull request aparece el conflicto, y se nos pide que lo solucionemos manualmente:</a:t>
            </a:r>
            <a:endParaRPr sz="1664">
              <a:solidFill>
                <a:srgbClr val="595959"/>
              </a:solidFill>
              <a:latin typeface="Montserrat"/>
              <a:ea typeface="Montserrat"/>
              <a:cs typeface="Montserrat"/>
              <a:sym typeface="Montserrat"/>
            </a:endParaRPr>
          </a:p>
          <a:p>
            <a:pPr indent="0" lvl="0" marL="0" rtl="0" algn="l">
              <a:lnSpc>
                <a:spcPct val="115000"/>
              </a:lnSpc>
              <a:spcBef>
                <a:spcPts val="1000"/>
              </a:spcBef>
              <a:spcAft>
                <a:spcPts val="0"/>
              </a:spcAft>
              <a:buNone/>
            </a:pPr>
            <a:r>
              <a:t/>
            </a:r>
            <a:endParaRPr sz="1664">
              <a:solidFill>
                <a:srgbClr val="595959"/>
              </a:solidFill>
              <a:latin typeface="Montserrat"/>
              <a:ea typeface="Montserrat"/>
              <a:cs typeface="Montserrat"/>
              <a:sym typeface="Montserrat"/>
            </a:endParaRPr>
          </a:p>
          <a:p>
            <a:pPr indent="0" lvl="0" marL="0" rtl="0" algn="l">
              <a:lnSpc>
                <a:spcPct val="115000"/>
              </a:lnSpc>
              <a:spcBef>
                <a:spcPts val="1000"/>
              </a:spcBef>
              <a:spcAft>
                <a:spcPts val="0"/>
              </a:spcAft>
              <a:buNone/>
            </a:pPr>
            <a:r>
              <a:t/>
            </a:r>
            <a:endParaRPr sz="1664">
              <a:solidFill>
                <a:srgbClr val="595959"/>
              </a:solidFill>
              <a:latin typeface="Montserrat"/>
              <a:ea typeface="Montserrat"/>
              <a:cs typeface="Montserrat"/>
              <a:sym typeface="Montserrat"/>
            </a:endParaRPr>
          </a:p>
          <a:p>
            <a:pPr indent="0" lvl="0" marL="0" rtl="0" algn="l">
              <a:lnSpc>
                <a:spcPct val="115000"/>
              </a:lnSpc>
              <a:spcBef>
                <a:spcPts val="1000"/>
              </a:spcBef>
              <a:spcAft>
                <a:spcPts val="1000"/>
              </a:spcAft>
              <a:buNone/>
            </a:pPr>
            <a:r>
              <a:t/>
            </a:r>
            <a:endParaRPr sz="1664">
              <a:solidFill>
                <a:srgbClr val="595959"/>
              </a:solidFill>
              <a:latin typeface="Montserrat"/>
              <a:ea typeface="Montserrat"/>
              <a:cs typeface="Montserrat"/>
              <a:sym typeface="Montserrat"/>
            </a:endParaRPr>
          </a:p>
        </p:txBody>
      </p:sp>
      <p:pic>
        <p:nvPicPr>
          <p:cNvPr id="486" name="Google Shape;486;g224417843fb_0_351"/>
          <p:cNvPicPr preferRelativeResize="0"/>
          <p:nvPr/>
        </p:nvPicPr>
        <p:blipFill rotWithShape="1">
          <a:blip r:embed="rId5">
            <a:alphaModFix/>
          </a:blip>
          <a:srcRect b="0" l="0" r="37492" t="0"/>
          <a:stretch/>
        </p:blipFill>
        <p:spPr>
          <a:xfrm>
            <a:off x="2703227" y="2017150"/>
            <a:ext cx="3737549" cy="22407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0" name="Shape 490"/>
        <p:cNvGrpSpPr/>
        <p:nvPr/>
      </p:nvGrpSpPr>
      <p:grpSpPr>
        <a:xfrm>
          <a:off x="0" y="0"/>
          <a:ext cx="0" cy="0"/>
          <a:chOff x="0" y="0"/>
          <a:chExt cx="0" cy="0"/>
        </a:xfrm>
      </p:grpSpPr>
      <p:sp>
        <p:nvSpPr>
          <p:cNvPr id="491" name="Google Shape;491;g224417843fb_0_360"/>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Github | Conflictos</a:t>
            </a:r>
            <a:endParaRPr b="1" i="0" sz="3900" u="none" cap="none" strike="noStrike">
              <a:solidFill>
                <a:srgbClr val="0000FF"/>
              </a:solidFill>
              <a:latin typeface="Montserrat"/>
              <a:ea typeface="Montserrat"/>
              <a:cs typeface="Montserrat"/>
              <a:sym typeface="Montserrat"/>
            </a:endParaRPr>
          </a:p>
        </p:txBody>
      </p:sp>
      <p:cxnSp>
        <p:nvCxnSpPr>
          <p:cNvPr id="492" name="Google Shape;492;g224417843fb_0_360"/>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93" name="Google Shape;493;g224417843fb_0_360"/>
          <p:cNvGrpSpPr/>
          <p:nvPr/>
        </p:nvGrpSpPr>
        <p:grpSpPr>
          <a:xfrm>
            <a:off x="7866775" y="372825"/>
            <a:ext cx="786861" cy="757546"/>
            <a:chOff x="0" y="-9525"/>
            <a:chExt cx="354123" cy="394843"/>
          </a:xfrm>
        </p:grpSpPr>
        <p:sp>
          <p:nvSpPr>
            <p:cNvPr id="494" name="Google Shape;494;g224417843fb_0_36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95" name="Google Shape;495;g224417843fb_0_36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96" name="Google Shape;496;g224417843fb_0_360" title="Archivo:GitHub Mark.png - Wikipedia, la enciclopedia libre"/>
          <p:cNvPicPr preferRelativeResize="0"/>
          <p:nvPr/>
        </p:nvPicPr>
        <p:blipFill>
          <a:blip r:embed="rId4">
            <a:alphaModFix/>
          </a:blip>
          <a:stretch>
            <a:fillRect/>
          </a:stretch>
        </p:blipFill>
        <p:spPr>
          <a:xfrm>
            <a:off x="7906413" y="406438"/>
            <a:ext cx="707583" cy="690325"/>
          </a:xfrm>
          <a:prstGeom prst="rect">
            <a:avLst/>
          </a:prstGeom>
          <a:noFill/>
          <a:ln>
            <a:noFill/>
          </a:ln>
        </p:spPr>
      </p:pic>
      <p:sp>
        <p:nvSpPr>
          <p:cNvPr id="497" name="Google Shape;497;g224417843fb_0_360"/>
          <p:cNvSpPr txBox="1"/>
          <p:nvPr/>
        </p:nvSpPr>
        <p:spPr>
          <a:xfrm>
            <a:off x="909075" y="1152475"/>
            <a:ext cx="7466100" cy="338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Lo resolvemos eliminando la(s) línea(s) que no sean pertinentes y lo marcamos como “resolved”. Hacemos el commit merge, y el archivo finalmente quedará con los cambios elegidos:</a:t>
            </a:r>
            <a:endParaRPr sz="1664">
              <a:solidFill>
                <a:srgbClr val="595959"/>
              </a:solidFill>
              <a:latin typeface="Montserrat"/>
              <a:ea typeface="Montserrat"/>
              <a:cs typeface="Montserrat"/>
              <a:sym typeface="Montserrat"/>
            </a:endParaRPr>
          </a:p>
          <a:p>
            <a:pPr indent="0" lvl="0" marL="0" rtl="0" algn="l">
              <a:lnSpc>
                <a:spcPct val="115000"/>
              </a:lnSpc>
              <a:spcBef>
                <a:spcPts val="1000"/>
              </a:spcBef>
              <a:spcAft>
                <a:spcPts val="0"/>
              </a:spcAft>
              <a:buNone/>
            </a:pPr>
            <a:r>
              <a:t/>
            </a:r>
            <a:endParaRPr sz="1664">
              <a:solidFill>
                <a:srgbClr val="595959"/>
              </a:solidFill>
              <a:latin typeface="Montserrat"/>
              <a:ea typeface="Montserrat"/>
              <a:cs typeface="Montserrat"/>
              <a:sym typeface="Montserrat"/>
            </a:endParaRPr>
          </a:p>
          <a:p>
            <a:pPr indent="0" lvl="0" marL="0" rtl="0" algn="l">
              <a:lnSpc>
                <a:spcPct val="115000"/>
              </a:lnSpc>
              <a:spcBef>
                <a:spcPts val="1000"/>
              </a:spcBef>
              <a:spcAft>
                <a:spcPts val="0"/>
              </a:spcAft>
              <a:buNone/>
            </a:pPr>
            <a:r>
              <a:t/>
            </a:r>
            <a:endParaRPr sz="1664">
              <a:solidFill>
                <a:srgbClr val="595959"/>
              </a:solidFill>
              <a:latin typeface="Montserrat"/>
              <a:ea typeface="Montserrat"/>
              <a:cs typeface="Montserrat"/>
              <a:sym typeface="Montserrat"/>
            </a:endParaRPr>
          </a:p>
          <a:p>
            <a:pPr indent="0" lvl="0" marL="0" rtl="0" algn="l">
              <a:lnSpc>
                <a:spcPct val="115000"/>
              </a:lnSpc>
              <a:spcBef>
                <a:spcPts val="1000"/>
              </a:spcBef>
              <a:spcAft>
                <a:spcPts val="1000"/>
              </a:spcAft>
              <a:buNone/>
            </a:pPr>
            <a:r>
              <a:t/>
            </a:r>
            <a:endParaRPr sz="1664">
              <a:solidFill>
                <a:srgbClr val="595959"/>
              </a:solidFill>
              <a:latin typeface="Montserrat"/>
              <a:ea typeface="Montserrat"/>
              <a:cs typeface="Montserrat"/>
              <a:sym typeface="Montserrat"/>
            </a:endParaRPr>
          </a:p>
        </p:txBody>
      </p:sp>
      <p:pic>
        <p:nvPicPr>
          <p:cNvPr id="498" name="Google Shape;498;g224417843fb_0_360"/>
          <p:cNvPicPr preferRelativeResize="0"/>
          <p:nvPr/>
        </p:nvPicPr>
        <p:blipFill rotWithShape="1">
          <a:blip r:embed="rId5">
            <a:alphaModFix/>
          </a:blip>
          <a:srcRect b="0" l="0" r="0" t="0"/>
          <a:stretch/>
        </p:blipFill>
        <p:spPr>
          <a:xfrm>
            <a:off x="2486962" y="2180800"/>
            <a:ext cx="4114275" cy="17038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2" name="Shape 502"/>
        <p:cNvGrpSpPr/>
        <p:nvPr/>
      </p:nvGrpSpPr>
      <p:grpSpPr>
        <a:xfrm>
          <a:off x="0" y="0"/>
          <a:ext cx="0" cy="0"/>
          <a:chOff x="0" y="0"/>
          <a:chExt cx="0" cy="0"/>
        </a:xfrm>
      </p:grpSpPr>
      <p:sp>
        <p:nvSpPr>
          <p:cNvPr id="503" name="Google Shape;503;g224417843fb_0_369"/>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2900">
                <a:solidFill>
                  <a:schemeClr val="dk1"/>
                </a:solidFill>
                <a:latin typeface="Archivo Black"/>
                <a:ea typeface="Archivo Black"/>
                <a:cs typeface="Archivo Black"/>
                <a:sym typeface="Archivo Black"/>
              </a:rPr>
              <a:t>Resumen</a:t>
            </a:r>
            <a:r>
              <a:rPr lang="es" sz="2900">
                <a:solidFill>
                  <a:schemeClr val="dk1"/>
                </a:solidFill>
                <a:latin typeface="Archivo Black"/>
                <a:ea typeface="Archivo Black"/>
                <a:cs typeface="Archivo Black"/>
                <a:sym typeface="Archivo Black"/>
              </a:rPr>
              <a:t> | Comandos </a:t>
            </a:r>
            <a:r>
              <a:rPr lang="es" sz="2900">
                <a:solidFill>
                  <a:schemeClr val="dk1"/>
                </a:solidFill>
                <a:latin typeface="Archivo Black"/>
                <a:ea typeface="Archivo Black"/>
                <a:cs typeface="Archivo Black"/>
                <a:sym typeface="Archivo Black"/>
              </a:rPr>
              <a:t>básicos</a:t>
            </a:r>
            <a:endParaRPr b="1" i="0" sz="3400" u="none" cap="none" strike="noStrike">
              <a:solidFill>
                <a:srgbClr val="0000FF"/>
              </a:solidFill>
              <a:latin typeface="Montserrat"/>
              <a:ea typeface="Montserrat"/>
              <a:cs typeface="Montserrat"/>
              <a:sym typeface="Montserrat"/>
            </a:endParaRPr>
          </a:p>
        </p:txBody>
      </p:sp>
      <p:cxnSp>
        <p:nvCxnSpPr>
          <p:cNvPr id="504" name="Google Shape;504;g224417843fb_0_369"/>
          <p:cNvCxnSpPr/>
          <p:nvPr/>
        </p:nvCxnSpPr>
        <p:spPr>
          <a:xfrm flipH="1" rot="10800000">
            <a:off x="727375" y="9864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505" name="Google Shape;505;g224417843fb_0_369"/>
          <p:cNvGrpSpPr/>
          <p:nvPr/>
        </p:nvGrpSpPr>
        <p:grpSpPr>
          <a:xfrm>
            <a:off x="7866775" y="372825"/>
            <a:ext cx="786861" cy="757546"/>
            <a:chOff x="0" y="-9525"/>
            <a:chExt cx="354123" cy="394843"/>
          </a:xfrm>
        </p:grpSpPr>
        <p:sp>
          <p:nvSpPr>
            <p:cNvPr id="506" name="Google Shape;506;g224417843fb_0_36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507" name="Google Shape;507;g224417843fb_0_36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508" name="Google Shape;508;g224417843fb_0_369" title="Archivo:GitHub Mark.png - Wikipedia, la enciclopedia libre"/>
          <p:cNvPicPr preferRelativeResize="0"/>
          <p:nvPr/>
        </p:nvPicPr>
        <p:blipFill>
          <a:blip r:embed="rId4">
            <a:alphaModFix/>
          </a:blip>
          <a:stretch>
            <a:fillRect/>
          </a:stretch>
        </p:blipFill>
        <p:spPr>
          <a:xfrm>
            <a:off x="7906413" y="406438"/>
            <a:ext cx="707583" cy="690325"/>
          </a:xfrm>
          <a:prstGeom prst="rect">
            <a:avLst/>
          </a:prstGeom>
          <a:noFill/>
          <a:ln>
            <a:noFill/>
          </a:ln>
        </p:spPr>
      </p:pic>
      <p:sp>
        <p:nvSpPr>
          <p:cNvPr id="509" name="Google Shape;509;g224417843fb_0_369"/>
          <p:cNvSpPr txBox="1"/>
          <p:nvPr/>
        </p:nvSpPr>
        <p:spPr>
          <a:xfrm>
            <a:off x="432000" y="1304863"/>
            <a:ext cx="8280000" cy="33180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Clr>
                <a:srgbClr val="000000"/>
              </a:buClr>
              <a:buSzPts val="1333"/>
              <a:buFont typeface="Arial"/>
              <a:buNone/>
            </a:pPr>
            <a:r>
              <a:t/>
            </a:r>
            <a:endParaRPr b="0" i="0" sz="1333" u="none" cap="none" strike="noStrike">
              <a:solidFill>
                <a:srgbClr val="595959"/>
              </a:solidFill>
              <a:latin typeface="Montserrat"/>
              <a:ea typeface="Montserrat"/>
              <a:cs typeface="Montserrat"/>
              <a:sym typeface="Montserrat"/>
            </a:endParaRPr>
          </a:p>
        </p:txBody>
      </p:sp>
      <p:pic>
        <p:nvPicPr>
          <p:cNvPr id="510" name="Google Shape;510;g224417843fb_0_369"/>
          <p:cNvPicPr preferRelativeResize="0"/>
          <p:nvPr/>
        </p:nvPicPr>
        <p:blipFill rotWithShape="1">
          <a:blip r:embed="rId5">
            <a:alphaModFix/>
          </a:blip>
          <a:srcRect b="0" l="0" r="0" t="0"/>
          <a:stretch/>
        </p:blipFill>
        <p:spPr>
          <a:xfrm>
            <a:off x="1111050" y="1076275"/>
            <a:ext cx="3317975" cy="3317975"/>
          </a:xfrm>
          <a:prstGeom prst="rect">
            <a:avLst/>
          </a:prstGeom>
          <a:noFill/>
          <a:ln>
            <a:noFill/>
          </a:ln>
        </p:spPr>
      </p:pic>
      <p:pic>
        <p:nvPicPr>
          <p:cNvPr id="511" name="Google Shape;511;g224417843fb_0_369"/>
          <p:cNvPicPr preferRelativeResize="0"/>
          <p:nvPr/>
        </p:nvPicPr>
        <p:blipFill rotWithShape="1">
          <a:blip r:embed="rId6">
            <a:alphaModFix/>
          </a:blip>
          <a:srcRect b="0" l="0" r="0" t="0"/>
          <a:stretch/>
        </p:blipFill>
        <p:spPr>
          <a:xfrm>
            <a:off x="5241221" y="1076300"/>
            <a:ext cx="2346964" cy="3317975"/>
          </a:xfrm>
          <a:prstGeom prst="rect">
            <a:avLst/>
          </a:prstGeom>
          <a:noFill/>
          <a:ln>
            <a:noFill/>
          </a:ln>
        </p:spPr>
      </p:pic>
      <p:sp>
        <p:nvSpPr>
          <p:cNvPr id="512" name="Google Shape;512;g224417843fb_0_369"/>
          <p:cNvSpPr txBox="1"/>
          <p:nvPr/>
        </p:nvSpPr>
        <p:spPr>
          <a:xfrm>
            <a:off x="3471900" y="4314175"/>
            <a:ext cx="1338000" cy="354000"/>
          </a:xfrm>
          <a:prstGeom prst="rect">
            <a:avLst/>
          </a:prstGeom>
          <a:solidFill>
            <a:srgbClr val="F8C823"/>
          </a:solidFill>
          <a:ln cap="flat" cmpd="sng" w="38100">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0" i="0" lang="es" sz="1100" u="sng" cap="none" strike="noStrike">
                <a:solidFill>
                  <a:srgbClr val="000000"/>
                </a:solidFill>
                <a:latin typeface="Montserrat"/>
                <a:ea typeface="Montserrat"/>
                <a:cs typeface="Montserrat"/>
                <a:sym typeface="Montserrat"/>
                <a:hlinkClick r:id="rId7">
                  <a:extLst>
                    <a:ext uri="{A12FA001-AC4F-418D-AE19-62706E023703}">
                      <ahyp:hlinkClr val="tx"/>
                    </a:ext>
                  </a:extLst>
                </a:hlinkClick>
              </a:rPr>
              <a:t>Ver más grande</a:t>
            </a:r>
            <a:endParaRPr b="0" i="0" sz="1100" u="none" cap="none" strike="noStrike">
              <a:solidFill>
                <a:srgbClr val="000000"/>
              </a:solidFill>
              <a:latin typeface="Montserrat"/>
              <a:ea typeface="Montserrat"/>
              <a:cs typeface="Montserrat"/>
              <a:sym typeface="Montserrat"/>
            </a:endParaRPr>
          </a:p>
        </p:txBody>
      </p:sp>
      <p:sp>
        <p:nvSpPr>
          <p:cNvPr id="513" name="Google Shape;513;g224417843fb_0_369"/>
          <p:cNvSpPr txBox="1"/>
          <p:nvPr/>
        </p:nvSpPr>
        <p:spPr>
          <a:xfrm>
            <a:off x="6631175" y="4314175"/>
            <a:ext cx="1338000" cy="354000"/>
          </a:xfrm>
          <a:prstGeom prst="rect">
            <a:avLst/>
          </a:prstGeom>
          <a:solidFill>
            <a:srgbClr val="F8C823"/>
          </a:solidFill>
          <a:ln cap="flat" cmpd="sng" w="38100">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0" i="0" lang="es" sz="1100" u="sng" cap="none" strike="noStrike">
                <a:solidFill>
                  <a:srgbClr val="000000"/>
                </a:solidFill>
                <a:latin typeface="Montserrat"/>
                <a:ea typeface="Montserrat"/>
                <a:cs typeface="Montserrat"/>
                <a:sym typeface="Montserrat"/>
                <a:hlinkClick r:id="rId8">
                  <a:extLst>
                    <a:ext uri="{A12FA001-AC4F-418D-AE19-62706E023703}">
                      <ahyp:hlinkClr val="tx"/>
                    </a:ext>
                  </a:extLst>
                </a:hlinkClick>
              </a:rPr>
              <a:t>Ver más grande</a:t>
            </a:r>
            <a:endParaRPr b="0" i="0" sz="11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2243c7d123e_1_501"/>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87" name="Google Shape;87;g2243c7d123e_1_501"/>
          <p:cNvGrpSpPr/>
          <p:nvPr/>
        </p:nvGrpSpPr>
        <p:grpSpPr>
          <a:xfrm>
            <a:off x="3269287" y="1904098"/>
            <a:ext cx="995192" cy="1109627"/>
            <a:chOff x="0" y="-9525"/>
            <a:chExt cx="354123" cy="394843"/>
          </a:xfrm>
        </p:grpSpPr>
        <p:sp>
          <p:nvSpPr>
            <p:cNvPr id="88" name="Google Shape;88;g2243c7d123e_1_501"/>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89" name="Google Shape;89;g2243c7d123e_1_501"/>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90" name="Google Shape;90;g2243c7d123e_1_501"/>
          <p:cNvSpPr txBox="1"/>
          <p:nvPr/>
        </p:nvSpPr>
        <p:spPr>
          <a:xfrm>
            <a:off x="4444578" y="2243350"/>
            <a:ext cx="4470900" cy="4311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5200"/>
              <a:buFont typeface="Arial"/>
              <a:buNone/>
            </a:pPr>
            <a:r>
              <a:rPr lang="es" sz="2800">
                <a:solidFill>
                  <a:schemeClr val="dk1"/>
                </a:solidFill>
                <a:latin typeface="Archivo Black"/>
                <a:ea typeface="Archivo Black"/>
                <a:cs typeface="Archivo Black"/>
                <a:sym typeface="Archivo Black"/>
              </a:rPr>
              <a:t>Git </a:t>
            </a:r>
            <a:endParaRPr sz="2800">
              <a:solidFill>
                <a:schemeClr val="dk1"/>
              </a:solidFill>
              <a:latin typeface="Archivo Black"/>
              <a:ea typeface="Archivo Black"/>
              <a:cs typeface="Archivo Black"/>
              <a:sym typeface="Archivo Black"/>
            </a:endParaRPr>
          </a:p>
        </p:txBody>
      </p:sp>
      <p:pic>
        <p:nvPicPr>
          <p:cNvPr id="91" name="Google Shape;91;g2243c7d123e_1_501" title="File:Git icon.svg - Wikimedia Commons"/>
          <p:cNvPicPr preferRelativeResize="0"/>
          <p:nvPr/>
        </p:nvPicPr>
        <p:blipFill>
          <a:blip r:embed="rId4">
            <a:alphaModFix/>
          </a:blip>
          <a:stretch>
            <a:fillRect/>
          </a:stretch>
        </p:blipFill>
        <p:spPr>
          <a:xfrm>
            <a:off x="3370575" y="2062590"/>
            <a:ext cx="792607" cy="79260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7" name="Shape 517"/>
        <p:cNvGrpSpPr/>
        <p:nvPr/>
      </p:nvGrpSpPr>
      <p:grpSpPr>
        <a:xfrm>
          <a:off x="0" y="0"/>
          <a:ext cx="0" cy="0"/>
          <a:chOff x="0" y="0"/>
          <a:chExt cx="0" cy="0"/>
        </a:xfrm>
      </p:grpSpPr>
      <p:sp>
        <p:nvSpPr>
          <p:cNvPr id="518" name="Google Shape;518;g224417843fb_0_322"/>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2900">
                <a:solidFill>
                  <a:schemeClr val="dk1"/>
                </a:solidFill>
                <a:latin typeface="Archivo Black"/>
                <a:ea typeface="Archivo Black"/>
                <a:cs typeface="Archivo Black"/>
                <a:sym typeface="Archivo Black"/>
              </a:rPr>
              <a:t>Github | Articulos de interés</a:t>
            </a:r>
            <a:endParaRPr b="1" i="0" sz="3400" u="none" cap="none" strike="noStrike">
              <a:solidFill>
                <a:srgbClr val="0000FF"/>
              </a:solidFill>
              <a:latin typeface="Montserrat"/>
              <a:ea typeface="Montserrat"/>
              <a:cs typeface="Montserrat"/>
              <a:sym typeface="Montserrat"/>
            </a:endParaRPr>
          </a:p>
        </p:txBody>
      </p:sp>
      <p:cxnSp>
        <p:nvCxnSpPr>
          <p:cNvPr id="519" name="Google Shape;519;g224417843fb_0_322"/>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520" name="Google Shape;520;g224417843fb_0_322"/>
          <p:cNvGrpSpPr/>
          <p:nvPr/>
        </p:nvGrpSpPr>
        <p:grpSpPr>
          <a:xfrm>
            <a:off x="7866775" y="372825"/>
            <a:ext cx="786861" cy="757546"/>
            <a:chOff x="0" y="-9525"/>
            <a:chExt cx="354123" cy="394843"/>
          </a:xfrm>
        </p:grpSpPr>
        <p:sp>
          <p:nvSpPr>
            <p:cNvPr id="521" name="Google Shape;521;g224417843fb_0_32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522" name="Google Shape;522;g224417843fb_0_32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523" name="Google Shape;523;g224417843fb_0_322" title="Archivo:GitHub Mark.png - Wikipedia, la enciclopedia libre"/>
          <p:cNvPicPr preferRelativeResize="0"/>
          <p:nvPr/>
        </p:nvPicPr>
        <p:blipFill>
          <a:blip r:embed="rId4">
            <a:alphaModFix/>
          </a:blip>
          <a:stretch>
            <a:fillRect/>
          </a:stretch>
        </p:blipFill>
        <p:spPr>
          <a:xfrm>
            <a:off x="7906413" y="406438"/>
            <a:ext cx="707583" cy="690325"/>
          </a:xfrm>
          <a:prstGeom prst="rect">
            <a:avLst/>
          </a:prstGeom>
          <a:noFill/>
          <a:ln>
            <a:noFill/>
          </a:ln>
        </p:spPr>
      </p:pic>
      <p:sp>
        <p:nvSpPr>
          <p:cNvPr id="524" name="Google Shape;524;g224417843fb_0_322"/>
          <p:cNvSpPr txBox="1"/>
          <p:nvPr/>
        </p:nvSpPr>
        <p:spPr>
          <a:xfrm>
            <a:off x="432025" y="1076275"/>
            <a:ext cx="8280000" cy="3318000"/>
          </a:xfrm>
          <a:prstGeom prst="rect">
            <a:avLst/>
          </a:prstGeom>
          <a:noFill/>
          <a:ln>
            <a:noFill/>
          </a:ln>
        </p:spPr>
        <p:txBody>
          <a:bodyPr anchorCtr="0" anchor="t" bIns="91425" lIns="91425" spcFirstLastPara="1" rIns="91425" wrap="square" tIns="91425">
            <a:normAutofit fontScale="92500" lnSpcReduction="10000"/>
          </a:bodyPr>
          <a:lstStyle/>
          <a:p>
            <a:pPr indent="0" lvl="0" marL="0" marR="0" rtl="0" algn="l">
              <a:lnSpc>
                <a:spcPct val="115000"/>
              </a:lnSpc>
              <a:spcBef>
                <a:spcPts val="0"/>
              </a:spcBef>
              <a:spcAft>
                <a:spcPts val="0"/>
              </a:spcAft>
              <a:buClr>
                <a:srgbClr val="000000"/>
              </a:buClr>
              <a:buSzPct val="82476"/>
              <a:buFont typeface="Arial"/>
              <a:buNone/>
            </a:pPr>
            <a:r>
              <a:rPr lang="es">
                <a:solidFill>
                  <a:schemeClr val="dk1"/>
                </a:solidFill>
                <a:latin typeface="Archivo Narrow"/>
                <a:ea typeface="Archivo Narrow"/>
                <a:cs typeface="Archivo Narrow"/>
                <a:sym typeface="Archivo Narrow"/>
              </a:rPr>
              <a:t>Guía rápida sobre GitHub: </a:t>
            </a:r>
            <a:r>
              <a:rPr b="1" lang="es" sz="1616" u="sng">
                <a:solidFill>
                  <a:schemeClr val="accent1"/>
                </a:solidFill>
                <a:latin typeface="Archivo Narrow"/>
                <a:ea typeface="Archivo Narrow"/>
                <a:cs typeface="Archivo Narrow"/>
                <a:sym typeface="Archivo Narrow"/>
                <a:hlinkClick r:id="rId5">
                  <a:extLst>
                    <a:ext uri="{A12FA001-AC4F-418D-AE19-62706E023703}">
                      <ahyp:hlinkClr val="tx"/>
                    </a:ext>
                  </a:extLst>
                </a:hlinkClick>
              </a:rPr>
              <a:t>https://docs.github.com/en/get-started/quickstart/set-up-git</a:t>
            </a:r>
            <a:endParaRPr b="1" sz="1616" u="sng">
              <a:solidFill>
                <a:schemeClr val="accent1"/>
              </a:solidFill>
              <a:latin typeface="Archivo Narrow"/>
              <a:ea typeface="Archivo Narrow"/>
              <a:cs typeface="Archivo Narrow"/>
              <a:sym typeface="Archivo Narrow"/>
            </a:endParaRPr>
          </a:p>
          <a:p>
            <a:pPr indent="0" lvl="0" marL="0" marR="0" rtl="0" algn="l">
              <a:lnSpc>
                <a:spcPct val="115000"/>
              </a:lnSpc>
              <a:spcBef>
                <a:spcPts val="1200"/>
              </a:spcBef>
              <a:spcAft>
                <a:spcPts val="0"/>
              </a:spcAft>
              <a:buClr>
                <a:srgbClr val="000000"/>
              </a:buClr>
              <a:buSzPct val="95214"/>
              <a:buFont typeface="Arial"/>
              <a:buNone/>
            </a:pPr>
            <a:r>
              <a:rPr lang="es">
                <a:solidFill>
                  <a:schemeClr val="dk1"/>
                </a:solidFill>
                <a:latin typeface="Archivo Narrow"/>
                <a:ea typeface="Archivo Narrow"/>
                <a:cs typeface="Archivo Narrow"/>
                <a:sym typeface="Archivo Narrow"/>
              </a:rPr>
              <a:t>GIT y GitHub | Tutoriales: </a:t>
            </a:r>
            <a:r>
              <a:rPr lang="es">
                <a:solidFill>
                  <a:schemeClr val="dk1"/>
                </a:solidFill>
                <a:uFill>
                  <a:noFill/>
                </a:uFill>
                <a:latin typeface="Archivo Narrow"/>
                <a:ea typeface="Archivo Narrow"/>
                <a:cs typeface="Archivo Narrow"/>
                <a:sym typeface="Archivo Narrow"/>
                <a:hlinkClick r:id="rId6">
                  <a:extLst>
                    <a:ext uri="{A12FA001-AC4F-418D-AE19-62706E023703}">
                      <ahyp:hlinkClr val="tx"/>
                    </a:ext>
                  </a:extLst>
                </a:hlinkClick>
              </a:rPr>
              <a:t>Fundamentos de </a:t>
            </a:r>
            <a:r>
              <a:rPr lang="es" u="sng">
                <a:solidFill>
                  <a:schemeClr val="accent1"/>
                </a:solidFill>
                <a:latin typeface="Archivo Narrow"/>
                <a:ea typeface="Archivo Narrow"/>
                <a:cs typeface="Archivo Narrow"/>
                <a:sym typeface="Archivo Narrow"/>
                <a:hlinkClick r:id="rId7">
                  <a:extLst>
                    <a:ext uri="{A12FA001-AC4F-418D-AE19-62706E023703}">
                      <ahyp:hlinkClr val="tx"/>
                    </a:ext>
                  </a:extLst>
                </a:hlinkClick>
              </a:rPr>
              <a:t>GIT</a:t>
            </a:r>
            <a:r>
              <a:rPr lang="es" u="sng">
                <a:solidFill>
                  <a:schemeClr val="accent1"/>
                </a:solidFill>
                <a:latin typeface="Archivo Narrow"/>
                <a:ea typeface="Archivo Narrow"/>
                <a:cs typeface="Archivo Narrow"/>
                <a:sym typeface="Archivo Narrow"/>
              </a:rPr>
              <a:t> </a:t>
            </a:r>
            <a:r>
              <a:rPr lang="es" u="sng">
                <a:solidFill>
                  <a:schemeClr val="accent1"/>
                </a:solidFill>
                <a:latin typeface="Archivo Narrow"/>
                <a:ea typeface="Archivo Narrow"/>
                <a:cs typeface="Archivo Narrow"/>
                <a:sym typeface="Archivo Narrow"/>
                <a:hlinkClick r:id="rId8">
                  <a:extLst>
                    <a:ext uri="{A12FA001-AC4F-418D-AE19-62706E023703}">
                      <ahyp:hlinkClr val="tx"/>
                    </a:ext>
                  </a:extLst>
                </a:hlinkClick>
              </a:rPr>
              <a:t>GitHub</a:t>
            </a:r>
            <a:r>
              <a:rPr lang="es">
                <a:solidFill>
                  <a:schemeClr val="dk1"/>
                </a:solidFill>
                <a:latin typeface="Archivo Narrow"/>
                <a:ea typeface="Archivo Narrow"/>
                <a:cs typeface="Archivo Narrow"/>
                <a:sym typeface="Archivo Narrow"/>
              </a:rPr>
              <a:t>      </a:t>
            </a:r>
            <a:r>
              <a:rPr b="1" lang="es" u="sng">
                <a:solidFill>
                  <a:srgbClr val="0000FF"/>
                </a:solidFill>
                <a:latin typeface="Archivo Narrow"/>
                <a:ea typeface="Archivo Narrow"/>
                <a:cs typeface="Archivo Narrow"/>
                <a:sym typeface="Archivo Narrow"/>
                <a:hlinkClick r:id="rId9">
                  <a:extLst>
                    <a:ext uri="{A12FA001-AC4F-418D-AE19-62706E023703}">
                      <ahyp:hlinkClr val="tx"/>
                    </a:ext>
                  </a:extLst>
                </a:hlinkClick>
              </a:rPr>
              <a:t>Comandos explicados</a:t>
            </a:r>
            <a:endParaRPr b="1" u="sng">
              <a:solidFill>
                <a:srgbClr val="0000FF"/>
              </a:solidFill>
              <a:latin typeface="Archivo Narrow"/>
              <a:ea typeface="Archivo Narrow"/>
              <a:cs typeface="Archivo Narrow"/>
              <a:sym typeface="Archivo Narrow"/>
            </a:endParaRPr>
          </a:p>
          <a:p>
            <a:pPr indent="0" lvl="0" marL="0" marR="0" rtl="0" algn="l">
              <a:lnSpc>
                <a:spcPct val="115000"/>
              </a:lnSpc>
              <a:spcBef>
                <a:spcPts val="1200"/>
              </a:spcBef>
              <a:spcAft>
                <a:spcPts val="0"/>
              </a:spcAft>
              <a:buClr>
                <a:srgbClr val="000000"/>
              </a:buClr>
              <a:buSzPct val="95214"/>
              <a:buFont typeface="Arial"/>
              <a:buNone/>
            </a:pPr>
            <a:r>
              <a:rPr lang="es">
                <a:solidFill>
                  <a:schemeClr val="dk1"/>
                </a:solidFill>
                <a:latin typeface="Archivo Narrow"/>
                <a:ea typeface="Archivo Narrow"/>
                <a:cs typeface="Archivo Narrow"/>
                <a:sym typeface="Archivo Narrow"/>
              </a:rPr>
              <a:t>Videos del Profesor Alejandro Zapata (Coordinador y Docente de Codo a Codo): </a:t>
            </a:r>
            <a:r>
              <a:rPr b="1" lang="es" sz="1616" u="sng">
                <a:solidFill>
                  <a:schemeClr val="accent1"/>
                </a:solidFill>
                <a:latin typeface="Archivo Narrow"/>
                <a:ea typeface="Archivo Narrow"/>
                <a:cs typeface="Archivo Narrow"/>
                <a:sym typeface="Archivo Narrow"/>
                <a:hlinkClick r:id="rId10">
                  <a:extLst>
                    <a:ext uri="{A12FA001-AC4F-418D-AE19-62706E023703}">
                      <ahyp:hlinkClr val="tx"/>
                    </a:ext>
                  </a:extLst>
                </a:hlinkClick>
              </a:rPr>
              <a:t>link</a:t>
            </a:r>
            <a:r>
              <a:rPr b="1" lang="es" sz="1616" u="sng">
                <a:solidFill>
                  <a:schemeClr val="accent1"/>
                </a:solidFill>
                <a:latin typeface="Archivo Narrow"/>
                <a:ea typeface="Archivo Narrow"/>
                <a:cs typeface="Archivo Narrow"/>
                <a:sym typeface="Archivo Narrow"/>
              </a:rPr>
              <a:t>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1200"/>
              </a:spcBef>
              <a:spcAft>
                <a:spcPts val="0"/>
              </a:spcAft>
              <a:buClr>
                <a:srgbClr val="000000"/>
              </a:buClr>
              <a:buSzPct val="95214"/>
              <a:buFont typeface="Arial"/>
              <a:buNone/>
            </a:pPr>
            <a:r>
              <a:rPr lang="es">
                <a:solidFill>
                  <a:schemeClr val="dk1"/>
                </a:solidFill>
                <a:latin typeface="Archivo Narrow"/>
                <a:ea typeface="Archivo Narrow"/>
                <a:cs typeface="Archivo Narrow"/>
                <a:sym typeface="Archivo Narrow"/>
              </a:rPr>
              <a:t>GIT y GitHub (tutorial en español). Inicio Rápido para Principiantes </a:t>
            </a:r>
            <a:r>
              <a:rPr b="1" lang="es" sz="1616" u="sng">
                <a:solidFill>
                  <a:schemeClr val="accent1"/>
                </a:solidFill>
                <a:latin typeface="Archivo Narrow"/>
                <a:ea typeface="Archivo Narrow"/>
                <a:cs typeface="Archivo Narrow"/>
                <a:sym typeface="Archivo Narrow"/>
                <a:hlinkClick r:id="rId11">
                  <a:extLst>
                    <a:ext uri="{A12FA001-AC4F-418D-AE19-62706E023703}">
                      <ahyp:hlinkClr val="tx"/>
                    </a:ext>
                  </a:extLst>
                </a:hlinkClick>
              </a:rPr>
              <a:t>link</a:t>
            </a:r>
            <a:r>
              <a:rPr b="1" lang="es" sz="1616" u="sng">
                <a:solidFill>
                  <a:schemeClr val="accent1"/>
                </a:solidFill>
                <a:latin typeface="Archivo Narrow"/>
                <a:ea typeface="Archivo Narrow"/>
                <a:cs typeface="Archivo Narrow"/>
                <a:sym typeface="Archivo Narrow"/>
              </a:rPr>
              <a:t>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1200"/>
              </a:spcBef>
              <a:spcAft>
                <a:spcPts val="0"/>
              </a:spcAft>
              <a:buClr>
                <a:srgbClr val="000000"/>
              </a:buClr>
              <a:buSzPct val="95214"/>
              <a:buFont typeface="Arial"/>
              <a:buNone/>
            </a:pPr>
            <a:r>
              <a:rPr lang="es">
                <a:solidFill>
                  <a:schemeClr val="dk1"/>
                </a:solidFill>
                <a:latin typeface="Archivo Narrow"/>
                <a:ea typeface="Archivo Narrow"/>
                <a:cs typeface="Archivo Narrow"/>
                <a:sym typeface="Archivo Narrow"/>
              </a:rPr>
              <a:t>¿Cómo trabajar con Git desde Visual Studio Code? </a:t>
            </a:r>
            <a:r>
              <a:rPr b="1" lang="es" sz="1616" u="sng">
                <a:solidFill>
                  <a:schemeClr val="accent1"/>
                </a:solidFill>
                <a:latin typeface="Archivo Narrow"/>
                <a:ea typeface="Archivo Narrow"/>
                <a:cs typeface="Archivo Narrow"/>
                <a:sym typeface="Archivo Narrow"/>
                <a:hlinkClick r:id="rId12">
                  <a:extLst>
                    <a:ext uri="{A12FA001-AC4F-418D-AE19-62706E023703}">
                      <ahyp:hlinkClr val="tx"/>
                    </a:ext>
                  </a:extLst>
                </a:hlinkClick>
              </a:rPr>
              <a:t>video</a:t>
            </a:r>
            <a:r>
              <a:rPr b="1" lang="es" sz="1616" u="sng">
                <a:solidFill>
                  <a:schemeClr val="accent1"/>
                </a:solidFill>
                <a:latin typeface="Archivo Narrow"/>
                <a:ea typeface="Archivo Narrow"/>
                <a:cs typeface="Archivo Narrow"/>
                <a:sym typeface="Archivo Narrow"/>
              </a:rPr>
              <a:t>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1200"/>
              </a:spcBef>
              <a:spcAft>
                <a:spcPts val="0"/>
              </a:spcAft>
              <a:buClr>
                <a:srgbClr val="000000"/>
              </a:buClr>
              <a:buSzPct val="95214"/>
              <a:buFont typeface="Arial"/>
              <a:buNone/>
            </a:pPr>
            <a:r>
              <a:rPr lang="es">
                <a:solidFill>
                  <a:schemeClr val="dk1"/>
                </a:solidFill>
                <a:latin typeface="Archivo Narrow"/>
                <a:ea typeface="Archivo Narrow"/>
                <a:cs typeface="Archivo Narrow"/>
                <a:sym typeface="Archivo Narrow"/>
              </a:rPr>
              <a:t>Nota: con Visual Studio Code también se puede hacer commits, push, resolver conflictos, crear ramas y mucho más. Prácticamente todo lo que se hace desde la línea de comandos lo podés hacer desde una interfaz gráfica. En el video se indica cómo hacerlo. Al final se recomienda un plugin que hay que instalar si se quiere trabajar con Git desde Visual Studio Code.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1200"/>
              </a:spcBef>
              <a:spcAft>
                <a:spcPts val="1200"/>
              </a:spcAft>
              <a:buClr>
                <a:srgbClr val="000000"/>
              </a:buClr>
              <a:buSzPct val="100000"/>
              <a:buFont typeface="Arial"/>
              <a:buNone/>
            </a:pPr>
            <a:r>
              <a:rPr lang="es">
                <a:solidFill>
                  <a:schemeClr val="dk1"/>
                </a:solidFill>
                <a:latin typeface="Archivo Narrow"/>
                <a:ea typeface="Archivo Narrow"/>
                <a:cs typeface="Archivo Narrow"/>
                <a:sym typeface="Archivo Narrow"/>
              </a:rPr>
              <a:t>Importante: se puede utilizar una interfaz gráfica para trabajar con Git, pero es importante saber qué es lo que pasa detrás de cada clic que uno hace. Por ese motivo antes, hay que aprender los fundamentos de GIT.</a:t>
            </a:r>
            <a:endParaRPr b="0" i="0" sz="1333"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8" name="Shape 528"/>
        <p:cNvGrpSpPr/>
        <p:nvPr/>
      </p:nvGrpSpPr>
      <p:grpSpPr>
        <a:xfrm>
          <a:off x="0" y="0"/>
          <a:ext cx="0" cy="0"/>
          <a:chOff x="0" y="0"/>
          <a:chExt cx="0" cy="0"/>
        </a:xfrm>
      </p:grpSpPr>
      <p:sp>
        <p:nvSpPr>
          <p:cNvPr id="529" name="Google Shape;529;g2f22587397b_2_7"/>
          <p:cNvSpPr/>
          <p:nvPr/>
        </p:nvSpPr>
        <p:spPr>
          <a:xfrm>
            <a:off x="1241025" y="1894775"/>
            <a:ext cx="6730200" cy="9258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g2f22587397b_2_7"/>
          <p:cNvSpPr txBox="1"/>
          <p:nvPr/>
        </p:nvSpPr>
        <p:spPr>
          <a:xfrm>
            <a:off x="1241025" y="1894775"/>
            <a:ext cx="6730200" cy="97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500" u="none" cap="none" strike="noStrike">
                <a:solidFill>
                  <a:srgbClr val="434343"/>
                </a:solidFill>
                <a:latin typeface="Archivo"/>
                <a:ea typeface="Archivo"/>
                <a:cs typeface="Archivo"/>
                <a:sym typeface="Archivo"/>
              </a:rPr>
              <a:t>¡Vamos a la práctica! 🚀</a:t>
            </a:r>
            <a:endParaRPr b="1" i="0" sz="4500" u="none" cap="none" strike="noStrike">
              <a:solidFill>
                <a:srgbClr val="434343"/>
              </a:solidFill>
              <a:latin typeface="Archivo"/>
              <a:ea typeface="Archivo"/>
              <a:cs typeface="Archivo"/>
              <a:sym typeface="Archiv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4" name="Shape 534"/>
        <p:cNvGrpSpPr/>
        <p:nvPr/>
      </p:nvGrpSpPr>
      <p:grpSpPr>
        <a:xfrm>
          <a:off x="0" y="0"/>
          <a:ext cx="0" cy="0"/>
          <a:chOff x="0" y="0"/>
          <a:chExt cx="0" cy="0"/>
        </a:xfrm>
      </p:grpSpPr>
      <p:sp>
        <p:nvSpPr>
          <p:cNvPr id="535" name="Google Shape;535;g30b302ae6b3_0_95"/>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4">
              <a:alphaModFix/>
            </a:blip>
            <a:stretch>
              <a:fillRect b="0" l="0" r="0" t="0"/>
            </a:stretch>
          </a:blipFill>
          <a:ln>
            <a:noFill/>
          </a:ln>
        </p:spPr>
      </p:sp>
      <p:cxnSp>
        <p:nvCxnSpPr>
          <p:cNvPr id="536" name="Google Shape;536;g30b302ae6b3_0_95"/>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537" name="Google Shape;537;g30b302ae6b3_0_95"/>
          <p:cNvGrpSpPr/>
          <p:nvPr/>
        </p:nvGrpSpPr>
        <p:grpSpPr>
          <a:xfrm>
            <a:off x="555362" y="631437"/>
            <a:ext cx="700421" cy="692039"/>
            <a:chOff x="0" y="0"/>
            <a:chExt cx="1867789" cy="1845437"/>
          </a:xfrm>
        </p:grpSpPr>
        <p:sp>
          <p:nvSpPr>
            <p:cNvPr id="538" name="Google Shape;538;g30b302ae6b3_0_95"/>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539" name="Google Shape;539;g30b302ae6b3_0_95"/>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0" name="Google Shape;540;g30b302ae6b3_0_95"/>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5">
              <a:alphaModFix/>
            </a:blip>
            <a:stretch>
              <a:fillRect b="0" l="0" r="0" t="0"/>
            </a:stretch>
          </a:blipFill>
          <a:ln>
            <a:noFill/>
          </a:ln>
        </p:spPr>
      </p:sp>
      <p:sp>
        <p:nvSpPr>
          <p:cNvPr id="541" name="Google Shape;541;g30b302ae6b3_0_95"/>
          <p:cNvSpPr txBox="1"/>
          <p:nvPr/>
        </p:nvSpPr>
        <p:spPr>
          <a:xfrm>
            <a:off x="1342696" y="504825"/>
            <a:ext cx="71988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1" i="0" lang="es" sz="3500" u="none" cap="none" strike="noStrike">
                <a:solidFill>
                  <a:srgbClr val="000000"/>
                </a:solidFill>
                <a:latin typeface="Archivo Narrow"/>
                <a:ea typeface="Archivo Narrow"/>
                <a:cs typeface="Archivo Narrow"/>
                <a:sym typeface="Archivo Narrow"/>
              </a:rPr>
              <a:t>Ejercicios Prácticos</a:t>
            </a:r>
            <a:endParaRPr b="1" i="0" sz="700" u="none" cap="none" strike="noStrike">
              <a:solidFill>
                <a:srgbClr val="000000"/>
              </a:solidFill>
              <a:latin typeface="Archivo Narrow"/>
              <a:ea typeface="Archivo Narrow"/>
              <a:cs typeface="Archivo Narrow"/>
              <a:sym typeface="Archivo Narrow"/>
            </a:endParaRPr>
          </a:p>
        </p:txBody>
      </p:sp>
      <p:grpSp>
        <p:nvGrpSpPr>
          <p:cNvPr id="542" name="Google Shape;542;g30b302ae6b3_0_95"/>
          <p:cNvGrpSpPr/>
          <p:nvPr/>
        </p:nvGrpSpPr>
        <p:grpSpPr>
          <a:xfrm>
            <a:off x="1342695" y="1017800"/>
            <a:ext cx="4971433" cy="382795"/>
            <a:chOff x="0" y="-9525"/>
            <a:chExt cx="1657918" cy="201641"/>
          </a:xfrm>
        </p:grpSpPr>
        <p:sp>
          <p:nvSpPr>
            <p:cNvPr id="543" name="Google Shape;543;g30b302ae6b3_0_95"/>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50199"/>
              </a:srgbClr>
            </a:solidFill>
            <a:ln>
              <a:noFill/>
            </a:ln>
          </p:spPr>
        </p:sp>
        <p:sp>
          <p:nvSpPr>
            <p:cNvPr id="544" name="Google Shape;544;g30b302ae6b3_0_95"/>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sp>
        <p:nvSpPr>
          <p:cNvPr id="545" name="Google Shape;545;g30b302ae6b3_0_95"/>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6">
              <a:alphaModFix/>
            </a:blip>
            <a:stretch>
              <a:fillRect b="0" l="0" r="0" t="0"/>
            </a:stretch>
          </a:blipFill>
          <a:ln>
            <a:noFill/>
          </a:ln>
        </p:spPr>
      </p:sp>
      <p:grpSp>
        <p:nvGrpSpPr>
          <p:cNvPr id="546" name="Google Shape;546;g30b302ae6b3_0_95"/>
          <p:cNvGrpSpPr/>
          <p:nvPr/>
        </p:nvGrpSpPr>
        <p:grpSpPr>
          <a:xfrm>
            <a:off x="578894" y="1625775"/>
            <a:ext cx="4384148" cy="323097"/>
            <a:chOff x="0" y="-9525"/>
            <a:chExt cx="1916400" cy="156600"/>
          </a:xfrm>
        </p:grpSpPr>
        <p:sp>
          <p:nvSpPr>
            <p:cNvPr id="547" name="Google Shape;547;g30b302ae6b3_0_95"/>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8630"/>
              </a:srgbClr>
            </a:solidFill>
            <a:ln>
              <a:noFill/>
            </a:ln>
          </p:spPr>
        </p:sp>
        <p:sp>
          <p:nvSpPr>
            <p:cNvPr id="548" name="Google Shape;548;g30b302ae6b3_0_95"/>
            <p:cNvSpPr txBox="1"/>
            <p:nvPr/>
          </p:nvSpPr>
          <p:spPr>
            <a:xfrm>
              <a:off x="0" y="-9525"/>
              <a:ext cx="19164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sp>
        <p:nvSpPr>
          <p:cNvPr id="549" name="Google Shape;549;g30b302ae6b3_0_95"/>
          <p:cNvSpPr txBox="1"/>
          <p:nvPr/>
        </p:nvSpPr>
        <p:spPr>
          <a:xfrm>
            <a:off x="633775" y="2217275"/>
            <a:ext cx="3116100" cy="15147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1400"/>
              <a:buFont typeface="Arial"/>
              <a:buNone/>
            </a:pPr>
            <a:r>
              <a:rPr lang="es" sz="1200">
                <a:latin typeface="Archivo Narrow"/>
                <a:ea typeface="Archivo Narrow"/>
                <a:cs typeface="Archivo Narrow"/>
                <a:sym typeface="Archivo Narrow"/>
              </a:rPr>
              <a:t>Crear una nueva rama en tu repositorio Git además de la rama principal (main o master). Nombrá la nueva rama de acuerdo con la funcionalidad o característica que estás desarrollando. Asegurate de hacer un commit en la nueva rama y luego subila al repositorio remoto en GitHub.</a:t>
            </a:r>
            <a:endParaRPr sz="1200">
              <a:solidFill>
                <a:schemeClr val="dk1"/>
              </a:solidFill>
            </a:endParaRPr>
          </a:p>
          <a:p>
            <a:pPr indent="0" lvl="0" marL="0" marR="0" rtl="0" algn="l">
              <a:lnSpc>
                <a:spcPct val="120008"/>
              </a:lnSpc>
              <a:spcBef>
                <a:spcPts val="0"/>
              </a:spcBef>
              <a:spcAft>
                <a:spcPts val="0"/>
              </a:spcAft>
              <a:buClr>
                <a:srgbClr val="000000"/>
              </a:buClr>
              <a:buSzPts val="1400"/>
              <a:buFont typeface="Arial"/>
              <a:buNone/>
            </a:pPr>
            <a:r>
              <a:t/>
            </a:r>
            <a:endParaRPr b="0" i="0" sz="1200" u="none" cap="none" strike="noStrike">
              <a:solidFill>
                <a:srgbClr val="000000"/>
              </a:solidFill>
              <a:latin typeface="Archivo Narrow"/>
              <a:ea typeface="Archivo Narrow"/>
              <a:cs typeface="Archivo Narrow"/>
              <a:sym typeface="Archivo Narrow"/>
            </a:endParaRPr>
          </a:p>
        </p:txBody>
      </p:sp>
      <p:sp>
        <p:nvSpPr>
          <p:cNvPr id="550" name="Google Shape;550;g30b302ae6b3_0_95"/>
          <p:cNvSpPr txBox="1"/>
          <p:nvPr/>
        </p:nvSpPr>
        <p:spPr>
          <a:xfrm>
            <a:off x="578988" y="1658925"/>
            <a:ext cx="75414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600"/>
              <a:buFont typeface="Arial"/>
              <a:buNone/>
            </a:pPr>
            <a:r>
              <a:rPr lang="es" sz="1600">
                <a:latin typeface="Archivo Black"/>
                <a:ea typeface="Archivo Black"/>
                <a:cs typeface="Archivo Black"/>
                <a:sym typeface="Archivo Black"/>
              </a:rPr>
              <a:t>Crear una nueva rama en Git</a:t>
            </a:r>
            <a:endParaRPr sz="1600">
              <a:latin typeface="Archivo Black"/>
              <a:ea typeface="Archivo Black"/>
              <a:cs typeface="Archivo Black"/>
              <a:sym typeface="Archivo Black"/>
            </a:endParaRPr>
          </a:p>
        </p:txBody>
      </p:sp>
      <p:sp>
        <p:nvSpPr>
          <p:cNvPr id="551" name="Google Shape;551;g30b302ae6b3_0_95"/>
          <p:cNvSpPr txBox="1"/>
          <p:nvPr/>
        </p:nvSpPr>
        <p:spPr>
          <a:xfrm>
            <a:off x="1642901" y="1045725"/>
            <a:ext cx="43011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
        <p:nvSpPr>
          <p:cNvPr id="552" name="Google Shape;552;g30b302ae6b3_0_95"/>
          <p:cNvSpPr txBox="1"/>
          <p:nvPr/>
        </p:nvSpPr>
        <p:spPr>
          <a:xfrm>
            <a:off x="4232000" y="1969475"/>
            <a:ext cx="4521300" cy="201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s" sz="1200">
                <a:solidFill>
                  <a:schemeClr val="dk1"/>
                </a:solidFill>
                <a:latin typeface="Archivo Narrow"/>
                <a:ea typeface="Archivo Narrow"/>
                <a:cs typeface="Archivo Narrow"/>
                <a:sym typeface="Archivo Narrow"/>
              </a:rPr>
              <a:t>Tips:</a:t>
            </a:r>
            <a:endParaRPr b="1" sz="1200">
              <a:solidFill>
                <a:schemeClr val="dk1"/>
              </a:solidFill>
              <a:latin typeface="Archivo Narrow"/>
              <a:ea typeface="Archivo Narrow"/>
              <a:cs typeface="Archivo Narrow"/>
              <a:sym typeface="Archivo Narrow"/>
            </a:endParaRPr>
          </a:p>
          <a:p>
            <a:pPr indent="-304800" lvl="0" marL="457200" rtl="0" algn="l">
              <a:lnSpc>
                <a:spcPct val="115000"/>
              </a:lnSpc>
              <a:spcBef>
                <a:spcPts val="1200"/>
              </a:spcBef>
              <a:spcAft>
                <a:spcPts val="0"/>
              </a:spcAft>
              <a:buClr>
                <a:schemeClr val="dk1"/>
              </a:buClr>
              <a:buSzPts val="1200"/>
              <a:buChar char="●"/>
            </a:pPr>
            <a:r>
              <a:rPr b="1" lang="es" sz="1200">
                <a:solidFill>
                  <a:schemeClr val="dk1"/>
                </a:solidFill>
                <a:latin typeface="Archivo Narrow"/>
                <a:ea typeface="Archivo Narrow"/>
                <a:cs typeface="Archivo Narrow"/>
                <a:sym typeface="Archivo Narrow"/>
              </a:rPr>
              <a:t>Creación de la rama: </a:t>
            </a:r>
            <a:r>
              <a:rPr lang="es" sz="1200">
                <a:solidFill>
                  <a:schemeClr val="dk1"/>
                </a:solidFill>
                <a:latin typeface="Archivo Narrow"/>
                <a:ea typeface="Archivo Narrow"/>
                <a:cs typeface="Archivo Narrow"/>
                <a:sym typeface="Archivo Narrow"/>
              </a:rPr>
              <a:t>Usá el comando git checkout -b nombre-de-la-rama para crear y cambiarte a la nueva rama al mismo tiempo.</a:t>
            </a:r>
            <a:endParaRPr sz="1200">
              <a:solidFill>
                <a:schemeClr val="dk1"/>
              </a:solidFill>
              <a:latin typeface="Archivo Narrow"/>
              <a:ea typeface="Archivo Narrow"/>
              <a:cs typeface="Archivo Narrow"/>
              <a:sym typeface="Archivo Narrow"/>
            </a:endParaRPr>
          </a:p>
          <a:p>
            <a:pPr indent="-304800" lvl="0" marL="457200" rtl="0" algn="l">
              <a:lnSpc>
                <a:spcPct val="115000"/>
              </a:lnSpc>
              <a:spcBef>
                <a:spcPts val="0"/>
              </a:spcBef>
              <a:spcAft>
                <a:spcPts val="0"/>
              </a:spcAft>
              <a:buClr>
                <a:schemeClr val="dk1"/>
              </a:buClr>
              <a:buSzPts val="1200"/>
              <a:buChar char="●"/>
            </a:pPr>
            <a:r>
              <a:rPr b="1" lang="es" sz="1200">
                <a:solidFill>
                  <a:schemeClr val="dk1"/>
                </a:solidFill>
                <a:latin typeface="Archivo Narrow"/>
                <a:ea typeface="Archivo Narrow"/>
                <a:cs typeface="Archivo Narrow"/>
                <a:sym typeface="Archivo Narrow"/>
              </a:rPr>
              <a:t>Verificar la rama actual: </a:t>
            </a:r>
            <a:r>
              <a:rPr lang="es" sz="1200">
                <a:solidFill>
                  <a:schemeClr val="dk1"/>
                </a:solidFill>
                <a:latin typeface="Archivo Narrow"/>
                <a:ea typeface="Archivo Narrow"/>
                <a:cs typeface="Archivo Narrow"/>
                <a:sym typeface="Archivo Narrow"/>
              </a:rPr>
              <a:t>Ejecutá </a:t>
            </a:r>
            <a:r>
              <a:rPr b="1" i="1" lang="es" sz="1200">
                <a:solidFill>
                  <a:srgbClr val="0000FF"/>
                </a:solidFill>
                <a:latin typeface="Archivo Narrow"/>
                <a:ea typeface="Archivo Narrow"/>
                <a:cs typeface="Archivo Narrow"/>
                <a:sym typeface="Archivo Narrow"/>
              </a:rPr>
              <a:t>git</a:t>
            </a:r>
            <a:r>
              <a:rPr i="1" lang="es" sz="1200">
                <a:solidFill>
                  <a:srgbClr val="0000FF"/>
                </a:solidFill>
                <a:latin typeface="Archivo Narrow"/>
                <a:ea typeface="Archivo Narrow"/>
                <a:cs typeface="Archivo Narrow"/>
                <a:sym typeface="Archivo Narrow"/>
              </a:rPr>
              <a:t> </a:t>
            </a:r>
            <a:r>
              <a:rPr b="1" i="1" lang="es" sz="1200">
                <a:solidFill>
                  <a:srgbClr val="0000FF"/>
                </a:solidFill>
                <a:latin typeface="Archivo Narrow"/>
                <a:ea typeface="Archivo Narrow"/>
                <a:cs typeface="Archivo Narrow"/>
                <a:sym typeface="Archivo Narrow"/>
              </a:rPr>
              <a:t>branch</a:t>
            </a:r>
            <a:r>
              <a:rPr lang="es" sz="1200">
                <a:solidFill>
                  <a:schemeClr val="dk1"/>
                </a:solidFill>
                <a:latin typeface="Archivo Narrow"/>
                <a:ea typeface="Archivo Narrow"/>
                <a:cs typeface="Archivo Narrow"/>
                <a:sym typeface="Archivo Narrow"/>
              </a:rPr>
              <a:t> para verificar que estés en la rama correcta antes de hacer cambios.</a:t>
            </a:r>
            <a:endParaRPr sz="1200">
              <a:solidFill>
                <a:schemeClr val="dk1"/>
              </a:solidFill>
              <a:latin typeface="Archivo Narrow"/>
              <a:ea typeface="Archivo Narrow"/>
              <a:cs typeface="Archivo Narrow"/>
              <a:sym typeface="Archivo Narrow"/>
            </a:endParaRPr>
          </a:p>
          <a:p>
            <a:pPr indent="-304800" lvl="0" marL="457200" rtl="0" algn="l">
              <a:lnSpc>
                <a:spcPct val="115000"/>
              </a:lnSpc>
              <a:spcBef>
                <a:spcPts val="0"/>
              </a:spcBef>
              <a:spcAft>
                <a:spcPts val="0"/>
              </a:spcAft>
              <a:buClr>
                <a:schemeClr val="dk1"/>
              </a:buClr>
              <a:buSzPts val="1200"/>
              <a:buChar char="●"/>
            </a:pPr>
            <a:r>
              <a:rPr b="1" lang="es" sz="1200">
                <a:solidFill>
                  <a:schemeClr val="dk1"/>
                </a:solidFill>
                <a:latin typeface="Archivo Narrow"/>
                <a:ea typeface="Archivo Narrow"/>
                <a:cs typeface="Archivo Narrow"/>
                <a:sym typeface="Archivo Narrow"/>
              </a:rPr>
              <a:t>Hacer commits en la nueva rama: </a:t>
            </a:r>
            <a:r>
              <a:rPr lang="es" sz="1200">
                <a:solidFill>
                  <a:schemeClr val="dk1"/>
                </a:solidFill>
                <a:latin typeface="Archivo Narrow"/>
                <a:ea typeface="Archivo Narrow"/>
                <a:cs typeface="Archivo Narrow"/>
                <a:sym typeface="Archivo Narrow"/>
              </a:rPr>
              <a:t>No olvides usar git add . seguido de git commit -m "" para registrar los cambios </a:t>
            </a:r>
            <a:endParaRPr sz="12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6" name="Shape 556"/>
        <p:cNvGrpSpPr/>
        <p:nvPr/>
      </p:nvGrpSpPr>
      <p:grpSpPr>
        <a:xfrm>
          <a:off x="0" y="0"/>
          <a:ext cx="0" cy="0"/>
          <a:chOff x="0" y="0"/>
          <a:chExt cx="0" cy="0"/>
        </a:xfrm>
      </p:grpSpPr>
      <p:sp>
        <p:nvSpPr>
          <p:cNvPr id="557" name="Google Shape;557;g30b302ae6b3_0_30"/>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4">
              <a:alphaModFix/>
            </a:blip>
            <a:stretch>
              <a:fillRect b="0" l="0" r="0" t="0"/>
            </a:stretch>
          </a:blipFill>
          <a:ln>
            <a:noFill/>
          </a:ln>
        </p:spPr>
      </p:sp>
      <p:cxnSp>
        <p:nvCxnSpPr>
          <p:cNvPr id="558" name="Google Shape;558;g30b302ae6b3_0_30"/>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559" name="Google Shape;559;g30b302ae6b3_0_30"/>
          <p:cNvGrpSpPr/>
          <p:nvPr/>
        </p:nvGrpSpPr>
        <p:grpSpPr>
          <a:xfrm>
            <a:off x="555362" y="631437"/>
            <a:ext cx="700421" cy="692039"/>
            <a:chOff x="0" y="0"/>
            <a:chExt cx="1867789" cy="1845437"/>
          </a:xfrm>
        </p:grpSpPr>
        <p:sp>
          <p:nvSpPr>
            <p:cNvPr id="560" name="Google Shape;560;g30b302ae6b3_0_30"/>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561" name="Google Shape;561;g30b302ae6b3_0_30"/>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2" name="Google Shape;562;g30b302ae6b3_0_30"/>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5">
              <a:alphaModFix/>
            </a:blip>
            <a:stretch>
              <a:fillRect b="0" l="0" r="0" t="0"/>
            </a:stretch>
          </a:blipFill>
          <a:ln>
            <a:noFill/>
          </a:ln>
        </p:spPr>
      </p:sp>
      <p:sp>
        <p:nvSpPr>
          <p:cNvPr id="563" name="Google Shape;563;g30b302ae6b3_0_30"/>
          <p:cNvSpPr txBox="1"/>
          <p:nvPr/>
        </p:nvSpPr>
        <p:spPr>
          <a:xfrm>
            <a:off x="1342696" y="504825"/>
            <a:ext cx="71988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1" i="0" lang="es" sz="3500" u="none" cap="none" strike="noStrike">
                <a:solidFill>
                  <a:srgbClr val="000000"/>
                </a:solidFill>
                <a:latin typeface="Archivo Narrow"/>
                <a:ea typeface="Archivo Narrow"/>
                <a:cs typeface="Archivo Narrow"/>
                <a:sym typeface="Archivo Narrow"/>
              </a:rPr>
              <a:t>Ejercicios Prácticos</a:t>
            </a:r>
            <a:endParaRPr b="1" i="0" sz="700" u="none" cap="none" strike="noStrike">
              <a:solidFill>
                <a:srgbClr val="000000"/>
              </a:solidFill>
              <a:latin typeface="Archivo Narrow"/>
              <a:ea typeface="Archivo Narrow"/>
              <a:cs typeface="Archivo Narrow"/>
              <a:sym typeface="Archivo Narrow"/>
            </a:endParaRPr>
          </a:p>
        </p:txBody>
      </p:sp>
      <p:grpSp>
        <p:nvGrpSpPr>
          <p:cNvPr id="564" name="Google Shape;564;g30b302ae6b3_0_30"/>
          <p:cNvGrpSpPr/>
          <p:nvPr/>
        </p:nvGrpSpPr>
        <p:grpSpPr>
          <a:xfrm>
            <a:off x="1342695" y="1017800"/>
            <a:ext cx="5023326" cy="382795"/>
            <a:chOff x="0" y="-9525"/>
            <a:chExt cx="1657918" cy="201641"/>
          </a:xfrm>
        </p:grpSpPr>
        <p:sp>
          <p:nvSpPr>
            <p:cNvPr id="565" name="Google Shape;565;g30b302ae6b3_0_30"/>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50199"/>
              </a:srgbClr>
            </a:solidFill>
            <a:ln>
              <a:noFill/>
            </a:ln>
          </p:spPr>
        </p:sp>
        <p:sp>
          <p:nvSpPr>
            <p:cNvPr id="566" name="Google Shape;566;g30b302ae6b3_0_30"/>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sp>
        <p:nvSpPr>
          <p:cNvPr id="567" name="Google Shape;567;g30b302ae6b3_0_30"/>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6">
              <a:alphaModFix/>
            </a:blip>
            <a:stretch>
              <a:fillRect b="0" l="0" r="0" t="0"/>
            </a:stretch>
          </a:blipFill>
          <a:ln>
            <a:noFill/>
          </a:ln>
        </p:spPr>
      </p:sp>
      <p:grpSp>
        <p:nvGrpSpPr>
          <p:cNvPr id="568" name="Google Shape;568;g30b302ae6b3_0_30"/>
          <p:cNvGrpSpPr/>
          <p:nvPr/>
        </p:nvGrpSpPr>
        <p:grpSpPr>
          <a:xfrm>
            <a:off x="578897" y="1578275"/>
            <a:ext cx="5758782" cy="323097"/>
            <a:chOff x="0" y="-9525"/>
            <a:chExt cx="1916400" cy="156600"/>
          </a:xfrm>
        </p:grpSpPr>
        <p:sp>
          <p:nvSpPr>
            <p:cNvPr id="569" name="Google Shape;569;g30b302ae6b3_0_30"/>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8630"/>
              </a:srgbClr>
            </a:solidFill>
            <a:ln>
              <a:noFill/>
            </a:ln>
          </p:spPr>
        </p:sp>
        <p:sp>
          <p:nvSpPr>
            <p:cNvPr id="570" name="Google Shape;570;g30b302ae6b3_0_30"/>
            <p:cNvSpPr txBox="1"/>
            <p:nvPr/>
          </p:nvSpPr>
          <p:spPr>
            <a:xfrm>
              <a:off x="0" y="-9525"/>
              <a:ext cx="19164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sp>
        <p:nvSpPr>
          <p:cNvPr id="571" name="Google Shape;571;g30b302ae6b3_0_30"/>
          <p:cNvSpPr txBox="1"/>
          <p:nvPr/>
        </p:nvSpPr>
        <p:spPr>
          <a:xfrm>
            <a:off x="555475" y="2036100"/>
            <a:ext cx="3459600" cy="15147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1400"/>
              <a:buFont typeface="Arial"/>
              <a:buNone/>
            </a:pPr>
            <a:r>
              <a:rPr lang="es" sz="1200">
                <a:latin typeface="Archivo Narrow"/>
                <a:ea typeface="Archivo Narrow"/>
                <a:cs typeface="Archivo Narrow"/>
                <a:sym typeface="Archivo Narrow"/>
              </a:rPr>
              <a:t>Crear un repositorio en GitHub para tu proyecto, subir el código actual, y realizar commits documentando los cambios. Asegurarse de que el repositorio esté configurado para futuras actualizaciones. El repositorio debe ser nombrado de la siguiente manera:     </a:t>
            </a:r>
            <a:endParaRPr sz="1200">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400"/>
              <a:buFont typeface="Arial"/>
              <a:buNone/>
            </a:pPr>
            <a:r>
              <a:rPr b="1" lang="es" sz="1200">
                <a:latin typeface="Archivo Narrow"/>
                <a:ea typeface="Archivo Narrow"/>
                <a:cs typeface="Archivo Narrow"/>
                <a:sym typeface="Archivo Narrow"/>
              </a:rPr>
              <a:t>Nombre del Repositorio: </a:t>
            </a:r>
            <a:r>
              <a:rPr lang="es" sz="1200">
                <a:latin typeface="Archivo Narrow"/>
                <a:ea typeface="Archivo Narrow"/>
                <a:cs typeface="Archivo Narrow"/>
                <a:sym typeface="Archivo Narrow"/>
              </a:rPr>
              <a:t>proyecto-final-ecommerce-[nombre-apellido]</a:t>
            </a:r>
            <a:endParaRPr b="1" sz="1200">
              <a:latin typeface="Archivo Narrow"/>
              <a:ea typeface="Archivo Narrow"/>
              <a:cs typeface="Archivo Narrow"/>
              <a:sym typeface="Archivo Narrow"/>
            </a:endParaRPr>
          </a:p>
        </p:txBody>
      </p:sp>
      <p:sp>
        <p:nvSpPr>
          <p:cNvPr id="572" name="Google Shape;572;g30b302ae6b3_0_30"/>
          <p:cNvSpPr txBox="1"/>
          <p:nvPr/>
        </p:nvSpPr>
        <p:spPr>
          <a:xfrm>
            <a:off x="578988" y="1611425"/>
            <a:ext cx="75414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600"/>
              <a:buFont typeface="Arial"/>
              <a:buNone/>
            </a:pPr>
            <a:r>
              <a:rPr lang="es" sz="1600">
                <a:latin typeface="Archivo Black"/>
                <a:ea typeface="Archivo Black"/>
                <a:cs typeface="Archivo Black"/>
                <a:sym typeface="Archivo Black"/>
              </a:rPr>
              <a:t>Repositorio en Github</a:t>
            </a:r>
            <a:endParaRPr sz="1600">
              <a:latin typeface="Archivo Black"/>
              <a:ea typeface="Archivo Black"/>
              <a:cs typeface="Archivo Black"/>
              <a:sym typeface="Archivo Black"/>
            </a:endParaRPr>
          </a:p>
        </p:txBody>
      </p:sp>
      <p:sp>
        <p:nvSpPr>
          <p:cNvPr id="573" name="Google Shape;573;g30b302ae6b3_0_30"/>
          <p:cNvSpPr txBox="1"/>
          <p:nvPr/>
        </p:nvSpPr>
        <p:spPr>
          <a:xfrm>
            <a:off x="1642900" y="1045725"/>
            <a:ext cx="47232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
        <p:nvSpPr>
          <p:cNvPr id="574" name="Google Shape;574;g30b302ae6b3_0_30"/>
          <p:cNvSpPr txBox="1"/>
          <p:nvPr/>
        </p:nvSpPr>
        <p:spPr>
          <a:xfrm>
            <a:off x="4665950" y="1902375"/>
            <a:ext cx="4099500" cy="222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s" sz="1200">
                <a:solidFill>
                  <a:schemeClr val="dk1"/>
                </a:solidFill>
                <a:latin typeface="Archivo Narrow"/>
                <a:ea typeface="Archivo Narrow"/>
                <a:cs typeface="Archivo Narrow"/>
                <a:sym typeface="Archivo Narrow"/>
              </a:rPr>
              <a:t>Tips:</a:t>
            </a:r>
            <a:endParaRPr b="1" sz="1200">
              <a:solidFill>
                <a:schemeClr val="dk1"/>
              </a:solidFill>
              <a:latin typeface="Archivo Narrow"/>
              <a:ea typeface="Archivo Narrow"/>
              <a:cs typeface="Archivo Narrow"/>
              <a:sym typeface="Archivo Narrow"/>
            </a:endParaRPr>
          </a:p>
          <a:p>
            <a:pPr indent="-304800" lvl="0" marL="457200" rtl="0" algn="l">
              <a:lnSpc>
                <a:spcPct val="115000"/>
              </a:lnSpc>
              <a:spcBef>
                <a:spcPts val="1200"/>
              </a:spcBef>
              <a:spcAft>
                <a:spcPts val="0"/>
              </a:spcAft>
              <a:buClr>
                <a:schemeClr val="dk1"/>
              </a:buClr>
              <a:buSzPts val="1200"/>
              <a:buChar char="●"/>
            </a:pPr>
            <a:r>
              <a:rPr b="1" lang="es" sz="1200">
                <a:solidFill>
                  <a:schemeClr val="dk1"/>
                </a:solidFill>
                <a:latin typeface="Archivo Narrow"/>
                <a:ea typeface="Archivo Narrow"/>
                <a:cs typeface="Archivo Narrow"/>
                <a:sym typeface="Archivo Narrow"/>
              </a:rPr>
              <a:t>Organización del Repositorio: </a:t>
            </a:r>
            <a:r>
              <a:rPr lang="es" sz="1200">
                <a:solidFill>
                  <a:schemeClr val="dk1"/>
                </a:solidFill>
                <a:latin typeface="Archivo Narrow"/>
                <a:ea typeface="Archivo Narrow"/>
                <a:cs typeface="Archivo Narrow"/>
                <a:sym typeface="Archivo Narrow"/>
              </a:rPr>
              <a:t>Asegurate de que el nombre del repositorio siga el formato correcto: proyecto-final-ecommerce-[nombre-apellido]. </a:t>
            </a:r>
            <a:r>
              <a:rPr b="1" lang="es" sz="1200">
                <a:solidFill>
                  <a:schemeClr val="dk1"/>
                </a:solidFill>
                <a:latin typeface="Archivo Narrow"/>
                <a:ea typeface="Archivo Narrow"/>
                <a:cs typeface="Archivo Narrow"/>
                <a:sym typeface="Archivo Narrow"/>
              </a:rPr>
              <a:t>Documentación de Commits: </a:t>
            </a:r>
            <a:r>
              <a:rPr lang="es" sz="1200">
                <a:solidFill>
                  <a:schemeClr val="dk1"/>
                </a:solidFill>
                <a:latin typeface="Archivo Narrow"/>
                <a:ea typeface="Archivo Narrow"/>
                <a:cs typeface="Archivo Narrow"/>
                <a:sym typeface="Archivo Narrow"/>
              </a:rPr>
              <a:t>Siempre que hagas un commit, utilizá mensajes claros y descriptivos.</a:t>
            </a:r>
            <a:endParaRPr sz="1200">
              <a:solidFill>
                <a:schemeClr val="dk1"/>
              </a:solidFill>
              <a:latin typeface="Archivo Narrow"/>
              <a:ea typeface="Archivo Narrow"/>
              <a:cs typeface="Archivo Narrow"/>
              <a:sym typeface="Archivo Narrow"/>
            </a:endParaRPr>
          </a:p>
          <a:p>
            <a:pPr indent="-304800" lvl="0" marL="457200" rtl="0" algn="l">
              <a:lnSpc>
                <a:spcPct val="115000"/>
              </a:lnSpc>
              <a:spcBef>
                <a:spcPts val="0"/>
              </a:spcBef>
              <a:spcAft>
                <a:spcPts val="0"/>
              </a:spcAft>
              <a:buClr>
                <a:schemeClr val="dk1"/>
              </a:buClr>
              <a:buSzPts val="1200"/>
              <a:buChar char="●"/>
            </a:pPr>
            <a:r>
              <a:rPr b="1" lang="es" sz="1200">
                <a:solidFill>
                  <a:schemeClr val="dk1"/>
                </a:solidFill>
                <a:latin typeface="Archivo Narrow"/>
                <a:ea typeface="Archivo Narrow"/>
                <a:cs typeface="Archivo Narrow"/>
                <a:sym typeface="Archivo Narrow"/>
              </a:rPr>
              <a:t>Mantener el Repositorio Actualizado: </a:t>
            </a:r>
            <a:r>
              <a:rPr lang="es" sz="1200">
                <a:solidFill>
                  <a:schemeClr val="dk1"/>
                </a:solidFill>
                <a:latin typeface="Archivo Narrow"/>
                <a:ea typeface="Archivo Narrow"/>
                <a:cs typeface="Archivo Narrow"/>
                <a:sym typeface="Archivo Narrow"/>
              </a:rPr>
              <a:t>A medida que avances en tu proyecto, asegurate de hacer commits frecuentemente y subir tus cambios a GitHub..</a:t>
            </a:r>
            <a:endParaRPr sz="1200">
              <a:solidFill>
                <a:schemeClr val="dk1"/>
              </a:solidFill>
              <a:latin typeface="Archivo Narrow"/>
              <a:ea typeface="Archivo Narrow"/>
              <a:cs typeface="Archivo Narrow"/>
              <a:sym typeface="Archivo Narro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8" name="Shape 578"/>
        <p:cNvGrpSpPr/>
        <p:nvPr/>
      </p:nvGrpSpPr>
      <p:grpSpPr>
        <a:xfrm>
          <a:off x="0" y="0"/>
          <a:ext cx="0" cy="0"/>
          <a:chOff x="0" y="0"/>
          <a:chExt cx="0" cy="0"/>
        </a:xfrm>
      </p:grpSpPr>
      <p:sp>
        <p:nvSpPr>
          <p:cNvPr id="579" name="Google Shape;579;g30989022e5e_0_192"/>
          <p:cNvSpPr txBox="1"/>
          <p:nvPr/>
        </p:nvSpPr>
        <p:spPr>
          <a:xfrm>
            <a:off x="541425" y="1834825"/>
            <a:ext cx="8208600" cy="81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lang="es" sz="4400">
                <a:solidFill>
                  <a:schemeClr val="lt1"/>
                </a:solidFill>
                <a:latin typeface="Archivo Black"/>
                <a:ea typeface="Archivo Black"/>
                <a:cs typeface="Archivo Black"/>
                <a:sym typeface="Archivo Black"/>
              </a:rPr>
              <a:t>Pre-entrega de proyecto</a:t>
            </a:r>
            <a:endParaRPr b="1" i="0" sz="4400" u="none" cap="none" strike="noStrike">
              <a:solidFill>
                <a:schemeClr val="lt1"/>
              </a:solidFill>
              <a:latin typeface="Archivo Black"/>
              <a:ea typeface="Archivo Black"/>
              <a:cs typeface="Archivo Black"/>
              <a:sym typeface="Archivo Black"/>
            </a:endParaRPr>
          </a:p>
        </p:txBody>
      </p:sp>
      <p:sp>
        <p:nvSpPr>
          <p:cNvPr id="580" name="Google Shape;580;g30989022e5e_0_192"/>
          <p:cNvSpPr txBox="1"/>
          <p:nvPr/>
        </p:nvSpPr>
        <p:spPr>
          <a:xfrm>
            <a:off x="10454750" y="1472825"/>
            <a:ext cx="4913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581" name="Google Shape;581;g30989022e5e_0_192"/>
          <p:cNvSpPr txBox="1"/>
          <p:nvPr/>
        </p:nvSpPr>
        <p:spPr>
          <a:xfrm>
            <a:off x="2097850" y="472300"/>
            <a:ext cx="4755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582" name="Google Shape;582;g30989022e5e_0_192"/>
          <p:cNvSpPr txBox="1"/>
          <p:nvPr/>
        </p:nvSpPr>
        <p:spPr>
          <a:xfrm>
            <a:off x="2434650" y="3118275"/>
            <a:ext cx="4274700" cy="40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800"/>
              <a:buFont typeface="Arial"/>
              <a:buNone/>
            </a:pPr>
            <a:r>
              <a:rPr lang="es" sz="1800">
                <a:solidFill>
                  <a:schemeClr val="lt1"/>
                </a:solidFill>
                <a:latin typeface="Archivo Medium"/>
                <a:ea typeface="Archivo Medium"/>
                <a:cs typeface="Archivo Medium"/>
                <a:sym typeface="Archivo Medium"/>
              </a:rPr>
              <a:t>Clase 08 - “Git y Github”</a:t>
            </a:r>
            <a:endParaRPr sz="1800">
              <a:solidFill>
                <a:schemeClr val="lt1"/>
              </a:solidFill>
              <a:latin typeface="Archivo Medium"/>
              <a:ea typeface="Archivo Medium"/>
              <a:cs typeface="Archivo Medium"/>
              <a:sym typeface="Archivo Medium"/>
            </a:endParaRPr>
          </a:p>
          <a:p>
            <a:pPr indent="0" lvl="0" marL="0" marR="0" rtl="0" algn="ctr">
              <a:lnSpc>
                <a:spcPct val="100000"/>
              </a:lnSpc>
              <a:spcBef>
                <a:spcPts val="0"/>
              </a:spcBef>
              <a:spcAft>
                <a:spcPts val="0"/>
              </a:spcAft>
              <a:buClr>
                <a:srgbClr val="000000"/>
              </a:buClr>
              <a:buSzPts val="1800"/>
              <a:buFont typeface="Arial"/>
              <a:buNone/>
            </a:pPr>
            <a:r>
              <a:t/>
            </a:r>
            <a:endParaRPr sz="1800">
              <a:solidFill>
                <a:schemeClr val="lt1"/>
              </a:solidFill>
              <a:latin typeface="Archivo Medium"/>
              <a:ea typeface="Archivo Medium"/>
              <a:cs typeface="Archivo Medium"/>
              <a:sym typeface="Archivo Medium"/>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g30989022e5e_0_198"/>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592" name="Google Shape;592;g30989022e5e_0_198"/>
          <p:cNvCxnSpPr/>
          <p:nvPr/>
        </p:nvCxnSpPr>
        <p:spPr>
          <a:xfrm rot="6290">
            <a:off x="555358" y="1438738"/>
            <a:ext cx="5247009" cy="0"/>
          </a:xfrm>
          <a:prstGeom prst="straightConnector1">
            <a:avLst/>
          </a:prstGeom>
          <a:noFill/>
          <a:ln cap="rnd" cmpd="sng" w="9525">
            <a:solidFill>
              <a:srgbClr val="9900FF"/>
            </a:solidFill>
            <a:prstDash val="solid"/>
            <a:round/>
            <a:headEnd len="sm" w="sm" type="none"/>
            <a:tailEnd len="sm" w="sm" type="none"/>
          </a:ln>
        </p:spPr>
      </p:cxnSp>
      <p:sp>
        <p:nvSpPr>
          <p:cNvPr id="593" name="Google Shape;593;g30989022e5e_0_198"/>
          <p:cNvSpPr txBox="1"/>
          <p:nvPr/>
        </p:nvSpPr>
        <p:spPr>
          <a:xfrm>
            <a:off x="803231" y="1710081"/>
            <a:ext cx="3494400" cy="231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s" sz="1500">
                <a:latin typeface="Archivo Narrow"/>
                <a:ea typeface="Archivo Narrow"/>
                <a:cs typeface="Archivo Narrow"/>
                <a:sym typeface="Archivo Narrow"/>
              </a:rPr>
              <a:t>Revisión de progreso</a:t>
            </a:r>
            <a:r>
              <a:rPr b="1" i="0" lang="es" sz="1500" u="none" cap="none" strike="noStrike">
                <a:solidFill>
                  <a:srgbClr val="000000"/>
                </a:solidFill>
                <a:latin typeface="Archivo Narrow"/>
                <a:ea typeface="Archivo Narrow"/>
                <a:cs typeface="Archivo Narrow"/>
                <a:sym typeface="Archivo Narrow"/>
              </a:rPr>
              <a:t> </a:t>
            </a:r>
            <a:endParaRPr b="1" sz="700">
              <a:latin typeface="Archivo Narrow"/>
              <a:ea typeface="Archivo Narrow"/>
              <a:cs typeface="Archivo Narrow"/>
              <a:sym typeface="Archivo Narrow"/>
            </a:endParaRPr>
          </a:p>
        </p:txBody>
      </p:sp>
      <p:sp>
        <p:nvSpPr>
          <p:cNvPr id="594" name="Google Shape;594;g30989022e5e_0_198"/>
          <p:cNvSpPr txBox="1"/>
          <p:nvPr/>
        </p:nvSpPr>
        <p:spPr>
          <a:xfrm>
            <a:off x="824625" y="2107749"/>
            <a:ext cx="3494400" cy="19581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None/>
            </a:pPr>
            <a:r>
              <a:rPr lang="es" sz="1200">
                <a:latin typeface="Archivo Narrow"/>
                <a:ea typeface="Archivo Narrow"/>
                <a:cs typeface="Archivo Narrow"/>
                <a:sym typeface="Archivo Narrow"/>
              </a:rPr>
              <a:t>Estamos acercándonos a un </a:t>
            </a:r>
            <a:r>
              <a:rPr b="1" lang="es" sz="1200">
                <a:latin typeface="Archivo Narrow"/>
                <a:ea typeface="Archivo Narrow"/>
                <a:cs typeface="Archivo Narrow"/>
                <a:sym typeface="Archivo Narrow"/>
              </a:rPr>
              <a:t>punto clave en el desarrollo del proyecto</a:t>
            </a:r>
            <a:r>
              <a:rPr lang="es" sz="1200">
                <a:latin typeface="Archivo Narrow"/>
                <a:ea typeface="Archivo Narrow"/>
                <a:cs typeface="Archivo Narrow"/>
                <a:sym typeface="Archivo Narrow"/>
              </a:rPr>
              <a:t>, donde tendrán la oportunidad de compartir los avances realizados hasta el momento actual. Es una excelente instancia para </a:t>
            </a:r>
            <a:r>
              <a:rPr b="1" lang="es" sz="1200">
                <a:latin typeface="Archivo Narrow"/>
                <a:ea typeface="Archivo Narrow"/>
                <a:cs typeface="Archivo Narrow"/>
                <a:sym typeface="Archivo Narrow"/>
              </a:rPr>
              <a:t>compartir su progreso y recibir comentarios</a:t>
            </a:r>
            <a:r>
              <a:rPr lang="es" sz="1200">
                <a:latin typeface="Archivo Narrow"/>
                <a:ea typeface="Archivo Narrow"/>
                <a:cs typeface="Archivo Narrow"/>
                <a:sym typeface="Archivo Narrow"/>
              </a:rPr>
              <a:t> que les ayudarán a pulir detalles y afinar sus ideas antes de la entrega final. </a:t>
            </a:r>
            <a:endParaRPr sz="1200">
              <a:latin typeface="Archivo Narrow"/>
              <a:ea typeface="Archivo Narrow"/>
              <a:cs typeface="Archivo Narrow"/>
              <a:sym typeface="Archivo Narrow"/>
            </a:endParaRPr>
          </a:p>
          <a:p>
            <a:pPr indent="0" lvl="0" marL="0" marR="0" rtl="0" algn="l">
              <a:lnSpc>
                <a:spcPct val="120008"/>
              </a:lnSpc>
              <a:spcBef>
                <a:spcPts val="0"/>
              </a:spcBef>
              <a:spcAft>
                <a:spcPts val="0"/>
              </a:spcAft>
              <a:buNone/>
            </a:pPr>
            <a:r>
              <a:rPr lang="es" sz="1200">
                <a:latin typeface="Archivo Narrow"/>
                <a:ea typeface="Archivo Narrow"/>
                <a:cs typeface="Archivo Narrow"/>
                <a:sym typeface="Archivo Narrow"/>
              </a:rPr>
              <a:t>Aprovechen esta instancia para obtener una visión más clara de su trabajo y hacer los ajustes necesarios para llegar a un resultado óptimo.</a:t>
            </a:r>
            <a:endParaRPr sz="1200"/>
          </a:p>
        </p:txBody>
      </p:sp>
      <p:cxnSp>
        <p:nvCxnSpPr>
          <p:cNvPr id="595" name="Google Shape;595;g30989022e5e_0_198"/>
          <p:cNvCxnSpPr/>
          <p:nvPr/>
        </p:nvCxnSpPr>
        <p:spPr>
          <a:xfrm rot="5429930">
            <a:off x="3434771" y="2912163"/>
            <a:ext cx="2170882" cy="0"/>
          </a:xfrm>
          <a:prstGeom prst="straightConnector1">
            <a:avLst/>
          </a:prstGeom>
          <a:noFill/>
          <a:ln cap="rnd" cmpd="sng" w="9525">
            <a:solidFill>
              <a:srgbClr val="9900FF"/>
            </a:solidFill>
            <a:prstDash val="solid"/>
            <a:round/>
            <a:headEnd len="sm" w="sm" type="none"/>
            <a:tailEnd len="sm" w="sm" type="none"/>
          </a:ln>
        </p:spPr>
      </p:cxnSp>
      <p:sp>
        <p:nvSpPr>
          <p:cNvPr id="596" name="Google Shape;596;g30989022e5e_0_198"/>
          <p:cNvSpPr txBox="1"/>
          <p:nvPr/>
        </p:nvSpPr>
        <p:spPr>
          <a:xfrm>
            <a:off x="4846369" y="1710081"/>
            <a:ext cx="3402600" cy="231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s" sz="1500" u="none" cap="none" strike="noStrike">
                <a:solidFill>
                  <a:srgbClr val="000000"/>
                </a:solidFill>
                <a:latin typeface="Archivo Narrow"/>
                <a:ea typeface="Archivo Narrow"/>
                <a:cs typeface="Archivo Narrow"/>
                <a:sym typeface="Archivo Narrow"/>
              </a:rPr>
              <a:t>E</a:t>
            </a:r>
            <a:r>
              <a:rPr b="1" lang="es" sz="1500">
                <a:latin typeface="Archivo Narrow"/>
                <a:ea typeface="Archivo Narrow"/>
                <a:cs typeface="Archivo Narrow"/>
                <a:sym typeface="Archivo Narrow"/>
              </a:rPr>
              <a:t>ntregable</a:t>
            </a:r>
            <a:endParaRPr b="1" sz="700">
              <a:latin typeface="Archivo Narrow"/>
              <a:ea typeface="Archivo Narrow"/>
              <a:cs typeface="Archivo Narrow"/>
              <a:sym typeface="Archivo Narrow"/>
            </a:endParaRPr>
          </a:p>
        </p:txBody>
      </p:sp>
      <p:sp>
        <p:nvSpPr>
          <p:cNvPr id="597" name="Google Shape;597;g30989022e5e_0_198"/>
          <p:cNvSpPr txBox="1"/>
          <p:nvPr/>
        </p:nvSpPr>
        <p:spPr>
          <a:xfrm>
            <a:off x="4846369" y="2037119"/>
            <a:ext cx="3494400" cy="15147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None/>
            </a:pPr>
            <a:r>
              <a:rPr lang="es" sz="1200">
                <a:latin typeface="Archivo Narrow"/>
                <a:ea typeface="Archivo Narrow"/>
                <a:cs typeface="Archivo Narrow"/>
                <a:sym typeface="Archivo Narrow"/>
              </a:rPr>
              <a:t>En este punto del proceso es fundamental que </a:t>
            </a:r>
            <a:r>
              <a:rPr b="1" lang="es" sz="1200">
                <a:latin typeface="Archivo Narrow"/>
                <a:ea typeface="Archivo Narrow"/>
                <a:cs typeface="Archivo Narrow"/>
                <a:sym typeface="Archivo Narrow"/>
              </a:rPr>
              <a:t>reúnan</a:t>
            </a:r>
            <a:r>
              <a:rPr b="1" lang="es" sz="1200">
                <a:latin typeface="Archivo Narrow"/>
                <a:ea typeface="Archivo Narrow"/>
                <a:cs typeface="Archivo Narrow"/>
                <a:sym typeface="Archivo Narrow"/>
              </a:rPr>
              <a:t> todo el trabajo que han desarrollado hasta la clase N°8</a:t>
            </a:r>
            <a:r>
              <a:rPr lang="es" sz="1200">
                <a:latin typeface="Archivo Narrow"/>
                <a:ea typeface="Archivo Narrow"/>
                <a:cs typeface="Archivo Narrow"/>
                <a:sym typeface="Archivo Narrow"/>
              </a:rPr>
              <a:t>. Esta es una gran oportunidad para consolidar sus ideas y asegurarse de que están en el camino correcto antes de avanzar a la siguiente fase. Así, </a:t>
            </a:r>
            <a:r>
              <a:rPr b="1" lang="es" sz="1200">
                <a:latin typeface="Archivo Narrow"/>
                <a:ea typeface="Archivo Narrow"/>
                <a:cs typeface="Archivo Narrow"/>
                <a:sym typeface="Archivo Narrow"/>
              </a:rPr>
              <a:t>podrán recibir comentarios que les permitirán fortalecer su proyecto y enfocarse en los detalles clave para la etapa final</a:t>
            </a:r>
            <a:r>
              <a:rPr lang="es" sz="1200">
                <a:latin typeface="Archivo Narrow"/>
                <a:ea typeface="Archivo Narrow"/>
                <a:cs typeface="Archivo Narrow"/>
                <a:sym typeface="Archivo Narrow"/>
              </a:rPr>
              <a:t>.</a:t>
            </a:r>
            <a:endParaRPr sz="1200">
              <a:latin typeface="Archivo Narrow"/>
              <a:ea typeface="Archivo Narrow"/>
              <a:cs typeface="Archivo Narrow"/>
              <a:sym typeface="Archivo Narrow"/>
            </a:endParaRPr>
          </a:p>
        </p:txBody>
      </p:sp>
      <p:grpSp>
        <p:nvGrpSpPr>
          <p:cNvPr id="598" name="Google Shape;598;g30989022e5e_0_198"/>
          <p:cNvGrpSpPr/>
          <p:nvPr/>
        </p:nvGrpSpPr>
        <p:grpSpPr>
          <a:xfrm>
            <a:off x="555362" y="592207"/>
            <a:ext cx="700421" cy="692039"/>
            <a:chOff x="0" y="0"/>
            <a:chExt cx="1867789" cy="1845437"/>
          </a:xfrm>
        </p:grpSpPr>
        <p:sp>
          <p:nvSpPr>
            <p:cNvPr id="599" name="Google Shape;599;g30989022e5e_0_198"/>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9900FF"/>
            </a:solidFill>
            <a:ln>
              <a:noFill/>
            </a:ln>
          </p:spPr>
        </p:sp>
        <p:sp>
          <p:nvSpPr>
            <p:cNvPr id="600" name="Google Shape;600;g30989022e5e_0_198"/>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601" name="Google Shape;601;g30989022e5e_0_198"/>
          <p:cNvSpPr/>
          <p:nvPr/>
        </p:nvSpPr>
        <p:spPr>
          <a:xfrm>
            <a:off x="645837" y="647919"/>
            <a:ext cx="519475" cy="519500"/>
          </a:xfrm>
          <a:custGeom>
            <a:rect b="b" l="l" r="r" t="t"/>
            <a:pathLst>
              <a:path extrusionOk="0" h="1039000" w="1038950">
                <a:moveTo>
                  <a:pt x="0" y="0"/>
                </a:moveTo>
                <a:lnTo>
                  <a:pt x="1038950" y="0"/>
                </a:lnTo>
                <a:lnTo>
                  <a:pt x="1038950" y="1039000"/>
                </a:lnTo>
                <a:lnTo>
                  <a:pt x="0" y="1039000"/>
                </a:lnTo>
                <a:lnTo>
                  <a:pt x="0" y="0"/>
                </a:lnTo>
                <a:close/>
              </a:path>
            </a:pathLst>
          </a:custGeom>
          <a:blipFill rotWithShape="1">
            <a:blip r:embed="rId4">
              <a:alphaModFix/>
            </a:blip>
            <a:stretch>
              <a:fillRect b="0" l="0" r="0" t="0"/>
            </a:stretch>
          </a:blipFill>
          <a:ln>
            <a:noFill/>
          </a:ln>
        </p:spPr>
      </p:sp>
      <p:grpSp>
        <p:nvGrpSpPr>
          <p:cNvPr id="602" name="Google Shape;602;g30989022e5e_0_198"/>
          <p:cNvGrpSpPr/>
          <p:nvPr/>
        </p:nvGrpSpPr>
        <p:grpSpPr>
          <a:xfrm>
            <a:off x="1347824" y="982150"/>
            <a:ext cx="3741636" cy="382795"/>
            <a:chOff x="0" y="-9525"/>
            <a:chExt cx="1426200" cy="201641"/>
          </a:xfrm>
        </p:grpSpPr>
        <p:sp>
          <p:nvSpPr>
            <p:cNvPr id="603" name="Google Shape;603;g30989022e5e_0_198"/>
            <p:cNvSpPr/>
            <p:nvPr/>
          </p:nvSpPr>
          <p:spPr>
            <a:xfrm>
              <a:off x="0" y="0"/>
              <a:ext cx="1426073" cy="192116"/>
            </a:xfrm>
            <a:custGeom>
              <a:rect b="b" l="l" r="r" t="t"/>
              <a:pathLst>
                <a:path extrusionOk="0" h="192116" w="1426073">
                  <a:moveTo>
                    <a:pt x="0" y="0"/>
                  </a:moveTo>
                  <a:lnTo>
                    <a:pt x="1426073" y="0"/>
                  </a:lnTo>
                  <a:lnTo>
                    <a:pt x="1426073" y="192116"/>
                  </a:lnTo>
                  <a:lnTo>
                    <a:pt x="0" y="192116"/>
                  </a:lnTo>
                  <a:close/>
                </a:path>
              </a:pathLst>
            </a:custGeom>
            <a:solidFill>
              <a:srgbClr val="D2A6F4">
                <a:alpha val="50590"/>
              </a:srgbClr>
            </a:solidFill>
            <a:ln>
              <a:noFill/>
            </a:ln>
          </p:spPr>
        </p:sp>
        <p:sp>
          <p:nvSpPr>
            <p:cNvPr id="604" name="Google Shape;604;g30989022e5e_0_198"/>
            <p:cNvSpPr txBox="1"/>
            <p:nvPr/>
          </p:nvSpPr>
          <p:spPr>
            <a:xfrm>
              <a:off x="0" y="-9525"/>
              <a:ext cx="14262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05" name="Google Shape;605;g30989022e5e_0_198"/>
          <p:cNvSpPr txBox="1"/>
          <p:nvPr/>
        </p:nvSpPr>
        <p:spPr>
          <a:xfrm>
            <a:off x="1648000" y="1007725"/>
            <a:ext cx="25203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s" sz="2100" u="none" cap="none" strike="noStrike">
                <a:solidFill>
                  <a:srgbClr val="000000"/>
                </a:solidFill>
                <a:latin typeface="Archivo Narrow"/>
                <a:ea typeface="Archivo Narrow"/>
                <a:cs typeface="Archivo Narrow"/>
                <a:sym typeface="Archivo Narrow"/>
              </a:rPr>
              <a:t>Obligatorio | Entregable</a:t>
            </a:r>
            <a:endParaRPr sz="700"/>
          </a:p>
        </p:txBody>
      </p:sp>
      <p:sp>
        <p:nvSpPr>
          <p:cNvPr id="606" name="Google Shape;606;g30989022e5e_0_198"/>
          <p:cNvSpPr txBox="1"/>
          <p:nvPr/>
        </p:nvSpPr>
        <p:spPr>
          <a:xfrm>
            <a:off x="1344420" y="453000"/>
            <a:ext cx="69963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s" sz="3500" u="none" cap="none" strike="noStrike">
                <a:solidFill>
                  <a:srgbClr val="000000"/>
                </a:solidFill>
                <a:latin typeface="Archivo Narrow"/>
                <a:ea typeface="Archivo Narrow"/>
                <a:cs typeface="Archivo Narrow"/>
                <a:sym typeface="Archivo Narrow"/>
              </a:rPr>
              <a:t>R</a:t>
            </a:r>
            <a:r>
              <a:rPr b="1" lang="es" sz="3500">
                <a:latin typeface="Archivo Narrow"/>
                <a:ea typeface="Archivo Narrow"/>
                <a:cs typeface="Archivo Narrow"/>
                <a:sym typeface="Archivo Narrow"/>
              </a:rPr>
              <a:t>evisión de progreso</a:t>
            </a:r>
            <a:endParaRPr b="1" sz="700">
              <a:latin typeface="Archivo Narrow"/>
              <a:ea typeface="Archivo Narrow"/>
              <a:cs typeface="Archivo Narrow"/>
              <a:sym typeface="Archivo Narrow"/>
            </a:endParaRPr>
          </a:p>
        </p:txBody>
      </p:sp>
      <p:sp>
        <p:nvSpPr>
          <p:cNvPr id="607" name="Google Shape;607;g30989022e5e_0_198"/>
          <p:cNvSpPr/>
          <p:nvPr/>
        </p:nvSpPr>
        <p:spPr>
          <a:xfrm>
            <a:off x="1344427" y="1012883"/>
            <a:ext cx="300187" cy="300187"/>
          </a:xfrm>
          <a:custGeom>
            <a:rect b="b" l="l" r="r" t="t"/>
            <a:pathLst>
              <a:path extrusionOk="0" h="600374" w="600374">
                <a:moveTo>
                  <a:pt x="0" y="0"/>
                </a:moveTo>
                <a:lnTo>
                  <a:pt x="600374" y="0"/>
                </a:lnTo>
                <a:lnTo>
                  <a:pt x="600374" y="600374"/>
                </a:lnTo>
                <a:lnTo>
                  <a:pt x="0" y="600374"/>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g30989022e5e_0_222"/>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617" name="Google Shape;617;g30989022e5e_0_222"/>
          <p:cNvCxnSpPr/>
          <p:nvPr/>
        </p:nvCxnSpPr>
        <p:spPr>
          <a:xfrm rot="6290">
            <a:off x="555358" y="1438738"/>
            <a:ext cx="5247009" cy="0"/>
          </a:xfrm>
          <a:prstGeom prst="straightConnector1">
            <a:avLst/>
          </a:prstGeom>
          <a:noFill/>
          <a:ln cap="rnd" cmpd="sng" w="9525">
            <a:solidFill>
              <a:srgbClr val="9900FF"/>
            </a:solidFill>
            <a:prstDash val="solid"/>
            <a:round/>
            <a:headEnd len="sm" w="sm" type="none"/>
            <a:tailEnd len="sm" w="sm" type="none"/>
          </a:ln>
        </p:spPr>
      </p:cxnSp>
      <p:grpSp>
        <p:nvGrpSpPr>
          <p:cNvPr id="618" name="Google Shape;618;g30989022e5e_0_222"/>
          <p:cNvGrpSpPr/>
          <p:nvPr/>
        </p:nvGrpSpPr>
        <p:grpSpPr>
          <a:xfrm>
            <a:off x="555362" y="592207"/>
            <a:ext cx="700421" cy="692039"/>
            <a:chOff x="0" y="0"/>
            <a:chExt cx="1867789" cy="1845437"/>
          </a:xfrm>
        </p:grpSpPr>
        <p:sp>
          <p:nvSpPr>
            <p:cNvPr id="619" name="Google Shape;619;g30989022e5e_0_222"/>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9900FF"/>
            </a:solidFill>
            <a:ln>
              <a:noFill/>
            </a:ln>
          </p:spPr>
        </p:sp>
        <p:sp>
          <p:nvSpPr>
            <p:cNvPr id="620" name="Google Shape;620;g30989022e5e_0_222"/>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621" name="Google Shape;621;g30989022e5e_0_222"/>
          <p:cNvSpPr/>
          <p:nvPr/>
        </p:nvSpPr>
        <p:spPr>
          <a:xfrm>
            <a:off x="645837" y="647919"/>
            <a:ext cx="519475" cy="519500"/>
          </a:xfrm>
          <a:custGeom>
            <a:rect b="b" l="l" r="r" t="t"/>
            <a:pathLst>
              <a:path extrusionOk="0" h="1039000" w="1038950">
                <a:moveTo>
                  <a:pt x="0" y="0"/>
                </a:moveTo>
                <a:lnTo>
                  <a:pt x="1038950" y="0"/>
                </a:lnTo>
                <a:lnTo>
                  <a:pt x="1038950" y="1039000"/>
                </a:lnTo>
                <a:lnTo>
                  <a:pt x="0" y="1039000"/>
                </a:lnTo>
                <a:lnTo>
                  <a:pt x="0" y="0"/>
                </a:lnTo>
                <a:close/>
              </a:path>
            </a:pathLst>
          </a:custGeom>
          <a:blipFill rotWithShape="1">
            <a:blip r:embed="rId4">
              <a:alphaModFix/>
            </a:blip>
            <a:stretch>
              <a:fillRect b="0" l="0" r="0" t="0"/>
            </a:stretch>
          </a:blipFill>
          <a:ln>
            <a:noFill/>
          </a:ln>
        </p:spPr>
      </p:sp>
      <p:grpSp>
        <p:nvGrpSpPr>
          <p:cNvPr id="622" name="Google Shape;622;g30989022e5e_0_222"/>
          <p:cNvGrpSpPr/>
          <p:nvPr/>
        </p:nvGrpSpPr>
        <p:grpSpPr>
          <a:xfrm>
            <a:off x="1347824" y="982150"/>
            <a:ext cx="3741636" cy="382795"/>
            <a:chOff x="0" y="-9525"/>
            <a:chExt cx="1426200" cy="201641"/>
          </a:xfrm>
        </p:grpSpPr>
        <p:sp>
          <p:nvSpPr>
            <p:cNvPr id="623" name="Google Shape;623;g30989022e5e_0_222"/>
            <p:cNvSpPr/>
            <p:nvPr/>
          </p:nvSpPr>
          <p:spPr>
            <a:xfrm>
              <a:off x="0" y="0"/>
              <a:ext cx="1426073" cy="192116"/>
            </a:xfrm>
            <a:custGeom>
              <a:rect b="b" l="l" r="r" t="t"/>
              <a:pathLst>
                <a:path extrusionOk="0" h="192116" w="1426073">
                  <a:moveTo>
                    <a:pt x="0" y="0"/>
                  </a:moveTo>
                  <a:lnTo>
                    <a:pt x="1426073" y="0"/>
                  </a:lnTo>
                  <a:lnTo>
                    <a:pt x="1426073" y="192116"/>
                  </a:lnTo>
                  <a:lnTo>
                    <a:pt x="0" y="192116"/>
                  </a:lnTo>
                  <a:close/>
                </a:path>
              </a:pathLst>
            </a:custGeom>
            <a:solidFill>
              <a:srgbClr val="D2A6F4">
                <a:alpha val="50590"/>
              </a:srgbClr>
            </a:solidFill>
            <a:ln>
              <a:noFill/>
            </a:ln>
          </p:spPr>
        </p:sp>
        <p:sp>
          <p:nvSpPr>
            <p:cNvPr id="624" name="Google Shape;624;g30989022e5e_0_222"/>
            <p:cNvSpPr txBox="1"/>
            <p:nvPr/>
          </p:nvSpPr>
          <p:spPr>
            <a:xfrm>
              <a:off x="0" y="-9525"/>
              <a:ext cx="14262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25" name="Google Shape;625;g30989022e5e_0_222"/>
          <p:cNvSpPr txBox="1"/>
          <p:nvPr/>
        </p:nvSpPr>
        <p:spPr>
          <a:xfrm>
            <a:off x="1648000" y="1007725"/>
            <a:ext cx="25203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s" sz="2100" u="none" cap="none" strike="noStrike">
                <a:solidFill>
                  <a:srgbClr val="000000"/>
                </a:solidFill>
                <a:latin typeface="Archivo Narrow"/>
                <a:ea typeface="Archivo Narrow"/>
                <a:cs typeface="Archivo Narrow"/>
                <a:sym typeface="Archivo Narrow"/>
              </a:rPr>
              <a:t>Obligatorio | Entregable</a:t>
            </a:r>
            <a:endParaRPr sz="700"/>
          </a:p>
        </p:txBody>
      </p:sp>
      <p:sp>
        <p:nvSpPr>
          <p:cNvPr id="626" name="Google Shape;626;g30989022e5e_0_222"/>
          <p:cNvSpPr txBox="1"/>
          <p:nvPr/>
        </p:nvSpPr>
        <p:spPr>
          <a:xfrm>
            <a:off x="1344420" y="453000"/>
            <a:ext cx="70155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s" sz="3500" u="none" cap="none" strike="noStrike">
                <a:solidFill>
                  <a:srgbClr val="000000"/>
                </a:solidFill>
                <a:latin typeface="Archivo Narrow"/>
                <a:ea typeface="Archivo Narrow"/>
                <a:cs typeface="Archivo Narrow"/>
                <a:sym typeface="Archivo Narrow"/>
              </a:rPr>
              <a:t>R</a:t>
            </a:r>
            <a:r>
              <a:rPr b="1" lang="es" sz="3500">
                <a:latin typeface="Archivo Narrow"/>
                <a:ea typeface="Archivo Narrow"/>
                <a:cs typeface="Archivo Narrow"/>
                <a:sym typeface="Archivo Narrow"/>
              </a:rPr>
              <a:t>evisión de progreso</a:t>
            </a:r>
            <a:endParaRPr b="1" sz="700">
              <a:latin typeface="Archivo Narrow"/>
              <a:ea typeface="Archivo Narrow"/>
              <a:cs typeface="Archivo Narrow"/>
              <a:sym typeface="Archivo Narrow"/>
            </a:endParaRPr>
          </a:p>
        </p:txBody>
      </p:sp>
      <p:sp>
        <p:nvSpPr>
          <p:cNvPr id="627" name="Google Shape;627;g30989022e5e_0_222"/>
          <p:cNvSpPr/>
          <p:nvPr/>
        </p:nvSpPr>
        <p:spPr>
          <a:xfrm>
            <a:off x="1344427" y="1012883"/>
            <a:ext cx="300187" cy="300187"/>
          </a:xfrm>
          <a:custGeom>
            <a:rect b="b" l="l" r="r" t="t"/>
            <a:pathLst>
              <a:path extrusionOk="0" h="600374" w="600374">
                <a:moveTo>
                  <a:pt x="0" y="0"/>
                </a:moveTo>
                <a:lnTo>
                  <a:pt x="600374" y="0"/>
                </a:lnTo>
                <a:lnTo>
                  <a:pt x="600374" y="600374"/>
                </a:lnTo>
                <a:lnTo>
                  <a:pt x="0" y="600374"/>
                </a:lnTo>
                <a:lnTo>
                  <a:pt x="0" y="0"/>
                </a:lnTo>
                <a:close/>
              </a:path>
            </a:pathLst>
          </a:custGeom>
          <a:blipFill rotWithShape="1">
            <a:blip r:embed="rId5">
              <a:alphaModFix/>
            </a:blip>
            <a:stretch>
              <a:fillRect b="0" l="0" r="0" t="0"/>
            </a:stretch>
          </a:blipFill>
          <a:ln>
            <a:noFill/>
          </a:ln>
        </p:spPr>
      </p:sp>
      <p:sp>
        <p:nvSpPr>
          <p:cNvPr id="628" name="Google Shape;628;g30989022e5e_0_222"/>
          <p:cNvSpPr txBox="1"/>
          <p:nvPr/>
        </p:nvSpPr>
        <p:spPr>
          <a:xfrm>
            <a:off x="784050" y="1789075"/>
            <a:ext cx="7575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Archivo Narrow"/>
                <a:ea typeface="Archivo Narrow"/>
                <a:cs typeface="Archivo Narrow"/>
                <a:sym typeface="Archivo Narrow"/>
              </a:rPr>
              <a:t>Esta instancia evaluativa es de carácter obligatorio y es un punto clave dentro de la cursada ya que nos permitirá evaluar tu progreso en el recorrido y asegurar que estás en el camino correcto en la construcción del </a:t>
            </a:r>
            <a:r>
              <a:rPr b="1" lang="es" sz="1300">
                <a:latin typeface="Archivo Narrow"/>
                <a:ea typeface="Archivo Narrow"/>
                <a:cs typeface="Archivo Narrow"/>
                <a:sym typeface="Archivo Narrow"/>
              </a:rPr>
              <a:t>Proyecto Final Integrador</a:t>
            </a:r>
            <a:r>
              <a:rPr lang="es" sz="1300">
                <a:latin typeface="Archivo Narrow"/>
                <a:ea typeface="Archivo Narrow"/>
                <a:cs typeface="Archivo Narrow"/>
                <a:sym typeface="Archivo Narrow"/>
              </a:rPr>
              <a:t>.</a:t>
            </a:r>
            <a:endParaRPr sz="1300">
              <a:latin typeface="Archivo Narrow"/>
              <a:ea typeface="Archivo Narrow"/>
              <a:cs typeface="Archivo Narrow"/>
              <a:sym typeface="Archivo Narrow"/>
            </a:endParaRPr>
          </a:p>
        </p:txBody>
      </p:sp>
      <p:pic>
        <p:nvPicPr>
          <p:cNvPr id="629" name="Google Shape;629;g30989022e5e_0_222"/>
          <p:cNvPicPr preferRelativeResize="0"/>
          <p:nvPr/>
        </p:nvPicPr>
        <p:blipFill>
          <a:blip r:embed="rId6">
            <a:alphaModFix/>
          </a:blip>
          <a:stretch>
            <a:fillRect/>
          </a:stretch>
        </p:blipFill>
        <p:spPr>
          <a:xfrm>
            <a:off x="3271963" y="2808100"/>
            <a:ext cx="2706875" cy="1219200"/>
          </a:xfrm>
          <a:prstGeom prst="rect">
            <a:avLst/>
          </a:prstGeom>
          <a:noFill/>
          <a:ln>
            <a:noFill/>
          </a:ln>
        </p:spPr>
      </p:pic>
      <p:sp>
        <p:nvSpPr>
          <p:cNvPr id="630" name="Google Shape;630;g30989022e5e_0_222"/>
          <p:cNvSpPr txBox="1"/>
          <p:nvPr/>
        </p:nvSpPr>
        <p:spPr>
          <a:xfrm>
            <a:off x="784125" y="2374075"/>
            <a:ext cx="5456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Archivo Narrow"/>
                <a:ea typeface="Archivo Narrow"/>
                <a:cs typeface="Archivo Narrow"/>
                <a:sym typeface="Archivo Narrow"/>
              </a:rPr>
              <a:t>Este espacio de entrega está conformado por:</a:t>
            </a:r>
            <a:endParaRPr sz="1300">
              <a:latin typeface="Archivo Narrow"/>
              <a:ea typeface="Archivo Narrow"/>
              <a:cs typeface="Archivo Narrow"/>
              <a:sym typeface="Archivo Narrow"/>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g30989022e5e_0_244"/>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640" name="Google Shape;640;g30989022e5e_0_244"/>
          <p:cNvCxnSpPr/>
          <p:nvPr/>
        </p:nvCxnSpPr>
        <p:spPr>
          <a:xfrm rot="6290">
            <a:off x="555358" y="1438738"/>
            <a:ext cx="5247009" cy="0"/>
          </a:xfrm>
          <a:prstGeom prst="straightConnector1">
            <a:avLst/>
          </a:prstGeom>
          <a:noFill/>
          <a:ln cap="rnd" cmpd="sng" w="9525">
            <a:solidFill>
              <a:srgbClr val="9900FF"/>
            </a:solidFill>
            <a:prstDash val="solid"/>
            <a:round/>
            <a:headEnd len="sm" w="sm" type="none"/>
            <a:tailEnd len="sm" w="sm" type="none"/>
          </a:ln>
        </p:spPr>
      </p:cxnSp>
      <p:cxnSp>
        <p:nvCxnSpPr>
          <p:cNvPr id="641" name="Google Shape;641;g30989022e5e_0_244"/>
          <p:cNvCxnSpPr/>
          <p:nvPr/>
        </p:nvCxnSpPr>
        <p:spPr>
          <a:xfrm rot="5429930">
            <a:off x="3520696" y="3304963"/>
            <a:ext cx="2170882" cy="0"/>
          </a:xfrm>
          <a:prstGeom prst="straightConnector1">
            <a:avLst/>
          </a:prstGeom>
          <a:noFill/>
          <a:ln cap="rnd" cmpd="sng" w="9525">
            <a:solidFill>
              <a:srgbClr val="9900FF"/>
            </a:solidFill>
            <a:prstDash val="solid"/>
            <a:round/>
            <a:headEnd len="sm" w="sm" type="none"/>
            <a:tailEnd len="sm" w="sm" type="none"/>
          </a:ln>
        </p:spPr>
      </p:cxnSp>
      <p:sp>
        <p:nvSpPr>
          <p:cNvPr id="642" name="Google Shape;642;g30989022e5e_0_244"/>
          <p:cNvSpPr/>
          <p:nvPr/>
        </p:nvSpPr>
        <p:spPr>
          <a:xfrm>
            <a:off x="730750" y="2124897"/>
            <a:ext cx="3576020" cy="369347"/>
          </a:xfrm>
          <a:custGeom>
            <a:rect b="b" l="l" r="r" t="t"/>
            <a:pathLst>
              <a:path extrusionOk="0" h="176721" w="1803793">
                <a:moveTo>
                  <a:pt x="0" y="0"/>
                </a:moveTo>
                <a:lnTo>
                  <a:pt x="1803793" y="0"/>
                </a:lnTo>
                <a:lnTo>
                  <a:pt x="1803793" y="176721"/>
                </a:lnTo>
                <a:lnTo>
                  <a:pt x="0" y="176721"/>
                </a:lnTo>
                <a:close/>
              </a:path>
            </a:pathLst>
          </a:custGeom>
          <a:solidFill>
            <a:srgbClr val="D2A6F4">
              <a:alpha val="50590"/>
            </a:srgbClr>
          </a:solidFill>
          <a:ln>
            <a:noFill/>
          </a:ln>
        </p:spPr>
      </p:sp>
      <p:grpSp>
        <p:nvGrpSpPr>
          <p:cNvPr id="643" name="Google Shape;643;g30989022e5e_0_244"/>
          <p:cNvGrpSpPr/>
          <p:nvPr/>
        </p:nvGrpSpPr>
        <p:grpSpPr>
          <a:xfrm>
            <a:off x="555362" y="592207"/>
            <a:ext cx="700421" cy="692039"/>
            <a:chOff x="0" y="0"/>
            <a:chExt cx="1867789" cy="1845437"/>
          </a:xfrm>
        </p:grpSpPr>
        <p:sp>
          <p:nvSpPr>
            <p:cNvPr id="644" name="Google Shape;644;g30989022e5e_0_244"/>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9900FF"/>
            </a:solidFill>
            <a:ln>
              <a:noFill/>
            </a:ln>
          </p:spPr>
        </p:sp>
        <p:sp>
          <p:nvSpPr>
            <p:cNvPr id="645" name="Google Shape;645;g30989022e5e_0_244"/>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646" name="Google Shape;646;g30989022e5e_0_244"/>
          <p:cNvSpPr/>
          <p:nvPr/>
        </p:nvSpPr>
        <p:spPr>
          <a:xfrm>
            <a:off x="645837" y="647919"/>
            <a:ext cx="519475" cy="519500"/>
          </a:xfrm>
          <a:custGeom>
            <a:rect b="b" l="l" r="r" t="t"/>
            <a:pathLst>
              <a:path extrusionOk="0" h="1039000" w="1038950">
                <a:moveTo>
                  <a:pt x="0" y="0"/>
                </a:moveTo>
                <a:lnTo>
                  <a:pt x="1038950" y="0"/>
                </a:lnTo>
                <a:lnTo>
                  <a:pt x="1038950" y="1039000"/>
                </a:lnTo>
                <a:lnTo>
                  <a:pt x="0" y="1039000"/>
                </a:lnTo>
                <a:lnTo>
                  <a:pt x="0" y="0"/>
                </a:lnTo>
                <a:close/>
              </a:path>
            </a:pathLst>
          </a:custGeom>
          <a:blipFill rotWithShape="1">
            <a:blip r:embed="rId4">
              <a:alphaModFix/>
            </a:blip>
            <a:stretch>
              <a:fillRect b="0" l="0" r="0" t="0"/>
            </a:stretch>
          </a:blipFill>
          <a:ln>
            <a:noFill/>
          </a:ln>
        </p:spPr>
      </p:sp>
      <p:grpSp>
        <p:nvGrpSpPr>
          <p:cNvPr id="647" name="Google Shape;647;g30989022e5e_0_244"/>
          <p:cNvGrpSpPr/>
          <p:nvPr/>
        </p:nvGrpSpPr>
        <p:grpSpPr>
          <a:xfrm>
            <a:off x="1347824" y="982150"/>
            <a:ext cx="3741636" cy="382795"/>
            <a:chOff x="0" y="-9525"/>
            <a:chExt cx="1426200" cy="201641"/>
          </a:xfrm>
        </p:grpSpPr>
        <p:sp>
          <p:nvSpPr>
            <p:cNvPr id="648" name="Google Shape;648;g30989022e5e_0_244"/>
            <p:cNvSpPr/>
            <p:nvPr/>
          </p:nvSpPr>
          <p:spPr>
            <a:xfrm>
              <a:off x="0" y="0"/>
              <a:ext cx="1426073" cy="192116"/>
            </a:xfrm>
            <a:custGeom>
              <a:rect b="b" l="l" r="r" t="t"/>
              <a:pathLst>
                <a:path extrusionOk="0" h="192116" w="1426073">
                  <a:moveTo>
                    <a:pt x="0" y="0"/>
                  </a:moveTo>
                  <a:lnTo>
                    <a:pt x="1426073" y="0"/>
                  </a:lnTo>
                  <a:lnTo>
                    <a:pt x="1426073" y="192116"/>
                  </a:lnTo>
                  <a:lnTo>
                    <a:pt x="0" y="192116"/>
                  </a:lnTo>
                  <a:close/>
                </a:path>
              </a:pathLst>
            </a:custGeom>
            <a:solidFill>
              <a:srgbClr val="D2A6F4">
                <a:alpha val="50590"/>
              </a:srgbClr>
            </a:solidFill>
            <a:ln>
              <a:noFill/>
            </a:ln>
          </p:spPr>
        </p:sp>
        <p:sp>
          <p:nvSpPr>
            <p:cNvPr id="649" name="Google Shape;649;g30989022e5e_0_244"/>
            <p:cNvSpPr txBox="1"/>
            <p:nvPr/>
          </p:nvSpPr>
          <p:spPr>
            <a:xfrm>
              <a:off x="0" y="-9525"/>
              <a:ext cx="14262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50" name="Google Shape;650;g30989022e5e_0_244"/>
          <p:cNvSpPr txBox="1"/>
          <p:nvPr/>
        </p:nvSpPr>
        <p:spPr>
          <a:xfrm>
            <a:off x="1648000" y="1007725"/>
            <a:ext cx="25203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s" sz="2100" u="none" cap="none" strike="noStrike">
                <a:solidFill>
                  <a:srgbClr val="000000"/>
                </a:solidFill>
                <a:latin typeface="Archivo Narrow"/>
                <a:ea typeface="Archivo Narrow"/>
                <a:cs typeface="Archivo Narrow"/>
                <a:sym typeface="Archivo Narrow"/>
              </a:rPr>
              <a:t>Obligatorio | Entregable</a:t>
            </a:r>
            <a:endParaRPr sz="700"/>
          </a:p>
        </p:txBody>
      </p:sp>
      <p:sp>
        <p:nvSpPr>
          <p:cNvPr id="651" name="Google Shape;651;g30989022e5e_0_244"/>
          <p:cNvSpPr txBox="1"/>
          <p:nvPr/>
        </p:nvSpPr>
        <p:spPr>
          <a:xfrm>
            <a:off x="1344420" y="453000"/>
            <a:ext cx="71370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s" sz="3500" u="none" cap="none" strike="noStrike">
                <a:solidFill>
                  <a:srgbClr val="000000"/>
                </a:solidFill>
                <a:latin typeface="Archivo Narrow"/>
                <a:ea typeface="Archivo Narrow"/>
                <a:cs typeface="Archivo Narrow"/>
                <a:sym typeface="Archivo Narrow"/>
              </a:rPr>
              <a:t>R</a:t>
            </a:r>
            <a:r>
              <a:rPr b="1" lang="es" sz="3500">
                <a:latin typeface="Archivo Narrow"/>
                <a:ea typeface="Archivo Narrow"/>
                <a:cs typeface="Archivo Narrow"/>
                <a:sym typeface="Archivo Narrow"/>
              </a:rPr>
              <a:t>evisión de progreso</a:t>
            </a:r>
            <a:endParaRPr b="1" sz="700">
              <a:latin typeface="Archivo Narrow"/>
              <a:ea typeface="Archivo Narrow"/>
              <a:cs typeface="Archivo Narrow"/>
              <a:sym typeface="Archivo Narrow"/>
            </a:endParaRPr>
          </a:p>
        </p:txBody>
      </p:sp>
      <p:sp>
        <p:nvSpPr>
          <p:cNvPr id="652" name="Google Shape;652;g30989022e5e_0_244"/>
          <p:cNvSpPr/>
          <p:nvPr/>
        </p:nvSpPr>
        <p:spPr>
          <a:xfrm>
            <a:off x="1344427" y="1012883"/>
            <a:ext cx="300187" cy="300187"/>
          </a:xfrm>
          <a:custGeom>
            <a:rect b="b" l="l" r="r" t="t"/>
            <a:pathLst>
              <a:path extrusionOk="0" h="600374" w="600374">
                <a:moveTo>
                  <a:pt x="0" y="0"/>
                </a:moveTo>
                <a:lnTo>
                  <a:pt x="600374" y="0"/>
                </a:lnTo>
                <a:lnTo>
                  <a:pt x="600374" y="600374"/>
                </a:lnTo>
                <a:lnTo>
                  <a:pt x="0" y="600374"/>
                </a:lnTo>
                <a:lnTo>
                  <a:pt x="0" y="0"/>
                </a:lnTo>
                <a:close/>
              </a:path>
            </a:pathLst>
          </a:custGeom>
          <a:blipFill rotWithShape="1">
            <a:blip r:embed="rId5">
              <a:alphaModFix/>
            </a:blip>
            <a:stretch>
              <a:fillRect b="0" l="0" r="0" t="0"/>
            </a:stretch>
          </a:blipFill>
          <a:ln>
            <a:noFill/>
          </a:ln>
        </p:spPr>
      </p:sp>
      <p:sp>
        <p:nvSpPr>
          <p:cNvPr id="653" name="Google Shape;653;g30989022e5e_0_244"/>
          <p:cNvSpPr/>
          <p:nvPr/>
        </p:nvSpPr>
        <p:spPr>
          <a:xfrm>
            <a:off x="4905475" y="2068748"/>
            <a:ext cx="3576020" cy="382601"/>
          </a:xfrm>
          <a:custGeom>
            <a:rect b="b" l="l" r="r" t="t"/>
            <a:pathLst>
              <a:path extrusionOk="0" h="176721" w="1803793">
                <a:moveTo>
                  <a:pt x="0" y="0"/>
                </a:moveTo>
                <a:lnTo>
                  <a:pt x="1803793" y="0"/>
                </a:lnTo>
                <a:lnTo>
                  <a:pt x="1803793" y="176721"/>
                </a:lnTo>
                <a:lnTo>
                  <a:pt x="0" y="176721"/>
                </a:lnTo>
                <a:close/>
              </a:path>
            </a:pathLst>
          </a:custGeom>
          <a:solidFill>
            <a:srgbClr val="D2A6F4">
              <a:alpha val="50590"/>
            </a:srgbClr>
          </a:solidFill>
          <a:ln>
            <a:noFill/>
          </a:ln>
        </p:spPr>
      </p:sp>
      <p:sp>
        <p:nvSpPr>
          <p:cNvPr id="654" name="Google Shape;654;g30989022e5e_0_244"/>
          <p:cNvSpPr txBox="1"/>
          <p:nvPr/>
        </p:nvSpPr>
        <p:spPr>
          <a:xfrm>
            <a:off x="1167875" y="2094025"/>
            <a:ext cx="3138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solidFill>
                  <a:schemeClr val="dk1"/>
                </a:solidFill>
                <a:latin typeface="Archivo Narrow"/>
                <a:ea typeface="Archivo Narrow"/>
                <a:cs typeface="Archivo Narrow"/>
                <a:sym typeface="Archivo Narrow"/>
              </a:rPr>
              <a:t>Cuestionario de autoevaluación</a:t>
            </a:r>
            <a:endParaRPr b="1" sz="1600">
              <a:solidFill>
                <a:schemeClr val="dk1"/>
              </a:solidFill>
              <a:latin typeface="Archivo Narrow"/>
              <a:ea typeface="Archivo Narrow"/>
              <a:cs typeface="Archivo Narrow"/>
              <a:sym typeface="Archivo Narrow"/>
            </a:endParaRPr>
          </a:p>
        </p:txBody>
      </p:sp>
      <p:sp>
        <p:nvSpPr>
          <p:cNvPr id="655" name="Google Shape;655;g30989022e5e_0_244"/>
          <p:cNvSpPr txBox="1"/>
          <p:nvPr/>
        </p:nvSpPr>
        <p:spPr>
          <a:xfrm>
            <a:off x="5312450" y="2046450"/>
            <a:ext cx="3138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solidFill>
                  <a:schemeClr val="dk1"/>
                </a:solidFill>
                <a:latin typeface="Archivo Narrow"/>
                <a:ea typeface="Archivo Narrow"/>
                <a:cs typeface="Archivo Narrow"/>
                <a:sym typeface="Archivo Narrow"/>
              </a:rPr>
              <a:t>Preentrega de proyecto:</a:t>
            </a:r>
            <a:endParaRPr b="1" sz="1600">
              <a:solidFill>
                <a:schemeClr val="dk1"/>
              </a:solidFill>
              <a:latin typeface="Archivo Narrow"/>
              <a:ea typeface="Archivo Narrow"/>
              <a:cs typeface="Archivo Narrow"/>
              <a:sym typeface="Archivo Narrow"/>
            </a:endParaRPr>
          </a:p>
        </p:txBody>
      </p:sp>
      <p:sp>
        <p:nvSpPr>
          <p:cNvPr id="656" name="Google Shape;656;g30989022e5e_0_244"/>
          <p:cNvSpPr txBox="1"/>
          <p:nvPr/>
        </p:nvSpPr>
        <p:spPr>
          <a:xfrm>
            <a:off x="682925" y="2687863"/>
            <a:ext cx="3825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1"/>
                </a:solidFill>
                <a:highlight>
                  <a:srgbClr val="FFFFFF"/>
                </a:highlight>
                <a:latin typeface="Archivo Narrow"/>
                <a:ea typeface="Archivo Narrow"/>
                <a:cs typeface="Archivo Narrow"/>
                <a:sym typeface="Archivo Narrow"/>
              </a:rPr>
              <a:t>Te permitirá reflexionar sobre tu propio aprendizaje, progreso y cumplimiento de las consignas o rúbricas previamente establecidas y en caso de ser necesario realizar las modificaciones o ajustes correspondientes antes de realizar la preentrega.</a:t>
            </a:r>
            <a:endParaRPr sz="1200">
              <a:solidFill>
                <a:schemeClr val="dk1"/>
              </a:solidFill>
              <a:latin typeface="Archivo Narrow"/>
              <a:ea typeface="Archivo Narrow"/>
              <a:cs typeface="Archivo Narrow"/>
              <a:sym typeface="Archivo Narrow"/>
            </a:endParaRPr>
          </a:p>
        </p:txBody>
      </p:sp>
      <p:sp>
        <p:nvSpPr>
          <p:cNvPr id="657" name="Google Shape;657;g30989022e5e_0_244"/>
          <p:cNvSpPr/>
          <p:nvPr/>
        </p:nvSpPr>
        <p:spPr>
          <a:xfrm>
            <a:off x="730750" y="4024388"/>
            <a:ext cx="3576020" cy="299984"/>
          </a:xfrm>
          <a:custGeom>
            <a:rect b="b" l="l" r="r" t="t"/>
            <a:pathLst>
              <a:path extrusionOk="0" h="176721" w="1803793">
                <a:moveTo>
                  <a:pt x="0" y="0"/>
                </a:moveTo>
                <a:lnTo>
                  <a:pt x="1803793" y="0"/>
                </a:lnTo>
                <a:lnTo>
                  <a:pt x="1803793" y="176721"/>
                </a:lnTo>
                <a:lnTo>
                  <a:pt x="0" y="176721"/>
                </a:lnTo>
                <a:close/>
              </a:path>
            </a:pathLst>
          </a:custGeom>
          <a:solidFill>
            <a:srgbClr val="D2A6F4">
              <a:alpha val="50590"/>
            </a:srgbClr>
          </a:solidFill>
          <a:ln>
            <a:noFill/>
          </a:ln>
        </p:spPr>
      </p:sp>
      <p:sp>
        <p:nvSpPr>
          <p:cNvPr id="658" name="Google Shape;658;g30989022e5e_0_244"/>
          <p:cNvSpPr txBox="1"/>
          <p:nvPr/>
        </p:nvSpPr>
        <p:spPr>
          <a:xfrm>
            <a:off x="4905475" y="2512225"/>
            <a:ext cx="3576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1"/>
                </a:solidFill>
                <a:highlight>
                  <a:srgbClr val="FFFFFF"/>
                </a:highlight>
                <a:latin typeface="Archivo Narrow"/>
                <a:ea typeface="Archivo Narrow"/>
                <a:cs typeface="Archivo Narrow"/>
                <a:sym typeface="Archivo Narrow"/>
              </a:rPr>
              <a:t>Se evaluará la aplicación de los conocimientos adquiridos en la realización de un proyecto.</a:t>
            </a:r>
            <a:endParaRPr sz="1200">
              <a:solidFill>
                <a:schemeClr val="dk1"/>
              </a:solidFill>
              <a:highlight>
                <a:srgbClr val="FFFFFF"/>
              </a:highlight>
              <a:latin typeface="Archivo Narrow"/>
              <a:ea typeface="Archivo Narrow"/>
              <a:cs typeface="Archivo Narrow"/>
              <a:sym typeface="Archivo Narrow"/>
            </a:endParaRPr>
          </a:p>
          <a:p>
            <a:pPr indent="0" lvl="0" marL="0" rtl="0" algn="l">
              <a:spcBef>
                <a:spcPts val="0"/>
              </a:spcBef>
              <a:spcAft>
                <a:spcPts val="0"/>
              </a:spcAft>
              <a:buNone/>
            </a:pPr>
            <a:r>
              <a:t/>
            </a:r>
            <a:endParaRPr sz="1200">
              <a:solidFill>
                <a:schemeClr val="dk1"/>
              </a:solidFill>
              <a:highlight>
                <a:srgbClr val="FFFFFF"/>
              </a:highlight>
              <a:latin typeface="Archivo Narrow"/>
              <a:ea typeface="Archivo Narrow"/>
              <a:cs typeface="Archivo Narrow"/>
              <a:sym typeface="Archivo Narrow"/>
            </a:endParaRPr>
          </a:p>
          <a:p>
            <a:pPr indent="0" lvl="0" marL="0" rtl="0" algn="l">
              <a:spcBef>
                <a:spcPts val="0"/>
              </a:spcBef>
              <a:spcAft>
                <a:spcPts val="0"/>
              </a:spcAft>
              <a:buNone/>
            </a:pPr>
            <a:r>
              <a:rPr lang="es" sz="1200">
                <a:solidFill>
                  <a:schemeClr val="dk1"/>
                </a:solidFill>
                <a:highlight>
                  <a:srgbClr val="FFFFFF"/>
                </a:highlight>
                <a:latin typeface="Archivo Narrow"/>
                <a:ea typeface="Archivo Narrow"/>
                <a:cs typeface="Archivo Narrow"/>
                <a:sym typeface="Archivo Narrow"/>
              </a:rPr>
              <a:t>La realización progresiva de los "</a:t>
            </a:r>
            <a:r>
              <a:rPr b="1" lang="es" sz="1200">
                <a:solidFill>
                  <a:schemeClr val="dk1"/>
                </a:solidFill>
                <a:highlight>
                  <a:srgbClr val="FFFFFF"/>
                </a:highlight>
                <a:latin typeface="Archivo Narrow"/>
                <a:ea typeface="Archivo Narrow"/>
                <a:cs typeface="Archivo Narrow"/>
                <a:sym typeface="Archivo Narrow"/>
              </a:rPr>
              <a:t>Ejercicios prácticos</a:t>
            </a:r>
            <a:r>
              <a:rPr lang="es" sz="1200">
                <a:solidFill>
                  <a:schemeClr val="dk1"/>
                </a:solidFill>
                <a:highlight>
                  <a:srgbClr val="FFFFFF"/>
                </a:highlight>
                <a:latin typeface="Archivo Narrow"/>
                <a:ea typeface="Archivo Narrow"/>
                <a:cs typeface="Archivo Narrow"/>
                <a:sym typeface="Archivo Narrow"/>
              </a:rPr>
              <a:t>" y el seguimiento de las rúbricas de la "</a:t>
            </a:r>
            <a:r>
              <a:rPr b="1" lang="es" sz="1200">
                <a:solidFill>
                  <a:schemeClr val="dk1"/>
                </a:solidFill>
                <a:highlight>
                  <a:srgbClr val="FFFFFF"/>
                </a:highlight>
                <a:latin typeface="Archivo Narrow"/>
                <a:ea typeface="Archivo Narrow"/>
                <a:cs typeface="Archivo Narrow"/>
                <a:sym typeface="Archivo Narrow"/>
              </a:rPr>
              <a:t>Ruta de avance</a:t>
            </a:r>
            <a:r>
              <a:rPr lang="es" sz="1200">
                <a:solidFill>
                  <a:schemeClr val="dk1"/>
                </a:solidFill>
                <a:highlight>
                  <a:srgbClr val="FFFFFF"/>
                </a:highlight>
                <a:latin typeface="Archivo Narrow"/>
                <a:ea typeface="Archivo Narrow"/>
                <a:cs typeface="Archivo Narrow"/>
                <a:sym typeface="Archivo Narrow"/>
              </a:rPr>
              <a:t>" te guiará paso a paso hacia la realización de la "</a:t>
            </a:r>
            <a:r>
              <a:rPr b="1" lang="es" sz="1200">
                <a:solidFill>
                  <a:schemeClr val="dk1"/>
                </a:solidFill>
                <a:highlight>
                  <a:srgbClr val="FFFFFF"/>
                </a:highlight>
                <a:latin typeface="Archivo Narrow"/>
                <a:ea typeface="Archivo Narrow"/>
                <a:cs typeface="Archivo Narrow"/>
                <a:sym typeface="Archivo Narrow"/>
              </a:rPr>
              <a:t>Preentrega</a:t>
            </a:r>
            <a:r>
              <a:rPr lang="es" sz="1200">
                <a:solidFill>
                  <a:schemeClr val="dk1"/>
                </a:solidFill>
                <a:highlight>
                  <a:srgbClr val="FFFFFF"/>
                </a:highlight>
                <a:latin typeface="Archivo Narrow"/>
                <a:ea typeface="Archivo Narrow"/>
                <a:cs typeface="Archivo Narrow"/>
                <a:sym typeface="Archivo Narrow"/>
              </a:rPr>
              <a:t>" y el "</a:t>
            </a:r>
            <a:r>
              <a:rPr b="1" lang="es" sz="1200">
                <a:solidFill>
                  <a:schemeClr val="dk1"/>
                </a:solidFill>
                <a:highlight>
                  <a:srgbClr val="FFFFFF"/>
                </a:highlight>
                <a:latin typeface="Archivo Narrow"/>
                <a:ea typeface="Archivo Narrow"/>
                <a:cs typeface="Archivo Narrow"/>
                <a:sym typeface="Archivo Narrow"/>
              </a:rPr>
              <a:t>Proyecto Integrador Final</a:t>
            </a:r>
            <a:r>
              <a:rPr lang="es" sz="1200">
                <a:solidFill>
                  <a:schemeClr val="dk1"/>
                </a:solidFill>
                <a:highlight>
                  <a:srgbClr val="FFFFFF"/>
                </a:highlight>
                <a:latin typeface="Archivo Narrow"/>
                <a:ea typeface="Archivo Narrow"/>
                <a:cs typeface="Archivo Narrow"/>
                <a:sym typeface="Archivo Narrow"/>
              </a:rPr>
              <a:t>"</a:t>
            </a:r>
            <a:endParaRPr sz="1200">
              <a:solidFill>
                <a:schemeClr val="dk1"/>
              </a:solidFill>
              <a:latin typeface="Archivo Narrow"/>
              <a:ea typeface="Archivo Narrow"/>
              <a:cs typeface="Archivo Narrow"/>
              <a:sym typeface="Archivo Narrow"/>
            </a:endParaRPr>
          </a:p>
        </p:txBody>
      </p:sp>
      <p:sp>
        <p:nvSpPr>
          <p:cNvPr id="659" name="Google Shape;659;g30989022e5e_0_244"/>
          <p:cNvSpPr/>
          <p:nvPr/>
        </p:nvSpPr>
        <p:spPr>
          <a:xfrm>
            <a:off x="4905475" y="4024388"/>
            <a:ext cx="3576020" cy="299984"/>
          </a:xfrm>
          <a:custGeom>
            <a:rect b="b" l="l" r="r" t="t"/>
            <a:pathLst>
              <a:path extrusionOk="0" h="176721" w="1803793">
                <a:moveTo>
                  <a:pt x="0" y="0"/>
                </a:moveTo>
                <a:lnTo>
                  <a:pt x="1803793" y="0"/>
                </a:lnTo>
                <a:lnTo>
                  <a:pt x="1803793" y="176721"/>
                </a:lnTo>
                <a:lnTo>
                  <a:pt x="0" y="176721"/>
                </a:lnTo>
                <a:close/>
              </a:path>
            </a:pathLst>
          </a:custGeom>
          <a:solidFill>
            <a:srgbClr val="D2A6F4">
              <a:alpha val="50590"/>
            </a:srgbClr>
          </a:solidFill>
          <a:ln>
            <a:noFill/>
          </a:ln>
        </p:spPr>
      </p:sp>
      <p:sp>
        <p:nvSpPr>
          <p:cNvPr id="660" name="Google Shape;660;g30989022e5e_0_244"/>
          <p:cNvSpPr/>
          <p:nvPr/>
        </p:nvSpPr>
        <p:spPr>
          <a:xfrm>
            <a:off x="5012252" y="2111908"/>
            <a:ext cx="300187" cy="300187"/>
          </a:xfrm>
          <a:custGeom>
            <a:rect b="b" l="l" r="r" t="t"/>
            <a:pathLst>
              <a:path extrusionOk="0" h="600374" w="600374">
                <a:moveTo>
                  <a:pt x="0" y="0"/>
                </a:moveTo>
                <a:lnTo>
                  <a:pt x="600374" y="0"/>
                </a:lnTo>
                <a:lnTo>
                  <a:pt x="600374" y="600374"/>
                </a:lnTo>
                <a:lnTo>
                  <a:pt x="0" y="600374"/>
                </a:lnTo>
                <a:lnTo>
                  <a:pt x="0" y="0"/>
                </a:lnTo>
                <a:close/>
              </a:path>
            </a:pathLst>
          </a:custGeom>
          <a:blipFill rotWithShape="1">
            <a:blip r:embed="rId5">
              <a:alphaModFix/>
            </a:blip>
            <a:stretch>
              <a:fillRect b="0" l="0" r="0" t="0"/>
            </a:stretch>
          </a:blipFill>
          <a:ln>
            <a:noFill/>
          </a:ln>
        </p:spPr>
      </p:sp>
      <p:sp>
        <p:nvSpPr>
          <p:cNvPr id="661" name="Google Shape;661;g30989022e5e_0_244"/>
          <p:cNvSpPr/>
          <p:nvPr/>
        </p:nvSpPr>
        <p:spPr>
          <a:xfrm>
            <a:off x="867677" y="2159358"/>
            <a:ext cx="300187" cy="300187"/>
          </a:xfrm>
          <a:custGeom>
            <a:rect b="b" l="l" r="r" t="t"/>
            <a:pathLst>
              <a:path extrusionOk="0" h="600374" w="600374">
                <a:moveTo>
                  <a:pt x="0" y="0"/>
                </a:moveTo>
                <a:lnTo>
                  <a:pt x="600374" y="0"/>
                </a:lnTo>
                <a:lnTo>
                  <a:pt x="600374" y="600374"/>
                </a:lnTo>
                <a:lnTo>
                  <a:pt x="0" y="600374"/>
                </a:lnTo>
                <a:lnTo>
                  <a:pt x="0" y="0"/>
                </a:lnTo>
                <a:close/>
              </a:path>
            </a:pathLst>
          </a:custGeom>
          <a:blipFill rotWithShape="1">
            <a:blip r:embed="rId5">
              <a:alphaModFix/>
            </a:blip>
            <a:stretch>
              <a:fillRect b="0" l="0" r="0" t="0"/>
            </a:stretch>
          </a:blipFill>
          <a:ln>
            <a:noFill/>
          </a:ln>
        </p:spPr>
      </p:sp>
      <p:sp>
        <p:nvSpPr>
          <p:cNvPr id="662" name="Google Shape;662;g30989022e5e_0_244"/>
          <p:cNvSpPr txBox="1"/>
          <p:nvPr/>
        </p:nvSpPr>
        <p:spPr>
          <a:xfrm>
            <a:off x="730750" y="3989750"/>
            <a:ext cx="3883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1"/>
                </a:solidFill>
                <a:latin typeface="Archivo Narrow"/>
                <a:ea typeface="Archivo Narrow"/>
                <a:cs typeface="Archivo Narrow"/>
                <a:sym typeface="Archivo Narrow"/>
              </a:rPr>
              <a:t>Se encontrará disponible en la Ruta N°2 de Campus Virtual</a:t>
            </a:r>
            <a:endParaRPr sz="1200">
              <a:solidFill>
                <a:schemeClr val="dk1"/>
              </a:solidFill>
              <a:latin typeface="Archivo Narrow"/>
              <a:ea typeface="Archivo Narrow"/>
              <a:cs typeface="Archivo Narrow"/>
              <a:sym typeface="Archivo Narrow"/>
            </a:endParaRPr>
          </a:p>
        </p:txBody>
      </p:sp>
      <p:sp>
        <p:nvSpPr>
          <p:cNvPr id="663" name="Google Shape;663;g30989022e5e_0_244"/>
          <p:cNvSpPr txBox="1"/>
          <p:nvPr/>
        </p:nvSpPr>
        <p:spPr>
          <a:xfrm>
            <a:off x="4905475" y="3989738"/>
            <a:ext cx="3883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1"/>
                </a:solidFill>
                <a:latin typeface="Archivo Narrow"/>
                <a:ea typeface="Archivo Narrow"/>
                <a:cs typeface="Archivo Narrow"/>
                <a:sym typeface="Archivo Narrow"/>
              </a:rPr>
              <a:t>Se entregará en la Ruta N°2 de Campus Virtual</a:t>
            </a:r>
            <a:endParaRPr sz="1200">
              <a:solidFill>
                <a:schemeClr val="dk1"/>
              </a:solidFill>
              <a:latin typeface="Archivo Narrow"/>
              <a:ea typeface="Archivo Narrow"/>
              <a:cs typeface="Archivo Narrow"/>
              <a:sym typeface="Archivo Narrow"/>
            </a:endParaRPr>
          </a:p>
        </p:txBody>
      </p:sp>
      <p:sp>
        <p:nvSpPr>
          <p:cNvPr id="664" name="Google Shape;664;g30989022e5e_0_244"/>
          <p:cNvSpPr/>
          <p:nvPr/>
        </p:nvSpPr>
        <p:spPr>
          <a:xfrm>
            <a:off x="645825" y="1544825"/>
            <a:ext cx="7805914" cy="369347"/>
          </a:xfrm>
          <a:custGeom>
            <a:rect b="b" l="l" r="r" t="t"/>
            <a:pathLst>
              <a:path extrusionOk="0" h="176721" w="1803793">
                <a:moveTo>
                  <a:pt x="0" y="0"/>
                </a:moveTo>
                <a:lnTo>
                  <a:pt x="1803793" y="0"/>
                </a:lnTo>
                <a:lnTo>
                  <a:pt x="1803793" y="176721"/>
                </a:lnTo>
                <a:lnTo>
                  <a:pt x="0" y="176721"/>
                </a:lnTo>
                <a:close/>
              </a:path>
            </a:pathLst>
          </a:custGeom>
          <a:solidFill>
            <a:srgbClr val="D2A6F4">
              <a:alpha val="50590"/>
            </a:srgbClr>
          </a:solidFill>
          <a:ln>
            <a:noFill/>
          </a:ln>
        </p:spPr>
      </p:sp>
      <p:sp>
        <p:nvSpPr>
          <p:cNvPr id="665" name="Google Shape;665;g30989022e5e_0_244"/>
          <p:cNvSpPr txBox="1"/>
          <p:nvPr/>
        </p:nvSpPr>
        <p:spPr>
          <a:xfrm>
            <a:off x="730750" y="1513250"/>
            <a:ext cx="775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1"/>
                </a:solidFill>
                <a:latin typeface="Archivo Narrow"/>
                <a:ea typeface="Archivo Narrow"/>
                <a:cs typeface="Archivo Narrow"/>
                <a:sym typeface="Archivo Narrow"/>
              </a:rPr>
              <a:t>A partir de la </a:t>
            </a:r>
            <a:r>
              <a:rPr b="1" lang="es" sz="1300">
                <a:solidFill>
                  <a:schemeClr val="dk1"/>
                </a:solidFill>
                <a:latin typeface="Archivo Narrow"/>
                <a:ea typeface="Archivo Narrow"/>
                <a:cs typeface="Archivo Narrow"/>
                <a:sym typeface="Archivo Narrow"/>
              </a:rPr>
              <a:t>Clase N° 8</a:t>
            </a:r>
            <a:r>
              <a:rPr lang="es" sz="1300">
                <a:solidFill>
                  <a:schemeClr val="dk1"/>
                </a:solidFill>
                <a:latin typeface="Archivo Narrow"/>
                <a:ea typeface="Archivo Narrow"/>
                <a:cs typeface="Archivo Narrow"/>
                <a:sym typeface="Archivo Narrow"/>
              </a:rPr>
              <a:t> tendrás </a:t>
            </a:r>
            <a:r>
              <a:rPr b="1" lang="es" sz="1300">
                <a:solidFill>
                  <a:schemeClr val="dk1"/>
                </a:solidFill>
                <a:latin typeface="Archivo Narrow"/>
                <a:ea typeface="Archivo Narrow"/>
                <a:cs typeface="Archivo Narrow"/>
                <a:sym typeface="Archivo Narrow"/>
              </a:rPr>
              <a:t>7 días</a:t>
            </a:r>
            <a:r>
              <a:rPr lang="es" sz="1300">
                <a:solidFill>
                  <a:schemeClr val="dk1"/>
                </a:solidFill>
                <a:latin typeface="Archivo Narrow"/>
                <a:ea typeface="Archivo Narrow"/>
                <a:cs typeface="Archivo Narrow"/>
                <a:sym typeface="Archivo Narrow"/>
              </a:rPr>
              <a:t> de corrido para realizar la autoevaluación y la entrega en el campus virtual</a:t>
            </a:r>
            <a:endParaRPr sz="1300">
              <a:solidFill>
                <a:schemeClr val="dk1"/>
              </a:solidFill>
              <a:latin typeface="Archivo Narrow"/>
              <a:ea typeface="Archivo Narrow"/>
              <a:cs typeface="Archivo Narrow"/>
              <a:sym typeface="Archivo Narrow"/>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9" name="Shape 669"/>
        <p:cNvGrpSpPr/>
        <p:nvPr/>
      </p:nvGrpSpPr>
      <p:grpSpPr>
        <a:xfrm>
          <a:off x="0" y="0"/>
          <a:ext cx="0" cy="0"/>
          <a:chOff x="0" y="0"/>
          <a:chExt cx="0" cy="0"/>
        </a:xfrm>
      </p:grpSpPr>
      <p:sp>
        <p:nvSpPr>
          <p:cNvPr id="670" name="Google Shape;670;g30989022e5e_0_278"/>
          <p:cNvSpPr/>
          <p:nvPr/>
        </p:nvSpPr>
        <p:spPr>
          <a:xfrm>
            <a:off x="4835475" y="2651125"/>
            <a:ext cx="2777013" cy="364540"/>
          </a:xfrm>
          <a:custGeom>
            <a:rect b="b" l="l" r="r" t="t"/>
            <a:pathLst>
              <a:path extrusionOk="0" h="192116" w="1657918">
                <a:moveTo>
                  <a:pt x="0" y="0"/>
                </a:moveTo>
                <a:lnTo>
                  <a:pt x="1657918" y="0"/>
                </a:lnTo>
                <a:lnTo>
                  <a:pt x="1657918" y="192116"/>
                </a:lnTo>
                <a:lnTo>
                  <a:pt x="0" y="192116"/>
                </a:lnTo>
                <a:close/>
              </a:path>
            </a:pathLst>
          </a:custGeom>
          <a:solidFill>
            <a:srgbClr val="D2A6F4">
              <a:alpha val="50590"/>
            </a:srgbClr>
          </a:solidFill>
          <a:ln>
            <a:noFill/>
          </a:ln>
        </p:spPr>
      </p:sp>
      <p:sp>
        <p:nvSpPr>
          <p:cNvPr id="671" name="Google Shape;671;g30989022e5e_0_278"/>
          <p:cNvSpPr/>
          <p:nvPr/>
        </p:nvSpPr>
        <p:spPr>
          <a:xfrm>
            <a:off x="567825" y="2651125"/>
            <a:ext cx="2777013" cy="364540"/>
          </a:xfrm>
          <a:custGeom>
            <a:rect b="b" l="l" r="r" t="t"/>
            <a:pathLst>
              <a:path extrusionOk="0" h="192116" w="1657918">
                <a:moveTo>
                  <a:pt x="0" y="0"/>
                </a:moveTo>
                <a:lnTo>
                  <a:pt x="1657918" y="0"/>
                </a:lnTo>
                <a:lnTo>
                  <a:pt x="1657918" y="192116"/>
                </a:lnTo>
                <a:lnTo>
                  <a:pt x="0" y="192116"/>
                </a:lnTo>
                <a:close/>
              </a:path>
            </a:pathLst>
          </a:custGeom>
          <a:solidFill>
            <a:srgbClr val="D2A6F4">
              <a:alpha val="50590"/>
            </a:srgbClr>
          </a:solidFill>
          <a:ln>
            <a:noFill/>
          </a:ln>
        </p:spPr>
      </p:sp>
      <p:sp>
        <p:nvSpPr>
          <p:cNvPr id="672" name="Google Shape;672;g30989022e5e_0_278"/>
          <p:cNvSpPr txBox="1"/>
          <p:nvPr/>
        </p:nvSpPr>
        <p:spPr>
          <a:xfrm>
            <a:off x="1382850" y="398575"/>
            <a:ext cx="7010100" cy="74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0"/>
              <a:buFont typeface="Arial"/>
              <a:buNone/>
            </a:pPr>
            <a:r>
              <a:rPr b="1" lang="es" sz="3500">
                <a:solidFill>
                  <a:schemeClr val="dk1"/>
                </a:solidFill>
                <a:latin typeface="Archivo Narrow"/>
                <a:ea typeface="Archivo Narrow"/>
                <a:cs typeface="Archivo Narrow"/>
                <a:sym typeface="Archivo Narrow"/>
              </a:rPr>
              <a:t>Pre Entrega</a:t>
            </a:r>
            <a:r>
              <a:rPr b="1" lang="es" sz="3500">
                <a:solidFill>
                  <a:schemeClr val="dk1"/>
                </a:solidFill>
                <a:latin typeface="Archivo Narrow"/>
                <a:ea typeface="Archivo Narrow"/>
                <a:cs typeface="Archivo Narrow"/>
                <a:sym typeface="Archivo Narrow"/>
              </a:rPr>
              <a:t> de proyecto</a:t>
            </a:r>
            <a:endParaRPr b="1" i="0" sz="3500" u="none" cap="none" strike="noStrike">
              <a:solidFill>
                <a:schemeClr val="dk1"/>
              </a:solidFill>
              <a:latin typeface="Archivo Narrow"/>
              <a:ea typeface="Archivo Narrow"/>
              <a:cs typeface="Archivo Narrow"/>
              <a:sym typeface="Archivo Narrow"/>
            </a:endParaRPr>
          </a:p>
        </p:txBody>
      </p:sp>
      <p:cxnSp>
        <p:nvCxnSpPr>
          <p:cNvPr id="673" name="Google Shape;673;g30989022e5e_0_278"/>
          <p:cNvCxnSpPr/>
          <p:nvPr/>
        </p:nvCxnSpPr>
        <p:spPr>
          <a:xfrm>
            <a:off x="560125" y="1438700"/>
            <a:ext cx="5237400" cy="0"/>
          </a:xfrm>
          <a:prstGeom prst="straightConnector1">
            <a:avLst/>
          </a:prstGeom>
          <a:noFill/>
          <a:ln cap="flat" cmpd="sng" w="9525">
            <a:solidFill>
              <a:srgbClr val="9900FF"/>
            </a:solidFill>
            <a:prstDash val="solid"/>
            <a:round/>
            <a:headEnd len="sm" w="sm" type="none"/>
            <a:tailEnd len="sm" w="sm" type="none"/>
          </a:ln>
        </p:spPr>
      </p:cxnSp>
      <p:sp>
        <p:nvSpPr>
          <p:cNvPr id="674" name="Google Shape;674;g30989022e5e_0_278"/>
          <p:cNvSpPr txBox="1"/>
          <p:nvPr/>
        </p:nvSpPr>
        <p:spPr>
          <a:xfrm>
            <a:off x="560125" y="2608475"/>
            <a:ext cx="3696600" cy="248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s" sz="1300">
                <a:solidFill>
                  <a:schemeClr val="dk1"/>
                </a:solidFill>
                <a:latin typeface="Archivo Narrow"/>
                <a:ea typeface="Archivo Narrow"/>
                <a:cs typeface="Archivo Narrow"/>
                <a:sym typeface="Archivo Narrow"/>
              </a:rPr>
              <a:t>1. Estructura Básica de HTML.</a:t>
            </a:r>
            <a:endParaRPr b="1" sz="1300">
              <a:solidFill>
                <a:schemeClr val="dk1"/>
              </a:solidFill>
              <a:latin typeface="Archivo Narrow"/>
              <a:ea typeface="Archivo Narrow"/>
              <a:cs typeface="Archivo Narrow"/>
              <a:sym typeface="Archivo Narrow"/>
            </a:endParaRPr>
          </a:p>
          <a:p>
            <a:pPr indent="-311150" lvl="0" marL="457200" rtl="0" algn="l">
              <a:lnSpc>
                <a:spcPct val="115000"/>
              </a:lnSpc>
              <a:spcBef>
                <a:spcPts val="1200"/>
              </a:spcBef>
              <a:spcAft>
                <a:spcPts val="0"/>
              </a:spcAft>
              <a:buClr>
                <a:schemeClr val="dk1"/>
              </a:buClr>
              <a:buSzPts val="1300"/>
              <a:buChar char="●"/>
            </a:pPr>
            <a:r>
              <a:rPr b="1" lang="es" sz="1300">
                <a:solidFill>
                  <a:schemeClr val="dk1"/>
                </a:solidFill>
                <a:latin typeface="Archivo Narrow"/>
                <a:ea typeface="Archivo Narrow"/>
                <a:cs typeface="Archivo Narrow"/>
                <a:sym typeface="Archivo Narrow"/>
              </a:rPr>
              <a:t>Estructura semántica</a:t>
            </a:r>
            <a:r>
              <a:rPr lang="es" sz="1300">
                <a:solidFill>
                  <a:schemeClr val="dk1"/>
                </a:solidFill>
                <a:latin typeface="Archivo Narrow"/>
                <a:ea typeface="Archivo Narrow"/>
                <a:cs typeface="Archivo Narrow"/>
                <a:sym typeface="Archivo Narrow"/>
              </a:rPr>
              <a:t>: El HTML debe estar dividido en las etiquetas semánticas principales: </a:t>
            </a:r>
            <a:r>
              <a:rPr b="1" lang="es" sz="1300">
                <a:solidFill>
                  <a:schemeClr val="dk1"/>
                </a:solidFill>
                <a:latin typeface="Archivo Narrow"/>
                <a:ea typeface="Archivo Narrow"/>
                <a:cs typeface="Archivo Narrow"/>
                <a:sym typeface="Archivo Narrow"/>
              </a:rPr>
              <a:t>header</a:t>
            </a:r>
            <a:r>
              <a:rPr lang="es" sz="1300">
                <a:solidFill>
                  <a:schemeClr val="dk1"/>
                </a:solidFill>
                <a:latin typeface="Archivo Narrow"/>
                <a:ea typeface="Archivo Narrow"/>
                <a:cs typeface="Archivo Narrow"/>
                <a:sym typeface="Archivo Narrow"/>
              </a:rPr>
              <a:t>, </a:t>
            </a:r>
            <a:r>
              <a:rPr b="1" lang="es" sz="1300">
                <a:solidFill>
                  <a:schemeClr val="dk1"/>
                </a:solidFill>
                <a:latin typeface="Archivo Narrow"/>
                <a:ea typeface="Archivo Narrow"/>
                <a:cs typeface="Archivo Narrow"/>
                <a:sym typeface="Archivo Narrow"/>
              </a:rPr>
              <a:t>nav</a:t>
            </a:r>
            <a:r>
              <a:rPr lang="es" sz="1300">
                <a:solidFill>
                  <a:schemeClr val="dk1"/>
                </a:solidFill>
                <a:latin typeface="Archivo Narrow"/>
                <a:ea typeface="Archivo Narrow"/>
                <a:cs typeface="Archivo Narrow"/>
                <a:sym typeface="Archivo Narrow"/>
              </a:rPr>
              <a:t>, </a:t>
            </a:r>
            <a:r>
              <a:rPr b="1" lang="es" sz="1300">
                <a:solidFill>
                  <a:schemeClr val="dk1"/>
                </a:solidFill>
                <a:latin typeface="Archivo Narrow"/>
                <a:ea typeface="Archivo Narrow"/>
                <a:cs typeface="Archivo Narrow"/>
                <a:sym typeface="Archivo Narrow"/>
              </a:rPr>
              <a:t>main</a:t>
            </a:r>
            <a:r>
              <a:rPr lang="es" sz="1300">
                <a:solidFill>
                  <a:schemeClr val="dk1"/>
                </a:solidFill>
                <a:latin typeface="Archivo Narrow"/>
                <a:ea typeface="Archivo Narrow"/>
                <a:cs typeface="Archivo Narrow"/>
                <a:sym typeface="Archivo Narrow"/>
              </a:rPr>
              <a:t>, </a:t>
            </a:r>
            <a:r>
              <a:rPr b="1" lang="es" sz="1300">
                <a:solidFill>
                  <a:schemeClr val="dk1"/>
                </a:solidFill>
                <a:latin typeface="Archivo Narrow"/>
                <a:ea typeface="Archivo Narrow"/>
                <a:cs typeface="Archivo Narrow"/>
                <a:sym typeface="Archivo Narrow"/>
              </a:rPr>
              <a:t>section</a:t>
            </a:r>
            <a:r>
              <a:rPr lang="es" sz="1300">
                <a:solidFill>
                  <a:schemeClr val="dk1"/>
                </a:solidFill>
                <a:latin typeface="Archivo Narrow"/>
                <a:ea typeface="Archivo Narrow"/>
                <a:cs typeface="Archivo Narrow"/>
                <a:sym typeface="Archivo Narrow"/>
              </a:rPr>
              <a:t>, </a:t>
            </a:r>
            <a:r>
              <a:rPr b="1" lang="es" sz="1300">
                <a:solidFill>
                  <a:schemeClr val="dk1"/>
                </a:solidFill>
                <a:latin typeface="Archivo Narrow"/>
                <a:ea typeface="Archivo Narrow"/>
                <a:cs typeface="Archivo Narrow"/>
                <a:sym typeface="Archivo Narrow"/>
              </a:rPr>
              <a:t>footer</a:t>
            </a:r>
            <a:r>
              <a:rPr lang="es" sz="1300">
                <a:solidFill>
                  <a:schemeClr val="dk1"/>
                </a:solidFill>
                <a:latin typeface="Archivo Narrow"/>
                <a:ea typeface="Archivo Narrow"/>
                <a:cs typeface="Archivo Narrow"/>
                <a:sym typeface="Archivo Narrow"/>
              </a:rPr>
              <a:t>. </a:t>
            </a:r>
            <a:endParaRPr sz="1300">
              <a:solidFill>
                <a:schemeClr val="dk1"/>
              </a:solidFill>
              <a:latin typeface="Archivo Narrow"/>
              <a:ea typeface="Archivo Narrow"/>
              <a:cs typeface="Archivo Narrow"/>
              <a:sym typeface="Archivo Narrow"/>
            </a:endParaRPr>
          </a:p>
          <a:p>
            <a:pPr indent="-311150" lvl="0" marL="457200" rtl="0" algn="l">
              <a:lnSpc>
                <a:spcPct val="115000"/>
              </a:lnSpc>
              <a:spcBef>
                <a:spcPts val="0"/>
              </a:spcBef>
              <a:spcAft>
                <a:spcPts val="0"/>
              </a:spcAft>
              <a:buClr>
                <a:schemeClr val="dk1"/>
              </a:buClr>
              <a:buSzPts val="1300"/>
              <a:buChar char="●"/>
            </a:pPr>
            <a:r>
              <a:rPr b="1" lang="es" sz="1300">
                <a:solidFill>
                  <a:schemeClr val="dk1"/>
                </a:solidFill>
                <a:latin typeface="Archivo Narrow"/>
                <a:ea typeface="Archivo Narrow"/>
                <a:cs typeface="Archivo Narrow"/>
                <a:sym typeface="Archivo Narrow"/>
              </a:rPr>
              <a:t>README.md</a:t>
            </a:r>
            <a:r>
              <a:rPr lang="es" sz="1300">
                <a:solidFill>
                  <a:schemeClr val="dk1"/>
                </a:solidFill>
                <a:latin typeface="Archivo Narrow"/>
                <a:ea typeface="Archivo Narrow"/>
                <a:cs typeface="Archivo Narrow"/>
                <a:sym typeface="Archivo Narrow"/>
              </a:rPr>
              <a:t>: Incluir un archivo que explique brevemente el propósito de la página. </a:t>
            </a:r>
            <a:endParaRPr b="1" sz="1100">
              <a:solidFill>
                <a:schemeClr val="dk1"/>
              </a:solidFill>
            </a:endParaRPr>
          </a:p>
          <a:p>
            <a:pPr indent="0" lvl="0" marL="0" rtl="0" algn="l">
              <a:spcBef>
                <a:spcPts val="1200"/>
              </a:spcBef>
              <a:spcAft>
                <a:spcPts val="0"/>
              </a:spcAft>
              <a:buNone/>
            </a:pPr>
            <a:r>
              <a:t/>
            </a:r>
            <a:endParaRPr>
              <a:solidFill>
                <a:schemeClr val="dk1"/>
              </a:solidFill>
              <a:latin typeface="Archivo Narrow"/>
              <a:ea typeface="Archivo Narrow"/>
              <a:cs typeface="Archivo Narrow"/>
              <a:sym typeface="Archivo Narrow"/>
            </a:endParaRPr>
          </a:p>
        </p:txBody>
      </p:sp>
      <p:sp>
        <p:nvSpPr>
          <p:cNvPr id="675" name="Google Shape;675;g30989022e5e_0_278"/>
          <p:cNvSpPr txBox="1"/>
          <p:nvPr/>
        </p:nvSpPr>
        <p:spPr>
          <a:xfrm>
            <a:off x="4835475" y="2608475"/>
            <a:ext cx="3557400" cy="200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s">
                <a:solidFill>
                  <a:schemeClr val="dk1"/>
                </a:solidFill>
                <a:latin typeface="Archivo Narrow"/>
                <a:ea typeface="Archivo Narrow"/>
                <a:cs typeface="Archivo Narrow"/>
                <a:sym typeface="Archivo Narrow"/>
              </a:rPr>
              <a:t>2. Formulario de Contacto.</a:t>
            </a:r>
            <a:endParaRPr b="1">
              <a:solidFill>
                <a:schemeClr val="dk1"/>
              </a:solidFill>
              <a:latin typeface="Archivo Narrow"/>
              <a:ea typeface="Archivo Narrow"/>
              <a:cs typeface="Archivo Narrow"/>
              <a:sym typeface="Archivo Narrow"/>
            </a:endParaRPr>
          </a:p>
          <a:p>
            <a:pPr indent="-317500" lvl="0" marL="457200" rtl="0" algn="l">
              <a:lnSpc>
                <a:spcPct val="115000"/>
              </a:lnSpc>
              <a:spcBef>
                <a:spcPts val="1200"/>
              </a:spcBef>
              <a:spcAft>
                <a:spcPts val="0"/>
              </a:spcAft>
              <a:buClr>
                <a:schemeClr val="dk1"/>
              </a:buClr>
              <a:buSzPts val="1400"/>
              <a:buChar char="●"/>
            </a:pPr>
            <a:r>
              <a:rPr b="1" lang="es">
                <a:solidFill>
                  <a:schemeClr val="dk1"/>
                </a:solidFill>
                <a:latin typeface="Archivo Narrow"/>
                <a:ea typeface="Archivo Narrow"/>
                <a:cs typeface="Archivo Narrow"/>
                <a:sym typeface="Archivo Narrow"/>
              </a:rPr>
              <a:t>Formulario funcional</a:t>
            </a:r>
            <a:r>
              <a:rPr lang="es">
                <a:solidFill>
                  <a:schemeClr val="dk1"/>
                </a:solidFill>
                <a:latin typeface="Archivo Narrow"/>
                <a:ea typeface="Archivo Narrow"/>
                <a:cs typeface="Archivo Narrow"/>
                <a:sym typeface="Archivo Narrow"/>
              </a:rPr>
              <a:t>: Crear un formulario de contacto con campos para </a:t>
            </a:r>
            <a:r>
              <a:rPr b="1" lang="es">
                <a:solidFill>
                  <a:schemeClr val="dk1"/>
                </a:solidFill>
                <a:latin typeface="Archivo Narrow"/>
                <a:ea typeface="Archivo Narrow"/>
                <a:cs typeface="Archivo Narrow"/>
                <a:sym typeface="Archivo Narrow"/>
              </a:rPr>
              <a:t>nombre</a:t>
            </a:r>
            <a:r>
              <a:rPr lang="es">
                <a:solidFill>
                  <a:schemeClr val="dk1"/>
                </a:solidFill>
                <a:latin typeface="Archivo Narrow"/>
                <a:ea typeface="Archivo Narrow"/>
                <a:cs typeface="Archivo Narrow"/>
                <a:sym typeface="Archivo Narrow"/>
              </a:rPr>
              <a:t>, </a:t>
            </a:r>
            <a:r>
              <a:rPr b="1" lang="es">
                <a:solidFill>
                  <a:schemeClr val="dk1"/>
                </a:solidFill>
                <a:latin typeface="Archivo Narrow"/>
                <a:ea typeface="Archivo Narrow"/>
                <a:cs typeface="Archivo Narrow"/>
                <a:sym typeface="Archivo Narrow"/>
              </a:rPr>
              <a:t>correo electrónico</a:t>
            </a:r>
            <a:r>
              <a:rPr lang="es">
                <a:solidFill>
                  <a:schemeClr val="dk1"/>
                </a:solidFill>
                <a:latin typeface="Archivo Narrow"/>
                <a:ea typeface="Archivo Narrow"/>
                <a:cs typeface="Archivo Narrow"/>
                <a:sym typeface="Archivo Narrow"/>
              </a:rPr>
              <a:t> y </a:t>
            </a:r>
            <a:r>
              <a:rPr b="1" lang="es">
                <a:solidFill>
                  <a:schemeClr val="dk1"/>
                </a:solidFill>
                <a:latin typeface="Archivo Narrow"/>
                <a:ea typeface="Archivo Narrow"/>
                <a:cs typeface="Archivo Narrow"/>
                <a:sym typeface="Archivo Narrow"/>
              </a:rPr>
              <a:t>mensaje</a:t>
            </a:r>
            <a:r>
              <a:rPr lang="es">
                <a:solidFill>
                  <a:schemeClr val="dk1"/>
                </a:solidFill>
                <a:latin typeface="Archivo Narrow"/>
                <a:ea typeface="Archivo Narrow"/>
                <a:cs typeface="Archivo Narrow"/>
                <a:sym typeface="Archivo Narrow"/>
              </a:rPr>
              <a:t>, utilizando </a:t>
            </a:r>
            <a:r>
              <a:rPr b="1" lang="es">
                <a:solidFill>
                  <a:schemeClr val="dk1"/>
                </a:solidFill>
                <a:latin typeface="Archivo Narrow"/>
                <a:ea typeface="Archivo Narrow"/>
                <a:cs typeface="Archivo Narrow"/>
                <a:sym typeface="Archivo Narrow"/>
              </a:rPr>
              <a:t>Formspree</a:t>
            </a:r>
            <a:r>
              <a:rPr lang="es">
                <a:solidFill>
                  <a:schemeClr val="dk1"/>
                </a:solidFill>
                <a:latin typeface="Archivo Narrow"/>
                <a:ea typeface="Archivo Narrow"/>
                <a:cs typeface="Archivo Narrow"/>
                <a:sym typeface="Archivo Narrow"/>
              </a:rPr>
              <a:t> para manejar el envío de datos.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spcBef>
                <a:spcPts val="1200"/>
              </a:spcBef>
              <a:spcAft>
                <a:spcPts val="0"/>
              </a:spcAft>
              <a:buNone/>
            </a:pPr>
            <a:r>
              <a:t/>
            </a:r>
            <a:endParaRPr>
              <a:solidFill>
                <a:schemeClr val="dk1"/>
              </a:solidFill>
              <a:latin typeface="Archivo Narrow"/>
              <a:ea typeface="Archivo Narrow"/>
              <a:cs typeface="Archivo Narrow"/>
              <a:sym typeface="Archivo Narrow"/>
            </a:endParaRPr>
          </a:p>
        </p:txBody>
      </p:sp>
      <p:grpSp>
        <p:nvGrpSpPr>
          <p:cNvPr id="676" name="Google Shape;676;g30989022e5e_0_278"/>
          <p:cNvGrpSpPr/>
          <p:nvPr/>
        </p:nvGrpSpPr>
        <p:grpSpPr>
          <a:xfrm>
            <a:off x="633775" y="557100"/>
            <a:ext cx="748983" cy="741681"/>
            <a:chOff x="0" y="0"/>
            <a:chExt cx="1867789" cy="1845437"/>
          </a:xfrm>
        </p:grpSpPr>
        <p:sp>
          <p:nvSpPr>
            <p:cNvPr id="677" name="Google Shape;677;g30989022e5e_0_278"/>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9900FF"/>
            </a:solidFill>
            <a:ln>
              <a:noFill/>
            </a:ln>
          </p:spPr>
        </p:sp>
        <p:sp>
          <p:nvSpPr>
            <p:cNvPr id="678" name="Google Shape;678;g30989022e5e_0_278"/>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9" name="Google Shape;679;g30989022e5e_0_278"/>
          <p:cNvSpPr/>
          <p:nvPr/>
        </p:nvSpPr>
        <p:spPr>
          <a:xfrm>
            <a:off x="1476175" y="1012550"/>
            <a:ext cx="3742750" cy="364540"/>
          </a:xfrm>
          <a:custGeom>
            <a:rect b="b" l="l" r="r" t="t"/>
            <a:pathLst>
              <a:path extrusionOk="0" h="192116" w="1657918">
                <a:moveTo>
                  <a:pt x="0" y="0"/>
                </a:moveTo>
                <a:lnTo>
                  <a:pt x="1657918" y="0"/>
                </a:lnTo>
                <a:lnTo>
                  <a:pt x="1657918" y="192116"/>
                </a:lnTo>
                <a:lnTo>
                  <a:pt x="0" y="192116"/>
                </a:lnTo>
                <a:close/>
              </a:path>
            </a:pathLst>
          </a:custGeom>
          <a:solidFill>
            <a:srgbClr val="D2A6F4">
              <a:alpha val="50590"/>
            </a:srgbClr>
          </a:solidFill>
          <a:ln>
            <a:noFill/>
          </a:ln>
        </p:spPr>
      </p:sp>
      <p:sp>
        <p:nvSpPr>
          <p:cNvPr id="680" name="Google Shape;680;g30989022e5e_0_278"/>
          <p:cNvSpPr/>
          <p:nvPr/>
        </p:nvSpPr>
        <p:spPr>
          <a:xfrm>
            <a:off x="1527359" y="1044825"/>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4">
              <a:alphaModFix/>
            </a:blip>
            <a:stretch>
              <a:fillRect b="0" l="0" r="0" t="0"/>
            </a:stretch>
          </a:blipFill>
          <a:ln>
            <a:noFill/>
          </a:ln>
        </p:spPr>
      </p:sp>
      <p:cxnSp>
        <p:nvCxnSpPr>
          <p:cNvPr id="681" name="Google Shape;681;g30989022e5e_0_278"/>
          <p:cNvCxnSpPr/>
          <p:nvPr/>
        </p:nvCxnSpPr>
        <p:spPr>
          <a:xfrm flipH="1">
            <a:off x="4444125" y="2571750"/>
            <a:ext cx="9600" cy="2161200"/>
          </a:xfrm>
          <a:prstGeom prst="straightConnector1">
            <a:avLst/>
          </a:prstGeom>
          <a:noFill/>
          <a:ln cap="flat" cmpd="sng" w="9525">
            <a:solidFill>
              <a:srgbClr val="9900FF"/>
            </a:solidFill>
            <a:prstDash val="solid"/>
            <a:round/>
            <a:headEnd len="med" w="med" type="none"/>
            <a:tailEnd len="med" w="med" type="none"/>
          </a:ln>
        </p:spPr>
      </p:cxnSp>
      <p:sp>
        <p:nvSpPr>
          <p:cNvPr id="682" name="Google Shape;682;g30989022e5e_0_278"/>
          <p:cNvSpPr txBox="1"/>
          <p:nvPr/>
        </p:nvSpPr>
        <p:spPr>
          <a:xfrm>
            <a:off x="1903900" y="1033375"/>
            <a:ext cx="2921100" cy="7110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rgbClr val="000000"/>
              </a:buClr>
              <a:buFont typeface="Arial"/>
              <a:buNone/>
            </a:pPr>
            <a:r>
              <a:rPr lang="es" sz="2100">
                <a:latin typeface="Archivo Narrow"/>
                <a:ea typeface="Archivo Narrow"/>
                <a:cs typeface="Archivo Narrow"/>
                <a:sym typeface="Archivo Narrow"/>
              </a:rPr>
              <a:t>Obligatorio | Entregable</a:t>
            </a:r>
            <a:endParaRPr sz="700"/>
          </a:p>
          <a:p>
            <a:pPr indent="0" lvl="0" marL="0" marR="0" rtl="0" algn="l">
              <a:lnSpc>
                <a:spcPct val="120000"/>
              </a:lnSpc>
              <a:spcBef>
                <a:spcPts val="0"/>
              </a:spcBef>
              <a:spcAft>
                <a:spcPts val="0"/>
              </a:spcAft>
              <a:buClr>
                <a:srgbClr val="000000"/>
              </a:buClr>
              <a:buSzPts val="2100"/>
              <a:buFont typeface="Arial"/>
              <a:buNone/>
            </a:pPr>
            <a:r>
              <a:t/>
            </a:r>
            <a:endParaRPr b="1" sz="2100">
              <a:latin typeface="Archivo Narrow"/>
              <a:ea typeface="Archivo Narrow"/>
              <a:cs typeface="Archivo Narrow"/>
              <a:sym typeface="Archivo Narrow"/>
            </a:endParaRPr>
          </a:p>
        </p:txBody>
      </p:sp>
      <p:sp>
        <p:nvSpPr>
          <p:cNvPr id="683" name="Google Shape;683;g30989022e5e_0_278"/>
          <p:cNvSpPr/>
          <p:nvPr/>
        </p:nvSpPr>
        <p:spPr>
          <a:xfrm>
            <a:off x="748537" y="668181"/>
            <a:ext cx="519475" cy="519500"/>
          </a:xfrm>
          <a:custGeom>
            <a:rect b="b" l="l" r="r" t="t"/>
            <a:pathLst>
              <a:path extrusionOk="0" h="1039000" w="1038950">
                <a:moveTo>
                  <a:pt x="0" y="0"/>
                </a:moveTo>
                <a:lnTo>
                  <a:pt x="1038950" y="0"/>
                </a:lnTo>
                <a:lnTo>
                  <a:pt x="1038950" y="1039000"/>
                </a:lnTo>
                <a:lnTo>
                  <a:pt x="0" y="1039000"/>
                </a:lnTo>
                <a:lnTo>
                  <a:pt x="0" y="0"/>
                </a:lnTo>
                <a:close/>
              </a:path>
            </a:pathLst>
          </a:custGeom>
          <a:blipFill rotWithShape="1">
            <a:blip r:embed="rId5">
              <a:alphaModFix/>
            </a:blip>
            <a:stretch>
              <a:fillRect b="0" l="0" r="0" t="0"/>
            </a:stretch>
          </a:blipFill>
          <a:ln>
            <a:noFill/>
          </a:ln>
        </p:spPr>
      </p:sp>
      <p:sp>
        <p:nvSpPr>
          <p:cNvPr id="684" name="Google Shape;684;g30989022e5e_0_278"/>
          <p:cNvSpPr txBox="1"/>
          <p:nvPr/>
        </p:nvSpPr>
        <p:spPr>
          <a:xfrm>
            <a:off x="568525" y="2232288"/>
            <a:ext cx="3679800" cy="277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lang="es" sz="1800">
                <a:latin typeface="Archivo Narrow"/>
                <a:ea typeface="Archivo Narrow"/>
                <a:cs typeface="Archivo Narrow"/>
                <a:sym typeface="Archivo Narrow"/>
              </a:rPr>
              <a:t>Requisitos para la entrega:</a:t>
            </a:r>
            <a:endParaRPr i="0" sz="1800" u="none" cap="none" strike="noStrike">
              <a:solidFill>
                <a:srgbClr val="000000"/>
              </a:solidFill>
              <a:latin typeface="Archivo Narrow"/>
              <a:ea typeface="Archivo Narrow"/>
              <a:cs typeface="Archivo Narrow"/>
              <a:sym typeface="Archivo Narrow"/>
            </a:endParaRPr>
          </a:p>
        </p:txBody>
      </p:sp>
      <p:sp>
        <p:nvSpPr>
          <p:cNvPr id="685" name="Google Shape;685;g30989022e5e_0_278"/>
          <p:cNvSpPr/>
          <p:nvPr/>
        </p:nvSpPr>
        <p:spPr>
          <a:xfrm>
            <a:off x="538325" y="1556227"/>
            <a:ext cx="7821228" cy="640227"/>
          </a:xfrm>
          <a:custGeom>
            <a:rect b="b" l="l" r="r" t="t"/>
            <a:pathLst>
              <a:path extrusionOk="0" h="192116" w="1657918">
                <a:moveTo>
                  <a:pt x="0" y="0"/>
                </a:moveTo>
                <a:lnTo>
                  <a:pt x="1657918" y="0"/>
                </a:lnTo>
                <a:lnTo>
                  <a:pt x="1657918" y="192116"/>
                </a:lnTo>
                <a:lnTo>
                  <a:pt x="0" y="192116"/>
                </a:lnTo>
                <a:close/>
              </a:path>
            </a:pathLst>
          </a:custGeom>
          <a:solidFill>
            <a:srgbClr val="D9D2E9"/>
          </a:solidFill>
          <a:ln>
            <a:noFill/>
          </a:ln>
        </p:spPr>
      </p:sp>
      <p:sp>
        <p:nvSpPr>
          <p:cNvPr id="686" name="Google Shape;686;g30989022e5e_0_278"/>
          <p:cNvSpPr txBox="1"/>
          <p:nvPr/>
        </p:nvSpPr>
        <p:spPr>
          <a:xfrm>
            <a:off x="538275" y="1487163"/>
            <a:ext cx="78213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00">
                <a:solidFill>
                  <a:schemeClr val="dk1"/>
                </a:solidFill>
                <a:latin typeface="Archivo Narrow"/>
                <a:ea typeface="Archivo Narrow"/>
                <a:cs typeface="Archivo Narrow"/>
                <a:sym typeface="Archivo Narrow"/>
              </a:rPr>
              <a:t>Formato de entrega:</a:t>
            </a:r>
            <a:r>
              <a:rPr lang="es" sz="1300">
                <a:solidFill>
                  <a:schemeClr val="dk1"/>
                </a:solidFill>
                <a:latin typeface="Archivo Narrow"/>
                <a:ea typeface="Archivo Narrow"/>
                <a:cs typeface="Archivo Narrow"/>
                <a:sym typeface="Archivo Narrow"/>
              </a:rPr>
              <a:t> Crear una carpeta en drive (pública) que contenga los archivos y carpetas que conforman tu proyecto. </a:t>
            </a:r>
            <a:endParaRPr sz="1300">
              <a:solidFill>
                <a:schemeClr val="dk1"/>
              </a:solidFill>
              <a:latin typeface="Archivo Narrow"/>
              <a:ea typeface="Archivo Narrow"/>
              <a:cs typeface="Archivo Narrow"/>
              <a:sym typeface="Archivo Narrow"/>
            </a:endParaRPr>
          </a:p>
          <a:p>
            <a:pPr indent="0" lvl="0" marL="0" rtl="0" algn="l">
              <a:spcBef>
                <a:spcPts val="0"/>
              </a:spcBef>
              <a:spcAft>
                <a:spcPts val="0"/>
              </a:spcAft>
              <a:buNone/>
            </a:pPr>
            <a:r>
              <a:rPr lang="es" sz="1300">
                <a:solidFill>
                  <a:schemeClr val="dk1"/>
                </a:solidFill>
                <a:latin typeface="Archivo Narrow"/>
                <a:ea typeface="Archivo Narrow"/>
                <a:cs typeface="Archivo Narrow"/>
                <a:sym typeface="Archivo Narrow"/>
              </a:rPr>
              <a:t>Compartir el link en el apartado de entrega en el Campus Virtual. También, compartir el link de Github Pages o subida a servidor.</a:t>
            </a:r>
            <a:endParaRPr b="1" sz="1300">
              <a:solidFill>
                <a:schemeClr val="dk1"/>
              </a:solidFill>
              <a:latin typeface="Archivo Narrow"/>
              <a:ea typeface="Archivo Narrow"/>
              <a:cs typeface="Archivo Narrow"/>
              <a:sym typeface="Archivo Narrow"/>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0" name="Shape 690"/>
        <p:cNvGrpSpPr/>
        <p:nvPr/>
      </p:nvGrpSpPr>
      <p:grpSpPr>
        <a:xfrm>
          <a:off x="0" y="0"/>
          <a:ext cx="0" cy="0"/>
          <a:chOff x="0" y="0"/>
          <a:chExt cx="0" cy="0"/>
        </a:xfrm>
      </p:grpSpPr>
      <p:sp>
        <p:nvSpPr>
          <p:cNvPr id="691" name="Google Shape;691;g30989022e5e_0_298"/>
          <p:cNvSpPr/>
          <p:nvPr/>
        </p:nvSpPr>
        <p:spPr>
          <a:xfrm>
            <a:off x="4491900" y="1644625"/>
            <a:ext cx="2942804" cy="364540"/>
          </a:xfrm>
          <a:custGeom>
            <a:rect b="b" l="l" r="r" t="t"/>
            <a:pathLst>
              <a:path extrusionOk="0" h="192116" w="1657918">
                <a:moveTo>
                  <a:pt x="0" y="0"/>
                </a:moveTo>
                <a:lnTo>
                  <a:pt x="1657918" y="0"/>
                </a:lnTo>
                <a:lnTo>
                  <a:pt x="1657918" y="192116"/>
                </a:lnTo>
                <a:lnTo>
                  <a:pt x="0" y="192116"/>
                </a:lnTo>
                <a:close/>
              </a:path>
            </a:pathLst>
          </a:custGeom>
          <a:solidFill>
            <a:srgbClr val="D2A6F4">
              <a:alpha val="50590"/>
            </a:srgbClr>
          </a:solidFill>
          <a:ln>
            <a:noFill/>
          </a:ln>
        </p:spPr>
      </p:sp>
      <p:sp>
        <p:nvSpPr>
          <p:cNvPr id="692" name="Google Shape;692;g30989022e5e_0_298"/>
          <p:cNvSpPr/>
          <p:nvPr/>
        </p:nvSpPr>
        <p:spPr>
          <a:xfrm>
            <a:off x="488775" y="1644625"/>
            <a:ext cx="2777013" cy="364540"/>
          </a:xfrm>
          <a:custGeom>
            <a:rect b="b" l="l" r="r" t="t"/>
            <a:pathLst>
              <a:path extrusionOk="0" h="192116" w="1657918">
                <a:moveTo>
                  <a:pt x="0" y="0"/>
                </a:moveTo>
                <a:lnTo>
                  <a:pt x="1657918" y="0"/>
                </a:lnTo>
                <a:lnTo>
                  <a:pt x="1657918" y="192116"/>
                </a:lnTo>
                <a:lnTo>
                  <a:pt x="0" y="192116"/>
                </a:lnTo>
                <a:close/>
              </a:path>
            </a:pathLst>
          </a:custGeom>
          <a:solidFill>
            <a:srgbClr val="D2A6F4">
              <a:alpha val="50590"/>
            </a:srgbClr>
          </a:solidFill>
          <a:ln>
            <a:noFill/>
          </a:ln>
        </p:spPr>
      </p:sp>
      <p:sp>
        <p:nvSpPr>
          <p:cNvPr id="693" name="Google Shape;693;g30989022e5e_0_298"/>
          <p:cNvSpPr txBox="1"/>
          <p:nvPr/>
        </p:nvSpPr>
        <p:spPr>
          <a:xfrm>
            <a:off x="1382850" y="398575"/>
            <a:ext cx="7204800" cy="74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0"/>
              <a:buFont typeface="Arial"/>
              <a:buNone/>
            </a:pPr>
            <a:r>
              <a:rPr b="1" lang="es" sz="3500">
                <a:solidFill>
                  <a:schemeClr val="dk1"/>
                </a:solidFill>
                <a:latin typeface="Archivo Narrow"/>
                <a:ea typeface="Archivo Narrow"/>
                <a:cs typeface="Archivo Narrow"/>
                <a:sym typeface="Archivo Narrow"/>
              </a:rPr>
              <a:t>Pre Entrega</a:t>
            </a:r>
            <a:r>
              <a:rPr b="1" lang="es" sz="3500">
                <a:solidFill>
                  <a:schemeClr val="dk1"/>
                </a:solidFill>
                <a:latin typeface="Archivo Narrow"/>
                <a:ea typeface="Archivo Narrow"/>
                <a:cs typeface="Archivo Narrow"/>
                <a:sym typeface="Archivo Narrow"/>
              </a:rPr>
              <a:t> de proyecto</a:t>
            </a:r>
            <a:endParaRPr b="1" i="0" sz="3500" u="none" cap="none" strike="noStrike">
              <a:solidFill>
                <a:schemeClr val="dk1"/>
              </a:solidFill>
              <a:latin typeface="Archivo Narrow"/>
              <a:ea typeface="Archivo Narrow"/>
              <a:cs typeface="Archivo Narrow"/>
              <a:sym typeface="Archivo Narrow"/>
            </a:endParaRPr>
          </a:p>
        </p:txBody>
      </p:sp>
      <p:cxnSp>
        <p:nvCxnSpPr>
          <p:cNvPr id="694" name="Google Shape;694;g30989022e5e_0_298"/>
          <p:cNvCxnSpPr/>
          <p:nvPr/>
        </p:nvCxnSpPr>
        <p:spPr>
          <a:xfrm>
            <a:off x="551575" y="1515475"/>
            <a:ext cx="5237400" cy="0"/>
          </a:xfrm>
          <a:prstGeom prst="straightConnector1">
            <a:avLst/>
          </a:prstGeom>
          <a:noFill/>
          <a:ln cap="flat" cmpd="sng" w="9525">
            <a:solidFill>
              <a:srgbClr val="9900FF"/>
            </a:solidFill>
            <a:prstDash val="solid"/>
            <a:round/>
            <a:headEnd len="sm" w="sm" type="none"/>
            <a:tailEnd len="sm" w="sm" type="none"/>
          </a:ln>
        </p:spPr>
      </p:cxnSp>
      <p:sp>
        <p:nvSpPr>
          <p:cNvPr id="695" name="Google Shape;695;g30989022e5e_0_298"/>
          <p:cNvSpPr txBox="1"/>
          <p:nvPr/>
        </p:nvSpPr>
        <p:spPr>
          <a:xfrm>
            <a:off x="473200" y="1644625"/>
            <a:ext cx="3840600" cy="248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s" sz="1300">
                <a:solidFill>
                  <a:schemeClr val="dk1"/>
                </a:solidFill>
                <a:latin typeface="Archivo Narrow"/>
                <a:ea typeface="Archivo Narrow"/>
                <a:cs typeface="Archivo Narrow"/>
                <a:sym typeface="Archivo Narrow"/>
              </a:rPr>
              <a:t>3. Estilos básicos aplicados con CSS</a:t>
            </a:r>
            <a:endParaRPr b="1" sz="1300">
              <a:solidFill>
                <a:schemeClr val="dk1"/>
              </a:solidFill>
              <a:latin typeface="Archivo Narrow"/>
              <a:ea typeface="Archivo Narrow"/>
              <a:cs typeface="Archivo Narrow"/>
              <a:sym typeface="Archivo Narrow"/>
            </a:endParaRPr>
          </a:p>
          <a:p>
            <a:pPr indent="-311150" lvl="0" marL="457200" rtl="0" algn="l">
              <a:lnSpc>
                <a:spcPct val="115000"/>
              </a:lnSpc>
              <a:spcBef>
                <a:spcPts val="1200"/>
              </a:spcBef>
              <a:spcAft>
                <a:spcPts val="0"/>
              </a:spcAft>
              <a:buClr>
                <a:schemeClr val="dk1"/>
              </a:buClr>
              <a:buSzPts val="1300"/>
              <a:buChar char="●"/>
            </a:pPr>
            <a:r>
              <a:rPr b="1" lang="es" sz="1300">
                <a:solidFill>
                  <a:schemeClr val="dk1"/>
                </a:solidFill>
                <a:latin typeface="Archivo Narrow"/>
                <a:ea typeface="Archivo Narrow"/>
                <a:cs typeface="Archivo Narrow"/>
                <a:sym typeface="Archivo Narrow"/>
              </a:rPr>
              <a:t>Archivo styles.css</a:t>
            </a:r>
            <a:r>
              <a:rPr lang="es" sz="1300">
                <a:solidFill>
                  <a:schemeClr val="dk1"/>
                </a:solidFill>
                <a:latin typeface="Archivo Narrow"/>
                <a:ea typeface="Archivo Narrow"/>
                <a:cs typeface="Archivo Narrow"/>
                <a:sym typeface="Archivo Narrow"/>
              </a:rPr>
              <a:t>: El proyecto debe contar con un archivo CSS externo que incluya:</a:t>
            </a:r>
            <a:endParaRPr sz="1300">
              <a:solidFill>
                <a:schemeClr val="dk1"/>
              </a:solidFill>
              <a:latin typeface="Archivo Narrow"/>
              <a:ea typeface="Archivo Narrow"/>
              <a:cs typeface="Archivo Narrow"/>
              <a:sym typeface="Archivo Narrow"/>
            </a:endParaRPr>
          </a:p>
          <a:p>
            <a:pPr indent="-311150" lvl="1" marL="914400" rtl="0" algn="l">
              <a:lnSpc>
                <a:spcPct val="115000"/>
              </a:lnSpc>
              <a:spcBef>
                <a:spcPts val="0"/>
              </a:spcBef>
              <a:spcAft>
                <a:spcPts val="0"/>
              </a:spcAft>
              <a:buClr>
                <a:schemeClr val="dk1"/>
              </a:buClr>
              <a:buSzPts val="1300"/>
              <a:buChar char="○"/>
            </a:pPr>
            <a:r>
              <a:rPr lang="es" sz="1300">
                <a:solidFill>
                  <a:schemeClr val="dk1"/>
                </a:solidFill>
                <a:latin typeface="Archivo Narrow"/>
                <a:ea typeface="Archivo Narrow"/>
                <a:cs typeface="Archivo Narrow"/>
                <a:sym typeface="Archivo Narrow"/>
              </a:rPr>
              <a:t>Estilos básicos aplicados a las secciones de </a:t>
            </a:r>
            <a:r>
              <a:rPr b="1" lang="es" sz="1300">
                <a:solidFill>
                  <a:schemeClr val="dk1"/>
                </a:solidFill>
                <a:latin typeface="Archivo Narrow"/>
                <a:ea typeface="Archivo Narrow"/>
                <a:cs typeface="Archivo Narrow"/>
                <a:sym typeface="Archivo Narrow"/>
              </a:rPr>
              <a:t>header</a:t>
            </a:r>
            <a:r>
              <a:rPr lang="es" sz="1300">
                <a:solidFill>
                  <a:schemeClr val="dk1"/>
                </a:solidFill>
                <a:latin typeface="Archivo Narrow"/>
                <a:ea typeface="Archivo Narrow"/>
                <a:cs typeface="Archivo Narrow"/>
                <a:sym typeface="Archivo Narrow"/>
              </a:rPr>
              <a:t>, </a:t>
            </a:r>
            <a:r>
              <a:rPr b="1" lang="es" sz="1300">
                <a:solidFill>
                  <a:schemeClr val="dk1"/>
                </a:solidFill>
                <a:latin typeface="Archivo Narrow"/>
                <a:ea typeface="Archivo Narrow"/>
                <a:cs typeface="Archivo Narrow"/>
                <a:sym typeface="Archivo Narrow"/>
              </a:rPr>
              <a:t>footer</a:t>
            </a:r>
            <a:r>
              <a:rPr lang="es" sz="1300">
                <a:solidFill>
                  <a:schemeClr val="dk1"/>
                </a:solidFill>
                <a:latin typeface="Archivo Narrow"/>
                <a:ea typeface="Archivo Narrow"/>
                <a:cs typeface="Archivo Narrow"/>
                <a:sym typeface="Archivo Narrow"/>
              </a:rPr>
              <a:t> y </a:t>
            </a:r>
            <a:r>
              <a:rPr b="1" lang="es" sz="1300">
                <a:solidFill>
                  <a:schemeClr val="dk1"/>
                </a:solidFill>
                <a:latin typeface="Archivo Narrow"/>
                <a:ea typeface="Archivo Narrow"/>
                <a:cs typeface="Archivo Narrow"/>
                <a:sym typeface="Archivo Narrow"/>
              </a:rPr>
              <a:t>lista de navegación</a:t>
            </a:r>
            <a:r>
              <a:rPr lang="es" sz="1300">
                <a:solidFill>
                  <a:schemeClr val="dk1"/>
                </a:solidFill>
                <a:latin typeface="Archivo Narrow"/>
                <a:ea typeface="Archivo Narrow"/>
                <a:cs typeface="Archivo Narrow"/>
                <a:sym typeface="Archivo Narrow"/>
              </a:rPr>
              <a:t>.</a:t>
            </a:r>
            <a:endParaRPr sz="1300">
              <a:solidFill>
                <a:schemeClr val="dk1"/>
              </a:solidFill>
              <a:latin typeface="Archivo Narrow"/>
              <a:ea typeface="Archivo Narrow"/>
              <a:cs typeface="Archivo Narrow"/>
              <a:sym typeface="Archivo Narrow"/>
            </a:endParaRPr>
          </a:p>
          <a:p>
            <a:pPr indent="-311150" lvl="1" marL="914400" rtl="0" algn="l">
              <a:lnSpc>
                <a:spcPct val="115000"/>
              </a:lnSpc>
              <a:spcBef>
                <a:spcPts val="0"/>
              </a:spcBef>
              <a:spcAft>
                <a:spcPts val="0"/>
              </a:spcAft>
              <a:buClr>
                <a:schemeClr val="dk1"/>
              </a:buClr>
              <a:buSzPts val="1300"/>
              <a:buChar char="○"/>
            </a:pPr>
            <a:r>
              <a:rPr b="1" lang="es" sz="1300">
                <a:solidFill>
                  <a:schemeClr val="dk1"/>
                </a:solidFill>
                <a:latin typeface="Archivo Narrow"/>
                <a:ea typeface="Archivo Narrow"/>
                <a:cs typeface="Archivo Narrow"/>
                <a:sym typeface="Archivo Narrow"/>
              </a:rPr>
              <a:t>Fuentes de Google Fonts</a:t>
            </a:r>
            <a:r>
              <a:rPr lang="es" sz="1300">
                <a:solidFill>
                  <a:schemeClr val="dk1"/>
                </a:solidFill>
                <a:latin typeface="Archivo Narrow"/>
                <a:ea typeface="Archivo Narrow"/>
                <a:cs typeface="Archivo Narrow"/>
                <a:sym typeface="Archivo Narrow"/>
              </a:rPr>
              <a:t> correctamente implementadas. </a:t>
            </a:r>
            <a:endParaRPr sz="1300">
              <a:solidFill>
                <a:schemeClr val="dk1"/>
              </a:solidFill>
              <a:latin typeface="Archivo Narrow"/>
              <a:ea typeface="Archivo Narrow"/>
              <a:cs typeface="Archivo Narrow"/>
              <a:sym typeface="Archivo Narrow"/>
            </a:endParaRPr>
          </a:p>
          <a:p>
            <a:pPr indent="-311150" lvl="1" marL="914400" rtl="0" algn="l">
              <a:lnSpc>
                <a:spcPct val="115000"/>
              </a:lnSpc>
              <a:spcBef>
                <a:spcPts val="0"/>
              </a:spcBef>
              <a:spcAft>
                <a:spcPts val="0"/>
              </a:spcAft>
              <a:buClr>
                <a:schemeClr val="dk1"/>
              </a:buClr>
              <a:buSzPts val="1300"/>
              <a:buChar char="○"/>
            </a:pPr>
            <a:r>
              <a:rPr lang="es" sz="1300">
                <a:solidFill>
                  <a:schemeClr val="dk1"/>
                </a:solidFill>
                <a:latin typeface="Archivo Narrow"/>
                <a:ea typeface="Archivo Narrow"/>
                <a:cs typeface="Archivo Narrow"/>
                <a:sym typeface="Archivo Narrow"/>
              </a:rPr>
              <a:t>Propiedades de </a:t>
            </a:r>
            <a:r>
              <a:rPr b="1" lang="es" sz="1300">
                <a:solidFill>
                  <a:schemeClr val="dk1"/>
                </a:solidFill>
                <a:latin typeface="Archivo Narrow"/>
                <a:ea typeface="Archivo Narrow"/>
                <a:cs typeface="Archivo Narrow"/>
                <a:sym typeface="Archivo Narrow"/>
              </a:rPr>
              <a:t>background</a:t>
            </a:r>
            <a:r>
              <a:rPr lang="es" sz="1300">
                <a:solidFill>
                  <a:schemeClr val="dk1"/>
                </a:solidFill>
                <a:latin typeface="Archivo Narrow"/>
                <a:ea typeface="Archivo Narrow"/>
                <a:cs typeface="Archivo Narrow"/>
                <a:sym typeface="Archivo Narrow"/>
              </a:rPr>
              <a:t> aplicadas en alguna sección de la página (color, imagen, degradado, etc.). </a:t>
            </a:r>
            <a:endParaRPr sz="1300">
              <a:solidFill>
                <a:schemeClr val="dk1"/>
              </a:solidFill>
              <a:latin typeface="Archivo Narrow"/>
              <a:ea typeface="Archivo Narrow"/>
              <a:cs typeface="Archivo Narrow"/>
              <a:sym typeface="Archivo Narrow"/>
            </a:endParaRPr>
          </a:p>
          <a:p>
            <a:pPr indent="0" lvl="0" marL="0" rtl="0" algn="l">
              <a:spcBef>
                <a:spcPts val="1200"/>
              </a:spcBef>
              <a:spcAft>
                <a:spcPts val="0"/>
              </a:spcAft>
              <a:buNone/>
            </a:pPr>
            <a:r>
              <a:t/>
            </a:r>
            <a:endParaRPr>
              <a:solidFill>
                <a:schemeClr val="dk1"/>
              </a:solidFill>
              <a:latin typeface="Archivo Narrow"/>
              <a:ea typeface="Archivo Narrow"/>
              <a:cs typeface="Archivo Narrow"/>
              <a:sym typeface="Archivo Narrow"/>
            </a:endParaRPr>
          </a:p>
        </p:txBody>
      </p:sp>
      <p:sp>
        <p:nvSpPr>
          <p:cNvPr id="696" name="Google Shape;696;g30989022e5e_0_298"/>
          <p:cNvSpPr txBox="1"/>
          <p:nvPr/>
        </p:nvSpPr>
        <p:spPr>
          <a:xfrm>
            <a:off x="4491900" y="1644625"/>
            <a:ext cx="4398900" cy="280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s" sz="1300">
                <a:solidFill>
                  <a:schemeClr val="dk1"/>
                </a:solidFill>
                <a:latin typeface="Archivo Narrow"/>
                <a:ea typeface="Archivo Narrow"/>
                <a:cs typeface="Archivo Narrow"/>
                <a:sym typeface="Archivo Narrow"/>
              </a:rPr>
              <a:t>4. Diseño responsivo con Flexbox y Grid </a:t>
            </a:r>
            <a:endParaRPr b="1" sz="1300">
              <a:solidFill>
                <a:schemeClr val="dk1"/>
              </a:solidFill>
              <a:latin typeface="Archivo Narrow"/>
              <a:ea typeface="Archivo Narrow"/>
              <a:cs typeface="Archivo Narrow"/>
              <a:sym typeface="Archivo Narrow"/>
            </a:endParaRPr>
          </a:p>
          <a:p>
            <a:pPr indent="-311150" lvl="0" marL="457200" rtl="0" algn="l">
              <a:lnSpc>
                <a:spcPct val="115000"/>
              </a:lnSpc>
              <a:spcBef>
                <a:spcPts val="1200"/>
              </a:spcBef>
              <a:spcAft>
                <a:spcPts val="0"/>
              </a:spcAft>
              <a:buClr>
                <a:schemeClr val="dk1"/>
              </a:buClr>
              <a:buSzPts val="1300"/>
              <a:buChar char="●"/>
            </a:pPr>
            <a:r>
              <a:rPr b="1" lang="es" sz="1300">
                <a:solidFill>
                  <a:schemeClr val="dk1"/>
                </a:solidFill>
                <a:latin typeface="Archivo Narrow"/>
                <a:ea typeface="Archivo Narrow"/>
                <a:cs typeface="Archivo Narrow"/>
                <a:sym typeface="Archivo Narrow"/>
              </a:rPr>
              <a:t>Sección "Productos"</a:t>
            </a:r>
            <a:r>
              <a:rPr lang="es" sz="1300">
                <a:solidFill>
                  <a:schemeClr val="dk1"/>
                </a:solidFill>
                <a:latin typeface="Archivo Narrow"/>
                <a:ea typeface="Archivo Narrow"/>
                <a:cs typeface="Archivo Narrow"/>
                <a:sym typeface="Archivo Narrow"/>
              </a:rPr>
              <a:t>: Organizada en </a:t>
            </a:r>
            <a:r>
              <a:rPr b="1" lang="es" sz="1300">
                <a:solidFill>
                  <a:schemeClr val="dk1"/>
                </a:solidFill>
                <a:latin typeface="Archivo Narrow"/>
                <a:ea typeface="Archivo Narrow"/>
                <a:cs typeface="Archivo Narrow"/>
                <a:sym typeface="Archivo Narrow"/>
              </a:rPr>
              <a:t>cards</a:t>
            </a:r>
            <a:r>
              <a:rPr lang="es" sz="1300">
                <a:solidFill>
                  <a:schemeClr val="dk1"/>
                </a:solidFill>
                <a:latin typeface="Archivo Narrow"/>
                <a:ea typeface="Archivo Narrow"/>
                <a:cs typeface="Archivo Narrow"/>
                <a:sym typeface="Archivo Narrow"/>
              </a:rPr>
              <a:t> de forma responsiva utilizando </a:t>
            </a:r>
            <a:r>
              <a:rPr b="1" lang="es" sz="1300">
                <a:solidFill>
                  <a:schemeClr val="dk1"/>
                </a:solidFill>
                <a:latin typeface="Archivo Narrow"/>
                <a:ea typeface="Archivo Narrow"/>
                <a:cs typeface="Archivo Narrow"/>
                <a:sym typeface="Archivo Narrow"/>
              </a:rPr>
              <a:t>Flexbox</a:t>
            </a:r>
            <a:r>
              <a:rPr lang="es" sz="1300">
                <a:solidFill>
                  <a:schemeClr val="dk1"/>
                </a:solidFill>
                <a:latin typeface="Archivo Narrow"/>
                <a:ea typeface="Archivo Narrow"/>
                <a:cs typeface="Archivo Narrow"/>
                <a:sym typeface="Archivo Narrow"/>
              </a:rPr>
              <a:t>. </a:t>
            </a:r>
            <a:endParaRPr sz="1300">
              <a:solidFill>
                <a:schemeClr val="dk1"/>
              </a:solidFill>
              <a:latin typeface="Archivo Narrow"/>
              <a:ea typeface="Archivo Narrow"/>
              <a:cs typeface="Archivo Narrow"/>
              <a:sym typeface="Archivo Narrow"/>
            </a:endParaRPr>
          </a:p>
          <a:p>
            <a:pPr indent="-311150" lvl="0" marL="457200" rtl="0" algn="l">
              <a:lnSpc>
                <a:spcPct val="115000"/>
              </a:lnSpc>
              <a:spcBef>
                <a:spcPts val="0"/>
              </a:spcBef>
              <a:spcAft>
                <a:spcPts val="0"/>
              </a:spcAft>
              <a:buClr>
                <a:schemeClr val="dk1"/>
              </a:buClr>
              <a:buSzPts val="1300"/>
              <a:buChar char="●"/>
            </a:pPr>
            <a:r>
              <a:rPr b="1" lang="es" sz="1300">
                <a:solidFill>
                  <a:schemeClr val="dk1"/>
                </a:solidFill>
                <a:latin typeface="Archivo Narrow"/>
                <a:ea typeface="Archivo Narrow"/>
                <a:cs typeface="Archivo Narrow"/>
                <a:sym typeface="Archivo Narrow"/>
              </a:rPr>
              <a:t>Sección "Reseñas"</a:t>
            </a:r>
            <a:r>
              <a:rPr lang="es" sz="1300">
                <a:solidFill>
                  <a:schemeClr val="dk1"/>
                </a:solidFill>
                <a:latin typeface="Archivo Narrow"/>
                <a:ea typeface="Archivo Narrow"/>
                <a:cs typeface="Archivo Narrow"/>
                <a:sym typeface="Archivo Narrow"/>
              </a:rPr>
              <a:t>: Organizada utilizando </a:t>
            </a:r>
            <a:r>
              <a:rPr b="1" lang="es" sz="1300">
                <a:solidFill>
                  <a:schemeClr val="dk1"/>
                </a:solidFill>
                <a:latin typeface="Archivo Narrow"/>
                <a:ea typeface="Archivo Narrow"/>
                <a:cs typeface="Archivo Narrow"/>
                <a:sym typeface="Archivo Narrow"/>
              </a:rPr>
              <a:t>Grid</a:t>
            </a:r>
            <a:r>
              <a:rPr lang="es" sz="1300">
                <a:solidFill>
                  <a:schemeClr val="dk1"/>
                </a:solidFill>
                <a:latin typeface="Archivo Narrow"/>
                <a:ea typeface="Archivo Narrow"/>
                <a:cs typeface="Archivo Narrow"/>
                <a:sym typeface="Archivo Narrow"/>
              </a:rPr>
              <a:t>, con una distribución lógica y estética. </a:t>
            </a:r>
            <a:endParaRPr sz="1300">
              <a:solidFill>
                <a:schemeClr val="dk1"/>
              </a:solidFill>
              <a:latin typeface="Archivo Narrow"/>
              <a:ea typeface="Archivo Narrow"/>
              <a:cs typeface="Archivo Narrow"/>
              <a:sym typeface="Archivo Narrow"/>
            </a:endParaRPr>
          </a:p>
          <a:p>
            <a:pPr indent="-311150" lvl="0" marL="457200" rtl="0" algn="l">
              <a:lnSpc>
                <a:spcPct val="115000"/>
              </a:lnSpc>
              <a:spcBef>
                <a:spcPts val="0"/>
              </a:spcBef>
              <a:spcAft>
                <a:spcPts val="0"/>
              </a:spcAft>
              <a:buClr>
                <a:schemeClr val="dk1"/>
              </a:buClr>
              <a:buSzPts val="1300"/>
              <a:buChar char="●"/>
            </a:pPr>
            <a:r>
              <a:rPr b="1" lang="es" sz="1300">
                <a:solidFill>
                  <a:schemeClr val="dk1"/>
                </a:solidFill>
                <a:latin typeface="Archivo Narrow"/>
                <a:ea typeface="Archivo Narrow"/>
                <a:cs typeface="Archivo Narrow"/>
                <a:sym typeface="Archivo Narrow"/>
              </a:rPr>
              <a:t>Sección "Contacto"</a:t>
            </a:r>
            <a:r>
              <a:rPr lang="es" sz="1300">
                <a:solidFill>
                  <a:schemeClr val="dk1"/>
                </a:solidFill>
                <a:latin typeface="Archivo Narrow"/>
                <a:ea typeface="Archivo Narrow"/>
                <a:cs typeface="Archivo Narrow"/>
                <a:sym typeface="Archivo Narrow"/>
              </a:rPr>
              <a:t>: Debe ser responsiva mediante el uso de </a:t>
            </a:r>
            <a:r>
              <a:rPr b="1" lang="es" sz="1300">
                <a:solidFill>
                  <a:schemeClr val="dk1"/>
                </a:solidFill>
                <a:latin typeface="Archivo Narrow"/>
                <a:ea typeface="Archivo Narrow"/>
                <a:cs typeface="Archivo Narrow"/>
                <a:sym typeface="Archivo Narrow"/>
              </a:rPr>
              <a:t>Media Queries</a:t>
            </a:r>
            <a:r>
              <a:rPr lang="es" sz="1300">
                <a:solidFill>
                  <a:schemeClr val="dk1"/>
                </a:solidFill>
                <a:latin typeface="Archivo Narrow"/>
                <a:ea typeface="Archivo Narrow"/>
                <a:cs typeface="Archivo Narrow"/>
                <a:sym typeface="Archivo Narrow"/>
              </a:rPr>
              <a:t> para adaptarse a diferentes tamaños de pantalla. </a:t>
            </a:r>
            <a:endParaRPr sz="1300">
              <a:solidFill>
                <a:schemeClr val="dk1"/>
              </a:solidFill>
              <a:latin typeface="Archivo Narrow"/>
              <a:ea typeface="Archivo Narrow"/>
              <a:cs typeface="Archivo Narrow"/>
              <a:sym typeface="Archivo Narrow"/>
            </a:endParaRPr>
          </a:p>
          <a:p>
            <a:pPr indent="0" lvl="0" marL="0" rtl="0" algn="l">
              <a:spcBef>
                <a:spcPts val="1200"/>
              </a:spcBef>
              <a:spcAft>
                <a:spcPts val="0"/>
              </a:spcAft>
              <a:buNone/>
            </a:pPr>
            <a:r>
              <a:t/>
            </a:r>
            <a:endParaRPr>
              <a:solidFill>
                <a:schemeClr val="dk1"/>
              </a:solidFill>
              <a:latin typeface="Archivo Narrow"/>
              <a:ea typeface="Archivo Narrow"/>
              <a:cs typeface="Archivo Narrow"/>
              <a:sym typeface="Archivo Narrow"/>
            </a:endParaRPr>
          </a:p>
        </p:txBody>
      </p:sp>
      <p:grpSp>
        <p:nvGrpSpPr>
          <p:cNvPr id="697" name="Google Shape;697;g30989022e5e_0_298"/>
          <p:cNvGrpSpPr/>
          <p:nvPr/>
        </p:nvGrpSpPr>
        <p:grpSpPr>
          <a:xfrm>
            <a:off x="1527351" y="1003500"/>
            <a:ext cx="4082457" cy="382815"/>
            <a:chOff x="0" y="-9525"/>
            <a:chExt cx="1657918" cy="201641"/>
          </a:xfrm>
        </p:grpSpPr>
        <p:sp>
          <p:nvSpPr>
            <p:cNvPr id="698" name="Google Shape;698;g30989022e5e_0_298"/>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D2A6F4">
                <a:alpha val="50590"/>
              </a:srgbClr>
            </a:solidFill>
            <a:ln>
              <a:noFill/>
            </a:ln>
          </p:spPr>
        </p:sp>
        <p:sp>
          <p:nvSpPr>
            <p:cNvPr id="699" name="Google Shape;699;g30989022e5e_0_298"/>
            <p:cNvSpPr txBox="1"/>
            <p:nvPr/>
          </p:nvSpPr>
          <p:spPr>
            <a:xfrm>
              <a:off x="0" y="-9525"/>
              <a:ext cx="1657800" cy="201600"/>
            </a:xfrm>
            <a:prstGeom prst="rect">
              <a:avLst/>
            </a:prstGeom>
            <a:solidFill>
              <a:srgbClr val="D2A6F4">
                <a:alpha val="50590"/>
              </a:srgbClr>
            </a:solid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700" name="Google Shape;700;g30989022e5e_0_298"/>
          <p:cNvSpPr/>
          <p:nvPr/>
        </p:nvSpPr>
        <p:spPr>
          <a:xfrm>
            <a:off x="1527359" y="1044825"/>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4">
              <a:alphaModFix/>
            </a:blip>
            <a:stretch>
              <a:fillRect b="0" l="0" r="0" t="0"/>
            </a:stretch>
          </a:blipFill>
          <a:ln>
            <a:noFill/>
          </a:ln>
        </p:spPr>
      </p:sp>
      <p:sp>
        <p:nvSpPr>
          <p:cNvPr id="701" name="Google Shape;701;g30989022e5e_0_298"/>
          <p:cNvSpPr txBox="1"/>
          <p:nvPr/>
        </p:nvSpPr>
        <p:spPr>
          <a:xfrm>
            <a:off x="1827550" y="1035300"/>
            <a:ext cx="36798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lang="es" sz="2100">
                <a:latin typeface="Archivo Narrow"/>
                <a:ea typeface="Archivo Narrow"/>
                <a:cs typeface="Archivo Narrow"/>
                <a:sym typeface="Archivo Narrow"/>
              </a:rPr>
              <a:t>Requisitos para la entrega</a:t>
            </a:r>
            <a:endParaRPr i="0" sz="700" u="none" cap="none" strike="noStrike">
              <a:solidFill>
                <a:srgbClr val="000000"/>
              </a:solidFill>
              <a:latin typeface="Archivo Narrow"/>
              <a:ea typeface="Archivo Narrow"/>
              <a:cs typeface="Archivo Narrow"/>
              <a:sym typeface="Archivo Narrow"/>
            </a:endParaRPr>
          </a:p>
        </p:txBody>
      </p:sp>
      <p:cxnSp>
        <p:nvCxnSpPr>
          <p:cNvPr id="702" name="Google Shape;702;g30989022e5e_0_298"/>
          <p:cNvCxnSpPr/>
          <p:nvPr/>
        </p:nvCxnSpPr>
        <p:spPr>
          <a:xfrm flipH="1">
            <a:off x="4398050" y="1737250"/>
            <a:ext cx="9600" cy="2161200"/>
          </a:xfrm>
          <a:prstGeom prst="straightConnector1">
            <a:avLst/>
          </a:prstGeom>
          <a:noFill/>
          <a:ln cap="flat" cmpd="sng" w="9525">
            <a:solidFill>
              <a:srgbClr val="9900FF"/>
            </a:solidFill>
            <a:prstDash val="solid"/>
            <a:round/>
            <a:headEnd len="med" w="med" type="none"/>
            <a:tailEnd len="med" w="med" type="none"/>
          </a:ln>
        </p:spPr>
      </p:cxnSp>
      <p:grpSp>
        <p:nvGrpSpPr>
          <p:cNvPr id="703" name="Google Shape;703;g30989022e5e_0_298"/>
          <p:cNvGrpSpPr/>
          <p:nvPr/>
        </p:nvGrpSpPr>
        <p:grpSpPr>
          <a:xfrm>
            <a:off x="633775" y="557100"/>
            <a:ext cx="748983" cy="741681"/>
            <a:chOff x="0" y="0"/>
            <a:chExt cx="1867789" cy="1845437"/>
          </a:xfrm>
        </p:grpSpPr>
        <p:sp>
          <p:nvSpPr>
            <p:cNvPr id="704" name="Google Shape;704;g30989022e5e_0_298"/>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9900FF"/>
            </a:solidFill>
            <a:ln>
              <a:noFill/>
            </a:ln>
          </p:spPr>
        </p:sp>
        <p:sp>
          <p:nvSpPr>
            <p:cNvPr id="705" name="Google Shape;705;g30989022e5e_0_298"/>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6" name="Google Shape;706;g30989022e5e_0_298"/>
          <p:cNvSpPr/>
          <p:nvPr/>
        </p:nvSpPr>
        <p:spPr>
          <a:xfrm>
            <a:off x="748537" y="668181"/>
            <a:ext cx="519475" cy="519500"/>
          </a:xfrm>
          <a:custGeom>
            <a:rect b="b" l="l" r="r" t="t"/>
            <a:pathLst>
              <a:path extrusionOk="0" h="1039000" w="1038950">
                <a:moveTo>
                  <a:pt x="0" y="0"/>
                </a:moveTo>
                <a:lnTo>
                  <a:pt x="1038950" y="0"/>
                </a:lnTo>
                <a:lnTo>
                  <a:pt x="1038950" y="1039000"/>
                </a:lnTo>
                <a:lnTo>
                  <a:pt x="0" y="1039000"/>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 name="Shape 95"/>
        <p:cNvGrpSpPr/>
        <p:nvPr/>
      </p:nvGrpSpPr>
      <p:grpSpPr>
        <a:xfrm>
          <a:off x="0" y="0"/>
          <a:ext cx="0" cy="0"/>
          <a:chOff x="0" y="0"/>
          <a:chExt cx="0" cy="0"/>
        </a:xfrm>
      </p:grpSpPr>
      <p:sp>
        <p:nvSpPr>
          <p:cNvPr id="96" name="Google Shape;96;g2243c7d123e_1_451"/>
          <p:cNvSpPr txBox="1"/>
          <p:nvPr/>
        </p:nvSpPr>
        <p:spPr>
          <a:xfrm>
            <a:off x="1176300" y="234600"/>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a:t>
            </a:r>
            <a:endParaRPr b="1" i="0" sz="3900" u="none" cap="none" strike="noStrike">
              <a:solidFill>
                <a:srgbClr val="0000FF"/>
              </a:solidFill>
              <a:latin typeface="Montserrat"/>
              <a:ea typeface="Montserrat"/>
              <a:cs typeface="Montserrat"/>
              <a:sym typeface="Montserrat"/>
            </a:endParaRPr>
          </a:p>
        </p:txBody>
      </p:sp>
      <p:cxnSp>
        <p:nvCxnSpPr>
          <p:cNvPr id="97" name="Google Shape;97;g2243c7d123e_1_451"/>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sp>
        <p:nvSpPr>
          <p:cNvPr id="98" name="Google Shape;98;g2243c7d123e_1_451"/>
          <p:cNvSpPr txBox="1"/>
          <p:nvPr/>
        </p:nvSpPr>
        <p:spPr>
          <a:xfrm>
            <a:off x="550375" y="1462525"/>
            <a:ext cx="5600700" cy="264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Git es un sistema de control de versiones distribuido, diseñado por Linus Torvalds. Está optimizado para guardar cambios de forma incremental. Permite contar con un historial, regresar a una versión anterior y agregar funcionalidades.</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Además, es capaz de llevar un registro de los cambios que otras personas realicen en los archivos, gracias a GitHub, donde podemos almacenar y compartir nuestros proyectos de forma gratuita. Es multiplataforma, es decir, es compatible con Linux, MacOS y Windows. En la máquina local se encuentra Git, se utiliza bajo la terminal o línea de comandos y tiene comandos como merge, pull, add, commit y rebase, entre otros.</a:t>
            </a:r>
            <a:endParaRPr>
              <a:solidFill>
                <a:schemeClr val="dk1"/>
              </a:solidFill>
              <a:latin typeface="Archivo Narrow"/>
              <a:ea typeface="Archivo Narrow"/>
              <a:cs typeface="Archivo Narrow"/>
              <a:sym typeface="Archivo Narrow"/>
            </a:endParaRPr>
          </a:p>
        </p:txBody>
      </p:sp>
      <p:grpSp>
        <p:nvGrpSpPr>
          <p:cNvPr id="99" name="Google Shape;99;g2243c7d123e_1_451"/>
          <p:cNvGrpSpPr/>
          <p:nvPr/>
        </p:nvGrpSpPr>
        <p:grpSpPr>
          <a:xfrm>
            <a:off x="6299024" y="1362913"/>
            <a:ext cx="2255976" cy="2267267"/>
            <a:chOff x="0" y="-9525"/>
            <a:chExt cx="354123" cy="394843"/>
          </a:xfrm>
        </p:grpSpPr>
        <p:sp>
          <p:nvSpPr>
            <p:cNvPr id="100" name="Google Shape;100;g2243c7d123e_1_451"/>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01" name="Google Shape;101;g2243c7d123e_1_451"/>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02" name="Google Shape;102;g2243c7d123e_1_451" title="File:Git icon.svg - Wikimedia Commons"/>
          <p:cNvPicPr preferRelativeResize="0"/>
          <p:nvPr/>
        </p:nvPicPr>
        <p:blipFill>
          <a:blip r:embed="rId4">
            <a:alphaModFix/>
          </a:blip>
          <a:stretch>
            <a:fillRect/>
          </a:stretch>
        </p:blipFill>
        <p:spPr>
          <a:xfrm>
            <a:off x="6461931" y="1537212"/>
            <a:ext cx="1930061" cy="191866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0" name="Shape 710"/>
        <p:cNvGrpSpPr/>
        <p:nvPr/>
      </p:nvGrpSpPr>
      <p:grpSpPr>
        <a:xfrm>
          <a:off x="0" y="0"/>
          <a:ext cx="0" cy="0"/>
          <a:chOff x="0" y="0"/>
          <a:chExt cx="0" cy="0"/>
        </a:xfrm>
      </p:grpSpPr>
      <p:sp>
        <p:nvSpPr>
          <p:cNvPr id="711" name="Google Shape;711;g30989022e5e_0_317"/>
          <p:cNvSpPr/>
          <p:nvPr/>
        </p:nvSpPr>
        <p:spPr>
          <a:xfrm>
            <a:off x="2322163" y="3879750"/>
            <a:ext cx="4161374" cy="558577"/>
          </a:xfrm>
          <a:custGeom>
            <a:rect b="b" l="l" r="r" t="t"/>
            <a:pathLst>
              <a:path extrusionOk="0" h="192116" w="1657918">
                <a:moveTo>
                  <a:pt x="0" y="0"/>
                </a:moveTo>
                <a:lnTo>
                  <a:pt x="1657918" y="0"/>
                </a:lnTo>
                <a:lnTo>
                  <a:pt x="1657918" y="192116"/>
                </a:lnTo>
                <a:lnTo>
                  <a:pt x="0" y="192116"/>
                </a:lnTo>
                <a:close/>
              </a:path>
            </a:pathLst>
          </a:custGeom>
          <a:solidFill>
            <a:srgbClr val="D2A6F4">
              <a:alpha val="50590"/>
            </a:srgbClr>
          </a:solidFill>
          <a:ln>
            <a:noFill/>
          </a:ln>
        </p:spPr>
      </p:sp>
      <p:grpSp>
        <p:nvGrpSpPr>
          <p:cNvPr id="712" name="Google Shape;712;g30989022e5e_0_317"/>
          <p:cNvGrpSpPr/>
          <p:nvPr/>
        </p:nvGrpSpPr>
        <p:grpSpPr>
          <a:xfrm>
            <a:off x="1527351" y="1003500"/>
            <a:ext cx="4116610" cy="382815"/>
            <a:chOff x="0" y="-9525"/>
            <a:chExt cx="1657918" cy="201641"/>
          </a:xfrm>
        </p:grpSpPr>
        <p:sp>
          <p:nvSpPr>
            <p:cNvPr id="713" name="Google Shape;713;g30989022e5e_0_317"/>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D2A6F4">
                <a:alpha val="50590"/>
              </a:srgbClr>
            </a:solidFill>
            <a:ln>
              <a:noFill/>
            </a:ln>
          </p:spPr>
        </p:sp>
        <p:sp>
          <p:nvSpPr>
            <p:cNvPr id="714" name="Google Shape;714;g30989022e5e_0_317"/>
            <p:cNvSpPr txBox="1"/>
            <p:nvPr/>
          </p:nvSpPr>
          <p:spPr>
            <a:xfrm>
              <a:off x="0" y="-9525"/>
              <a:ext cx="1657800" cy="201600"/>
            </a:xfrm>
            <a:prstGeom prst="rect">
              <a:avLst/>
            </a:prstGeom>
            <a:solidFill>
              <a:srgbClr val="D2A6F4">
                <a:alpha val="50590"/>
              </a:srgbClr>
            </a:solid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715" name="Google Shape;715;g30989022e5e_0_317"/>
          <p:cNvSpPr/>
          <p:nvPr/>
        </p:nvSpPr>
        <p:spPr>
          <a:xfrm>
            <a:off x="4519575" y="1713450"/>
            <a:ext cx="2777013" cy="364540"/>
          </a:xfrm>
          <a:custGeom>
            <a:rect b="b" l="l" r="r" t="t"/>
            <a:pathLst>
              <a:path extrusionOk="0" h="192116" w="1657918">
                <a:moveTo>
                  <a:pt x="0" y="0"/>
                </a:moveTo>
                <a:lnTo>
                  <a:pt x="1657918" y="0"/>
                </a:lnTo>
                <a:lnTo>
                  <a:pt x="1657918" y="192116"/>
                </a:lnTo>
                <a:lnTo>
                  <a:pt x="0" y="192116"/>
                </a:lnTo>
                <a:close/>
              </a:path>
            </a:pathLst>
          </a:custGeom>
          <a:solidFill>
            <a:srgbClr val="D2A6F4">
              <a:alpha val="50590"/>
            </a:srgbClr>
          </a:solidFill>
          <a:ln>
            <a:noFill/>
          </a:ln>
        </p:spPr>
      </p:sp>
      <p:sp>
        <p:nvSpPr>
          <p:cNvPr id="716" name="Google Shape;716;g30989022e5e_0_317"/>
          <p:cNvSpPr/>
          <p:nvPr/>
        </p:nvSpPr>
        <p:spPr>
          <a:xfrm>
            <a:off x="636325" y="1713450"/>
            <a:ext cx="3547945" cy="364540"/>
          </a:xfrm>
          <a:custGeom>
            <a:rect b="b" l="l" r="r" t="t"/>
            <a:pathLst>
              <a:path extrusionOk="0" h="192116" w="1657918">
                <a:moveTo>
                  <a:pt x="0" y="0"/>
                </a:moveTo>
                <a:lnTo>
                  <a:pt x="1657918" y="0"/>
                </a:lnTo>
                <a:lnTo>
                  <a:pt x="1657918" y="192116"/>
                </a:lnTo>
                <a:lnTo>
                  <a:pt x="0" y="192116"/>
                </a:lnTo>
                <a:close/>
              </a:path>
            </a:pathLst>
          </a:custGeom>
          <a:solidFill>
            <a:srgbClr val="D2A6F4">
              <a:alpha val="50590"/>
            </a:srgbClr>
          </a:solidFill>
          <a:ln>
            <a:noFill/>
          </a:ln>
        </p:spPr>
      </p:sp>
      <p:sp>
        <p:nvSpPr>
          <p:cNvPr id="717" name="Google Shape;717;g30989022e5e_0_317"/>
          <p:cNvSpPr txBox="1"/>
          <p:nvPr/>
        </p:nvSpPr>
        <p:spPr>
          <a:xfrm>
            <a:off x="1382850" y="398575"/>
            <a:ext cx="6977400" cy="74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0"/>
              <a:buFont typeface="Arial"/>
              <a:buNone/>
            </a:pPr>
            <a:r>
              <a:rPr b="1" lang="es" sz="3500">
                <a:solidFill>
                  <a:schemeClr val="dk1"/>
                </a:solidFill>
                <a:latin typeface="Archivo Narrow"/>
                <a:ea typeface="Archivo Narrow"/>
                <a:cs typeface="Archivo Narrow"/>
                <a:sym typeface="Archivo Narrow"/>
              </a:rPr>
              <a:t>Pre Entrega</a:t>
            </a:r>
            <a:r>
              <a:rPr b="1" lang="es" sz="3500">
                <a:solidFill>
                  <a:schemeClr val="dk1"/>
                </a:solidFill>
                <a:latin typeface="Archivo Narrow"/>
                <a:ea typeface="Archivo Narrow"/>
                <a:cs typeface="Archivo Narrow"/>
                <a:sym typeface="Archivo Narrow"/>
              </a:rPr>
              <a:t> de proyecto</a:t>
            </a:r>
            <a:endParaRPr b="1" i="0" sz="3500" u="none" cap="none" strike="noStrike">
              <a:solidFill>
                <a:schemeClr val="dk1"/>
              </a:solidFill>
              <a:latin typeface="Archivo Narrow"/>
              <a:ea typeface="Archivo Narrow"/>
              <a:cs typeface="Archivo Narrow"/>
              <a:sym typeface="Archivo Narrow"/>
            </a:endParaRPr>
          </a:p>
        </p:txBody>
      </p:sp>
      <p:cxnSp>
        <p:nvCxnSpPr>
          <p:cNvPr id="718" name="Google Shape;718;g30989022e5e_0_317"/>
          <p:cNvCxnSpPr/>
          <p:nvPr/>
        </p:nvCxnSpPr>
        <p:spPr>
          <a:xfrm>
            <a:off x="560125" y="1438700"/>
            <a:ext cx="5237400" cy="0"/>
          </a:xfrm>
          <a:prstGeom prst="straightConnector1">
            <a:avLst/>
          </a:prstGeom>
          <a:noFill/>
          <a:ln cap="flat" cmpd="sng" w="9525">
            <a:solidFill>
              <a:srgbClr val="9900FF"/>
            </a:solidFill>
            <a:prstDash val="solid"/>
            <a:round/>
            <a:headEnd len="sm" w="sm" type="none"/>
            <a:tailEnd len="sm" w="sm" type="none"/>
          </a:ln>
        </p:spPr>
      </p:cxnSp>
      <p:sp>
        <p:nvSpPr>
          <p:cNvPr id="719" name="Google Shape;719;g30989022e5e_0_317"/>
          <p:cNvSpPr txBox="1"/>
          <p:nvPr/>
        </p:nvSpPr>
        <p:spPr>
          <a:xfrm>
            <a:off x="567050" y="1737225"/>
            <a:ext cx="3840600" cy="248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s" sz="1300">
                <a:solidFill>
                  <a:schemeClr val="dk1"/>
                </a:solidFill>
                <a:latin typeface="Archivo Narrow"/>
                <a:ea typeface="Archivo Narrow"/>
                <a:cs typeface="Archivo Narrow"/>
                <a:sym typeface="Archivo Narrow"/>
              </a:rPr>
              <a:t>5. Contenido multimedia y navegación</a:t>
            </a:r>
            <a:endParaRPr b="1" sz="1300">
              <a:solidFill>
                <a:schemeClr val="dk1"/>
              </a:solidFill>
              <a:latin typeface="Archivo Narrow"/>
              <a:ea typeface="Archivo Narrow"/>
              <a:cs typeface="Archivo Narrow"/>
              <a:sym typeface="Archivo Narrow"/>
            </a:endParaRPr>
          </a:p>
          <a:p>
            <a:pPr indent="-311150" lvl="0" marL="457200" rtl="0" algn="l">
              <a:lnSpc>
                <a:spcPct val="115000"/>
              </a:lnSpc>
              <a:spcBef>
                <a:spcPts val="1200"/>
              </a:spcBef>
              <a:spcAft>
                <a:spcPts val="0"/>
              </a:spcAft>
              <a:buClr>
                <a:schemeClr val="dk1"/>
              </a:buClr>
              <a:buSzPts val="1300"/>
              <a:buChar char="●"/>
            </a:pPr>
            <a:r>
              <a:rPr b="1" lang="es" sz="1300">
                <a:solidFill>
                  <a:schemeClr val="dk1"/>
                </a:solidFill>
                <a:latin typeface="Archivo Narrow"/>
                <a:ea typeface="Archivo Narrow"/>
                <a:cs typeface="Archivo Narrow"/>
                <a:sym typeface="Archivo Narrow"/>
              </a:rPr>
              <a:t>Multimedia</a:t>
            </a:r>
            <a:r>
              <a:rPr lang="es" sz="1300">
                <a:solidFill>
                  <a:schemeClr val="dk1"/>
                </a:solidFill>
                <a:latin typeface="Archivo Narrow"/>
                <a:ea typeface="Archivo Narrow"/>
                <a:cs typeface="Archivo Narrow"/>
                <a:sym typeface="Archivo Narrow"/>
              </a:rPr>
              <a:t>: deberá incluir archivos multimedia (</a:t>
            </a:r>
            <a:r>
              <a:rPr lang="es" sz="1300">
                <a:solidFill>
                  <a:schemeClr val="dk1"/>
                </a:solidFill>
                <a:latin typeface="Archivo Narrow"/>
                <a:ea typeface="Archivo Narrow"/>
                <a:cs typeface="Archivo Narrow"/>
                <a:sym typeface="Archivo Narrow"/>
              </a:rPr>
              <a:t>imágenes</a:t>
            </a:r>
            <a:r>
              <a:rPr lang="es" sz="1300">
                <a:solidFill>
                  <a:schemeClr val="dk1"/>
                </a:solidFill>
                <a:latin typeface="Archivo Narrow"/>
                <a:ea typeface="Archivo Narrow"/>
                <a:cs typeface="Archivo Narrow"/>
                <a:sym typeface="Archivo Narrow"/>
              </a:rPr>
              <a:t>, video o iframe) correctamente integrado en la página. </a:t>
            </a:r>
            <a:endParaRPr sz="1300">
              <a:solidFill>
                <a:schemeClr val="dk1"/>
              </a:solidFill>
              <a:latin typeface="Archivo Narrow"/>
              <a:ea typeface="Archivo Narrow"/>
              <a:cs typeface="Archivo Narrow"/>
              <a:sym typeface="Archivo Narrow"/>
            </a:endParaRPr>
          </a:p>
          <a:p>
            <a:pPr indent="-311150" lvl="0" marL="457200" rtl="0" algn="l">
              <a:lnSpc>
                <a:spcPct val="115000"/>
              </a:lnSpc>
              <a:spcBef>
                <a:spcPts val="0"/>
              </a:spcBef>
              <a:spcAft>
                <a:spcPts val="0"/>
              </a:spcAft>
              <a:buClr>
                <a:schemeClr val="dk1"/>
              </a:buClr>
              <a:buSzPts val="1300"/>
              <a:buChar char="●"/>
            </a:pPr>
            <a:r>
              <a:rPr b="1" lang="es" sz="1300">
                <a:solidFill>
                  <a:schemeClr val="dk1"/>
                </a:solidFill>
                <a:latin typeface="Archivo Narrow"/>
                <a:ea typeface="Archivo Narrow"/>
                <a:cs typeface="Archivo Narrow"/>
                <a:sym typeface="Archivo Narrow"/>
              </a:rPr>
              <a:t>Lista de navegación</a:t>
            </a:r>
            <a:r>
              <a:rPr lang="es" sz="1300">
                <a:solidFill>
                  <a:schemeClr val="dk1"/>
                </a:solidFill>
                <a:latin typeface="Archivo Narrow"/>
                <a:ea typeface="Archivo Narrow"/>
                <a:cs typeface="Archivo Narrow"/>
                <a:sym typeface="Archivo Narrow"/>
              </a:rPr>
              <a:t>: Implementar una </a:t>
            </a:r>
            <a:r>
              <a:rPr b="1" lang="es" sz="1300">
                <a:solidFill>
                  <a:schemeClr val="dk1"/>
                </a:solidFill>
                <a:latin typeface="Archivo Narrow"/>
                <a:ea typeface="Archivo Narrow"/>
                <a:cs typeface="Archivo Narrow"/>
                <a:sym typeface="Archivo Narrow"/>
              </a:rPr>
              <a:t>lista desordenada</a:t>
            </a:r>
            <a:r>
              <a:rPr lang="es" sz="1300">
                <a:solidFill>
                  <a:schemeClr val="dk1"/>
                </a:solidFill>
                <a:latin typeface="Archivo Narrow"/>
                <a:ea typeface="Archivo Narrow"/>
                <a:cs typeface="Archivo Narrow"/>
                <a:sym typeface="Archivo Narrow"/>
              </a:rPr>
              <a:t> con enlaces que simulen una navegación interna (Inicio, Productos, Contacto, etc.).</a:t>
            </a:r>
            <a:endParaRPr b="1" sz="1300">
              <a:solidFill>
                <a:schemeClr val="dk1"/>
              </a:solidFill>
              <a:latin typeface="Archivo Narrow"/>
              <a:ea typeface="Archivo Narrow"/>
              <a:cs typeface="Archivo Narrow"/>
              <a:sym typeface="Archivo Narrow"/>
            </a:endParaRPr>
          </a:p>
          <a:p>
            <a:pPr indent="0" lvl="0" marL="914400" rtl="0" algn="l">
              <a:lnSpc>
                <a:spcPct val="115000"/>
              </a:lnSpc>
              <a:spcBef>
                <a:spcPts val="1200"/>
              </a:spcBef>
              <a:spcAft>
                <a:spcPts val="0"/>
              </a:spcAft>
              <a:buNone/>
            </a:pPr>
            <a:r>
              <a:t/>
            </a:r>
            <a:endParaRPr b="1" sz="1100">
              <a:solidFill>
                <a:schemeClr val="dk1"/>
              </a:solidFill>
            </a:endParaRPr>
          </a:p>
          <a:p>
            <a:pPr indent="0" lvl="0" marL="0" rtl="0" algn="l">
              <a:spcBef>
                <a:spcPts val="1200"/>
              </a:spcBef>
              <a:spcAft>
                <a:spcPts val="0"/>
              </a:spcAft>
              <a:buNone/>
            </a:pPr>
            <a:r>
              <a:t/>
            </a:r>
            <a:endParaRPr>
              <a:solidFill>
                <a:schemeClr val="dk1"/>
              </a:solidFill>
              <a:latin typeface="Archivo Narrow"/>
              <a:ea typeface="Archivo Narrow"/>
              <a:cs typeface="Archivo Narrow"/>
              <a:sym typeface="Archivo Narrow"/>
            </a:endParaRPr>
          </a:p>
        </p:txBody>
      </p:sp>
      <p:sp>
        <p:nvSpPr>
          <p:cNvPr id="720" name="Google Shape;720;g30989022e5e_0_317"/>
          <p:cNvSpPr txBox="1"/>
          <p:nvPr/>
        </p:nvSpPr>
        <p:spPr>
          <a:xfrm>
            <a:off x="4519575" y="1737225"/>
            <a:ext cx="3840600" cy="135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s" sz="1300">
                <a:solidFill>
                  <a:schemeClr val="dk1"/>
                </a:solidFill>
                <a:latin typeface="Archivo Narrow"/>
                <a:ea typeface="Archivo Narrow"/>
                <a:cs typeface="Archivo Narrow"/>
                <a:sym typeface="Archivo Narrow"/>
              </a:rPr>
              <a:t>6. Subida del proyecto.</a:t>
            </a:r>
            <a:endParaRPr b="1" sz="1300">
              <a:solidFill>
                <a:schemeClr val="dk1"/>
              </a:solidFill>
              <a:latin typeface="Archivo Narrow"/>
              <a:ea typeface="Archivo Narrow"/>
              <a:cs typeface="Archivo Narrow"/>
              <a:sym typeface="Archivo Narrow"/>
            </a:endParaRPr>
          </a:p>
          <a:p>
            <a:pPr indent="-311150" lvl="0" marL="457200" rtl="0" algn="l">
              <a:lnSpc>
                <a:spcPct val="115000"/>
              </a:lnSpc>
              <a:spcBef>
                <a:spcPts val="1200"/>
              </a:spcBef>
              <a:spcAft>
                <a:spcPts val="0"/>
              </a:spcAft>
              <a:buClr>
                <a:schemeClr val="dk1"/>
              </a:buClr>
              <a:buSzPts val="1300"/>
              <a:buChar char="●"/>
            </a:pPr>
            <a:r>
              <a:rPr lang="es" sz="1300">
                <a:solidFill>
                  <a:schemeClr val="dk1"/>
                </a:solidFill>
                <a:latin typeface="Archivo Narrow"/>
                <a:ea typeface="Archivo Narrow"/>
                <a:cs typeface="Archivo Narrow"/>
                <a:sym typeface="Archivo Narrow"/>
              </a:rPr>
              <a:t>El proyecto debe estar subido a un </a:t>
            </a:r>
            <a:r>
              <a:rPr b="1" lang="es" sz="1300">
                <a:solidFill>
                  <a:schemeClr val="dk1"/>
                </a:solidFill>
                <a:latin typeface="Archivo Narrow"/>
                <a:ea typeface="Archivo Narrow"/>
                <a:cs typeface="Archivo Narrow"/>
                <a:sym typeface="Archivo Narrow"/>
              </a:rPr>
              <a:t>hosting gratuito</a:t>
            </a:r>
            <a:r>
              <a:rPr lang="es" sz="1300">
                <a:solidFill>
                  <a:schemeClr val="dk1"/>
                </a:solidFill>
                <a:latin typeface="Archivo Narrow"/>
                <a:ea typeface="Archivo Narrow"/>
                <a:cs typeface="Archivo Narrow"/>
                <a:sym typeface="Archivo Narrow"/>
              </a:rPr>
              <a:t> (Netlify o GitHub Pages), con una </a:t>
            </a:r>
            <a:r>
              <a:rPr b="1" lang="es" sz="1300">
                <a:solidFill>
                  <a:schemeClr val="dk1"/>
                </a:solidFill>
                <a:latin typeface="Archivo Narrow"/>
                <a:ea typeface="Archivo Narrow"/>
                <a:cs typeface="Archivo Narrow"/>
                <a:sym typeface="Archivo Narrow"/>
              </a:rPr>
              <a:t>URL funcional</a:t>
            </a:r>
            <a:r>
              <a:rPr lang="es" sz="1300">
                <a:solidFill>
                  <a:schemeClr val="dk1"/>
                </a:solidFill>
                <a:latin typeface="Archivo Narrow"/>
                <a:ea typeface="Archivo Narrow"/>
                <a:cs typeface="Archivo Narrow"/>
                <a:sym typeface="Archivo Narrow"/>
              </a:rPr>
              <a:t> para visualizar el sitio. </a:t>
            </a:r>
            <a:endParaRPr b="1" sz="1300">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spcBef>
                <a:spcPts val="1200"/>
              </a:spcBef>
              <a:spcAft>
                <a:spcPts val="0"/>
              </a:spcAft>
              <a:buNone/>
            </a:pPr>
            <a:r>
              <a:t/>
            </a:r>
            <a:endParaRPr>
              <a:solidFill>
                <a:schemeClr val="dk1"/>
              </a:solidFill>
              <a:latin typeface="Archivo Narrow"/>
              <a:ea typeface="Archivo Narrow"/>
              <a:cs typeface="Archivo Narrow"/>
              <a:sym typeface="Archivo Narrow"/>
            </a:endParaRPr>
          </a:p>
        </p:txBody>
      </p:sp>
      <p:sp>
        <p:nvSpPr>
          <p:cNvPr id="721" name="Google Shape;721;g30989022e5e_0_317"/>
          <p:cNvSpPr/>
          <p:nvPr/>
        </p:nvSpPr>
        <p:spPr>
          <a:xfrm>
            <a:off x="1527359" y="1044825"/>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4">
              <a:alphaModFix/>
            </a:blip>
            <a:stretch>
              <a:fillRect b="0" l="0" r="0" t="0"/>
            </a:stretch>
          </a:blipFill>
          <a:ln>
            <a:noFill/>
          </a:ln>
        </p:spPr>
      </p:sp>
      <p:cxnSp>
        <p:nvCxnSpPr>
          <p:cNvPr id="722" name="Google Shape;722;g30989022e5e_0_317"/>
          <p:cNvCxnSpPr/>
          <p:nvPr/>
        </p:nvCxnSpPr>
        <p:spPr>
          <a:xfrm flipH="1">
            <a:off x="4398050" y="1578625"/>
            <a:ext cx="9600" cy="2161200"/>
          </a:xfrm>
          <a:prstGeom prst="straightConnector1">
            <a:avLst/>
          </a:prstGeom>
          <a:noFill/>
          <a:ln cap="flat" cmpd="sng" w="9525">
            <a:solidFill>
              <a:srgbClr val="9900FF"/>
            </a:solidFill>
            <a:prstDash val="solid"/>
            <a:round/>
            <a:headEnd len="med" w="med" type="none"/>
            <a:tailEnd len="med" w="med" type="none"/>
          </a:ln>
        </p:spPr>
      </p:cxnSp>
      <p:sp>
        <p:nvSpPr>
          <p:cNvPr id="723" name="Google Shape;723;g30989022e5e_0_317"/>
          <p:cNvSpPr txBox="1"/>
          <p:nvPr/>
        </p:nvSpPr>
        <p:spPr>
          <a:xfrm>
            <a:off x="1827550" y="1035300"/>
            <a:ext cx="36372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lang="es" sz="2100">
                <a:latin typeface="Archivo Narrow"/>
                <a:ea typeface="Archivo Narrow"/>
                <a:cs typeface="Archivo Narrow"/>
                <a:sym typeface="Archivo Narrow"/>
              </a:rPr>
              <a:t>Requisitos para la entrega:</a:t>
            </a:r>
            <a:endParaRPr i="0" sz="700" u="none" cap="none" strike="noStrike">
              <a:solidFill>
                <a:srgbClr val="000000"/>
              </a:solidFill>
              <a:latin typeface="Archivo Narrow"/>
              <a:ea typeface="Archivo Narrow"/>
              <a:cs typeface="Archivo Narrow"/>
              <a:sym typeface="Archivo Narrow"/>
            </a:endParaRPr>
          </a:p>
        </p:txBody>
      </p:sp>
      <p:grpSp>
        <p:nvGrpSpPr>
          <p:cNvPr id="724" name="Google Shape;724;g30989022e5e_0_317"/>
          <p:cNvGrpSpPr/>
          <p:nvPr/>
        </p:nvGrpSpPr>
        <p:grpSpPr>
          <a:xfrm>
            <a:off x="633775" y="557100"/>
            <a:ext cx="748983" cy="741681"/>
            <a:chOff x="0" y="0"/>
            <a:chExt cx="1867789" cy="1845437"/>
          </a:xfrm>
        </p:grpSpPr>
        <p:sp>
          <p:nvSpPr>
            <p:cNvPr id="725" name="Google Shape;725;g30989022e5e_0_317"/>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9900FF"/>
            </a:solidFill>
            <a:ln>
              <a:noFill/>
            </a:ln>
          </p:spPr>
        </p:sp>
        <p:sp>
          <p:nvSpPr>
            <p:cNvPr id="726" name="Google Shape;726;g30989022e5e_0_317"/>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7" name="Google Shape;727;g30989022e5e_0_317"/>
          <p:cNvSpPr/>
          <p:nvPr/>
        </p:nvSpPr>
        <p:spPr>
          <a:xfrm>
            <a:off x="748537" y="668181"/>
            <a:ext cx="519475" cy="519500"/>
          </a:xfrm>
          <a:custGeom>
            <a:rect b="b" l="l" r="r" t="t"/>
            <a:pathLst>
              <a:path extrusionOk="0" h="1039000" w="1038950">
                <a:moveTo>
                  <a:pt x="0" y="0"/>
                </a:moveTo>
                <a:lnTo>
                  <a:pt x="1038950" y="0"/>
                </a:lnTo>
                <a:lnTo>
                  <a:pt x="1038950" y="1039000"/>
                </a:lnTo>
                <a:lnTo>
                  <a:pt x="0" y="1039000"/>
                </a:lnTo>
                <a:lnTo>
                  <a:pt x="0" y="0"/>
                </a:lnTo>
                <a:close/>
              </a:path>
            </a:pathLst>
          </a:custGeom>
          <a:blipFill rotWithShape="1">
            <a:blip r:embed="rId5">
              <a:alphaModFix/>
            </a:blip>
            <a:stretch>
              <a:fillRect b="0" l="0" r="0" t="0"/>
            </a:stretch>
          </a:blipFill>
          <a:ln>
            <a:noFill/>
          </a:ln>
        </p:spPr>
      </p:sp>
      <p:sp>
        <p:nvSpPr>
          <p:cNvPr id="728" name="Google Shape;728;g30989022e5e_0_317"/>
          <p:cNvSpPr txBox="1"/>
          <p:nvPr/>
        </p:nvSpPr>
        <p:spPr>
          <a:xfrm>
            <a:off x="2895150" y="3966588"/>
            <a:ext cx="3183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1"/>
                </a:solidFill>
                <a:latin typeface="Archivo Narrow"/>
                <a:ea typeface="Archivo Narrow"/>
                <a:cs typeface="Archivo Narrow"/>
                <a:sym typeface="Archivo Narrow"/>
              </a:rPr>
              <a:t>Tendrás 7 días de corrido para realizar la entrega</a:t>
            </a:r>
            <a:endParaRPr sz="1300">
              <a:solidFill>
                <a:schemeClr val="dk1"/>
              </a:solidFill>
              <a:latin typeface="Archivo Narrow"/>
              <a:ea typeface="Archivo Narrow"/>
              <a:cs typeface="Archivo Narrow"/>
              <a:sym typeface="Archivo Narrow"/>
            </a:endParaRPr>
          </a:p>
        </p:txBody>
      </p:sp>
      <p:sp>
        <p:nvSpPr>
          <p:cNvPr id="729" name="Google Shape;729;g30989022e5e_0_317"/>
          <p:cNvSpPr/>
          <p:nvPr/>
        </p:nvSpPr>
        <p:spPr>
          <a:xfrm>
            <a:off x="2387725" y="3960050"/>
            <a:ext cx="450281" cy="384239"/>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3" name="Shape 733"/>
        <p:cNvGrpSpPr/>
        <p:nvPr/>
      </p:nvGrpSpPr>
      <p:grpSpPr>
        <a:xfrm>
          <a:off x="0" y="0"/>
          <a:ext cx="0" cy="0"/>
          <a:chOff x="0" y="0"/>
          <a:chExt cx="0" cy="0"/>
        </a:xfrm>
      </p:grpSpPr>
      <p:sp>
        <p:nvSpPr>
          <p:cNvPr id="734" name="Google Shape;734;g3471039b6e4688e4_153"/>
          <p:cNvSpPr txBox="1"/>
          <p:nvPr/>
        </p:nvSpPr>
        <p:spPr>
          <a:xfrm>
            <a:off x="2743475" y="1163400"/>
            <a:ext cx="5582100" cy="1551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t/>
            </a:r>
            <a:endParaRPr b="1" i="0" sz="3100" u="none" cap="none" strike="noStrike">
              <a:solidFill>
                <a:srgbClr val="434343"/>
              </a:solidFill>
              <a:latin typeface="Archivo Narrow"/>
              <a:ea typeface="Archivo Narrow"/>
              <a:cs typeface="Archivo Narrow"/>
              <a:sym typeface="Archivo Narrow"/>
            </a:endParaRPr>
          </a:p>
        </p:txBody>
      </p:sp>
      <p:sp>
        <p:nvSpPr>
          <p:cNvPr id="735" name="Google Shape;735;g3471039b6e4688e4_153"/>
          <p:cNvSpPr/>
          <p:nvPr/>
        </p:nvSpPr>
        <p:spPr>
          <a:xfrm>
            <a:off x="2136450" y="3185400"/>
            <a:ext cx="4871100" cy="882600"/>
          </a:xfrm>
          <a:prstGeom prst="rect">
            <a:avLst/>
          </a:prstGeom>
          <a:solidFill>
            <a:schemeClr val="lt2"/>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chivo Narrow"/>
                <a:ea typeface="Archivo Narrow"/>
                <a:cs typeface="Archivo Narrow"/>
                <a:sym typeface="Archivo Narrow"/>
              </a:rPr>
              <a:t>La resolución del cuestionario es de carácter obligatorio para desbloquear los contenidos de las próximas 2 clases</a:t>
            </a:r>
            <a:endParaRPr b="0" i="0" sz="1400" u="none" cap="none" strike="noStrike">
              <a:solidFill>
                <a:srgbClr val="000000"/>
              </a:solidFill>
              <a:latin typeface="Archivo Narrow"/>
              <a:ea typeface="Archivo Narrow"/>
              <a:cs typeface="Archivo Narrow"/>
              <a:sym typeface="Archivo Narrow"/>
            </a:endParaRPr>
          </a:p>
        </p:txBody>
      </p:sp>
      <p:grpSp>
        <p:nvGrpSpPr>
          <p:cNvPr id="736" name="Google Shape;736;g3471039b6e4688e4_153"/>
          <p:cNvGrpSpPr/>
          <p:nvPr/>
        </p:nvGrpSpPr>
        <p:grpSpPr>
          <a:xfrm>
            <a:off x="973026" y="1099650"/>
            <a:ext cx="1614234" cy="1678793"/>
            <a:chOff x="0" y="-9525"/>
            <a:chExt cx="354123" cy="394843"/>
          </a:xfrm>
        </p:grpSpPr>
        <p:sp>
          <p:nvSpPr>
            <p:cNvPr id="737" name="Google Shape;737;g3471039b6e4688e4_15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738" name="Google Shape;738;g3471039b6e4688e4_153"/>
            <p:cNvSpPr txBox="1"/>
            <p:nvPr/>
          </p:nvSpPr>
          <p:spPr>
            <a:xfrm>
              <a:off x="0" y="-9525"/>
              <a:ext cx="354000" cy="394800"/>
            </a:xfrm>
            <a:prstGeom prst="rect">
              <a:avLst/>
            </a:prstGeom>
            <a:solidFill>
              <a:srgbClr val="D2A6F4"/>
            </a:solid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739" name="Google Shape;739;g3471039b6e4688e4_153"/>
          <p:cNvPicPr preferRelativeResize="0"/>
          <p:nvPr/>
        </p:nvPicPr>
        <p:blipFill rotWithShape="1">
          <a:blip r:embed="rId4">
            <a:alphaModFix/>
          </a:blip>
          <a:srcRect b="0" l="0" r="0" t="0"/>
          <a:stretch/>
        </p:blipFill>
        <p:spPr>
          <a:xfrm>
            <a:off x="1259821" y="1356952"/>
            <a:ext cx="1040684" cy="1164193"/>
          </a:xfrm>
          <a:prstGeom prst="rect">
            <a:avLst/>
          </a:prstGeom>
          <a:noFill/>
          <a:ln>
            <a:noFill/>
          </a:ln>
        </p:spPr>
      </p:pic>
      <p:sp>
        <p:nvSpPr>
          <p:cNvPr id="740" name="Google Shape;740;g3471039b6e4688e4_153"/>
          <p:cNvSpPr txBox="1"/>
          <p:nvPr/>
        </p:nvSpPr>
        <p:spPr>
          <a:xfrm>
            <a:off x="2743473" y="1420050"/>
            <a:ext cx="5913300" cy="948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800"/>
              <a:buFont typeface="Arial"/>
              <a:buNone/>
            </a:pPr>
            <a:r>
              <a:rPr b="0" i="0" lang="es" sz="2800" u="none" cap="none" strike="noStrike">
                <a:solidFill>
                  <a:srgbClr val="000000"/>
                </a:solidFill>
                <a:latin typeface="Archivo Black"/>
                <a:ea typeface="Archivo Black"/>
                <a:cs typeface="Archivo Black"/>
                <a:sym typeface="Archivo Black"/>
              </a:rPr>
              <a:t>¡NUEVO CUESTIONARIO EN CAMPUS!</a:t>
            </a:r>
            <a:endParaRPr b="0" i="0" sz="31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g224417843fb_0_410"/>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Instalación</a:t>
            </a:r>
            <a:endParaRPr b="1" i="0" sz="3900" u="none" cap="none" strike="noStrike">
              <a:solidFill>
                <a:srgbClr val="0000FF"/>
              </a:solidFill>
              <a:latin typeface="Montserrat"/>
              <a:ea typeface="Montserrat"/>
              <a:cs typeface="Montserrat"/>
              <a:sym typeface="Montserrat"/>
            </a:endParaRPr>
          </a:p>
        </p:txBody>
      </p:sp>
      <p:cxnSp>
        <p:nvCxnSpPr>
          <p:cNvPr id="108" name="Google Shape;108;g224417843fb_0_410"/>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09" name="Google Shape;109;g224417843fb_0_410"/>
          <p:cNvGrpSpPr/>
          <p:nvPr/>
        </p:nvGrpSpPr>
        <p:grpSpPr>
          <a:xfrm>
            <a:off x="7866775" y="372825"/>
            <a:ext cx="786861" cy="757546"/>
            <a:chOff x="0" y="-9525"/>
            <a:chExt cx="354123" cy="394843"/>
          </a:xfrm>
        </p:grpSpPr>
        <p:sp>
          <p:nvSpPr>
            <p:cNvPr id="110" name="Google Shape;110;g224417843fb_0_41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11" name="Google Shape;111;g224417843fb_0_41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12" name="Google Shape;112;g224417843fb_0_410"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113" name="Google Shape;113;g224417843fb_0_410"/>
          <p:cNvSpPr txBox="1"/>
          <p:nvPr/>
        </p:nvSpPr>
        <p:spPr>
          <a:xfrm>
            <a:off x="660625" y="1304875"/>
            <a:ext cx="8280000" cy="33180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s" u="sng">
                <a:solidFill>
                  <a:schemeClr val="accent1"/>
                </a:solidFill>
                <a:latin typeface="Archivo Narrow"/>
                <a:ea typeface="Archivo Narrow"/>
                <a:cs typeface="Archivo Narrow"/>
                <a:sym typeface="Archivo Narrow"/>
                <a:hlinkClick r:id="rId5">
                  <a:extLst>
                    <a:ext uri="{A12FA001-AC4F-418D-AE19-62706E023703}">
                      <ahyp:hlinkClr val="tx"/>
                    </a:ext>
                  </a:extLst>
                </a:hlinkClick>
              </a:rPr>
              <a:t>Descargar Git</a:t>
            </a:r>
            <a:r>
              <a:rPr lang="es" u="sng">
                <a:solidFill>
                  <a:schemeClr val="accent1"/>
                </a:solidFill>
                <a:latin typeface="Archivo Narrow"/>
                <a:ea typeface="Archivo Narrow"/>
                <a:cs typeface="Archivo Narrow"/>
                <a:sym typeface="Archivo Narrow"/>
              </a:rPr>
              <a:t>.</a:t>
            </a:r>
            <a:endParaRPr u="sng">
              <a:solidFill>
                <a:schemeClr val="accent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t/>
            </a:r>
            <a:endParaRPr u="sng">
              <a:solidFill>
                <a:schemeClr val="accent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Una vez descargado, se emplea la interfaz de línea de comando del sistema operativo para interactuar con GIT:</a:t>
            </a:r>
            <a:endParaRPr>
              <a:solidFill>
                <a:schemeClr val="dk1"/>
              </a:solidFill>
              <a:latin typeface="Archivo Narrow"/>
              <a:ea typeface="Archivo Narrow"/>
              <a:cs typeface="Archivo Narrow"/>
              <a:sym typeface="Archivo Narrow"/>
            </a:endParaRPr>
          </a:p>
          <a:p>
            <a:pPr indent="45720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En Windows: abrir la aplicación Git Bash que se instaló junto con GIT.</a:t>
            </a:r>
            <a:endParaRPr>
              <a:solidFill>
                <a:schemeClr val="dk1"/>
              </a:solidFill>
              <a:latin typeface="Archivo Narrow"/>
              <a:ea typeface="Archivo Narrow"/>
              <a:cs typeface="Archivo Narrow"/>
              <a:sym typeface="Archivo Narrow"/>
            </a:endParaRPr>
          </a:p>
          <a:p>
            <a:pPr indent="45720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En Mac: abrir la terminal mediante el finder.</a:t>
            </a:r>
            <a:endParaRPr>
              <a:solidFill>
                <a:schemeClr val="dk1"/>
              </a:solidFill>
              <a:latin typeface="Archivo Narrow"/>
              <a:ea typeface="Archivo Narrow"/>
              <a:cs typeface="Archivo Narrow"/>
              <a:sym typeface="Archivo Narrow"/>
            </a:endParaRPr>
          </a:p>
          <a:p>
            <a:pPr indent="45720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En Linux: abrir la consola bash.</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Para verificar si está instalado, podemos ejecutar el comando: git --version.</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Si obtenemos respuesta nos indicará la versión de Git que tenemos instalada.</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None/>
            </a:pPr>
            <a:r>
              <a:rPr lang="es">
                <a:solidFill>
                  <a:schemeClr val="dk1"/>
                </a:solidFill>
                <a:latin typeface="Archivo Narrow"/>
                <a:ea typeface="Archivo Narrow"/>
                <a:cs typeface="Archivo Narrow"/>
                <a:sym typeface="Archivo Narrow"/>
              </a:rPr>
              <a:t>En caso de no tener éxito,  </a:t>
            </a:r>
            <a:r>
              <a:rPr lang="es">
                <a:solidFill>
                  <a:schemeClr val="dk1"/>
                </a:solidFill>
                <a:uFill>
                  <a:noFill/>
                </a:uFill>
                <a:latin typeface="Archivo Narrow"/>
                <a:ea typeface="Archivo Narrow"/>
                <a:cs typeface="Archivo Narrow"/>
                <a:sym typeface="Archivo Narrow"/>
                <a:hlinkClick r:id="rId6">
                  <a:extLst>
                    <a:ext uri="{A12FA001-AC4F-418D-AE19-62706E023703}">
                      <ahyp:hlinkClr val="tx"/>
                    </a:ext>
                  </a:extLst>
                </a:hlinkClick>
              </a:rPr>
              <a:t>ver instrucciones </a:t>
            </a:r>
            <a:r>
              <a:rPr b="1" lang="es" u="sng">
                <a:solidFill>
                  <a:schemeClr val="accent1"/>
                </a:solidFill>
                <a:latin typeface="Archivo Narrow"/>
                <a:ea typeface="Archivo Narrow"/>
                <a:cs typeface="Archivo Narrow"/>
                <a:sym typeface="Archivo Narrow"/>
                <a:hlinkClick r:id="rId7">
                  <a:extLst>
                    <a:ext uri="{A12FA001-AC4F-418D-AE19-62706E023703}">
                      <ahyp:hlinkClr val="tx"/>
                    </a:ext>
                  </a:extLst>
                </a:hlinkClick>
              </a:rPr>
              <a:t>aquí </a:t>
            </a:r>
            <a:endParaRPr b="1" u="sng">
              <a:solidFill>
                <a:schemeClr val="accent1"/>
              </a:solidFill>
              <a:latin typeface="Archivo Narrow"/>
              <a:ea typeface="Archivo Narrow"/>
              <a:cs typeface="Archivo Narrow"/>
              <a:sym typeface="Archivo Narr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g2243c7d123e_1_522"/>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Definición</a:t>
            </a:r>
            <a:endParaRPr b="1" i="0" sz="3900" u="none" cap="none" strike="noStrike">
              <a:solidFill>
                <a:srgbClr val="0000FF"/>
              </a:solidFill>
              <a:latin typeface="Montserrat"/>
              <a:ea typeface="Montserrat"/>
              <a:cs typeface="Montserrat"/>
              <a:sym typeface="Montserrat"/>
            </a:endParaRPr>
          </a:p>
        </p:txBody>
      </p:sp>
      <p:cxnSp>
        <p:nvCxnSpPr>
          <p:cNvPr id="119" name="Google Shape;119;g2243c7d123e_1_522"/>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20" name="Google Shape;120;g2243c7d123e_1_522"/>
          <p:cNvGrpSpPr/>
          <p:nvPr/>
        </p:nvGrpSpPr>
        <p:grpSpPr>
          <a:xfrm>
            <a:off x="7866775" y="372825"/>
            <a:ext cx="786861" cy="757546"/>
            <a:chOff x="0" y="-9525"/>
            <a:chExt cx="354123" cy="394843"/>
          </a:xfrm>
        </p:grpSpPr>
        <p:sp>
          <p:nvSpPr>
            <p:cNvPr id="121" name="Google Shape;121;g2243c7d123e_1_52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22" name="Google Shape;122;g2243c7d123e_1_52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23" name="Google Shape;123;g2243c7d123e_1_522"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124" name="Google Shape;124;g2243c7d123e_1_522"/>
          <p:cNvSpPr txBox="1"/>
          <p:nvPr/>
        </p:nvSpPr>
        <p:spPr>
          <a:xfrm>
            <a:off x="584425" y="1381075"/>
            <a:ext cx="79677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Es un sistema que ayuda a organizar el código, el historial y su evolución, funciona como una máquina del tiempo que permite navegar a diferentes versiones del proyecto y si queremos agregar una funcionalidad nueva nos permite crear una rama (branch) para dejar intacta la versión estable y crear un ambiente de trabajo en el cual podemos trabajar en una nueva funcionalidad sin afectar la versión original. Permite: </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1200"/>
              </a:spcBef>
              <a:spcAft>
                <a:spcPts val="0"/>
              </a:spcAft>
              <a:buClr>
                <a:srgbClr val="595959"/>
              </a:buClr>
              <a:buSzPts val="1650"/>
              <a:buFont typeface="Montserrat"/>
              <a:buChar char="●"/>
            </a:pPr>
            <a:r>
              <a:rPr lang="es">
                <a:solidFill>
                  <a:schemeClr val="dk1"/>
                </a:solidFill>
                <a:latin typeface="Archivo Narrow"/>
                <a:ea typeface="Archivo Narrow"/>
                <a:cs typeface="Archivo Narrow"/>
                <a:sym typeface="Archivo Narrow"/>
              </a:rPr>
              <a:t>Manejar distintas versiones del proyecto.</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0"/>
              </a:spcBef>
              <a:spcAft>
                <a:spcPts val="0"/>
              </a:spcAft>
              <a:buClr>
                <a:srgbClr val="595959"/>
              </a:buClr>
              <a:buSzPts val="1650"/>
              <a:buFont typeface="Montserrat"/>
              <a:buChar char="●"/>
            </a:pPr>
            <a:r>
              <a:rPr lang="es">
                <a:solidFill>
                  <a:schemeClr val="dk1"/>
                </a:solidFill>
                <a:latin typeface="Archivo Narrow"/>
                <a:ea typeface="Archivo Narrow"/>
                <a:cs typeface="Archivo Narrow"/>
                <a:sym typeface="Archivo Narrow"/>
              </a:rPr>
              <a:t>Guardar el historial o guardar todas las versiones de los archivos del proyecto.</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0"/>
              </a:spcBef>
              <a:spcAft>
                <a:spcPts val="0"/>
              </a:spcAft>
              <a:buClr>
                <a:srgbClr val="595959"/>
              </a:buClr>
              <a:buSzPts val="1650"/>
              <a:buFont typeface="Montserrat"/>
              <a:buChar char="●"/>
            </a:pPr>
            <a:r>
              <a:rPr lang="es">
                <a:solidFill>
                  <a:schemeClr val="dk1"/>
                </a:solidFill>
                <a:latin typeface="Archivo Narrow"/>
                <a:ea typeface="Archivo Narrow"/>
                <a:cs typeface="Archivo Narrow"/>
                <a:sym typeface="Archivo Narrow"/>
              </a:rPr>
              <a:t>Trabajar simultáneamente sobre un mismo proyecto.</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g2243c7d123e_1_531"/>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Funcionamiento</a:t>
            </a:r>
            <a:endParaRPr b="1" i="0" sz="3900" u="none" cap="none" strike="noStrike">
              <a:solidFill>
                <a:srgbClr val="0000FF"/>
              </a:solidFill>
              <a:latin typeface="Montserrat"/>
              <a:ea typeface="Montserrat"/>
              <a:cs typeface="Montserrat"/>
              <a:sym typeface="Montserrat"/>
            </a:endParaRPr>
          </a:p>
        </p:txBody>
      </p:sp>
      <p:cxnSp>
        <p:nvCxnSpPr>
          <p:cNvPr id="130" name="Google Shape;130;g2243c7d123e_1_531"/>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31" name="Google Shape;131;g2243c7d123e_1_531"/>
          <p:cNvGrpSpPr/>
          <p:nvPr/>
        </p:nvGrpSpPr>
        <p:grpSpPr>
          <a:xfrm>
            <a:off x="7866775" y="372825"/>
            <a:ext cx="786861" cy="757546"/>
            <a:chOff x="0" y="-9525"/>
            <a:chExt cx="354123" cy="394843"/>
          </a:xfrm>
        </p:grpSpPr>
        <p:sp>
          <p:nvSpPr>
            <p:cNvPr id="132" name="Google Shape;132;g2243c7d123e_1_531"/>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33" name="Google Shape;133;g2243c7d123e_1_531"/>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34" name="Google Shape;134;g2243c7d123e_1_531"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135" name="Google Shape;135;g2243c7d123e_1_531"/>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Git almacena instantáneas de un mini sistema de archivos. Cada vez que confirmamos un cambio, Git toma una "foto" del aspecto del proyecto en ese momento y crea una referencia a esa instantánea. Si un archivo no cambió Git sólo crea un enlace a la imagen anterior idéntica que tiene almacenada.</a:t>
            </a:r>
            <a:endParaRPr sz="1650">
              <a:solidFill>
                <a:srgbClr val="595959"/>
              </a:solidFill>
              <a:latin typeface="Montserrat"/>
              <a:ea typeface="Montserrat"/>
              <a:cs typeface="Montserrat"/>
              <a:sym typeface="Montserrat"/>
            </a:endParaRPr>
          </a:p>
        </p:txBody>
      </p:sp>
      <p:pic>
        <p:nvPicPr>
          <p:cNvPr id="136" name="Google Shape;136;g2243c7d123e_1_531"/>
          <p:cNvPicPr preferRelativeResize="0"/>
          <p:nvPr/>
        </p:nvPicPr>
        <p:blipFill rotWithShape="1">
          <a:blip r:embed="rId5">
            <a:alphaModFix/>
          </a:blip>
          <a:srcRect b="11253" l="5206" r="2814" t="10973"/>
          <a:stretch/>
        </p:blipFill>
        <p:spPr>
          <a:xfrm>
            <a:off x="2365913" y="2379300"/>
            <a:ext cx="4412224" cy="1862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g224417843fb_0_10"/>
          <p:cNvSpPr txBox="1"/>
          <p:nvPr/>
        </p:nvSpPr>
        <p:spPr>
          <a:xfrm>
            <a:off x="587300" y="1293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Git | Terminología</a:t>
            </a:r>
            <a:endParaRPr b="1" i="0" sz="3900" u="none" cap="none" strike="noStrike">
              <a:solidFill>
                <a:srgbClr val="0000FF"/>
              </a:solidFill>
              <a:latin typeface="Montserrat"/>
              <a:ea typeface="Montserrat"/>
              <a:cs typeface="Montserrat"/>
              <a:sym typeface="Montserrat"/>
            </a:endParaRPr>
          </a:p>
        </p:txBody>
      </p:sp>
      <p:cxnSp>
        <p:nvCxnSpPr>
          <p:cNvPr id="142" name="Google Shape;142;g224417843fb_0_10"/>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43" name="Google Shape;143;g224417843fb_0_10"/>
          <p:cNvGrpSpPr/>
          <p:nvPr/>
        </p:nvGrpSpPr>
        <p:grpSpPr>
          <a:xfrm>
            <a:off x="7866775" y="372825"/>
            <a:ext cx="786861" cy="757546"/>
            <a:chOff x="0" y="-9525"/>
            <a:chExt cx="354123" cy="394843"/>
          </a:xfrm>
        </p:grpSpPr>
        <p:sp>
          <p:nvSpPr>
            <p:cNvPr id="144" name="Google Shape;144;g224417843fb_0_1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45" name="Google Shape;145;g224417843fb_0_1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46" name="Google Shape;146;g224417843fb_0_10" title="File:Git icon.svg - Wikimedia Commons"/>
          <p:cNvPicPr preferRelativeResize="0"/>
          <p:nvPr/>
        </p:nvPicPr>
        <p:blipFill>
          <a:blip r:embed="rId4">
            <a:alphaModFix/>
          </a:blip>
          <a:stretch>
            <a:fillRect/>
          </a:stretch>
        </p:blipFill>
        <p:spPr>
          <a:xfrm>
            <a:off x="7923596" y="431062"/>
            <a:ext cx="673188" cy="641065"/>
          </a:xfrm>
          <a:prstGeom prst="rect">
            <a:avLst/>
          </a:prstGeom>
          <a:noFill/>
          <a:ln>
            <a:noFill/>
          </a:ln>
        </p:spPr>
      </p:pic>
      <p:sp>
        <p:nvSpPr>
          <p:cNvPr id="147" name="Google Shape;147;g224417843fb_0_10"/>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333375" lvl="0" marL="457200" rtl="0" algn="l">
              <a:lnSpc>
                <a:spcPct val="115000"/>
              </a:lnSpc>
              <a:spcBef>
                <a:spcPts val="0"/>
              </a:spcBef>
              <a:spcAft>
                <a:spcPts val="0"/>
              </a:spcAft>
              <a:buClr>
                <a:srgbClr val="595959"/>
              </a:buClr>
              <a:buSzPts val="1650"/>
              <a:buFont typeface="Montserrat"/>
              <a:buChar char="●"/>
            </a:pPr>
            <a:r>
              <a:rPr b="1" lang="es">
                <a:solidFill>
                  <a:schemeClr val="dk1"/>
                </a:solidFill>
                <a:latin typeface="Archivo Narrow"/>
                <a:ea typeface="Archivo Narrow"/>
                <a:cs typeface="Archivo Narrow"/>
                <a:sym typeface="Archivo Narrow"/>
              </a:rPr>
              <a:t>Repositorio</a:t>
            </a:r>
            <a:r>
              <a:rPr lang="es">
                <a:solidFill>
                  <a:schemeClr val="dk1"/>
                </a:solidFill>
                <a:latin typeface="Archivo Narrow"/>
                <a:ea typeface="Archivo Narrow"/>
                <a:cs typeface="Archivo Narrow"/>
                <a:sym typeface="Archivo Narrow"/>
              </a:rPr>
              <a:t>: es la carpeta principal donde se encuentran almacenados los archivos que componen el proyecto. El directorio contiene metadatos gestionados por Git, de manera que el proyecto es configurado como un repositorio local.</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0"/>
              </a:spcBef>
              <a:spcAft>
                <a:spcPts val="0"/>
              </a:spcAft>
              <a:buClr>
                <a:srgbClr val="595959"/>
              </a:buClr>
              <a:buSzPts val="1650"/>
              <a:buFont typeface="Montserrat"/>
              <a:buChar char="●"/>
            </a:pPr>
            <a:r>
              <a:rPr b="1" lang="es">
                <a:solidFill>
                  <a:schemeClr val="dk1"/>
                </a:solidFill>
                <a:latin typeface="Archivo Narrow"/>
                <a:ea typeface="Archivo Narrow"/>
                <a:cs typeface="Archivo Narrow"/>
                <a:sym typeface="Archivo Narrow"/>
              </a:rPr>
              <a:t>Commit:</a:t>
            </a:r>
            <a:r>
              <a:rPr lang="es">
                <a:solidFill>
                  <a:schemeClr val="dk1"/>
                </a:solidFill>
                <a:latin typeface="Archivo Narrow"/>
                <a:ea typeface="Archivo Narrow"/>
                <a:cs typeface="Archivo Narrow"/>
                <a:sym typeface="Archivo Narrow"/>
              </a:rPr>
              <a:t> un commit es el estado de un proyecto en un determinado momento de la historia del mismo, imaginemos esto como punto por punto cada uno de los cambios que van pasando. Depende de nosotros determinar cuántos y cuales archivos incluirá cada commit.</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650">
              <a:solidFill>
                <a:srgbClr val="595959"/>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