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Archivo Narrow"/>
      <p:regular r:id="rId40"/>
      <p:bold r:id="rId41"/>
      <p:italic r:id="rId42"/>
      <p:boldItalic r:id="rId43"/>
    </p:embeddedFont>
    <p:embeddedFont>
      <p:font typeface="Montserrat"/>
      <p:regular r:id="rId44"/>
      <p:bold r:id="rId45"/>
      <p:italic r:id="rId46"/>
      <p:boldItalic r:id="rId47"/>
    </p:embeddedFont>
    <p:embeddedFont>
      <p:font typeface="Archivo Medium"/>
      <p:regular r:id="rId48"/>
      <p:bold r:id="rId49"/>
      <p:italic r:id="rId50"/>
      <p:boldItalic r:id="rId51"/>
    </p:embeddedFont>
    <p:embeddedFont>
      <p:font typeface="Montserrat Medium"/>
      <p:regular r:id="rId52"/>
      <p:bold r:id="rId53"/>
      <p:italic r:id="rId54"/>
      <p:boldItalic r:id="rId55"/>
    </p:embeddedFont>
    <p:embeddedFont>
      <p:font typeface="Archivo Thin"/>
      <p:regular r:id="rId56"/>
      <p:bold r:id="rId57"/>
      <p:italic r:id="rId58"/>
      <p:boldItalic r:id="rId59"/>
    </p:embeddedFont>
    <p:embeddedFont>
      <p:font typeface="Archivo"/>
      <p:regular r:id="rId60"/>
      <p:bold r:id="rId61"/>
      <p:italic r:id="rId62"/>
      <p:boldItalic r:id="rId63"/>
    </p:embeddedFont>
    <p:embeddedFont>
      <p:font typeface="Archivo Black"/>
      <p:regular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5" roundtripDataSignature="AMtx7miy7sOc4dJ9fj+xqTur7WNC8qW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3B870D-E159-4FFB-8ED9-9E67C6C451D2}">
  <a:tblStyle styleId="{B53B870D-E159-4FFB-8ED9-9E67C6C451D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Narrow-regular.fntdata"/><Relationship Id="rId42" Type="http://schemas.openxmlformats.org/officeDocument/2006/relationships/font" Target="fonts/ArchivoNarrow-italic.fntdata"/><Relationship Id="rId41" Type="http://schemas.openxmlformats.org/officeDocument/2006/relationships/font" Target="fonts/ArchivoNarrow-bold.fntdata"/><Relationship Id="rId44" Type="http://schemas.openxmlformats.org/officeDocument/2006/relationships/font" Target="fonts/Montserrat-regular.fntdata"/><Relationship Id="rId43" Type="http://schemas.openxmlformats.org/officeDocument/2006/relationships/font" Target="fonts/ArchivoNarrow-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rchivoMedium-regular.fntdata"/><Relationship Id="rId47" Type="http://schemas.openxmlformats.org/officeDocument/2006/relationships/font" Target="fonts/Montserrat-boldItalic.fntdata"/><Relationship Id="rId49" Type="http://schemas.openxmlformats.org/officeDocument/2006/relationships/font" Target="fonts/Archivo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rchivo-italic.fntdata"/><Relationship Id="rId61" Type="http://schemas.openxmlformats.org/officeDocument/2006/relationships/font" Target="fonts/Archivo-bold.fntdata"/><Relationship Id="rId20" Type="http://schemas.openxmlformats.org/officeDocument/2006/relationships/slide" Target="slides/slide14.xml"/><Relationship Id="rId64" Type="http://schemas.openxmlformats.org/officeDocument/2006/relationships/font" Target="fonts/ArchivoBlack-regular.fntdata"/><Relationship Id="rId63" Type="http://schemas.openxmlformats.org/officeDocument/2006/relationships/font" Target="fonts/Archivo-boldItalic.fntdata"/><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rchiv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chivoMedium-boldItalic.fntdata"/><Relationship Id="rId50" Type="http://schemas.openxmlformats.org/officeDocument/2006/relationships/font" Target="fonts/ArchivoMedium-italic.fntdata"/><Relationship Id="rId53" Type="http://schemas.openxmlformats.org/officeDocument/2006/relationships/font" Target="fonts/MontserratMedium-bold.fntdata"/><Relationship Id="rId52" Type="http://schemas.openxmlformats.org/officeDocument/2006/relationships/font" Target="fonts/MontserratMedium-regular.fntdata"/><Relationship Id="rId11" Type="http://schemas.openxmlformats.org/officeDocument/2006/relationships/slide" Target="slides/slide5.xml"/><Relationship Id="rId55" Type="http://schemas.openxmlformats.org/officeDocument/2006/relationships/font" Target="fonts/MontserratMedium-boldItalic.fntdata"/><Relationship Id="rId10" Type="http://schemas.openxmlformats.org/officeDocument/2006/relationships/slide" Target="slides/slide4.xml"/><Relationship Id="rId54" Type="http://schemas.openxmlformats.org/officeDocument/2006/relationships/font" Target="fonts/MontserratMedium-italic.fntdata"/><Relationship Id="rId13" Type="http://schemas.openxmlformats.org/officeDocument/2006/relationships/slide" Target="slides/slide7.xml"/><Relationship Id="rId57" Type="http://schemas.openxmlformats.org/officeDocument/2006/relationships/font" Target="fonts/ArchivoThin-bold.fntdata"/><Relationship Id="rId12" Type="http://schemas.openxmlformats.org/officeDocument/2006/relationships/slide" Target="slides/slide6.xml"/><Relationship Id="rId56" Type="http://schemas.openxmlformats.org/officeDocument/2006/relationships/font" Target="fonts/ArchivoThin-regular.fntdata"/><Relationship Id="rId15" Type="http://schemas.openxmlformats.org/officeDocument/2006/relationships/slide" Target="slides/slide9.xml"/><Relationship Id="rId59" Type="http://schemas.openxmlformats.org/officeDocument/2006/relationships/font" Target="fonts/ArchivoThin-boldItalic.fntdata"/><Relationship Id="rId14" Type="http://schemas.openxmlformats.org/officeDocument/2006/relationships/slide" Target="slides/slide8.xml"/><Relationship Id="rId58" Type="http://schemas.openxmlformats.org/officeDocument/2006/relationships/font" Target="fonts/ArchivoThin-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6c214894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306c2148940_2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6c2148940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06c2148940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6c2148940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06c2148940_2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6c2148940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306c2148940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6c2148940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06c2148940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6c2148940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306c2148940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6c2148940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306c2148940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6c2148940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306c2148940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6c2148940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306c2148940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6c2148940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306c2148940_2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6c2148940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306c2148940_2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6c2148940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306c2148940_2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6c2148940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306c2148940_2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06c2148940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306c2148940_2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06c2148940_2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306c2148940_2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06c2148940_2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306c2148940_2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06c2148940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306c2148940_2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06c2148940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306c2148940_2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06c2148940_2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306c2148940_2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43c7d123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243c7d123e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07ed1001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307ed1001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07ed1001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307ed1001b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06c2148940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306c2148940_2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1114fcda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31114fcda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71039b6e4688e4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g3471039b6e4688e4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1" name="Google Shape;81;g3471039b6e4688e4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3471039b6e4688e4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3" name="Google Shape;83;g3471039b6e4688e4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3471039b6e4688e4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6bdfb0d3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306bdfb0d37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6c214894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306c2148940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6c214894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06c2148940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6c214894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06c2148940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6c214894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06c2148940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hyperlink" Target="https://www.w3schools.com/jsref/tryit.asp?filename=tryjsref_document_createelement2" TargetMode="External"/><Relationship Id="rId6" Type="http://schemas.openxmlformats.org/officeDocument/2006/relationships/hyperlink" Target="https://www.w3schools.com/jsref/tryit.asp?filename=tryjsref_document_createtextnode2" TargetMode="External"/><Relationship Id="rId7" Type="http://schemas.openxmlformats.org/officeDocument/2006/relationships/hyperlink" Target="https://www.w3schools.com/jsref/met_node_clonenode.asp" TargetMode="External"/><Relationship Id="rId8" Type="http://schemas.openxmlformats.org/officeDocument/2006/relationships/hyperlink" Target="https://developer.mozilla.org/en-US/docs/Web/API/Node/isConnect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hyperlink" Target="https://developer.mozilla.org/en-US/docs/Web/API/Node/cloneNod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hyperlink" Target="https://www.w3schools.com/jsref/prop_node_textcontent.asp" TargetMode="External"/><Relationship Id="rId6" Type="http://schemas.openxmlformats.org/officeDocument/2006/relationships/hyperlink" Target="https://www.w3schools.com/jsref/prop_html_innerhtml.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hyperlink" Target="https://developer.mozilla.org/es/docs/Web/API/EventTarget/addEventListener" TargetMode="External"/><Relationship Id="rId6" Type="http://schemas.openxmlformats.org/officeDocument/2006/relationships/hyperlink" Target="https://developer.mozilla.org/es/docs/Web/API/EventTarget/addEventListener" TargetMode="External"/><Relationship Id="rId7" Type="http://schemas.openxmlformats.org/officeDocument/2006/relationships/hyperlink" Target="https://developer.mozilla.org/es/docs/Web/API/EventTarget/addEventListen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jpg"/><Relationship Id="rId4" Type="http://schemas.openxmlformats.org/officeDocument/2006/relationships/image" Target="../media/image5.jpg"/><Relationship Id="rId5" Type="http://schemas.openxmlformats.org/officeDocument/2006/relationships/image" Target="../media/image15.png"/><Relationship Id="rId6"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jpg"/><Relationship Id="rId4" Type="http://schemas.openxmlformats.org/officeDocument/2006/relationships/image" Target="../media/image5.jpg"/><Relationship Id="rId5" Type="http://schemas.openxmlformats.org/officeDocument/2006/relationships/image" Target="../media/image15.png"/><Relationship Id="rId6" Type="http://schemas.openxmlformats.org/officeDocument/2006/relationships/image" Target="../media/image17.png"/></Relationships>
</file>

<file path=ppt/slides/_rels/slide32.xml.rels><?xml version="1.0" encoding="UTF-8" standalone="yes"?><Relationships xmlns="http://schemas.openxmlformats.org/package/2006/relationships"><Relationship Id="rId11" Type="http://schemas.openxmlformats.org/officeDocument/2006/relationships/hyperlink" Target="https://www.youtube.com/watch?v=L5Yin6K4ARs" TargetMode="External"/><Relationship Id="rId10" Type="http://schemas.openxmlformats.org/officeDocument/2006/relationships/hyperlink" Target="https://www.youtube.com/watch?v=OspjzGQa86g&amp;t=8017s" TargetMode="External"/><Relationship Id="rId13" Type="http://schemas.openxmlformats.org/officeDocument/2006/relationships/hyperlink" Target="https://www.youtube.com/watch?v=cBuTxGdGjM8" TargetMode="External"/><Relationship Id="rId12" Type="http://schemas.openxmlformats.org/officeDocument/2006/relationships/hyperlink" Target="https://www.youtube.com/watch?v=V0tiKDHk7t0"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 Id="rId4" Type="http://schemas.openxmlformats.org/officeDocument/2006/relationships/image" Target="../media/image10.png"/><Relationship Id="rId9" Type="http://schemas.openxmlformats.org/officeDocument/2006/relationships/hyperlink" Target="https://www.youtube.com/watch?v=bYdUoqi6JXE" TargetMode="External"/><Relationship Id="rId5" Type="http://schemas.openxmlformats.org/officeDocument/2006/relationships/hyperlink" Target="https://developer.mozilla.org/es/docs/Web/Events" TargetMode="External"/><Relationship Id="rId6" Type="http://schemas.openxmlformats.org/officeDocument/2006/relationships/hyperlink" Target="https://desarrolloweb.com/articulos/1236.php" TargetMode="External"/><Relationship Id="rId7" Type="http://schemas.openxmlformats.org/officeDocument/2006/relationships/hyperlink" Target="https://developer.mozilla.org/es/docs/Web/API/EventTarget/addEventListener" TargetMode="External"/><Relationship Id="rId8" Type="http://schemas.openxmlformats.org/officeDocument/2006/relationships/hyperlink" Target="https://www.youtube.com/watch?v=Z4TuS0HEJP8&amp;list=PLPl81lqbj-4I2ZOzryjPKxfhK3BzTlaJ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hyperlink" Target="https://simplesnippets.tech/what-is-document-object-modeldom-how-js-interacts-with-dom/" TargetMode="External"/><Relationship Id="rId6" Type="http://schemas.openxmlformats.org/officeDocument/2006/relationships/image" Target="../media/image6.png"/><Relationship Id="rId7"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s://developer.mozilla.org/en-US/docs/Web/API/Node#:~:text=The%20DOM%20Node%20interface%20is,as%20a%20plain%20Node%20ob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649275" y="1795575"/>
            <a:ext cx="5996100" cy="115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7000"/>
              <a:buFont typeface="Arial"/>
              <a:buNone/>
            </a:pPr>
            <a:r>
              <a:rPr b="1" lang="es" sz="7000">
                <a:solidFill>
                  <a:schemeClr val="lt1"/>
                </a:solidFill>
                <a:latin typeface="Archivo"/>
                <a:ea typeface="Archivo"/>
                <a:cs typeface="Archivo"/>
                <a:sym typeface="Archivo"/>
              </a:rPr>
              <a:t>Front-End Js</a:t>
            </a:r>
            <a:endParaRPr b="1" sz="7000">
              <a:solidFill>
                <a:schemeClr val="lt1"/>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7000"/>
              <a:buFont typeface="Arial"/>
              <a:buNone/>
            </a:pPr>
            <a:r>
              <a:t/>
            </a:r>
            <a:endParaRPr b="1" sz="7000">
              <a:solidFill>
                <a:schemeClr val="lt1"/>
              </a:solidFill>
              <a:latin typeface="Archivo"/>
              <a:ea typeface="Archivo"/>
              <a:cs typeface="Archivo"/>
              <a:sym typeface="Archivo"/>
            </a:endParaRPr>
          </a:p>
        </p:txBody>
      </p:sp>
      <p:sp>
        <p:nvSpPr>
          <p:cNvPr id="55" name="Google Shape;55;p1"/>
          <p:cNvSpPr txBox="1"/>
          <p:nvPr/>
        </p:nvSpPr>
        <p:spPr>
          <a:xfrm>
            <a:off x="2369075" y="3118275"/>
            <a:ext cx="44865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Arial"/>
              <a:buNone/>
            </a:pPr>
            <a:r>
              <a:rPr b="0" i="0" lang="es" sz="1500" u="none" cap="none" strike="noStrike">
                <a:solidFill>
                  <a:schemeClr val="lt1"/>
                </a:solidFill>
                <a:latin typeface="Archivo Medium"/>
                <a:ea typeface="Archivo Medium"/>
                <a:cs typeface="Archivo Medium"/>
                <a:sym typeface="Archivo Medium"/>
              </a:rPr>
              <a:t>Clase 1</a:t>
            </a:r>
            <a:r>
              <a:rPr lang="es" sz="1500">
                <a:solidFill>
                  <a:schemeClr val="lt1"/>
                </a:solidFill>
                <a:latin typeface="Archivo Medium"/>
                <a:ea typeface="Archivo Medium"/>
                <a:cs typeface="Archivo Medium"/>
                <a:sym typeface="Archivo Medium"/>
              </a:rPr>
              <a:t>2</a:t>
            </a:r>
            <a:r>
              <a:rPr b="0" i="0" lang="es" sz="1500" u="none" cap="none" strike="noStrike">
                <a:solidFill>
                  <a:schemeClr val="lt1"/>
                </a:solidFill>
                <a:latin typeface="Archivo Medium"/>
                <a:ea typeface="Archivo Medium"/>
                <a:cs typeface="Archivo Medium"/>
                <a:sym typeface="Archivo Medium"/>
              </a:rPr>
              <a:t> -</a:t>
            </a:r>
            <a:r>
              <a:rPr lang="es" sz="1500">
                <a:solidFill>
                  <a:schemeClr val="lt1"/>
                </a:solidFill>
                <a:latin typeface="Archivo Medium"/>
                <a:ea typeface="Archivo Medium"/>
                <a:cs typeface="Archivo Medium"/>
                <a:sym typeface="Archivo Medium"/>
              </a:rPr>
              <a:t> JS 3:</a:t>
            </a:r>
            <a:r>
              <a:rPr b="0" i="0" lang="es" sz="1500" u="none" cap="none" strike="noStrike">
                <a:solidFill>
                  <a:schemeClr val="lt1"/>
                </a:solidFill>
                <a:latin typeface="Archivo Medium"/>
                <a:ea typeface="Archivo Medium"/>
                <a:cs typeface="Archivo Medium"/>
                <a:sym typeface="Archivo Medium"/>
              </a:rPr>
              <a:t> “</a:t>
            </a:r>
            <a:r>
              <a:rPr lang="es" sz="1500">
                <a:solidFill>
                  <a:schemeClr val="lt1"/>
                </a:solidFill>
                <a:latin typeface="Archivo Medium"/>
                <a:ea typeface="Archivo Medium"/>
                <a:cs typeface="Archivo Medium"/>
                <a:sym typeface="Archivo Medium"/>
              </a:rPr>
              <a:t>DOM y eventos</a:t>
            </a:r>
            <a:r>
              <a:rPr b="0" i="0" lang="es" sz="1500" u="none" cap="none" strike="noStrike">
                <a:solidFill>
                  <a:schemeClr val="lt1"/>
                </a:solidFill>
                <a:latin typeface="Archivo Medium"/>
                <a:ea typeface="Archivo Medium"/>
                <a:cs typeface="Archivo Medium"/>
                <a:sym typeface="Archivo Medium"/>
              </a:rPr>
              <a:t>”</a:t>
            </a:r>
            <a:endParaRPr b="0" i="0" sz="1500" u="none" cap="none" strike="noStrike">
              <a:solidFill>
                <a:schemeClr val="lt1"/>
              </a:solidFill>
              <a:latin typeface="Archivo Medium"/>
              <a:ea typeface="Archivo Medium"/>
              <a:cs typeface="Archivo Medium"/>
              <a:sym typeface="Archivo Medium"/>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grpSp>
        <p:nvGrpSpPr>
          <p:cNvPr id="158" name="Google Shape;158;g306c2148940_2_32"/>
          <p:cNvGrpSpPr/>
          <p:nvPr/>
        </p:nvGrpSpPr>
        <p:grpSpPr>
          <a:xfrm>
            <a:off x="8060379" y="344475"/>
            <a:ext cx="670072" cy="721457"/>
            <a:chOff x="0" y="-9525"/>
            <a:chExt cx="354123" cy="394843"/>
          </a:xfrm>
        </p:grpSpPr>
        <p:sp>
          <p:nvSpPr>
            <p:cNvPr id="159" name="Google Shape;159;g306c2148940_2_3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60" name="Google Shape;160;g306c2148940_2_3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61" name="Google Shape;161;g306c2148940_2_32"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62" name="Google Shape;162;g306c2148940_2_32"/>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Los métodos que comienzan con get devuelven un valor. Los que comienzan con set modifican o establecen un valor.</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El argumento del método</a:t>
            </a:r>
            <a:r>
              <a:rPr b="1" lang="es">
                <a:solidFill>
                  <a:schemeClr val="dk1"/>
                </a:solidFill>
                <a:latin typeface="Archivo Narrow"/>
                <a:ea typeface="Archivo Narrow"/>
                <a:cs typeface="Archivo Narrow"/>
                <a:sym typeface="Archivo Narrow"/>
              </a:rPr>
              <a:t> getElementById() </a:t>
            </a:r>
            <a:r>
              <a:rPr lang="es">
                <a:solidFill>
                  <a:schemeClr val="dk1"/>
                </a:solidFill>
                <a:latin typeface="Archivo Narrow"/>
                <a:ea typeface="Archivo Narrow"/>
                <a:cs typeface="Archivo Narrow"/>
                <a:sym typeface="Archivo Narrow"/>
              </a:rPr>
              <a:t>es el id del elemento, y retorna el objeto referenciado. El método innerHTML() escribe código HTML en un elemento. El argumento es una cadena de texto, y si usamos  comillas invertidas (` ) para definir el string, se respetan los saltos de línea.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b="1" lang="es">
                <a:solidFill>
                  <a:schemeClr val="dk1"/>
                </a:solidFill>
                <a:latin typeface="Archivo Narrow"/>
                <a:ea typeface="Archivo Narrow"/>
                <a:cs typeface="Archivo Narrow"/>
                <a:sym typeface="Archivo Narrow"/>
              </a:rPr>
              <a:t>getElementsByClassName </a:t>
            </a:r>
            <a:r>
              <a:rPr lang="es">
                <a:solidFill>
                  <a:schemeClr val="dk1"/>
                </a:solidFill>
                <a:latin typeface="Archivo Narrow"/>
                <a:ea typeface="Archivo Narrow"/>
                <a:cs typeface="Archivo Narrow"/>
                <a:sym typeface="Archivo Narrow"/>
              </a:rPr>
              <a:t>retorna un array de objetos, ya que pueden existir múltiples elementos de una clase CSS. </a:t>
            </a:r>
            <a:endParaRPr sz="1650">
              <a:solidFill>
                <a:srgbClr val="595959"/>
              </a:solidFill>
              <a:latin typeface="Montserrat"/>
              <a:ea typeface="Montserrat"/>
              <a:cs typeface="Montserrat"/>
              <a:sym typeface="Montserrat"/>
            </a:endParaRPr>
          </a:p>
        </p:txBody>
      </p:sp>
      <p:cxnSp>
        <p:nvCxnSpPr>
          <p:cNvPr id="163" name="Google Shape;163;g306c2148940_2_3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164" name="Google Shape;164;g306c2148940_2_3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65" name="Google Shape;165;g306c2148940_2_32"/>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Modificar documento</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grpSp>
        <p:nvGrpSpPr>
          <p:cNvPr id="170" name="Google Shape;170;g306c2148940_2_40"/>
          <p:cNvGrpSpPr/>
          <p:nvPr/>
        </p:nvGrpSpPr>
        <p:grpSpPr>
          <a:xfrm>
            <a:off x="8060379" y="344475"/>
            <a:ext cx="670072" cy="721457"/>
            <a:chOff x="0" y="-9525"/>
            <a:chExt cx="354123" cy="394843"/>
          </a:xfrm>
        </p:grpSpPr>
        <p:sp>
          <p:nvSpPr>
            <p:cNvPr id="171" name="Google Shape;171;g306c2148940_2_4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2" name="Google Shape;172;g306c2148940_2_4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73" name="Google Shape;173;g306c2148940_2_40"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74" name="Google Shape;174;g306c2148940_2_40"/>
          <p:cNvSpPr txBox="1"/>
          <p:nvPr/>
        </p:nvSpPr>
        <p:spPr>
          <a:xfrm>
            <a:off x="474175" y="1675075"/>
            <a:ext cx="4140000" cy="237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código del ejemplo guarda en el </a:t>
            </a:r>
            <a:r>
              <a:rPr b="1" lang="es">
                <a:solidFill>
                  <a:schemeClr val="dk1"/>
                </a:solidFill>
                <a:latin typeface="Archivo Narrow"/>
                <a:ea typeface="Archivo Narrow"/>
                <a:cs typeface="Archivo Narrow"/>
                <a:sym typeface="Archivo Narrow"/>
              </a:rPr>
              <a:t>array x</a:t>
            </a:r>
            <a:r>
              <a:rPr lang="es">
                <a:solidFill>
                  <a:schemeClr val="dk1"/>
                </a:solidFill>
                <a:latin typeface="Archivo Narrow"/>
                <a:ea typeface="Archivo Narrow"/>
                <a:cs typeface="Archivo Narrow"/>
                <a:sym typeface="Archivo Narrow"/>
              </a:rPr>
              <a:t> todos los elementos (objetos) de la página HTML que sean de la clase “ejemplo”.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Luego, al elemento x[0] se le modifica su contenido utilizando el método  innertHTML. El segundo &lt;div&gt; permanece inalterado, porque es el elemento [1] del arreglo.</a:t>
            </a:r>
            <a:endParaRPr sz="1650">
              <a:solidFill>
                <a:srgbClr val="595959"/>
              </a:solidFill>
              <a:latin typeface="Montserrat"/>
              <a:ea typeface="Montserrat"/>
              <a:cs typeface="Montserrat"/>
              <a:sym typeface="Montserrat"/>
            </a:endParaRPr>
          </a:p>
        </p:txBody>
      </p:sp>
      <p:sp>
        <p:nvSpPr>
          <p:cNvPr id="175" name="Google Shape;175;g306c2148940_2_40"/>
          <p:cNvSpPr/>
          <p:nvPr/>
        </p:nvSpPr>
        <p:spPr>
          <a:xfrm>
            <a:off x="4638025" y="1304875"/>
            <a:ext cx="4074000" cy="3111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DOCTYPE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&gt;DOM&lt;/</a:t>
            </a:r>
            <a:r>
              <a:rPr b="0" i="0" lang="es" sz="1200" u="none" cap="none" strike="noStrike">
                <a:solidFill>
                  <a:srgbClr val="F92672"/>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&gt;Solo cambia el primer elemento:&lt;/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div</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"ejemplo"</a:t>
            </a:r>
            <a:r>
              <a:rPr b="0" i="0" lang="es" sz="1200" u="none" cap="none" strike="noStrike">
                <a:solidFill>
                  <a:srgbClr val="D5CED9"/>
                </a:solidFill>
                <a:highlight>
                  <a:srgbClr val="23262E"/>
                </a:highlight>
                <a:latin typeface="Consolas"/>
                <a:ea typeface="Consolas"/>
                <a:cs typeface="Consolas"/>
                <a:sym typeface="Consolas"/>
              </a:rPr>
              <a:t>&gt;Elemento 1&lt;/</a:t>
            </a:r>
            <a:r>
              <a:rPr b="0" i="0" lang="es" sz="1200" u="none" cap="none" strike="noStrike">
                <a:solidFill>
                  <a:srgbClr val="F92672"/>
                </a:solidFill>
                <a:highlight>
                  <a:srgbClr val="23262E"/>
                </a:highlight>
                <a:latin typeface="Consolas"/>
                <a:ea typeface="Consolas"/>
                <a:cs typeface="Consolas"/>
                <a:sym typeface="Consolas"/>
              </a:rPr>
              <a:t>div</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div</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"ejemplo"</a:t>
            </a:r>
            <a:r>
              <a:rPr b="0" i="0" lang="es" sz="1200" u="none" cap="none" strike="noStrike">
                <a:solidFill>
                  <a:srgbClr val="D5CED9"/>
                </a:solidFill>
                <a:highlight>
                  <a:srgbClr val="23262E"/>
                </a:highlight>
                <a:latin typeface="Consolas"/>
                <a:ea typeface="Consolas"/>
                <a:cs typeface="Consolas"/>
                <a:sym typeface="Consolas"/>
              </a:rPr>
              <a:t>&gt;Elemento 2&lt;/</a:t>
            </a:r>
            <a:r>
              <a:rPr b="0" i="0" lang="es" sz="1200" u="none" cap="none" strike="noStrike">
                <a:solidFill>
                  <a:srgbClr val="F92672"/>
                </a:solidFill>
                <a:highlight>
                  <a:srgbClr val="23262E"/>
                </a:highlight>
                <a:latin typeface="Consolas"/>
                <a:ea typeface="Consolas"/>
                <a:cs typeface="Consolas"/>
                <a:sym typeface="Consolas"/>
              </a:rPr>
              <a:t>div</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getElementsByClassName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"ejemplo"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0</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innerHTML</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"Hola Codo a Codo!"</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latin typeface="Consolas"/>
              <a:ea typeface="Consolas"/>
              <a:cs typeface="Consolas"/>
              <a:sym typeface="Consolas"/>
            </a:endParaRPr>
          </a:p>
        </p:txBody>
      </p:sp>
      <p:cxnSp>
        <p:nvCxnSpPr>
          <p:cNvPr id="176" name="Google Shape;176;g306c2148940_2_4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177" name="Google Shape;177;g306c2148940_2_4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78" name="Google Shape;178;g306c2148940_2_40"/>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Modificar documento</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grpSp>
        <p:nvGrpSpPr>
          <p:cNvPr id="183" name="Google Shape;183;g306c2148940_2_48"/>
          <p:cNvGrpSpPr/>
          <p:nvPr/>
        </p:nvGrpSpPr>
        <p:grpSpPr>
          <a:xfrm>
            <a:off x="8060379" y="344475"/>
            <a:ext cx="670072" cy="721457"/>
            <a:chOff x="0" y="-9525"/>
            <a:chExt cx="354123" cy="394843"/>
          </a:xfrm>
        </p:grpSpPr>
        <p:sp>
          <p:nvSpPr>
            <p:cNvPr id="184" name="Google Shape;184;g306c2148940_2_4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85" name="Google Shape;185;g306c2148940_2_4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86" name="Google Shape;186;g306c2148940_2_4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87" name="Google Shape;187;g306c2148940_2_48"/>
          <p:cNvSpPr txBox="1"/>
          <p:nvPr/>
        </p:nvSpPr>
        <p:spPr>
          <a:xfrm>
            <a:off x="474175" y="1901575"/>
            <a:ext cx="4140000" cy="206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código del ejemplo espera a que se dispare el evento “onclick” del botón, que invoca a la función “cambiarTexto”.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La función guarda en el array x todos los elementos (objetos) de la página HTML que sean de la clase “ejemplo”, los recorre usando un bucle for,  y usando su método innerHTML les cambia su contenido.</a:t>
            </a:r>
            <a:endParaRPr sz="1650">
              <a:solidFill>
                <a:srgbClr val="595959"/>
              </a:solidFill>
              <a:latin typeface="Montserrat"/>
              <a:ea typeface="Montserrat"/>
              <a:cs typeface="Montserrat"/>
              <a:sym typeface="Montserrat"/>
            </a:endParaRPr>
          </a:p>
        </p:txBody>
      </p:sp>
      <p:sp>
        <p:nvSpPr>
          <p:cNvPr id="188" name="Google Shape;188;g306c2148940_2_48"/>
          <p:cNvSpPr/>
          <p:nvPr/>
        </p:nvSpPr>
        <p:spPr>
          <a:xfrm>
            <a:off x="4638025" y="1304875"/>
            <a:ext cx="4074000" cy="3262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DOCTYPE</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body</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h1</a:t>
            </a:r>
            <a:r>
              <a:rPr b="0" i="0" lang="es" sz="1000" u="none" cap="none" strike="noStrike">
                <a:solidFill>
                  <a:srgbClr val="D5CED9"/>
                </a:solidFill>
                <a:highlight>
                  <a:srgbClr val="23262E"/>
                </a:highlight>
                <a:latin typeface="Consolas"/>
                <a:ea typeface="Consolas"/>
                <a:cs typeface="Consolas"/>
                <a:sym typeface="Consolas"/>
              </a:rPr>
              <a:t>&gt;DOM&lt;/</a:t>
            </a:r>
            <a:r>
              <a:rPr b="0" i="0" lang="es" sz="1000" u="none" cap="none" strike="noStrike">
                <a:solidFill>
                  <a:srgbClr val="F92672"/>
                </a:solidFill>
                <a:highlight>
                  <a:srgbClr val="23262E"/>
                </a:highlight>
                <a:latin typeface="Consolas"/>
                <a:ea typeface="Consolas"/>
                <a:cs typeface="Consolas"/>
                <a:sym typeface="Consolas"/>
              </a:rPr>
              <a:t>h1</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p</a:t>
            </a:r>
            <a:r>
              <a:rPr b="0" i="0" lang="es" sz="1000" u="none" cap="none" strike="noStrike">
                <a:solidFill>
                  <a:srgbClr val="D5CED9"/>
                </a:solidFill>
                <a:highlight>
                  <a:srgbClr val="23262E"/>
                </a:highlight>
                <a:latin typeface="Consolas"/>
                <a:ea typeface="Consolas"/>
                <a:cs typeface="Consolas"/>
                <a:sym typeface="Consolas"/>
              </a:rPr>
              <a:t>&gt;Cambiar todos los elementos:&lt;/</a:t>
            </a:r>
            <a:r>
              <a:rPr b="0" i="0" lang="es" sz="1000" u="none" cap="none" strike="noStrike">
                <a:solidFill>
                  <a:srgbClr val="F92672"/>
                </a:solidFill>
                <a:highlight>
                  <a:srgbClr val="23262E"/>
                </a:highlight>
                <a:latin typeface="Consolas"/>
                <a:ea typeface="Consolas"/>
                <a:cs typeface="Consolas"/>
                <a:sym typeface="Consolas"/>
              </a:rPr>
              <a:t>p</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class</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"ejemplo"</a:t>
            </a:r>
            <a:r>
              <a:rPr b="0" i="0" lang="es" sz="1000" u="none" cap="none" strike="noStrike">
                <a:solidFill>
                  <a:srgbClr val="D5CED9"/>
                </a:solidFill>
                <a:highlight>
                  <a:srgbClr val="23262E"/>
                </a:highlight>
                <a:latin typeface="Consolas"/>
                <a:ea typeface="Consolas"/>
                <a:cs typeface="Consolas"/>
                <a:sym typeface="Consolas"/>
              </a:rPr>
              <a:t>&gt;Elemento 1&lt;/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class</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"ejemplo"</a:t>
            </a:r>
            <a:r>
              <a:rPr b="0" i="0" lang="es" sz="1000" u="none" cap="none" strike="noStrike">
                <a:solidFill>
                  <a:srgbClr val="D5CED9"/>
                </a:solidFill>
                <a:highlight>
                  <a:srgbClr val="23262E"/>
                </a:highlight>
                <a:latin typeface="Consolas"/>
                <a:ea typeface="Consolas"/>
                <a:cs typeface="Consolas"/>
                <a:sym typeface="Consolas"/>
              </a:rPr>
              <a:t>&gt;Elemento 2&lt;/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class</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"ejemplo"</a:t>
            </a:r>
            <a:r>
              <a:rPr b="0" i="0" lang="es" sz="1000" u="none" cap="none" strike="noStrike">
                <a:solidFill>
                  <a:srgbClr val="D5CED9"/>
                </a:solidFill>
                <a:highlight>
                  <a:srgbClr val="23262E"/>
                </a:highlight>
                <a:latin typeface="Consolas"/>
                <a:ea typeface="Consolas"/>
                <a:cs typeface="Consolas"/>
                <a:sym typeface="Consolas"/>
              </a:rPr>
              <a:t>&gt;Elemento 3&lt;/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script</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function</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cambiarTexto</a:t>
            </a: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var</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x</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F39C12"/>
                </a:solidFill>
                <a:highlight>
                  <a:srgbClr val="23262E"/>
                </a:highlight>
                <a:latin typeface="Consolas"/>
                <a:ea typeface="Consolas"/>
                <a:cs typeface="Consolas"/>
                <a:sym typeface="Consolas"/>
              </a:rPr>
              <a:t>document</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getElementsByClassName</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"ejemplo"</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for</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i</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0</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i</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&lt;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x</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length</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i</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x</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i</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innerHTML</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"Codo a Codo! "</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i</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F39C12"/>
                </a:solidFill>
                <a:highlight>
                  <a:srgbClr val="23262E"/>
                </a:highlight>
                <a:latin typeface="Consolas"/>
                <a:ea typeface="Consolas"/>
                <a:cs typeface="Consolas"/>
                <a:sym typeface="Consolas"/>
              </a:rPr>
              <a:t>1</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script</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button</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onclick</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cambiarTexto</a:t>
            </a:r>
            <a:r>
              <a:rPr b="0" i="0" lang="es" sz="1000" u="none" cap="none" strike="noStrike">
                <a:solidFill>
                  <a:srgbClr val="96E072"/>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Cambiar todos los párrafos&lt;/</a:t>
            </a:r>
            <a:r>
              <a:rPr b="0" i="0" lang="es" sz="1000" u="none" cap="none" strike="noStrike">
                <a:solidFill>
                  <a:srgbClr val="F92672"/>
                </a:solidFill>
                <a:highlight>
                  <a:srgbClr val="23262E"/>
                </a:highlight>
                <a:latin typeface="Consolas"/>
                <a:ea typeface="Consolas"/>
                <a:cs typeface="Consolas"/>
                <a:sym typeface="Consolas"/>
              </a:rPr>
              <a:t>button</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body</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p:txBody>
      </p:sp>
      <p:cxnSp>
        <p:nvCxnSpPr>
          <p:cNvPr id="189" name="Google Shape;189;g306c2148940_2_4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190" name="Google Shape;190;g306c2148940_2_4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91" name="Google Shape;191;g306c2148940_2_48"/>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Modificar documento</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grpSp>
        <p:nvGrpSpPr>
          <p:cNvPr id="196" name="Google Shape;196;g306c2148940_2_56"/>
          <p:cNvGrpSpPr/>
          <p:nvPr/>
        </p:nvGrpSpPr>
        <p:grpSpPr>
          <a:xfrm>
            <a:off x="8060379" y="344475"/>
            <a:ext cx="670072" cy="721457"/>
            <a:chOff x="0" y="-9525"/>
            <a:chExt cx="354123" cy="394843"/>
          </a:xfrm>
        </p:grpSpPr>
        <p:sp>
          <p:nvSpPr>
            <p:cNvPr id="197" name="Google Shape;197;g306c2148940_2_5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98" name="Google Shape;198;g306c2148940_2_5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99" name="Google Shape;199;g306c2148940_2_56"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00" name="Google Shape;200;g306c2148940_2_56"/>
          <p:cNvSpPr txBox="1"/>
          <p:nvPr/>
        </p:nvSpPr>
        <p:spPr>
          <a:xfrm>
            <a:off x="588125" y="1304875"/>
            <a:ext cx="78582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De forma similar funcionan los métodos </a:t>
            </a:r>
            <a:r>
              <a:rPr b="1" lang="es">
                <a:solidFill>
                  <a:schemeClr val="dk1"/>
                </a:solidFill>
                <a:latin typeface="Archivo Narrow"/>
                <a:ea typeface="Archivo Narrow"/>
                <a:cs typeface="Archivo Narrow"/>
                <a:sym typeface="Archivo Narrow"/>
              </a:rPr>
              <a:t>getElementsByName(name) </a:t>
            </a:r>
            <a:r>
              <a:rPr lang="es">
                <a:solidFill>
                  <a:schemeClr val="dk1"/>
                </a:solidFill>
                <a:latin typeface="Archivo Narrow"/>
                <a:ea typeface="Archivo Narrow"/>
                <a:cs typeface="Archivo Narrow"/>
                <a:sym typeface="Archivo Narrow"/>
              </a:rPr>
              <a:t>y</a:t>
            </a:r>
            <a:r>
              <a:rPr b="1" lang="es">
                <a:solidFill>
                  <a:schemeClr val="dk1"/>
                </a:solidFill>
                <a:latin typeface="Archivo Narrow"/>
                <a:ea typeface="Archivo Narrow"/>
                <a:cs typeface="Archivo Narrow"/>
                <a:sym typeface="Archivo Narrow"/>
              </a:rPr>
              <a:t> getElementsByTagName(tag), </a:t>
            </a:r>
            <a:r>
              <a:rPr lang="es">
                <a:solidFill>
                  <a:schemeClr val="dk1"/>
                </a:solidFill>
                <a:latin typeface="Archivo Narrow"/>
                <a:ea typeface="Archivo Narrow"/>
                <a:cs typeface="Archivo Narrow"/>
                <a:sym typeface="Archivo Narrow"/>
              </a:rPr>
              <a:t>que se encargan de buscar elementos HTML por su atributo name o por su tag (etiqueta) de elemento HTML, respectivamente. En el siguiente ejemplo las constantes nicknames y divs contendrán una lista de objetos:</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
        <p:nvSpPr>
          <p:cNvPr id="201" name="Google Shape;201;g306c2148940_2_56"/>
          <p:cNvSpPr/>
          <p:nvPr/>
        </p:nvSpPr>
        <p:spPr>
          <a:xfrm>
            <a:off x="1978050" y="2482875"/>
            <a:ext cx="5187900" cy="1250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F6167"/>
              </a:buClr>
              <a:buSzPts val="1400"/>
              <a:buFont typeface="Consolas"/>
              <a:buNone/>
            </a:pPr>
            <a:r>
              <a:rPr b="0" i="0" lang="es" sz="1200" u="none" cap="none" strike="noStrike">
                <a:solidFill>
                  <a:srgbClr val="5F6167"/>
                </a:solidFill>
                <a:latin typeface="Consolas"/>
                <a:ea typeface="Consolas"/>
                <a:cs typeface="Consolas"/>
                <a:sym typeface="Consolas"/>
              </a:rPr>
              <a:t>// Obtiene todos los elementos con atributo name="nickname"</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nicknames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getElementsByName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"nickname"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br>
              <a:rPr b="0" i="0" lang="es" sz="1200" u="none" cap="none" strike="noStrike">
                <a:solidFill>
                  <a:srgbClr val="000000"/>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Obtiene todos los elementos &lt;div&gt; de la página</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divs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getElementsByTagName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cxnSp>
        <p:nvCxnSpPr>
          <p:cNvPr id="202" name="Google Shape;202;g306c2148940_2_5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203" name="Google Shape;203;g306c2148940_2_5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04" name="Google Shape;204;g306c2148940_2_56"/>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Modificar documento</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grpSp>
        <p:nvGrpSpPr>
          <p:cNvPr id="209" name="Google Shape;209;g306c2148940_2_64"/>
          <p:cNvGrpSpPr/>
          <p:nvPr/>
        </p:nvGrpSpPr>
        <p:grpSpPr>
          <a:xfrm>
            <a:off x="8060379" y="344475"/>
            <a:ext cx="670072" cy="721457"/>
            <a:chOff x="0" y="-9525"/>
            <a:chExt cx="354123" cy="394843"/>
          </a:xfrm>
        </p:grpSpPr>
        <p:sp>
          <p:nvSpPr>
            <p:cNvPr id="210" name="Google Shape;210;g306c2148940_2_6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11" name="Google Shape;211;g306c2148940_2_6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12" name="Google Shape;212;g306c2148940_2_64"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13" name="Google Shape;213;g306c2148940_2_64"/>
          <p:cNvSpPr txBox="1"/>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Métodos</a:t>
            </a:r>
            <a:r>
              <a:rPr b="1" lang="es">
                <a:solidFill>
                  <a:schemeClr val="dk1"/>
                </a:solidFill>
                <a:latin typeface="Archivo Narrow"/>
                <a:ea typeface="Archivo Narrow"/>
                <a:cs typeface="Archivo Narrow"/>
                <a:sym typeface="Archivo Narrow"/>
              </a:rPr>
              <a:t> </a:t>
            </a:r>
            <a:r>
              <a:rPr b="1" lang="es">
                <a:solidFill>
                  <a:schemeClr val="dk1"/>
                </a:solidFill>
                <a:latin typeface="Archivo Narrow"/>
                <a:ea typeface="Archivo Narrow"/>
                <a:cs typeface="Archivo Narrow"/>
                <a:sym typeface="Archivo Narrow"/>
              </a:rPr>
              <a:t>más</a:t>
            </a:r>
            <a:r>
              <a:rPr b="1" lang="es">
                <a:solidFill>
                  <a:schemeClr val="dk1"/>
                </a:solidFill>
                <a:latin typeface="Archivo Narrow"/>
                <a:ea typeface="Archivo Narrow"/>
                <a:cs typeface="Archivo Narrow"/>
                <a:sym typeface="Archivo Narrow"/>
              </a:rPr>
              <a:t> recientes</a:t>
            </a:r>
            <a:endParaRPr b="1">
              <a:solidFill>
                <a:schemeClr val="dk1"/>
              </a:solidFill>
              <a:latin typeface="Archivo Narrow"/>
              <a:ea typeface="Archivo Narrow"/>
              <a:cs typeface="Archivo Narrow"/>
              <a:sym typeface="Archivo Narrow"/>
            </a:endParaRPr>
          </a:p>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En los últimos años JS ha añadido dos nuevos métodos de búsqueda de elementos que son simples de usar, sobre todo si conocemos los selectores CSS. Son los métodos .querySelector() y .querySelectorAll():</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pic>
        <p:nvPicPr>
          <p:cNvPr id="214" name="Google Shape;214;g306c2148940_2_64"/>
          <p:cNvPicPr preferRelativeResize="0"/>
          <p:nvPr/>
        </p:nvPicPr>
        <p:blipFill rotWithShape="1">
          <a:blip r:embed="rId5">
            <a:alphaModFix/>
          </a:blip>
          <a:srcRect b="0" l="0" r="0" t="0"/>
          <a:stretch/>
        </p:blipFill>
        <p:spPr>
          <a:xfrm>
            <a:off x="1029000" y="2217400"/>
            <a:ext cx="7085999" cy="1266000"/>
          </a:xfrm>
          <a:prstGeom prst="rect">
            <a:avLst/>
          </a:prstGeom>
          <a:noFill/>
          <a:ln>
            <a:noFill/>
          </a:ln>
        </p:spPr>
      </p:pic>
      <p:sp>
        <p:nvSpPr>
          <p:cNvPr id="215" name="Google Shape;215;g306c2148940_2_64"/>
          <p:cNvSpPr txBox="1"/>
          <p:nvPr/>
        </p:nvSpPr>
        <p:spPr>
          <a:xfrm>
            <a:off x="584425" y="3551850"/>
            <a:ext cx="8382900" cy="90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Con estos métodos podemos reemplazar los “métodos tradicionales” e incluso realizar nuevas intervenciones en el DOM gracias a su flexibilidad.</a:t>
            </a:r>
            <a:endParaRPr>
              <a:solidFill>
                <a:schemeClr val="dk1"/>
              </a:solidFill>
              <a:latin typeface="Archivo Narrow"/>
              <a:ea typeface="Archivo Narrow"/>
              <a:cs typeface="Archivo Narrow"/>
              <a:sym typeface="Archivo Narrow"/>
            </a:endParaRPr>
          </a:p>
        </p:txBody>
      </p:sp>
      <p:cxnSp>
        <p:nvCxnSpPr>
          <p:cNvPr id="216" name="Google Shape;216;g306c2148940_2_6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217" name="Google Shape;217;g306c2148940_2_6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18" name="Google Shape;218;g306c2148940_2_64"/>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Modificar documento</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grpSp>
        <p:nvGrpSpPr>
          <p:cNvPr id="223" name="Google Shape;223;g306c2148940_2_72"/>
          <p:cNvGrpSpPr/>
          <p:nvPr/>
        </p:nvGrpSpPr>
        <p:grpSpPr>
          <a:xfrm>
            <a:off x="8060379" y="344475"/>
            <a:ext cx="670072" cy="721457"/>
            <a:chOff x="0" y="-9525"/>
            <a:chExt cx="354123" cy="394843"/>
          </a:xfrm>
        </p:grpSpPr>
        <p:sp>
          <p:nvSpPr>
            <p:cNvPr id="224" name="Google Shape;224;g306c2148940_2_7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5" name="Google Shape;225;g306c2148940_2_7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26" name="Google Shape;226;g306c2148940_2_72"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27" name="Google Shape;227;g306c2148940_2_72"/>
          <p:cNvSpPr txBox="1"/>
          <p:nvPr/>
        </p:nvSpPr>
        <p:spPr>
          <a:xfrm>
            <a:off x="432025" y="1304875"/>
            <a:ext cx="8382900" cy="1130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a:solidFill>
                  <a:schemeClr val="dk1"/>
                </a:solidFill>
                <a:latin typeface="Archivo Narrow"/>
                <a:ea typeface="Archivo Narrow"/>
                <a:cs typeface="Archivo Narrow"/>
                <a:sym typeface="Archivo Narrow"/>
              </a:rPr>
              <a:t>.querySelector(selector) </a:t>
            </a:r>
            <a:r>
              <a:rPr lang="es">
                <a:solidFill>
                  <a:schemeClr val="dk1"/>
                </a:solidFill>
                <a:latin typeface="Archivo Narrow"/>
                <a:ea typeface="Archivo Narrow"/>
                <a:cs typeface="Archivo Narrow"/>
                <a:sym typeface="Archivo Narrow"/>
              </a:rPr>
              <a:t>devuelve el primer elemento que encaja con el selector CSS suministrado en selector. Al igual que </a:t>
            </a:r>
            <a:r>
              <a:rPr b="1" lang="es">
                <a:solidFill>
                  <a:schemeClr val="dk1"/>
                </a:solidFill>
                <a:latin typeface="Archivo Narrow"/>
                <a:ea typeface="Archivo Narrow"/>
                <a:cs typeface="Archivo Narrow"/>
                <a:sym typeface="Archivo Narrow"/>
              </a:rPr>
              <a:t>.getElementById()</a:t>
            </a:r>
            <a:r>
              <a:rPr lang="es">
                <a:solidFill>
                  <a:schemeClr val="dk1"/>
                </a:solidFill>
                <a:latin typeface="Archivo Narrow"/>
                <a:ea typeface="Archivo Narrow"/>
                <a:cs typeface="Archivo Narrow"/>
                <a:sym typeface="Archivo Narrow"/>
              </a:rPr>
              <a:t>, en caso de no coincidir con ninguno devuelve null.</a:t>
            </a:r>
            <a:endParaRPr sz="1650">
              <a:solidFill>
                <a:srgbClr val="595959"/>
              </a:solidFill>
              <a:latin typeface="Montserrat"/>
              <a:ea typeface="Montserrat"/>
              <a:cs typeface="Montserrat"/>
              <a:sym typeface="Montserrat"/>
            </a:endParaRPr>
          </a:p>
        </p:txBody>
      </p:sp>
      <p:sp>
        <p:nvSpPr>
          <p:cNvPr id="228" name="Google Shape;228;g306c2148940_2_72"/>
          <p:cNvSpPr txBox="1"/>
          <p:nvPr/>
        </p:nvSpPr>
        <p:spPr>
          <a:xfrm>
            <a:off x="584425" y="2938600"/>
            <a:ext cx="8382900" cy="163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En la primera línea incluimos en el argumento un # porque se trata de un id. En la segunda estamos recuperando el primer elemento con clase info que esté dentro de un elemento de la clase main. Eso podría realizarse con los métodos tradicionales, pero sería necesario un código más extenso y complejo. querySelector() simplifica el proceso.</a:t>
            </a:r>
            <a:endParaRPr sz="1650">
              <a:solidFill>
                <a:srgbClr val="595959"/>
              </a:solidFill>
              <a:latin typeface="Montserrat"/>
              <a:ea typeface="Montserrat"/>
              <a:cs typeface="Montserrat"/>
              <a:sym typeface="Montserrat"/>
            </a:endParaRPr>
          </a:p>
        </p:txBody>
      </p:sp>
      <p:sp>
        <p:nvSpPr>
          <p:cNvPr id="229" name="Google Shape;229;g306c2148940_2_72"/>
          <p:cNvSpPr/>
          <p:nvPr/>
        </p:nvSpPr>
        <p:spPr>
          <a:xfrm>
            <a:off x="1171075" y="2161425"/>
            <a:ext cx="6904800" cy="518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page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"#page"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&lt;div id="page"&gt;&lt;/div&gt;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info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".main .info"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&lt;div class="info"&gt;&lt;/div&gt;</a:t>
            </a:r>
            <a:endParaRPr b="0" i="0" sz="1200" u="none" cap="none" strike="noStrike">
              <a:solidFill>
                <a:srgbClr val="000000"/>
              </a:solidFill>
              <a:latin typeface="Consolas"/>
              <a:ea typeface="Consolas"/>
              <a:cs typeface="Consolas"/>
              <a:sym typeface="Consolas"/>
            </a:endParaRPr>
          </a:p>
        </p:txBody>
      </p:sp>
      <p:cxnSp>
        <p:nvCxnSpPr>
          <p:cNvPr id="230" name="Google Shape;230;g306c2148940_2_7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231" name="Google Shape;231;g306c2148940_2_7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32" name="Google Shape;232;g306c2148940_2_72"/>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Modificar documento</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grpSp>
        <p:nvGrpSpPr>
          <p:cNvPr id="237" name="Google Shape;237;g306c2148940_2_80"/>
          <p:cNvGrpSpPr/>
          <p:nvPr/>
        </p:nvGrpSpPr>
        <p:grpSpPr>
          <a:xfrm>
            <a:off x="8060379" y="344475"/>
            <a:ext cx="670072" cy="721457"/>
            <a:chOff x="0" y="-9525"/>
            <a:chExt cx="354123" cy="394843"/>
          </a:xfrm>
        </p:grpSpPr>
        <p:sp>
          <p:nvSpPr>
            <p:cNvPr id="238" name="Google Shape;238;g306c2148940_2_8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9" name="Google Shape;239;g306c2148940_2_8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40" name="Google Shape;240;g306c2148940_2_80"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41" name="Google Shape;241;g306c2148940_2_80"/>
          <p:cNvSpPr txBox="1"/>
          <p:nvPr/>
        </p:nvSpPr>
        <p:spPr>
          <a:xfrm>
            <a:off x="432025" y="11524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El método </a:t>
            </a:r>
            <a:r>
              <a:rPr b="1" lang="es">
                <a:solidFill>
                  <a:schemeClr val="dk1"/>
                </a:solidFill>
                <a:latin typeface="Archivo Narrow"/>
                <a:ea typeface="Archivo Narrow"/>
                <a:cs typeface="Archivo Narrow"/>
                <a:sym typeface="Archivo Narrow"/>
              </a:rPr>
              <a:t>.querySelectorAll(selector) </a:t>
            </a:r>
            <a:r>
              <a:rPr lang="es">
                <a:solidFill>
                  <a:schemeClr val="dk1"/>
                </a:solidFill>
                <a:latin typeface="Archivo Narrow"/>
                <a:ea typeface="Archivo Narrow"/>
                <a:cs typeface="Archivo Narrow"/>
                <a:sym typeface="Archivo Narrow"/>
              </a:rPr>
              <a:t>es similar a .que</a:t>
            </a:r>
            <a:r>
              <a:rPr b="1" lang="es">
                <a:solidFill>
                  <a:schemeClr val="dk1"/>
                </a:solidFill>
                <a:latin typeface="Archivo Narrow"/>
                <a:ea typeface="Archivo Narrow"/>
                <a:cs typeface="Archivo Narrow"/>
                <a:sym typeface="Archivo Narrow"/>
              </a:rPr>
              <a:t>rySelector(), pero en caso de que haya más de un elemento que se ajuste a lo indicado por selector,  devuelve un array con todos los element</a:t>
            </a:r>
            <a:r>
              <a:rPr lang="es">
                <a:solidFill>
                  <a:schemeClr val="dk1"/>
                </a:solidFill>
                <a:latin typeface="Archivo Narrow"/>
                <a:ea typeface="Archivo Narrow"/>
                <a:cs typeface="Archivo Narrow"/>
                <a:sym typeface="Archivo Narrow"/>
              </a:rPr>
              <a:t>os que coinciden con él: </a:t>
            </a:r>
            <a:endParaRPr sz="1650">
              <a:solidFill>
                <a:srgbClr val="595959"/>
              </a:solidFill>
              <a:latin typeface="Montserrat"/>
              <a:ea typeface="Montserrat"/>
              <a:cs typeface="Montserrat"/>
              <a:sym typeface="Montserrat"/>
            </a:endParaRPr>
          </a:p>
        </p:txBody>
      </p:sp>
      <p:sp>
        <p:nvSpPr>
          <p:cNvPr id="242" name="Google Shape;242;g306c2148940_2_80"/>
          <p:cNvSpPr/>
          <p:nvPr/>
        </p:nvSpPr>
        <p:spPr>
          <a:xfrm>
            <a:off x="1566775" y="2007026"/>
            <a:ext cx="6113400" cy="1608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F6167"/>
              </a:buClr>
              <a:buSzPts val="1200"/>
              <a:buFont typeface="Consolas"/>
              <a:buNone/>
            </a:pPr>
            <a:r>
              <a:rPr b="0" i="0" lang="es" sz="1200" u="none" cap="none" strike="noStrike">
                <a:solidFill>
                  <a:srgbClr val="5F6167"/>
                </a:solidFill>
                <a:latin typeface="Consolas"/>
                <a:ea typeface="Consolas"/>
                <a:cs typeface="Consolas"/>
                <a:sym typeface="Consolas"/>
              </a:rPr>
              <a:t>// Obtiene todos los elementos con clase "info"</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infos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querySelectorAll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".info"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br>
              <a:rPr b="0" i="0" lang="es" sz="1200" u="none" cap="none" strike="noStrike">
                <a:solidFill>
                  <a:srgbClr val="000000"/>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Obtiene todos los elementos con atributo name="nickname"</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nicknames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querySelectorAll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'[name="nickname"]'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br>
              <a:rPr b="0" i="0" lang="es" sz="1200" u="none" cap="none" strike="noStrike">
                <a:solidFill>
                  <a:srgbClr val="000000"/>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Obtiene todos los elementos &lt;div&gt; de la página HTML</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divs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querySelectorAll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sp>
        <p:nvSpPr>
          <p:cNvPr id="243" name="Google Shape;243;g306c2148940_2_80"/>
          <p:cNvSpPr txBox="1"/>
          <p:nvPr/>
        </p:nvSpPr>
        <p:spPr>
          <a:xfrm>
            <a:off x="432025" y="3782000"/>
            <a:ext cx="8535300" cy="688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a:solidFill>
                  <a:schemeClr val="dk1"/>
                </a:solidFill>
                <a:latin typeface="Archivo Narrow"/>
                <a:ea typeface="Archivo Narrow"/>
                <a:cs typeface="Archivo Narrow"/>
                <a:sym typeface="Archivo Narrow"/>
              </a:rPr>
              <a:t> .querySelectorAll() </a:t>
            </a:r>
            <a:r>
              <a:rPr lang="es">
                <a:solidFill>
                  <a:schemeClr val="dk1"/>
                </a:solidFill>
                <a:latin typeface="Archivo Narrow"/>
                <a:ea typeface="Archivo Narrow"/>
                <a:cs typeface="Archivo Narrow"/>
                <a:sym typeface="Archivo Narrow"/>
              </a:rPr>
              <a:t>siempre nos devolverá un array con uno o más objetos, o vacío si no encuentra elementos de ese tipo en el documento.</a:t>
            </a:r>
            <a:endParaRPr sz="1650">
              <a:solidFill>
                <a:srgbClr val="595959"/>
              </a:solidFill>
              <a:latin typeface="Montserrat"/>
              <a:ea typeface="Montserrat"/>
              <a:cs typeface="Montserrat"/>
              <a:sym typeface="Montserrat"/>
            </a:endParaRPr>
          </a:p>
        </p:txBody>
      </p:sp>
      <p:cxnSp>
        <p:nvCxnSpPr>
          <p:cNvPr id="244" name="Google Shape;244;g306c2148940_2_8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245" name="Google Shape;245;g306c2148940_2_8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46" name="Google Shape;246;g306c2148940_2_80"/>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Modificar documento</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grpSp>
        <p:nvGrpSpPr>
          <p:cNvPr id="251" name="Google Shape;251;g306c2148940_2_88"/>
          <p:cNvGrpSpPr/>
          <p:nvPr/>
        </p:nvGrpSpPr>
        <p:grpSpPr>
          <a:xfrm>
            <a:off x="8060379" y="344475"/>
            <a:ext cx="670072" cy="721457"/>
            <a:chOff x="0" y="-9525"/>
            <a:chExt cx="354123" cy="394843"/>
          </a:xfrm>
        </p:grpSpPr>
        <p:sp>
          <p:nvSpPr>
            <p:cNvPr id="252" name="Google Shape;252;g306c2148940_2_8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53" name="Google Shape;253;g306c2148940_2_8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54" name="Google Shape;254;g306c2148940_2_8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55" name="Google Shape;255;g306c2148940_2_88"/>
          <p:cNvSpPr txBox="1"/>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Existen métodos para crear diferentes elementos HTML o nodos, que nos permiten agregar al documento estructuras dinámicas, mediante bucles o estructuras definidas:</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graphicFrame>
        <p:nvGraphicFramePr>
          <p:cNvPr id="256" name="Google Shape;256;g306c2148940_2_88"/>
          <p:cNvGraphicFramePr/>
          <p:nvPr/>
        </p:nvGraphicFramePr>
        <p:xfrm>
          <a:off x="841340" y="2136560"/>
          <a:ext cx="3000000" cy="3000000"/>
        </p:xfrm>
        <a:graphic>
          <a:graphicData uri="http://schemas.openxmlformats.org/drawingml/2006/table">
            <a:tbl>
              <a:tblPr>
                <a:noFill/>
                <a:tableStyleId>{B53B870D-E159-4FFB-8ED9-9E67C6C451D2}</a:tableStyleId>
              </a:tblPr>
              <a:tblGrid>
                <a:gridCol w="2750825"/>
                <a:gridCol w="4813425"/>
              </a:tblGrid>
              <a:tr h="220600">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595959"/>
                          </a:solidFill>
                          <a:latin typeface="Montserrat"/>
                          <a:ea typeface="Montserrat"/>
                          <a:cs typeface="Montserrat"/>
                          <a:sym typeface="Montserrat"/>
                        </a:rPr>
                        <a:t>Métodos</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595959"/>
                          </a:solidFill>
                          <a:latin typeface="Montserrat"/>
                          <a:ea typeface="Montserrat"/>
                          <a:cs typeface="Montserrat"/>
                          <a:sym typeface="Montserrat"/>
                        </a:rPr>
                        <a:t>Descripción</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F8C823"/>
                    </a:solidFill>
                  </a:tcPr>
                </a:tc>
              </a:tr>
              <a:tr h="350300">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Montserrat"/>
                          <a:ea typeface="Montserrat"/>
                          <a:cs typeface="Montserrat"/>
                          <a:sym typeface="Montserrat"/>
                        </a:rPr>
                        <a:t>Element .createElement(tag, options)</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Montserrat"/>
                          <a:ea typeface="Montserrat"/>
                          <a:cs typeface="Montserrat"/>
                          <a:sym typeface="Montserrat"/>
                        </a:rPr>
                        <a:t>Crea y devuelve el elemento HTML definido por tag. </a:t>
                      </a:r>
                      <a:r>
                        <a:rPr lang="es" sz="1200" u="sng" cap="none" strike="noStrike">
                          <a:solidFill>
                            <a:srgbClr val="595959"/>
                          </a:solidFill>
                          <a:latin typeface="Montserrat"/>
                          <a:ea typeface="Montserrat"/>
                          <a:cs typeface="Montserrat"/>
                          <a:sym typeface="Montserrat"/>
                          <a:hlinkClick r:id="rId5">
                            <a:extLst>
                              <a:ext uri="{A12FA001-AC4F-418D-AE19-62706E023703}">
                                <ahyp:hlinkClr val="tx"/>
                              </a:ext>
                            </a:extLst>
                          </a:hlinkClick>
                        </a:rPr>
                        <a:t>Ejemplo</a:t>
                      </a:r>
                      <a:r>
                        <a:rPr lang="es" sz="1200" u="none" cap="none" strike="noStrike">
                          <a:solidFill>
                            <a:srgbClr val="595959"/>
                          </a:solidFill>
                          <a:latin typeface="Montserrat"/>
                          <a:ea typeface="Montserrat"/>
                          <a:cs typeface="Montserrat"/>
                          <a:sym typeface="Montserrat"/>
                        </a:rPr>
                        <a:t> </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r h="220600">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Montserrat"/>
                          <a:ea typeface="Montserrat"/>
                          <a:cs typeface="Montserrat"/>
                          <a:sym typeface="Montserrat"/>
                        </a:rPr>
                        <a:t>Node .createComment(text)</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Montserrat"/>
                          <a:ea typeface="Montserrat"/>
                          <a:cs typeface="Montserrat"/>
                          <a:sym typeface="Montserrat"/>
                        </a:rPr>
                        <a:t>Crea y devuelve un nodo de comentarios HTML &lt;!-- text --&gt;.</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r h="233650">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Montserrat"/>
                          <a:ea typeface="Montserrat"/>
                          <a:cs typeface="Montserrat"/>
                          <a:sym typeface="Montserrat"/>
                        </a:rPr>
                        <a:t>Node .createTextNode(text)</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Montserrat"/>
                          <a:ea typeface="Montserrat"/>
                          <a:cs typeface="Montserrat"/>
                          <a:sym typeface="Montserrat"/>
                        </a:rPr>
                        <a:t>Crea y devuelve un nodo HTML con el texto text. </a:t>
                      </a:r>
                      <a:r>
                        <a:rPr lang="es" sz="1200" u="sng" cap="none" strike="noStrike">
                          <a:solidFill>
                            <a:srgbClr val="595959"/>
                          </a:solidFill>
                          <a:latin typeface="Montserrat"/>
                          <a:ea typeface="Montserrat"/>
                          <a:cs typeface="Montserrat"/>
                          <a:sym typeface="Montserrat"/>
                          <a:hlinkClick r:id="rId6">
                            <a:extLst>
                              <a:ext uri="{A12FA001-AC4F-418D-AE19-62706E023703}">
                                <ahyp:hlinkClr val="tx"/>
                              </a:ext>
                            </a:extLst>
                          </a:hlinkClick>
                        </a:rPr>
                        <a:t>Ejemplo</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r h="350300">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Montserrat"/>
                          <a:ea typeface="Montserrat"/>
                          <a:cs typeface="Montserrat"/>
                          <a:sym typeface="Montserrat"/>
                        </a:rPr>
                        <a:t>Node .cloneNode(deep)</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Montserrat"/>
                          <a:ea typeface="Montserrat"/>
                          <a:cs typeface="Montserrat"/>
                          <a:sym typeface="Montserrat"/>
                        </a:rPr>
                        <a:t>Clona el nodo HTML y devuelve una copia. </a:t>
                      </a:r>
                      <a:r>
                        <a:rPr b="1" lang="es" sz="1200" u="none" cap="none" strike="noStrike">
                          <a:solidFill>
                            <a:srgbClr val="595959"/>
                          </a:solidFill>
                          <a:latin typeface="Montserrat"/>
                          <a:ea typeface="Montserrat"/>
                          <a:cs typeface="Montserrat"/>
                          <a:sym typeface="Montserrat"/>
                        </a:rPr>
                        <a:t>deep</a:t>
                      </a:r>
                      <a:r>
                        <a:rPr lang="es" sz="1200" u="none" cap="none" strike="noStrike">
                          <a:solidFill>
                            <a:srgbClr val="595959"/>
                          </a:solidFill>
                          <a:latin typeface="Montserrat"/>
                          <a:ea typeface="Montserrat"/>
                          <a:cs typeface="Montserrat"/>
                          <a:sym typeface="Montserrat"/>
                        </a:rPr>
                        <a:t> es false por defecto. </a:t>
                      </a:r>
                      <a:r>
                        <a:rPr lang="es" sz="1200" u="sng" cap="none" strike="noStrike">
                          <a:solidFill>
                            <a:srgbClr val="595959"/>
                          </a:solidFill>
                          <a:latin typeface="Montserrat"/>
                          <a:ea typeface="Montserrat"/>
                          <a:cs typeface="Montserrat"/>
                          <a:sym typeface="Montserrat"/>
                          <a:hlinkClick r:id="rId7">
                            <a:extLst>
                              <a:ext uri="{A12FA001-AC4F-418D-AE19-62706E023703}">
                                <ahyp:hlinkClr val="tx"/>
                              </a:ext>
                            </a:extLst>
                          </a:hlinkClick>
                        </a:rPr>
                        <a:t>Ejemplo</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r h="235725">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Montserrat"/>
                          <a:ea typeface="Montserrat"/>
                          <a:cs typeface="Montserrat"/>
                          <a:sym typeface="Montserrat"/>
                        </a:rPr>
                        <a:t>Boolean .isConnected</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Montserrat"/>
                          <a:ea typeface="Montserrat"/>
                          <a:cs typeface="Montserrat"/>
                          <a:sym typeface="Montserrat"/>
                        </a:rPr>
                        <a:t>Indica si el nodo HTML está insertado en el documento. </a:t>
                      </a:r>
                      <a:r>
                        <a:rPr lang="es" sz="1200" u="sng" cap="none" strike="noStrike">
                          <a:solidFill>
                            <a:srgbClr val="595959"/>
                          </a:solidFill>
                          <a:latin typeface="Montserrat"/>
                          <a:ea typeface="Montserrat"/>
                          <a:cs typeface="Montserrat"/>
                          <a:sym typeface="Montserrat"/>
                          <a:hlinkClick r:id="rId8">
                            <a:extLst>
                              <a:ext uri="{A12FA001-AC4F-418D-AE19-62706E023703}">
                                <ahyp:hlinkClr val="tx"/>
                              </a:ext>
                            </a:extLst>
                          </a:hlinkClick>
                        </a:rPr>
                        <a:t>Ejemplo</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bl>
          </a:graphicData>
        </a:graphic>
      </p:graphicFrame>
      <p:cxnSp>
        <p:nvCxnSpPr>
          <p:cNvPr id="257" name="Google Shape;257;g306c2148940_2_8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258" name="Google Shape;258;g306c2148940_2_8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59" name="Google Shape;259;g306c2148940_2_88"/>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Crear elementos HTML</a:t>
            </a:r>
            <a:endParaRPr b="1" sz="4000">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grpSp>
        <p:nvGrpSpPr>
          <p:cNvPr id="264" name="Google Shape;264;g306c2148940_2_96"/>
          <p:cNvGrpSpPr/>
          <p:nvPr/>
        </p:nvGrpSpPr>
        <p:grpSpPr>
          <a:xfrm>
            <a:off x="8060379" y="344475"/>
            <a:ext cx="670072" cy="721457"/>
            <a:chOff x="0" y="-9525"/>
            <a:chExt cx="354123" cy="394843"/>
          </a:xfrm>
        </p:grpSpPr>
        <p:sp>
          <p:nvSpPr>
            <p:cNvPr id="265" name="Google Shape;265;g306c2148940_2_9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6" name="Google Shape;266;g306c2148940_2_9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67" name="Google Shape;267;g306c2148940_2_96"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68" name="Google Shape;268;g306c2148940_2_96"/>
          <p:cNvSpPr txBox="1"/>
          <p:nvPr/>
        </p:nvSpPr>
        <p:spPr>
          <a:xfrm>
            <a:off x="432025" y="10762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a:solidFill>
                  <a:schemeClr val="dk1"/>
                </a:solidFill>
                <a:latin typeface="Archivo Narrow"/>
                <a:ea typeface="Archivo Narrow"/>
                <a:cs typeface="Archivo Narrow"/>
                <a:sym typeface="Archivo Narrow"/>
              </a:rPr>
              <a:t>.createElement() </a:t>
            </a:r>
            <a:r>
              <a:rPr lang="es">
                <a:solidFill>
                  <a:schemeClr val="dk1"/>
                </a:solidFill>
                <a:latin typeface="Archivo Narrow"/>
                <a:ea typeface="Archivo Narrow"/>
                <a:cs typeface="Archivo Narrow"/>
                <a:sym typeface="Archivo Narrow"/>
              </a:rPr>
              <a:t>podemos crear un elemento HTML en memoria. Este elemento puede insertarse en el documento HTML con .appendChild(), en una posición determinada. El ejemplo crea un botón y lo coloca en el body:</a:t>
            </a:r>
            <a:endParaRPr sz="1650">
              <a:solidFill>
                <a:srgbClr val="595959"/>
              </a:solidFill>
              <a:latin typeface="Montserrat"/>
              <a:ea typeface="Montserrat"/>
              <a:cs typeface="Montserrat"/>
              <a:sym typeface="Montserrat"/>
            </a:endParaRPr>
          </a:p>
        </p:txBody>
      </p:sp>
      <p:sp>
        <p:nvSpPr>
          <p:cNvPr id="269" name="Google Shape;269;g306c2148940_2_96"/>
          <p:cNvSpPr/>
          <p:nvPr/>
        </p:nvSpPr>
        <p:spPr>
          <a:xfrm>
            <a:off x="715800" y="1994925"/>
            <a:ext cx="7695000" cy="2162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DOCTYPE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&gt;Creamos un elemento 'button':&lt;/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btn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createElement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"button"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//Creamos el boton y lo guardamos en btn</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btn</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innerHTML</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"Soy un botón!"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Le ponemos el texto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appendChild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btn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Lo agregamos al &lt;body&gt;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5F6167"/>
              </a:solidFill>
              <a:latin typeface="Consolas"/>
              <a:ea typeface="Consolas"/>
              <a:cs typeface="Consolas"/>
              <a:sym typeface="Consolas"/>
            </a:endParaRPr>
          </a:p>
        </p:txBody>
      </p:sp>
      <p:cxnSp>
        <p:nvCxnSpPr>
          <p:cNvPr id="270" name="Google Shape;270;g306c2148940_2_9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271" name="Google Shape;271;g306c2148940_2_9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272" name="Google Shape;272;g306c2148940_2_96"/>
          <p:cNvSpPr txBox="1"/>
          <p:nvPr/>
        </p:nvSpPr>
        <p:spPr>
          <a:xfrm>
            <a:off x="474175" y="413100"/>
            <a:ext cx="6995700" cy="631500"/>
          </a:xfrm>
          <a:prstGeom prst="rect">
            <a:avLst/>
          </a:prstGeom>
          <a:noFill/>
          <a:ln>
            <a:noFill/>
          </a:ln>
        </p:spPr>
        <p:txBody>
          <a:bodyPr anchorCtr="0" anchor="b" bIns="91425" lIns="91425" spcFirstLastPara="1" rIns="91425" wrap="square" tIns="91425">
            <a:normAutofit fontScale="85000" lnSpcReduction="10000"/>
          </a:bodyPr>
          <a:lstStyle/>
          <a:p>
            <a:pPr indent="0" lvl="0" marL="0" rtl="0" algn="l">
              <a:spcBef>
                <a:spcPts val="0"/>
              </a:spcBef>
              <a:spcAft>
                <a:spcPts val="0"/>
              </a:spcAft>
              <a:buClr>
                <a:schemeClr val="dk1"/>
              </a:buClr>
              <a:buSzPct val="31428"/>
              <a:buFont typeface="Arial"/>
              <a:buNone/>
            </a:pPr>
            <a:r>
              <a:rPr lang="es" sz="3500">
                <a:solidFill>
                  <a:schemeClr val="dk1"/>
                </a:solidFill>
                <a:latin typeface="Archivo Black"/>
                <a:ea typeface="Archivo Black"/>
                <a:cs typeface="Archivo Black"/>
                <a:sym typeface="Archivo Black"/>
              </a:rPr>
              <a:t>DOM | 	Crear elementos HTML</a:t>
            </a:r>
            <a:endParaRPr sz="3500">
              <a:solidFill>
                <a:schemeClr val="dk1"/>
              </a:solidFill>
              <a:latin typeface="Archivo Black"/>
              <a:ea typeface="Archivo Black"/>
              <a:cs typeface="Archivo Black"/>
              <a:sym typeface="Archivo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grpSp>
        <p:nvGrpSpPr>
          <p:cNvPr id="277" name="Google Shape;277;g306c2148940_2_104"/>
          <p:cNvGrpSpPr/>
          <p:nvPr/>
        </p:nvGrpSpPr>
        <p:grpSpPr>
          <a:xfrm>
            <a:off x="8060379" y="344475"/>
            <a:ext cx="670072" cy="721457"/>
            <a:chOff x="0" y="-9525"/>
            <a:chExt cx="354123" cy="394843"/>
          </a:xfrm>
        </p:grpSpPr>
        <p:sp>
          <p:nvSpPr>
            <p:cNvPr id="278" name="Google Shape;278;g306c2148940_2_10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79" name="Google Shape;279;g306c2148940_2_10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80" name="Google Shape;280;g306c2148940_2_104"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81" name="Google Shape;281;g306c2148940_2_104"/>
          <p:cNvSpPr txBox="1"/>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a:solidFill>
                  <a:schemeClr val="dk1"/>
                </a:solidFill>
                <a:latin typeface="Archivo Narrow"/>
                <a:ea typeface="Archivo Narrow"/>
                <a:cs typeface="Archivo Narrow"/>
                <a:sym typeface="Archivo Narrow"/>
              </a:rPr>
              <a:t>.createTextNode() </a:t>
            </a:r>
            <a:r>
              <a:rPr lang="es">
                <a:solidFill>
                  <a:schemeClr val="dk1"/>
                </a:solidFill>
                <a:latin typeface="Archivo Narrow"/>
                <a:ea typeface="Archivo Narrow"/>
                <a:cs typeface="Archivo Narrow"/>
                <a:sym typeface="Archivo Narrow"/>
              </a:rPr>
              <a:t>es un método que crea nodos de texto. Esos elementos luego pueden ser asignados a un objeto. En el ejemplo se crea un nodo de texto y se lo asigna a un &lt;h1&gt;, que luego se coloca en el &lt;body&gt;:</a:t>
            </a:r>
            <a:endParaRPr sz="1650">
              <a:solidFill>
                <a:srgbClr val="595959"/>
              </a:solidFill>
              <a:latin typeface="Montserrat"/>
              <a:ea typeface="Montserrat"/>
              <a:cs typeface="Montserrat"/>
              <a:sym typeface="Montserrat"/>
            </a:endParaRPr>
          </a:p>
        </p:txBody>
      </p:sp>
      <p:sp>
        <p:nvSpPr>
          <p:cNvPr id="282" name="Google Shape;282;g306c2148940_2_104"/>
          <p:cNvSpPr/>
          <p:nvPr/>
        </p:nvSpPr>
        <p:spPr>
          <a:xfrm>
            <a:off x="715800" y="2311225"/>
            <a:ext cx="7695000" cy="2311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DOCTYPE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&gt;Creamos un h1 con texto:&lt;/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createElement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//Creamos el &lt;h1&gt;</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textNode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createTextNode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"¡Hola!"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//Creamos el texto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appendChild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textNode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//Colocamos el texto como hijo del &lt;h1&gt;</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appendChild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//Y ponemos el &lt;h1&gt; dentro del &lt;body&gt;</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p:txBody>
      </p:sp>
      <p:cxnSp>
        <p:nvCxnSpPr>
          <p:cNvPr id="283" name="Google Shape;283;g306c2148940_2_104"/>
          <p:cNvCxnSpPr/>
          <p:nvPr/>
        </p:nvCxnSpPr>
        <p:spPr>
          <a:xfrm flipH="1" rot="10800000">
            <a:off x="685653" y="1062625"/>
            <a:ext cx="4284300" cy="3300"/>
          </a:xfrm>
          <a:prstGeom prst="straightConnector1">
            <a:avLst/>
          </a:prstGeom>
          <a:noFill/>
          <a:ln cap="rnd" cmpd="sng" w="9525">
            <a:solidFill>
              <a:srgbClr val="9900FF"/>
            </a:solidFill>
            <a:prstDash val="solid"/>
            <a:round/>
            <a:headEnd len="sm" w="sm" type="none"/>
            <a:tailEnd len="sm" w="sm" type="none"/>
          </a:ln>
        </p:spPr>
      </p:cxnSp>
      <p:cxnSp>
        <p:nvCxnSpPr>
          <p:cNvPr id="284" name="Google Shape;284;g306c2148940_2_104"/>
          <p:cNvCxnSpPr/>
          <p:nvPr/>
        </p:nvCxnSpPr>
        <p:spPr>
          <a:xfrm flipH="1" rot="10800000">
            <a:off x="685653" y="1062625"/>
            <a:ext cx="4284300" cy="3300"/>
          </a:xfrm>
          <a:prstGeom prst="straightConnector1">
            <a:avLst/>
          </a:prstGeom>
          <a:noFill/>
          <a:ln cap="rnd" cmpd="sng" w="9525">
            <a:solidFill>
              <a:srgbClr val="9900FF"/>
            </a:solidFill>
            <a:prstDash val="solid"/>
            <a:round/>
            <a:headEnd len="sm" w="sm" type="none"/>
            <a:tailEnd len="sm" w="sm" type="none"/>
          </a:ln>
        </p:spPr>
      </p:cxnSp>
      <p:sp>
        <p:nvSpPr>
          <p:cNvPr id="285" name="Google Shape;285;g306c2148940_2_104"/>
          <p:cNvSpPr txBox="1"/>
          <p:nvPr/>
        </p:nvSpPr>
        <p:spPr>
          <a:xfrm>
            <a:off x="474175" y="413100"/>
            <a:ext cx="67179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Crear elementos HTML</a:t>
            </a:r>
            <a:endParaRPr b="1" sz="40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grpSp>
        <p:nvGrpSpPr>
          <p:cNvPr id="290" name="Google Shape;290;g306c2148940_2_112"/>
          <p:cNvGrpSpPr/>
          <p:nvPr/>
        </p:nvGrpSpPr>
        <p:grpSpPr>
          <a:xfrm>
            <a:off x="8060379" y="344475"/>
            <a:ext cx="670072" cy="721457"/>
            <a:chOff x="0" y="-9525"/>
            <a:chExt cx="354123" cy="394843"/>
          </a:xfrm>
        </p:grpSpPr>
        <p:sp>
          <p:nvSpPr>
            <p:cNvPr id="291" name="Google Shape;291;g306c2148940_2_11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92" name="Google Shape;292;g306c2148940_2_11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93" name="Google Shape;293;g306c2148940_2_112"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294" name="Google Shape;294;g306c2148940_2_112"/>
          <p:cNvSpPr txBox="1"/>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a:solidFill>
                  <a:schemeClr val="dk1"/>
                </a:solidFill>
                <a:latin typeface="Archivo Narrow"/>
                <a:ea typeface="Archivo Narrow"/>
                <a:cs typeface="Archivo Narrow"/>
                <a:sym typeface="Archivo Narrow"/>
              </a:rPr>
              <a:t>.cloneNode() </a:t>
            </a:r>
            <a:r>
              <a:rPr lang="es">
                <a:solidFill>
                  <a:schemeClr val="dk1"/>
                </a:solidFill>
                <a:latin typeface="Archivo Narrow"/>
                <a:ea typeface="Archivo Narrow"/>
                <a:cs typeface="Archivo Narrow"/>
                <a:sym typeface="Archivo Narrow"/>
              </a:rPr>
              <a:t>toma un nodo, y devuelve una copia. Mirá el siguiente link:</a:t>
            </a:r>
            <a:r>
              <a:rPr lang="es" sz="1650">
                <a:solidFill>
                  <a:srgbClr val="595959"/>
                </a:solidFill>
                <a:latin typeface="Montserrat"/>
                <a:ea typeface="Montserrat"/>
                <a:cs typeface="Montserrat"/>
                <a:sym typeface="Montserrat"/>
              </a:rPr>
              <a:t> </a:t>
            </a:r>
            <a:r>
              <a:rPr lang="es" sz="1650" u="sng">
                <a:solidFill>
                  <a:srgbClr val="0097A7"/>
                </a:solidFill>
                <a:latin typeface="Montserrat"/>
                <a:ea typeface="Montserrat"/>
                <a:cs typeface="Montserrat"/>
                <a:sym typeface="Montserrat"/>
                <a:hlinkClick r:id="rId5">
                  <a:extLst>
                    <a:ext uri="{A12FA001-AC4F-418D-AE19-62706E023703}">
                      <ahyp:hlinkClr val="tx"/>
                    </a:ext>
                  </a:extLst>
                </a:hlinkClick>
              </a:rPr>
              <a:t>+info</a:t>
            </a:r>
            <a:endParaRPr sz="1650">
              <a:solidFill>
                <a:srgbClr val="595959"/>
              </a:solidFill>
              <a:latin typeface="Montserrat"/>
              <a:ea typeface="Montserrat"/>
              <a:cs typeface="Montserrat"/>
              <a:sym typeface="Montserrat"/>
            </a:endParaRPr>
          </a:p>
        </p:txBody>
      </p:sp>
      <p:sp>
        <p:nvSpPr>
          <p:cNvPr id="295" name="Google Shape;295;g306c2148940_2_112"/>
          <p:cNvSpPr/>
          <p:nvPr/>
        </p:nvSpPr>
        <p:spPr>
          <a:xfrm>
            <a:off x="617700" y="1773175"/>
            <a:ext cx="7908600" cy="284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DOCTYPE</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FE66D"/>
                </a:solidFill>
                <a:highlight>
                  <a:srgbClr val="23262E"/>
                </a:highlight>
                <a:latin typeface="Consolas"/>
                <a:ea typeface="Consolas"/>
                <a:cs typeface="Consolas"/>
                <a:sym typeface="Consolas"/>
              </a:rPr>
              <a:t>html</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html</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body</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button</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FE66D"/>
                </a:solidFill>
                <a:highlight>
                  <a:srgbClr val="23262E"/>
                </a:highlight>
                <a:latin typeface="Consolas"/>
                <a:ea typeface="Consolas"/>
                <a:cs typeface="Consolas"/>
                <a:sym typeface="Consolas"/>
              </a:rPr>
              <a:t>onclick</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96E072"/>
                </a:solidFill>
                <a:highlight>
                  <a:srgbClr val="23262E"/>
                </a:highlight>
                <a:latin typeface="Consolas"/>
                <a:ea typeface="Consolas"/>
                <a:cs typeface="Consolas"/>
                <a:sym typeface="Consolas"/>
              </a:rPr>
              <a:t>"</a:t>
            </a:r>
            <a:r>
              <a:rPr b="0" i="0" lang="es" sz="1150" u="none" cap="none" strike="noStrike">
                <a:solidFill>
                  <a:srgbClr val="FFE66D"/>
                </a:solidFill>
                <a:highlight>
                  <a:srgbClr val="23262E"/>
                </a:highlight>
                <a:latin typeface="Consolas"/>
                <a:ea typeface="Consolas"/>
                <a:cs typeface="Consolas"/>
                <a:sym typeface="Consolas"/>
              </a:rPr>
              <a:t>clonar</a:t>
            </a:r>
            <a:r>
              <a:rPr b="0" i="0" lang="es" sz="1150" u="none" cap="none" strike="noStrike">
                <a:solidFill>
                  <a:srgbClr val="96E072"/>
                </a:solidFill>
                <a:highlight>
                  <a:srgbClr val="23262E"/>
                </a:highlight>
                <a:latin typeface="Consolas"/>
                <a:ea typeface="Consolas"/>
                <a:cs typeface="Consolas"/>
                <a:sym typeface="Consolas"/>
              </a:rPr>
              <a:t>()"</a:t>
            </a:r>
            <a:r>
              <a:rPr b="0" i="0" lang="es" sz="1150" u="none" cap="none" strike="noStrike">
                <a:solidFill>
                  <a:srgbClr val="D5CED9"/>
                </a:solidFill>
                <a:highlight>
                  <a:srgbClr val="23262E"/>
                </a:highlight>
                <a:latin typeface="Consolas"/>
                <a:ea typeface="Consolas"/>
                <a:cs typeface="Consolas"/>
                <a:sym typeface="Consolas"/>
              </a:rPr>
              <a:t>&gt;Copiar&lt;/</a:t>
            </a:r>
            <a:r>
              <a:rPr b="0" i="0" lang="es" sz="1150" u="none" cap="none" strike="noStrike">
                <a:solidFill>
                  <a:srgbClr val="F92672"/>
                </a:solidFill>
                <a:highlight>
                  <a:srgbClr val="23262E"/>
                </a:highlight>
                <a:latin typeface="Consolas"/>
                <a:ea typeface="Consolas"/>
                <a:cs typeface="Consolas"/>
                <a:sym typeface="Consolas"/>
              </a:rPr>
              <a:t>button</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p</a:t>
            </a:r>
            <a:r>
              <a:rPr b="0" i="0" lang="es" sz="1150" u="none" cap="none" strike="noStrike">
                <a:solidFill>
                  <a:srgbClr val="D5CED9"/>
                </a:solidFill>
                <a:highlight>
                  <a:srgbClr val="23262E"/>
                </a:highlight>
                <a:latin typeface="Consolas"/>
                <a:ea typeface="Consolas"/>
                <a:cs typeface="Consolas"/>
                <a:sym typeface="Consolas"/>
              </a:rPr>
              <a:t>&gt;Presionando el botón se copia un elemento de una lista a otra.&lt;/</a:t>
            </a:r>
            <a:r>
              <a:rPr b="0" i="0" lang="es" sz="1150" u="none" cap="none" strike="noStrike">
                <a:solidFill>
                  <a:srgbClr val="F92672"/>
                </a:solidFill>
                <a:highlight>
                  <a:srgbClr val="23262E"/>
                </a:highlight>
                <a:latin typeface="Consolas"/>
                <a:ea typeface="Consolas"/>
                <a:cs typeface="Consolas"/>
                <a:sym typeface="Consolas"/>
              </a:rPr>
              <a:t>p</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ul</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FE66D"/>
                </a:solidFill>
                <a:highlight>
                  <a:srgbClr val="23262E"/>
                </a:highlight>
                <a:latin typeface="Consolas"/>
                <a:ea typeface="Consolas"/>
                <a:cs typeface="Consolas"/>
                <a:sym typeface="Consolas"/>
              </a:rPr>
              <a:t>id</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96E072"/>
                </a:solidFill>
                <a:highlight>
                  <a:srgbClr val="23262E"/>
                </a:highlight>
                <a:latin typeface="Consolas"/>
                <a:ea typeface="Consolas"/>
                <a:cs typeface="Consolas"/>
                <a:sym typeface="Consolas"/>
              </a:rPr>
              <a:t>"lista1"</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&gt;Café&lt;/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&gt;Té&lt;/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ul</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ul</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FE66D"/>
                </a:solidFill>
                <a:highlight>
                  <a:srgbClr val="23262E"/>
                </a:highlight>
                <a:latin typeface="Consolas"/>
                <a:ea typeface="Consolas"/>
                <a:cs typeface="Consolas"/>
                <a:sym typeface="Consolas"/>
              </a:rPr>
              <a:t>id</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96E072"/>
                </a:solidFill>
                <a:highlight>
                  <a:srgbClr val="23262E"/>
                </a:highlight>
                <a:latin typeface="Consolas"/>
                <a:ea typeface="Consolas"/>
                <a:cs typeface="Consolas"/>
                <a:sym typeface="Consolas"/>
              </a:rPr>
              <a:t>"lista2"</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&gt;Agua&lt;/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&gt;Leche&lt;/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ul</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p</a:t>
            </a:r>
            <a:r>
              <a:rPr b="0" i="0" lang="es" sz="1150" u="none" cap="none" strike="noStrike">
                <a:solidFill>
                  <a:srgbClr val="D5CED9"/>
                </a:solidFill>
                <a:highlight>
                  <a:srgbClr val="23262E"/>
                </a:highlight>
                <a:latin typeface="Consolas"/>
                <a:ea typeface="Consolas"/>
                <a:cs typeface="Consolas"/>
                <a:sym typeface="Consolas"/>
              </a:rPr>
              <a:t>&gt;Cambiando &lt;</a:t>
            </a:r>
            <a:r>
              <a:rPr b="0" i="0" lang="es" sz="1150" u="none" cap="none" strike="noStrike">
                <a:solidFill>
                  <a:srgbClr val="F92672"/>
                </a:solidFill>
                <a:highlight>
                  <a:srgbClr val="23262E"/>
                </a:highlight>
                <a:latin typeface="Consolas"/>
                <a:ea typeface="Consolas"/>
                <a:cs typeface="Consolas"/>
                <a:sym typeface="Consolas"/>
              </a:rPr>
              <a:t>b</a:t>
            </a:r>
            <a:r>
              <a:rPr b="0" i="0" lang="es" sz="1150" u="none" cap="none" strike="noStrike">
                <a:solidFill>
                  <a:srgbClr val="D5CED9"/>
                </a:solidFill>
                <a:highlight>
                  <a:srgbClr val="23262E"/>
                </a:highlight>
                <a:latin typeface="Consolas"/>
                <a:ea typeface="Consolas"/>
                <a:cs typeface="Consolas"/>
                <a:sym typeface="Consolas"/>
              </a:rPr>
              <a:t>&gt;deep&lt;/</a:t>
            </a:r>
            <a:r>
              <a:rPr b="0" i="0" lang="es" sz="1150" u="none" cap="none" strike="noStrike">
                <a:solidFill>
                  <a:srgbClr val="F92672"/>
                </a:solidFill>
                <a:highlight>
                  <a:srgbClr val="23262E"/>
                </a:highlight>
                <a:latin typeface="Consolas"/>
                <a:ea typeface="Consolas"/>
                <a:cs typeface="Consolas"/>
                <a:sym typeface="Consolas"/>
              </a:rPr>
              <a:t>b</a:t>
            </a:r>
            <a:r>
              <a:rPr b="0" i="0" lang="es" sz="1150" u="none" cap="none" strike="noStrike">
                <a:solidFill>
                  <a:srgbClr val="D5CED9"/>
                </a:solidFill>
                <a:highlight>
                  <a:srgbClr val="23262E"/>
                </a:highlight>
                <a:latin typeface="Consolas"/>
                <a:ea typeface="Consolas"/>
                <a:cs typeface="Consolas"/>
                <a:sym typeface="Consolas"/>
              </a:rPr>
              <a:t>&gt; a false sólo se clonan elementos vacíos.&lt;/</a:t>
            </a:r>
            <a:r>
              <a:rPr b="0" i="0" lang="es" sz="1150" u="none" cap="none" strike="noStrike">
                <a:solidFill>
                  <a:srgbClr val="F92672"/>
                </a:solidFill>
                <a:highlight>
                  <a:srgbClr val="23262E"/>
                </a:highlight>
                <a:latin typeface="Consolas"/>
                <a:ea typeface="Consolas"/>
                <a:cs typeface="Consolas"/>
                <a:sym typeface="Consolas"/>
              </a:rPr>
              <a:t>p</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script</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C74DED"/>
                </a:solidFill>
                <a:highlight>
                  <a:srgbClr val="23262E"/>
                </a:highlight>
                <a:latin typeface="Consolas"/>
                <a:ea typeface="Consolas"/>
                <a:cs typeface="Consolas"/>
                <a:sym typeface="Consolas"/>
              </a:rPr>
              <a:t>function</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FE66D"/>
                </a:solidFill>
                <a:highlight>
                  <a:srgbClr val="23262E"/>
                </a:highlight>
                <a:latin typeface="Consolas"/>
                <a:ea typeface="Consolas"/>
                <a:cs typeface="Consolas"/>
                <a:sym typeface="Consolas"/>
              </a:rPr>
              <a:t>clonar</a:t>
            </a:r>
            <a:r>
              <a:rPr b="0" i="0" lang="es" sz="1150" u="none" cap="none" strike="noStrike">
                <a:solidFill>
                  <a:srgbClr val="D5CED9"/>
                </a:solidFill>
                <a:highlight>
                  <a:srgbClr val="23262E"/>
                </a:highlight>
                <a:latin typeface="Consolas"/>
                <a:ea typeface="Consolas"/>
                <a:cs typeface="Consolas"/>
                <a:sym typeface="Consolas"/>
              </a:rPr>
              <a:t>() {</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C74DED"/>
                </a:solidFill>
                <a:highlight>
                  <a:srgbClr val="23262E"/>
                </a:highlight>
                <a:latin typeface="Consolas"/>
                <a:ea typeface="Consolas"/>
                <a:cs typeface="Consolas"/>
                <a:sym typeface="Consolas"/>
              </a:rPr>
              <a:t>const</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00E8C6"/>
                </a:solidFill>
                <a:highlight>
                  <a:srgbClr val="23262E"/>
                </a:highlight>
                <a:latin typeface="Consolas"/>
                <a:ea typeface="Consolas"/>
                <a:cs typeface="Consolas"/>
                <a:sym typeface="Consolas"/>
              </a:rPr>
              <a:t>nodo</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EE5D43"/>
                </a:solidFill>
                <a:highlight>
                  <a:srgbClr val="23262E"/>
                </a:highlight>
                <a:latin typeface="Consolas"/>
                <a:ea typeface="Consolas"/>
                <a:cs typeface="Consolas"/>
                <a:sym typeface="Consolas"/>
              </a:rPr>
              <a:t>=</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39C12"/>
                </a:solidFill>
                <a:highlight>
                  <a:srgbClr val="23262E"/>
                </a:highlight>
                <a:latin typeface="Consolas"/>
                <a:ea typeface="Consolas"/>
                <a:cs typeface="Consolas"/>
                <a:sym typeface="Consolas"/>
              </a:rPr>
              <a:t>document</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FFE66D"/>
                </a:solidFill>
                <a:highlight>
                  <a:srgbClr val="23262E"/>
                </a:highlight>
                <a:latin typeface="Consolas"/>
                <a:ea typeface="Consolas"/>
                <a:cs typeface="Consolas"/>
                <a:sym typeface="Consolas"/>
              </a:rPr>
              <a:t>getElementById</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96E072"/>
                </a:solidFill>
                <a:highlight>
                  <a:srgbClr val="23262E"/>
                </a:highlight>
                <a:latin typeface="Consolas"/>
                <a:ea typeface="Consolas"/>
                <a:cs typeface="Consolas"/>
                <a:sym typeface="Consolas"/>
              </a:rPr>
              <a:t>"lista2"</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00E8C6"/>
                </a:solidFill>
                <a:highlight>
                  <a:srgbClr val="23262E"/>
                </a:highlight>
                <a:latin typeface="Consolas"/>
                <a:ea typeface="Consolas"/>
                <a:cs typeface="Consolas"/>
                <a:sym typeface="Consolas"/>
              </a:rPr>
              <a:t>lastChild</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5F6167"/>
                </a:solidFill>
                <a:highlight>
                  <a:srgbClr val="23262E"/>
                </a:highlight>
                <a:latin typeface="Consolas"/>
                <a:ea typeface="Consolas"/>
                <a:cs typeface="Consolas"/>
                <a:sym typeface="Consolas"/>
              </a:rPr>
              <a:t>//Leemos el nodo a clonar, lo</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C74DED"/>
                </a:solidFill>
                <a:highlight>
                  <a:srgbClr val="23262E"/>
                </a:highlight>
                <a:latin typeface="Consolas"/>
                <a:ea typeface="Consolas"/>
                <a:cs typeface="Consolas"/>
                <a:sym typeface="Consolas"/>
              </a:rPr>
              <a:t>const</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00E8C6"/>
                </a:solidFill>
                <a:highlight>
                  <a:srgbClr val="23262E"/>
                </a:highlight>
                <a:latin typeface="Consolas"/>
                <a:ea typeface="Consolas"/>
                <a:cs typeface="Consolas"/>
                <a:sym typeface="Consolas"/>
              </a:rPr>
              <a:t>clon</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EE5D43"/>
                </a:solidFill>
                <a:highlight>
                  <a:srgbClr val="23262E"/>
                </a:highlight>
                <a:latin typeface="Consolas"/>
                <a:ea typeface="Consolas"/>
                <a:cs typeface="Consolas"/>
                <a:sym typeface="Consolas"/>
              </a:rPr>
              <a:t>=</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39C12"/>
                </a:solidFill>
                <a:highlight>
                  <a:srgbClr val="23262E"/>
                </a:highlight>
                <a:latin typeface="Consolas"/>
                <a:ea typeface="Consolas"/>
                <a:cs typeface="Consolas"/>
                <a:sym typeface="Consolas"/>
              </a:rPr>
              <a:t>nodo</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FFE66D"/>
                </a:solidFill>
                <a:highlight>
                  <a:srgbClr val="23262E"/>
                </a:highlight>
                <a:latin typeface="Consolas"/>
                <a:ea typeface="Consolas"/>
                <a:cs typeface="Consolas"/>
                <a:sym typeface="Consolas"/>
              </a:rPr>
              <a:t>cloneNode</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EE5D43"/>
                </a:solidFill>
                <a:highlight>
                  <a:srgbClr val="23262E"/>
                </a:highlight>
                <a:latin typeface="Consolas"/>
                <a:ea typeface="Consolas"/>
                <a:cs typeface="Consolas"/>
                <a:sym typeface="Consolas"/>
              </a:rPr>
              <a:t>true</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5F6167"/>
                </a:solidFill>
                <a:highlight>
                  <a:srgbClr val="23262E"/>
                </a:highlight>
                <a:latin typeface="Consolas"/>
                <a:ea typeface="Consolas"/>
                <a:cs typeface="Consolas"/>
                <a:sym typeface="Consolas"/>
              </a:rPr>
              <a:t>//clonamos y guardamos en “clon”</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39C12"/>
                </a:solidFill>
                <a:highlight>
                  <a:srgbClr val="23262E"/>
                </a:highlight>
                <a:latin typeface="Consolas"/>
                <a:ea typeface="Consolas"/>
                <a:cs typeface="Consolas"/>
                <a:sym typeface="Consolas"/>
              </a:rPr>
              <a:t>document</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FFE66D"/>
                </a:solidFill>
                <a:highlight>
                  <a:srgbClr val="23262E"/>
                </a:highlight>
                <a:latin typeface="Consolas"/>
                <a:ea typeface="Consolas"/>
                <a:cs typeface="Consolas"/>
                <a:sym typeface="Consolas"/>
              </a:rPr>
              <a:t>getElementById</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96E072"/>
                </a:solidFill>
                <a:highlight>
                  <a:srgbClr val="23262E"/>
                </a:highlight>
                <a:latin typeface="Consolas"/>
                <a:ea typeface="Consolas"/>
                <a:cs typeface="Consolas"/>
                <a:sym typeface="Consolas"/>
              </a:rPr>
              <a:t>"lista1"</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FFE66D"/>
                </a:solidFill>
                <a:highlight>
                  <a:srgbClr val="23262E"/>
                </a:highlight>
                <a:latin typeface="Consolas"/>
                <a:ea typeface="Consolas"/>
                <a:cs typeface="Consolas"/>
                <a:sym typeface="Consolas"/>
              </a:rPr>
              <a:t>appendChild</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00E8C6"/>
                </a:solidFill>
                <a:highlight>
                  <a:srgbClr val="23262E"/>
                </a:highlight>
                <a:latin typeface="Consolas"/>
                <a:ea typeface="Consolas"/>
                <a:cs typeface="Consolas"/>
                <a:sym typeface="Consolas"/>
              </a:rPr>
              <a:t>clon</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5F6167"/>
                </a:solidFill>
                <a:highlight>
                  <a:srgbClr val="23262E"/>
                </a:highlight>
                <a:latin typeface="Consolas"/>
                <a:ea typeface="Consolas"/>
                <a:cs typeface="Consolas"/>
                <a:sym typeface="Consolas"/>
              </a:rPr>
              <a:t>//Y lo agregamos en la lista2</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script</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body</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html</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p:txBody>
      </p:sp>
      <p:cxnSp>
        <p:nvCxnSpPr>
          <p:cNvPr id="296" name="Google Shape;296;g306c2148940_2_112"/>
          <p:cNvCxnSpPr/>
          <p:nvPr/>
        </p:nvCxnSpPr>
        <p:spPr>
          <a:xfrm flipH="1" rot="10800000">
            <a:off x="698647" y="1062625"/>
            <a:ext cx="4547700" cy="3300"/>
          </a:xfrm>
          <a:prstGeom prst="straightConnector1">
            <a:avLst/>
          </a:prstGeom>
          <a:noFill/>
          <a:ln cap="rnd" cmpd="sng" w="9525">
            <a:solidFill>
              <a:srgbClr val="9900FF"/>
            </a:solidFill>
            <a:prstDash val="solid"/>
            <a:round/>
            <a:headEnd len="sm" w="sm" type="none"/>
            <a:tailEnd len="sm" w="sm" type="none"/>
          </a:ln>
        </p:spPr>
      </p:cxnSp>
      <p:cxnSp>
        <p:nvCxnSpPr>
          <p:cNvPr id="297" name="Google Shape;297;g306c2148940_2_112"/>
          <p:cNvCxnSpPr/>
          <p:nvPr/>
        </p:nvCxnSpPr>
        <p:spPr>
          <a:xfrm flipH="1" rot="10800000">
            <a:off x="698647" y="1062625"/>
            <a:ext cx="4547700" cy="3300"/>
          </a:xfrm>
          <a:prstGeom prst="straightConnector1">
            <a:avLst/>
          </a:prstGeom>
          <a:noFill/>
          <a:ln cap="rnd" cmpd="sng" w="9525">
            <a:solidFill>
              <a:srgbClr val="9900FF"/>
            </a:solidFill>
            <a:prstDash val="solid"/>
            <a:round/>
            <a:headEnd len="sm" w="sm" type="none"/>
            <a:tailEnd len="sm" w="sm" type="none"/>
          </a:ln>
        </p:spPr>
      </p:cxnSp>
      <p:sp>
        <p:nvSpPr>
          <p:cNvPr id="298" name="Google Shape;298;g306c2148940_2_112"/>
          <p:cNvSpPr txBox="1"/>
          <p:nvPr/>
        </p:nvSpPr>
        <p:spPr>
          <a:xfrm>
            <a:off x="474175" y="413100"/>
            <a:ext cx="71307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Crear elementos HTML</a:t>
            </a:r>
            <a:endParaRPr b="1" sz="4000">
              <a:solidFill>
                <a:schemeClr val="dk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grpSp>
        <p:nvGrpSpPr>
          <p:cNvPr id="303" name="Google Shape;303;g306c2148940_2_120"/>
          <p:cNvGrpSpPr/>
          <p:nvPr/>
        </p:nvGrpSpPr>
        <p:grpSpPr>
          <a:xfrm>
            <a:off x="8060379" y="344475"/>
            <a:ext cx="670072" cy="721457"/>
            <a:chOff x="0" y="-9525"/>
            <a:chExt cx="354123" cy="394843"/>
          </a:xfrm>
        </p:grpSpPr>
        <p:sp>
          <p:nvSpPr>
            <p:cNvPr id="304" name="Google Shape;304;g306c2148940_2_12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5" name="Google Shape;305;g306c2148940_2_12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06" name="Google Shape;306;g306c2148940_2_120"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07" name="Google Shape;307;g306c2148940_2_120"/>
          <p:cNvSpPr txBox="1"/>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Los objetos que obtenemos a partir de métodos como</a:t>
            </a:r>
            <a:r>
              <a:rPr b="1" lang="es">
                <a:solidFill>
                  <a:schemeClr val="dk1"/>
                </a:solidFill>
                <a:latin typeface="Archivo Narrow"/>
                <a:ea typeface="Archivo Narrow"/>
                <a:cs typeface="Archivo Narrow"/>
                <a:sym typeface="Archivo Narrow"/>
              </a:rPr>
              <a:t> .createElement() </a:t>
            </a:r>
            <a:r>
              <a:rPr lang="es">
                <a:solidFill>
                  <a:schemeClr val="dk1"/>
                </a:solidFill>
                <a:latin typeface="Archivo Narrow"/>
                <a:ea typeface="Archivo Narrow"/>
                <a:cs typeface="Archivo Narrow"/>
                <a:sym typeface="Archivo Narrow"/>
              </a:rPr>
              <a:t>o</a:t>
            </a:r>
            <a:r>
              <a:rPr b="1" lang="es">
                <a:solidFill>
                  <a:schemeClr val="dk1"/>
                </a:solidFill>
                <a:latin typeface="Archivo Narrow"/>
                <a:ea typeface="Archivo Narrow"/>
                <a:cs typeface="Archivo Narrow"/>
                <a:sym typeface="Archivo Narrow"/>
              </a:rPr>
              <a:t> .getElementById(), </a:t>
            </a:r>
            <a:r>
              <a:rPr lang="es">
                <a:solidFill>
                  <a:schemeClr val="dk1"/>
                </a:solidFill>
                <a:latin typeface="Archivo Narrow"/>
                <a:ea typeface="Archivo Narrow"/>
                <a:cs typeface="Archivo Narrow"/>
                <a:sym typeface="Archivo Narrow"/>
              </a:rPr>
              <a:t>entre otros, poseen atributos que pueden ser modificados:</a:t>
            </a:r>
            <a:endParaRPr sz="1650">
              <a:solidFill>
                <a:srgbClr val="595959"/>
              </a:solidFill>
              <a:latin typeface="Montserrat"/>
              <a:ea typeface="Montserrat"/>
              <a:cs typeface="Montserrat"/>
              <a:sym typeface="Montserrat"/>
            </a:endParaRPr>
          </a:p>
        </p:txBody>
      </p:sp>
      <p:sp>
        <p:nvSpPr>
          <p:cNvPr id="308" name="Google Shape;308;g306c2148940_2_120"/>
          <p:cNvSpPr/>
          <p:nvPr/>
        </p:nvSpPr>
        <p:spPr>
          <a:xfrm>
            <a:off x="562525" y="2033725"/>
            <a:ext cx="8121900" cy="2121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&lt;!</a:t>
            </a:r>
            <a:r>
              <a:rPr b="0" i="0" lang="es" sz="1100" u="none" cap="none" strike="noStrike">
                <a:solidFill>
                  <a:srgbClr val="F92672"/>
                </a:solidFill>
                <a:highlight>
                  <a:srgbClr val="23262E"/>
                </a:highlight>
                <a:latin typeface="Consolas"/>
                <a:ea typeface="Consolas"/>
                <a:cs typeface="Consolas"/>
                <a:sym typeface="Consolas"/>
              </a:rPr>
              <a:t>DOCTYPE</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html</a:t>
            </a:r>
            <a:r>
              <a:rPr b="0" i="0" lang="es" sz="1100" u="none" cap="none" strike="noStrike">
                <a:solidFill>
                  <a:srgbClr val="D5CED9"/>
                </a:solidFill>
                <a:highlight>
                  <a:srgbClr val="23262E"/>
                </a:highlight>
                <a:latin typeface="Consolas"/>
                <a:ea typeface="Consolas"/>
                <a:cs typeface="Consolas"/>
                <a:sym typeface="Consolas"/>
              </a:rPr>
              <a:t>&gt;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&lt;</a:t>
            </a:r>
            <a:r>
              <a:rPr b="0" i="0" lang="es" sz="1100" u="none" cap="none" strike="noStrike">
                <a:solidFill>
                  <a:srgbClr val="F92672"/>
                </a:solidFill>
                <a:highlight>
                  <a:srgbClr val="23262E"/>
                </a:highlight>
                <a:latin typeface="Consolas"/>
                <a:ea typeface="Consolas"/>
                <a:cs typeface="Consolas"/>
                <a:sym typeface="Consolas"/>
              </a:rPr>
              <a:t>html</a:t>
            </a:r>
            <a:r>
              <a:rPr b="0" i="0" lang="es" sz="1100" u="none" cap="none" strike="noStrike">
                <a:solidFill>
                  <a:srgbClr val="D5CED9"/>
                </a:solidFill>
                <a:highlight>
                  <a:srgbClr val="23262E"/>
                </a:highlight>
                <a:latin typeface="Consolas"/>
                <a:ea typeface="Consolas"/>
                <a:cs typeface="Consolas"/>
                <a:sym typeface="Consolas"/>
              </a:rPr>
              <a:t>&gt;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&lt;</a:t>
            </a:r>
            <a:r>
              <a:rPr b="0" i="0" lang="es" sz="1100" u="none" cap="none" strike="noStrike">
                <a:solidFill>
                  <a:srgbClr val="F92672"/>
                </a:solidFill>
                <a:highlight>
                  <a:srgbClr val="23262E"/>
                </a:highlight>
                <a:latin typeface="Consolas"/>
                <a:ea typeface="Consolas"/>
                <a:cs typeface="Consolas"/>
                <a:sym typeface="Consolas"/>
              </a:rPr>
              <a:t>body</a:t>
            </a:r>
            <a:r>
              <a:rPr b="0" i="0" lang="es" sz="1100" u="none" cap="none" strike="noStrike">
                <a:solidFill>
                  <a:srgbClr val="D5CED9"/>
                </a:solidFill>
                <a:highlight>
                  <a:srgbClr val="23262E"/>
                </a:highlight>
                <a:latin typeface="Consolas"/>
                <a:ea typeface="Consolas"/>
                <a:cs typeface="Consolas"/>
                <a:sym typeface="Consolas"/>
              </a:rPr>
              <a:t>&gt;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&lt;</a:t>
            </a:r>
            <a:r>
              <a:rPr b="0" i="0" lang="es" sz="1100" u="none" cap="none" strike="noStrike">
                <a:solidFill>
                  <a:srgbClr val="F92672"/>
                </a:solidFill>
                <a:highlight>
                  <a:srgbClr val="23262E"/>
                </a:highlight>
                <a:latin typeface="Consolas"/>
                <a:ea typeface="Consolas"/>
                <a:cs typeface="Consolas"/>
                <a:sym typeface="Consolas"/>
              </a:rPr>
              <a:t>p</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id</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"p1"</a:t>
            </a:r>
            <a:r>
              <a:rPr b="0" i="0" lang="es" sz="1100" u="none" cap="none" strike="noStrike">
                <a:solidFill>
                  <a:srgbClr val="D5CED9"/>
                </a:solidFill>
                <a:highlight>
                  <a:srgbClr val="23262E"/>
                </a:highlight>
                <a:latin typeface="Consolas"/>
                <a:ea typeface="Consolas"/>
                <a:cs typeface="Consolas"/>
                <a:sym typeface="Consolas"/>
              </a:rPr>
              <a:t>&gt;Este texto se va a borrar.&lt;/</a:t>
            </a:r>
            <a:r>
              <a:rPr b="0" i="0" lang="es" sz="1100" u="none" cap="none" strike="noStrike">
                <a:solidFill>
                  <a:srgbClr val="F92672"/>
                </a:solidFill>
                <a:highlight>
                  <a:srgbClr val="23262E"/>
                </a:highlight>
                <a:latin typeface="Consolas"/>
                <a:ea typeface="Consolas"/>
                <a:cs typeface="Consolas"/>
                <a:sym typeface="Consolas"/>
              </a:rPr>
              <a:t>p</a:t>
            </a:r>
            <a:r>
              <a:rPr b="0" i="0" lang="es" sz="1100" u="none" cap="none" strike="noStrike">
                <a:solidFill>
                  <a:srgbClr val="D5CED9"/>
                </a:solidFill>
                <a:highlight>
                  <a:srgbClr val="23262E"/>
                </a:highlight>
                <a:latin typeface="Consolas"/>
                <a:ea typeface="Consolas"/>
                <a:cs typeface="Consolas"/>
                <a:sym typeface="Consolas"/>
              </a:rPr>
              <a:t>&gt;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&lt;</a:t>
            </a:r>
            <a:r>
              <a:rPr b="0" i="0" lang="es" sz="1100" u="none" cap="none" strike="noStrike">
                <a:solidFill>
                  <a:srgbClr val="F92672"/>
                </a:solidFill>
                <a:highlight>
                  <a:srgbClr val="23262E"/>
                </a:highlight>
                <a:latin typeface="Consolas"/>
                <a:ea typeface="Consolas"/>
                <a:cs typeface="Consolas"/>
                <a:sym typeface="Consolas"/>
              </a:rPr>
              <a:t>script</a:t>
            </a:r>
            <a:r>
              <a:rPr b="0" i="0" lang="es" sz="1100" u="none" cap="none" strike="noStrike">
                <a:solidFill>
                  <a:srgbClr val="D5CED9"/>
                </a:solidFill>
                <a:highlight>
                  <a:srgbClr val="23262E"/>
                </a:highlight>
                <a:latin typeface="Consolas"/>
                <a:ea typeface="Consolas"/>
                <a:cs typeface="Consolas"/>
                <a:sym typeface="Consolas"/>
              </a:rPr>
              <a:t>&gt;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const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p</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document</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getElementById</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96E072"/>
                </a:solidFill>
                <a:highlight>
                  <a:srgbClr val="23262E"/>
                </a:highlight>
                <a:latin typeface="Consolas"/>
                <a:ea typeface="Consolas"/>
                <a:cs typeface="Consolas"/>
                <a:sym typeface="Consolas"/>
              </a:rPr>
              <a:t>"p1"</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p</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innerHTML</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"Codo a Codo"</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&lt;p id="p1"&gt;Codo a Codo&lt;/p&gt;</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p</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className</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"dato"</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&lt;p id="p1" class="data"&gt;Codo a Codo&lt;/p&gt;</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p</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style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color</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96E072"/>
                </a:solidFill>
                <a:highlight>
                  <a:srgbClr val="23262E"/>
                </a:highlight>
                <a:latin typeface="Consolas"/>
                <a:ea typeface="Consolas"/>
                <a:cs typeface="Consolas"/>
                <a:sym typeface="Consolas"/>
              </a:rPr>
              <a:t>"red"</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&lt;p id="p1" class="data" style="color:red"&gt;Codo a Codo&lt;/p&gt;</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&lt;/</a:t>
            </a:r>
            <a:r>
              <a:rPr b="0" i="0" lang="es" sz="1100" u="none" cap="none" strike="noStrike">
                <a:solidFill>
                  <a:srgbClr val="F92672"/>
                </a:solidFill>
                <a:highlight>
                  <a:srgbClr val="23262E"/>
                </a:highlight>
                <a:latin typeface="Consolas"/>
                <a:ea typeface="Consolas"/>
                <a:cs typeface="Consolas"/>
                <a:sym typeface="Consolas"/>
              </a:rPr>
              <a:t>script</a:t>
            </a:r>
            <a:r>
              <a:rPr b="0" i="0" lang="es" sz="1100" u="none" cap="none" strike="noStrike">
                <a:solidFill>
                  <a:srgbClr val="D5CED9"/>
                </a:solidFill>
                <a:highlight>
                  <a:srgbClr val="23262E"/>
                </a:highlight>
                <a:latin typeface="Consolas"/>
                <a:ea typeface="Consolas"/>
                <a:cs typeface="Consolas"/>
                <a:sym typeface="Consolas"/>
              </a:rPr>
              <a:t>&gt;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&lt;/</a:t>
            </a:r>
            <a:r>
              <a:rPr b="0" i="0" lang="es" sz="1100" u="none" cap="none" strike="noStrike">
                <a:solidFill>
                  <a:srgbClr val="F92672"/>
                </a:solidFill>
                <a:highlight>
                  <a:srgbClr val="23262E"/>
                </a:highlight>
                <a:latin typeface="Consolas"/>
                <a:ea typeface="Consolas"/>
                <a:cs typeface="Consolas"/>
                <a:sym typeface="Consolas"/>
              </a:rPr>
              <a:t>body</a:t>
            </a:r>
            <a:r>
              <a:rPr b="0" i="0" lang="es" sz="1100" u="none" cap="none" strike="noStrike">
                <a:solidFill>
                  <a:srgbClr val="D5CED9"/>
                </a:solidFill>
                <a:highlight>
                  <a:srgbClr val="23262E"/>
                </a:highlight>
                <a:latin typeface="Consolas"/>
                <a:ea typeface="Consolas"/>
                <a:cs typeface="Consolas"/>
                <a:sym typeface="Consolas"/>
              </a:rPr>
              <a:t>&gt;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&lt;/</a:t>
            </a:r>
            <a:r>
              <a:rPr b="0" i="0" lang="es" sz="1100" u="none" cap="none" strike="noStrike">
                <a:solidFill>
                  <a:srgbClr val="F92672"/>
                </a:solidFill>
                <a:highlight>
                  <a:srgbClr val="23262E"/>
                </a:highlight>
                <a:latin typeface="Consolas"/>
                <a:ea typeface="Consolas"/>
                <a:cs typeface="Consolas"/>
                <a:sym typeface="Consolas"/>
              </a:rPr>
              <a:t>html</a:t>
            </a:r>
            <a:r>
              <a:rPr b="0" i="0" lang="es" sz="11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p:txBody>
      </p:sp>
      <p:cxnSp>
        <p:nvCxnSpPr>
          <p:cNvPr id="309" name="Google Shape;309;g306c2148940_2_12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310" name="Google Shape;310;g306c2148940_2_12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11" name="Google Shape;311;g306c2148940_2_120"/>
          <p:cNvSpPr txBox="1"/>
          <p:nvPr/>
        </p:nvSpPr>
        <p:spPr>
          <a:xfrm>
            <a:off x="474175" y="413100"/>
            <a:ext cx="6686100" cy="631500"/>
          </a:xfrm>
          <a:prstGeom prst="rect">
            <a:avLst/>
          </a:prstGeom>
          <a:noFill/>
          <a:ln>
            <a:noFill/>
          </a:ln>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000">
                <a:solidFill>
                  <a:schemeClr val="dk1"/>
                </a:solidFill>
                <a:latin typeface="Archivo Black"/>
                <a:ea typeface="Archivo Black"/>
                <a:cs typeface="Archivo Black"/>
                <a:sym typeface="Archivo Black"/>
              </a:rPr>
              <a:t>DOM | Modificar elemento</a:t>
            </a:r>
            <a:endParaRPr b="1" sz="30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grpSp>
        <p:nvGrpSpPr>
          <p:cNvPr id="316" name="Google Shape;316;g306c2148940_2_128"/>
          <p:cNvGrpSpPr/>
          <p:nvPr/>
        </p:nvGrpSpPr>
        <p:grpSpPr>
          <a:xfrm>
            <a:off x="8060379" y="344475"/>
            <a:ext cx="670072" cy="721457"/>
            <a:chOff x="0" y="-9525"/>
            <a:chExt cx="354123" cy="394843"/>
          </a:xfrm>
        </p:grpSpPr>
        <p:sp>
          <p:nvSpPr>
            <p:cNvPr id="317" name="Google Shape;317;g306c2148940_2_12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18" name="Google Shape;318;g306c2148940_2_12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19" name="Google Shape;319;g306c2148940_2_12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20" name="Google Shape;320;g306c2148940_2_128"/>
          <p:cNvSpPr txBox="1"/>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a:solidFill>
                  <a:schemeClr val="dk1"/>
                </a:solidFill>
                <a:latin typeface="Archivo Narrow"/>
                <a:ea typeface="Archivo Narrow"/>
                <a:cs typeface="Archivo Narrow"/>
                <a:sym typeface="Archivo Narrow"/>
              </a:rPr>
              <a:t> .textContent </a:t>
            </a:r>
            <a:r>
              <a:rPr lang="es">
                <a:solidFill>
                  <a:schemeClr val="dk1"/>
                </a:solidFill>
                <a:latin typeface="Archivo Narrow"/>
                <a:ea typeface="Archivo Narrow"/>
                <a:cs typeface="Archivo Narrow"/>
                <a:sym typeface="Archivo Narrow"/>
              </a:rPr>
              <a:t>e</a:t>
            </a:r>
            <a:r>
              <a:rPr b="1" lang="es">
                <a:solidFill>
                  <a:schemeClr val="dk1"/>
                </a:solidFill>
                <a:latin typeface="Archivo Narrow"/>
                <a:ea typeface="Archivo Narrow"/>
                <a:cs typeface="Archivo Narrow"/>
                <a:sym typeface="Archivo Narrow"/>
              </a:rPr>
              <a:t> .innerHTML </a:t>
            </a:r>
            <a:r>
              <a:rPr lang="es">
                <a:solidFill>
                  <a:schemeClr val="dk1"/>
                </a:solidFill>
                <a:latin typeface="Archivo Narrow"/>
                <a:ea typeface="Archivo Narrow"/>
                <a:cs typeface="Archivo Narrow"/>
                <a:sym typeface="Archivo Narrow"/>
              </a:rPr>
              <a:t>permiten recuperar o modificar el contenido de texto de un elemento, pero no son equivalentes:</a:t>
            </a:r>
            <a:endParaRPr sz="1650">
              <a:solidFill>
                <a:srgbClr val="595959"/>
              </a:solidFill>
              <a:latin typeface="Montserrat"/>
              <a:ea typeface="Montserrat"/>
              <a:cs typeface="Montserrat"/>
              <a:sym typeface="Montserrat"/>
            </a:endParaRPr>
          </a:p>
        </p:txBody>
      </p:sp>
      <p:graphicFrame>
        <p:nvGraphicFramePr>
          <p:cNvPr id="321" name="Google Shape;321;g306c2148940_2_128"/>
          <p:cNvGraphicFramePr/>
          <p:nvPr/>
        </p:nvGraphicFramePr>
        <p:xfrm>
          <a:off x="554396" y="1845780"/>
          <a:ext cx="3000000" cy="3000000"/>
        </p:xfrm>
        <a:graphic>
          <a:graphicData uri="http://schemas.openxmlformats.org/drawingml/2006/table">
            <a:tbl>
              <a:tblPr>
                <a:noFill/>
                <a:tableStyleId>{B53B870D-E159-4FFB-8ED9-9E67C6C451D2}</a:tableStyleId>
              </a:tblPr>
              <a:tblGrid>
                <a:gridCol w="1360450"/>
                <a:gridCol w="6777725"/>
              </a:tblGrid>
              <a:tr h="100000">
                <a:tc>
                  <a:txBody>
                    <a:bodyPr/>
                    <a:lstStyle/>
                    <a:p>
                      <a:pPr indent="0" lvl="0" marL="0" marR="0" rtl="0" algn="l">
                        <a:lnSpc>
                          <a:spcPct val="100000"/>
                        </a:lnSpc>
                        <a:spcBef>
                          <a:spcPts val="0"/>
                        </a:spcBef>
                        <a:spcAft>
                          <a:spcPts val="0"/>
                        </a:spcAft>
                        <a:buClr>
                          <a:srgbClr val="000000"/>
                        </a:buClr>
                        <a:buSzPts val="1200"/>
                        <a:buFont typeface="Montserrat"/>
                        <a:buNone/>
                      </a:pPr>
                      <a:r>
                        <a:rPr b="1" lang="es">
                          <a:solidFill>
                            <a:schemeClr val="dk1"/>
                          </a:solidFill>
                          <a:latin typeface="Archivo Narrow"/>
                          <a:ea typeface="Archivo Narrow"/>
                          <a:cs typeface="Archivo Narrow"/>
                          <a:sym typeface="Archivo Narrow"/>
                        </a:rPr>
                        <a:t>Propiedades</a:t>
                      </a:r>
                      <a:endParaRPr b="1">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F8C823"/>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b="1" lang="es">
                          <a:solidFill>
                            <a:schemeClr val="dk1"/>
                          </a:solidFill>
                          <a:latin typeface="Archivo Narrow"/>
                          <a:ea typeface="Archivo Narrow"/>
                          <a:cs typeface="Archivo Narrow"/>
                          <a:sym typeface="Archivo Narrow"/>
                        </a:rPr>
                        <a:t>Descripción</a:t>
                      </a:r>
                      <a:endParaRPr b="1">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F8C823"/>
                    </a:solidFill>
                  </a:tcPr>
                </a:tc>
              </a:tr>
              <a:tr h="276175">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 .textContent</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Devuelve o asigna el texto del elemento. No atiende la sintaxis HTML.</a:t>
                      </a:r>
                      <a:r>
                        <a:rPr lang="es" sz="1200" u="none" cap="none" strike="noStrike">
                          <a:solidFill>
                            <a:srgbClr val="595959"/>
                          </a:solidFill>
                          <a:latin typeface="Montserrat"/>
                          <a:ea typeface="Montserrat"/>
                          <a:cs typeface="Montserrat"/>
                          <a:sym typeface="Montserrat"/>
                        </a:rPr>
                        <a:t>  </a:t>
                      </a:r>
                      <a:r>
                        <a:rPr lang="es" sz="1200" u="sng" cap="none" strike="noStrike">
                          <a:solidFill>
                            <a:srgbClr val="0097A7"/>
                          </a:solidFill>
                          <a:latin typeface="Montserrat"/>
                          <a:ea typeface="Montserrat"/>
                          <a:cs typeface="Montserrat"/>
                          <a:sym typeface="Montserrat"/>
                          <a:hlinkClick r:id="rId5">
                            <a:extLst>
                              <a:ext uri="{A12FA001-AC4F-418D-AE19-62706E023703}">
                                <ahyp:hlinkClr val="tx"/>
                              </a:ext>
                            </a:extLst>
                          </a:hlinkClick>
                        </a:rPr>
                        <a:t>Ejemplo</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r h="284450">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 .innerHTML</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Devuelve o asigna el contenido HTML del elemento.</a:t>
                      </a:r>
                      <a:r>
                        <a:rPr lang="es" sz="1200" u="none" cap="none" strike="noStrike">
                          <a:solidFill>
                            <a:srgbClr val="595959"/>
                          </a:solidFill>
                          <a:latin typeface="Montserrat"/>
                          <a:ea typeface="Montserrat"/>
                          <a:cs typeface="Montserrat"/>
                          <a:sym typeface="Montserrat"/>
                        </a:rPr>
                        <a:t> </a:t>
                      </a:r>
                      <a:r>
                        <a:rPr lang="es" sz="1200" u="sng" cap="none" strike="noStrike">
                          <a:solidFill>
                            <a:srgbClr val="0097A7"/>
                          </a:solidFill>
                          <a:latin typeface="Montserrat"/>
                          <a:ea typeface="Montserrat"/>
                          <a:cs typeface="Montserrat"/>
                          <a:sym typeface="Montserrat"/>
                          <a:hlinkClick r:id="rId6">
                            <a:extLst>
                              <a:ext uri="{A12FA001-AC4F-418D-AE19-62706E023703}">
                                <ahyp:hlinkClr val="tx"/>
                              </a:ext>
                            </a:extLst>
                          </a:hlinkClick>
                        </a:rPr>
                        <a:t>Ejemplo</a:t>
                      </a:r>
                      <a:r>
                        <a:rPr lang="es" sz="1200" u="none" cap="none" strike="noStrike">
                          <a:solidFill>
                            <a:srgbClr val="595959"/>
                          </a:solidFill>
                          <a:latin typeface="Montserrat"/>
                          <a:ea typeface="Montserrat"/>
                          <a:cs typeface="Montserrat"/>
                          <a:sym typeface="Montserrat"/>
                        </a:rPr>
                        <a:t> </a:t>
                      </a:r>
                      <a:endParaRPr sz="1200" u="none" cap="none" strike="noStrike">
                        <a:solidFill>
                          <a:srgbClr val="595959"/>
                        </a:solidFill>
                        <a:latin typeface="Montserrat"/>
                        <a:ea typeface="Montserrat"/>
                        <a:cs typeface="Montserrat"/>
                        <a:sym typeface="Montserrat"/>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bl>
          </a:graphicData>
        </a:graphic>
      </p:graphicFrame>
      <p:sp>
        <p:nvSpPr>
          <p:cNvPr id="322" name="Google Shape;322;g306c2148940_2_128"/>
          <p:cNvSpPr/>
          <p:nvPr/>
        </p:nvSpPr>
        <p:spPr>
          <a:xfrm>
            <a:off x="900875" y="2911675"/>
            <a:ext cx="7159500" cy="1445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2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div1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&lt;div&gt;&lt;/div&gt;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200"/>
              <a:buFont typeface="Consolas"/>
              <a:buNone/>
            </a:pPr>
            <a:r>
              <a:rPr b="0" i="0" lang="es" sz="1200" u="none" cap="none" strike="noStrike">
                <a:solidFill>
                  <a:srgbClr val="F39C12"/>
                </a:solidFill>
                <a:latin typeface="Consolas"/>
                <a:ea typeface="Consolas"/>
                <a:cs typeface="Consolas"/>
                <a:sym typeface="Consolas"/>
              </a:rPr>
              <a:t>div1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textContent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 a todos"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&lt;div&gt;Hola a todos&lt;/div&gt;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200"/>
              <a:buFont typeface="Consolas"/>
              <a:buNone/>
            </a:pPr>
            <a:r>
              <a:rPr b="0" i="0" lang="es" sz="1200" u="none" cap="none" strike="noStrike">
                <a:solidFill>
                  <a:srgbClr val="F39C12"/>
                </a:solidFill>
                <a:latin typeface="Consolas"/>
                <a:ea typeface="Consolas"/>
                <a:cs typeface="Consolas"/>
                <a:sym typeface="Consolas"/>
              </a:rPr>
              <a:t>div1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textContent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"Hola a todos"</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div2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".info"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&lt;div class="info"&gt;&lt;/div&gt;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200"/>
              <a:buFont typeface="Consolas"/>
              <a:buNone/>
            </a:pPr>
            <a:r>
              <a:rPr b="0" i="0" lang="es" sz="1200" u="none" cap="none" strike="noStrike">
                <a:solidFill>
                  <a:srgbClr val="F39C12"/>
                </a:solidFill>
                <a:latin typeface="Consolas"/>
                <a:ea typeface="Consolas"/>
                <a:cs typeface="Consolas"/>
                <a:sym typeface="Consolas"/>
              </a:rPr>
              <a:t>div2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innerHTML</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"&lt;strong&gt;Importante&lt;/strong&gt;"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Interpreta el HTML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200"/>
              <a:buFont typeface="Consolas"/>
              <a:buNone/>
            </a:pPr>
            <a:r>
              <a:rPr b="0" i="0" lang="es" sz="1200" u="none" cap="none" strike="noStrike">
                <a:solidFill>
                  <a:srgbClr val="F39C12"/>
                </a:solidFill>
                <a:latin typeface="Consolas"/>
                <a:ea typeface="Consolas"/>
                <a:cs typeface="Consolas"/>
                <a:sym typeface="Consolas"/>
              </a:rPr>
              <a:t>div2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innerHTML</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"&lt;strong&gt;Importante&lt;/strong&gt;"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200"/>
              <a:buFont typeface="Consolas"/>
              <a:buNone/>
            </a:pPr>
            <a:r>
              <a:rPr b="0" i="0" lang="es" sz="1200" u="none" cap="none" strike="noStrike">
                <a:solidFill>
                  <a:srgbClr val="F39C12"/>
                </a:solidFill>
                <a:latin typeface="Consolas"/>
                <a:ea typeface="Consolas"/>
                <a:cs typeface="Consolas"/>
                <a:sym typeface="Consolas"/>
              </a:rPr>
              <a:t>div2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textContent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"Importante”</a:t>
            </a:r>
            <a:endParaRPr b="0" i="0" sz="1200" u="none" cap="none" strike="noStrike">
              <a:solidFill>
                <a:srgbClr val="5F6167"/>
              </a:solidFill>
              <a:latin typeface="Consolas"/>
              <a:ea typeface="Consolas"/>
              <a:cs typeface="Consolas"/>
              <a:sym typeface="Consolas"/>
            </a:endParaRPr>
          </a:p>
        </p:txBody>
      </p:sp>
      <p:cxnSp>
        <p:nvCxnSpPr>
          <p:cNvPr id="323" name="Google Shape;323;g306c2148940_2_12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324" name="Google Shape;324;g306c2148940_2_12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25" name="Google Shape;325;g306c2148940_2_128"/>
          <p:cNvSpPr txBox="1"/>
          <p:nvPr/>
        </p:nvSpPr>
        <p:spPr>
          <a:xfrm>
            <a:off x="474175" y="413100"/>
            <a:ext cx="6686100" cy="631500"/>
          </a:xfrm>
          <a:prstGeom prst="rect">
            <a:avLst/>
          </a:prstGeom>
          <a:noFill/>
          <a:ln>
            <a:noFill/>
          </a:ln>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000">
                <a:solidFill>
                  <a:schemeClr val="dk1"/>
                </a:solidFill>
                <a:latin typeface="Archivo Black"/>
                <a:ea typeface="Archivo Black"/>
                <a:cs typeface="Archivo Black"/>
                <a:sym typeface="Archivo Black"/>
              </a:rPr>
              <a:t>DOM | Reemplazar elemento</a:t>
            </a:r>
            <a:endParaRPr b="1" sz="3000">
              <a:solidFill>
                <a:schemeClr val="dk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grpSp>
        <p:nvGrpSpPr>
          <p:cNvPr id="330" name="Google Shape;330;g306c2148940_2_245"/>
          <p:cNvGrpSpPr/>
          <p:nvPr/>
        </p:nvGrpSpPr>
        <p:grpSpPr>
          <a:xfrm>
            <a:off x="8060379" y="344475"/>
            <a:ext cx="670072" cy="721457"/>
            <a:chOff x="0" y="-9525"/>
            <a:chExt cx="354123" cy="394843"/>
          </a:xfrm>
        </p:grpSpPr>
        <p:sp>
          <p:nvSpPr>
            <p:cNvPr id="331" name="Google Shape;331;g306c2148940_2_24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32" name="Google Shape;332;g306c2148940_2_24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33" name="Google Shape;333;g306c2148940_2_245"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34" name="Google Shape;334;g306c2148940_2_245"/>
          <p:cNvSpPr txBox="1"/>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Las propiedades y métodos vistos permiten, por ejemplo, insertar una imágen en el documento HTML:</a:t>
            </a:r>
            <a:endParaRPr sz="1650">
              <a:solidFill>
                <a:srgbClr val="595959"/>
              </a:solidFill>
              <a:latin typeface="Montserrat"/>
              <a:ea typeface="Montserrat"/>
              <a:cs typeface="Montserrat"/>
              <a:sym typeface="Montserrat"/>
            </a:endParaRPr>
          </a:p>
        </p:txBody>
      </p:sp>
      <p:sp>
        <p:nvSpPr>
          <p:cNvPr id="335" name="Google Shape;335;g306c2148940_2_245"/>
          <p:cNvSpPr/>
          <p:nvPr/>
        </p:nvSpPr>
        <p:spPr>
          <a:xfrm>
            <a:off x="2248650" y="2025350"/>
            <a:ext cx="4629300" cy="878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img</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createElement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"img"</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img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src</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"https://lenguajejs.com/assets/logo.svg"</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img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"Logo Javascript"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body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appendChild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img</a:t>
            </a:r>
            <a:r>
              <a:rPr b="0" i="0" lang="es" sz="1200" u="none" cap="none" strike="noStrike">
                <a:solidFill>
                  <a:srgbClr val="D5CED9"/>
                </a:solidFill>
                <a:latin typeface="Consolas"/>
                <a:ea typeface="Consolas"/>
                <a:cs typeface="Consolas"/>
                <a:sym typeface="Consolas"/>
              </a:rPr>
              <a:t>)</a:t>
            </a:r>
            <a:endParaRPr b="0" i="0" sz="10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200"/>
              <a:buFont typeface="Consolas"/>
              <a:buNone/>
            </a:pPr>
            <a:r>
              <a:t/>
            </a:r>
            <a:endParaRPr b="0" i="0" sz="1200" u="none" cap="none" strike="noStrike">
              <a:solidFill>
                <a:srgbClr val="5F6167"/>
              </a:solidFill>
              <a:latin typeface="Consolas"/>
              <a:ea typeface="Consolas"/>
              <a:cs typeface="Consolas"/>
              <a:sym typeface="Consolas"/>
            </a:endParaRPr>
          </a:p>
        </p:txBody>
      </p:sp>
      <p:sp>
        <p:nvSpPr>
          <p:cNvPr id="336" name="Google Shape;336;g306c2148940_2_245"/>
          <p:cNvSpPr txBox="1"/>
          <p:nvPr/>
        </p:nvSpPr>
        <p:spPr>
          <a:xfrm>
            <a:off x="432025" y="3044625"/>
            <a:ext cx="8535300" cy="1578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 .appendChild() </a:t>
            </a:r>
            <a:r>
              <a:rPr lang="es">
                <a:solidFill>
                  <a:schemeClr val="dk1"/>
                </a:solidFill>
                <a:latin typeface="Archivo Narrow"/>
                <a:ea typeface="Archivo Narrow"/>
                <a:cs typeface="Archivo Narrow"/>
                <a:sym typeface="Archivo Narrow"/>
              </a:rPr>
              <a:t>es el método que permite agregar un elemento al DOM. En este caso, se agrega en el &lt;body&gt;.</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También es posible eliminar elementos, para ello debemos utilizar el método</a:t>
            </a:r>
            <a:r>
              <a:rPr b="1" lang="es">
                <a:solidFill>
                  <a:schemeClr val="dk1"/>
                </a:solidFill>
                <a:latin typeface="Archivo Narrow"/>
                <a:ea typeface="Archivo Narrow"/>
                <a:cs typeface="Archivo Narrow"/>
                <a:sym typeface="Archivo Narrow"/>
              </a:rPr>
              <a:t> .remove() </a:t>
            </a:r>
            <a:endParaRPr b="1" sz="1650">
              <a:solidFill>
                <a:srgbClr val="595959"/>
              </a:solidFill>
              <a:latin typeface="Montserrat"/>
              <a:ea typeface="Montserrat"/>
              <a:cs typeface="Montserrat"/>
              <a:sym typeface="Montserrat"/>
            </a:endParaRPr>
          </a:p>
        </p:txBody>
      </p:sp>
      <p:cxnSp>
        <p:nvCxnSpPr>
          <p:cNvPr id="337" name="Google Shape;337;g306c2148940_2_245"/>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338" name="Google Shape;338;g306c2148940_2_245"/>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39" name="Google Shape;339;g306c2148940_2_245"/>
          <p:cNvSpPr txBox="1"/>
          <p:nvPr/>
        </p:nvSpPr>
        <p:spPr>
          <a:xfrm>
            <a:off x="474175" y="413100"/>
            <a:ext cx="6686100" cy="631500"/>
          </a:xfrm>
          <a:prstGeom prst="rect">
            <a:avLst/>
          </a:prstGeom>
          <a:noFill/>
          <a:ln>
            <a:noFill/>
          </a:ln>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000">
                <a:solidFill>
                  <a:schemeClr val="dk1"/>
                </a:solidFill>
                <a:latin typeface="Archivo Black"/>
                <a:ea typeface="Archivo Black"/>
                <a:cs typeface="Archivo Black"/>
                <a:sym typeface="Archivo Black"/>
              </a:rPr>
              <a:t>DOM | Insertar imagen</a:t>
            </a:r>
            <a:endParaRPr b="1" sz="30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3" name="Shape 343"/>
        <p:cNvGrpSpPr/>
        <p:nvPr/>
      </p:nvGrpSpPr>
      <p:grpSpPr>
        <a:xfrm>
          <a:off x="0" y="0"/>
          <a:ext cx="0" cy="0"/>
          <a:chOff x="0" y="0"/>
          <a:chExt cx="0" cy="0"/>
        </a:xfrm>
      </p:grpSpPr>
      <p:grpSp>
        <p:nvGrpSpPr>
          <p:cNvPr id="344" name="Google Shape;344;g306c2148940_2_253"/>
          <p:cNvGrpSpPr/>
          <p:nvPr/>
        </p:nvGrpSpPr>
        <p:grpSpPr>
          <a:xfrm>
            <a:off x="8060379" y="344475"/>
            <a:ext cx="670072" cy="721457"/>
            <a:chOff x="0" y="-9525"/>
            <a:chExt cx="354123" cy="394843"/>
          </a:xfrm>
        </p:grpSpPr>
        <p:sp>
          <p:nvSpPr>
            <p:cNvPr id="345" name="Google Shape;345;g306c2148940_2_25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46" name="Google Shape;346;g306c2148940_2_25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47" name="Google Shape;347;g306c2148940_2_253"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48" name="Google Shape;348;g306c2148940_2_253"/>
          <p:cNvSpPr txBox="1"/>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Entre las herramientas que provee la API de JS se encuentran:</a:t>
            </a:r>
            <a:endParaRPr>
              <a:solidFill>
                <a:schemeClr val="dk1"/>
              </a:solidFill>
              <a:latin typeface="Archivo Narrow"/>
              <a:ea typeface="Archivo Narrow"/>
              <a:cs typeface="Archivo Narrow"/>
              <a:sym typeface="Archivo Narrow"/>
            </a:endParaRPr>
          </a:p>
        </p:txBody>
      </p:sp>
      <p:graphicFrame>
        <p:nvGraphicFramePr>
          <p:cNvPr id="349" name="Google Shape;349;g306c2148940_2_253"/>
          <p:cNvGraphicFramePr/>
          <p:nvPr/>
        </p:nvGraphicFramePr>
        <p:xfrm>
          <a:off x="619508" y="1958030"/>
          <a:ext cx="3000000" cy="3000000"/>
        </p:xfrm>
        <a:graphic>
          <a:graphicData uri="http://schemas.openxmlformats.org/drawingml/2006/table">
            <a:tbl>
              <a:tblPr>
                <a:noFill/>
                <a:tableStyleId>{B53B870D-E159-4FFB-8ED9-9E67C6C451D2}</a:tableStyleId>
              </a:tblPr>
              <a:tblGrid>
                <a:gridCol w="1909725"/>
                <a:gridCol w="5995275"/>
              </a:tblGrid>
              <a:tr h="2403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a:solidFill>
                            <a:schemeClr val="dk1"/>
                          </a:solidFill>
                          <a:latin typeface="Archivo Narrow"/>
                          <a:ea typeface="Archivo Narrow"/>
                          <a:cs typeface="Archivo Narrow"/>
                          <a:sym typeface="Archivo Narrow"/>
                        </a:rPr>
                        <a:t>Capítulo del DOM</a:t>
                      </a:r>
                      <a:endParaRPr b="1"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F8C823"/>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a:solidFill>
                            <a:schemeClr val="dk1"/>
                          </a:solidFill>
                          <a:latin typeface="Archivo Narrow"/>
                          <a:ea typeface="Archivo Narrow"/>
                          <a:cs typeface="Archivo Narrow"/>
                          <a:sym typeface="Archivo Narrow"/>
                        </a:rPr>
                        <a:t>Descripción</a:t>
                      </a:r>
                      <a:endParaRPr b="1"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F8C823"/>
                    </a:solidFill>
                  </a:tcPr>
                </a:tc>
              </a:tr>
              <a:tr h="241925">
                <a:tc>
                  <a:txBody>
                    <a:bodyPr/>
                    <a:lstStyle/>
                    <a:p>
                      <a:pPr indent="0" lvl="0" marL="0" marR="0" rtl="0" algn="l">
                        <a:lnSpc>
                          <a:spcPct val="100000"/>
                        </a:lnSpc>
                        <a:spcBef>
                          <a:spcPts val="0"/>
                        </a:spcBef>
                        <a:spcAft>
                          <a:spcPts val="0"/>
                        </a:spcAft>
                        <a:buClr>
                          <a:srgbClr val="000000"/>
                        </a:buClr>
                        <a:buSzPts val="1200"/>
                        <a:buFont typeface="Arial"/>
                        <a:buNone/>
                      </a:pPr>
                      <a:r>
                        <a:rPr lang="es" sz="1200">
                          <a:solidFill>
                            <a:schemeClr val="dk1"/>
                          </a:solidFill>
                          <a:latin typeface="Archivo Narrow"/>
                          <a:ea typeface="Archivo Narrow"/>
                          <a:cs typeface="Archivo Narrow"/>
                          <a:sym typeface="Archivo Narrow"/>
                        </a:rPr>
                        <a:t>Buscar etiquetas</a:t>
                      </a:r>
                      <a:endParaRPr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a:solidFill>
                            <a:schemeClr val="dk1"/>
                          </a:solidFill>
                          <a:latin typeface="Archivo Narrow"/>
                          <a:ea typeface="Archivo Narrow"/>
                          <a:cs typeface="Archivo Narrow"/>
                          <a:sym typeface="Archivo Narrow"/>
                        </a:rPr>
                        <a:t>Métodos como .getElementById(), .querySelector() o .querySelectorAll(), entre otras. </a:t>
                      </a:r>
                      <a:endParaRPr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r h="249175">
                <a:tc>
                  <a:txBody>
                    <a:bodyPr/>
                    <a:lstStyle/>
                    <a:p>
                      <a:pPr indent="0" lvl="0" marL="0" marR="0" rtl="0" algn="l">
                        <a:lnSpc>
                          <a:spcPct val="100000"/>
                        </a:lnSpc>
                        <a:spcBef>
                          <a:spcPts val="0"/>
                        </a:spcBef>
                        <a:spcAft>
                          <a:spcPts val="0"/>
                        </a:spcAft>
                        <a:buClr>
                          <a:srgbClr val="000000"/>
                        </a:buClr>
                        <a:buSzPts val="1200"/>
                        <a:buFont typeface="Arial"/>
                        <a:buNone/>
                      </a:pPr>
                      <a:r>
                        <a:rPr lang="es" sz="1200">
                          <a:solidFill>
                            <a:schemeClr val="dk1"/>
                          </a:solidFill>
                          <a:latin typeface="Archivo Narrow"/>
                          <a:ea typeface="Archivo Narrow"/>
                          <a:cs typeface="Archivo Narrow"/>
                          <a:sym typeface="Archivo Narrow"/>
                        </a:rPr>
                        <a:t>Crear etiquetas</a:t>
                      </a:r>
                      <a:endParaRPr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a:solidFill>
                            <a:schemeClr val="dk1"/>
                          </a:solidFill>
                          <a:latin typeface="Archivo Narrow"/>
                          <a:ea typeface="Archivo Narrow"/>
                          <a:cs typeface="Archivo Narrow"/>
                          <a:sym typeface="Archivo Narrow"/>
                        </a:rPr>
                        <a:t>Métodos para crear elementos en la página y trabajar con ellos de forma dinámica. </a:t>
                      </a:r>
                      <a:endParaRPr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r h="249175">
                <a:tc>
                  <a:txBody>
                    <a:bodyPr/>
                    <a:lstStyle/>
                    <a:p>
                      <a:pPr indent="0" lvl="0" marL="0" marR="0" rtl="0" algn="l">
                        <a:lnSpc>
                          <a:spcPct val="100000"/>
                        </a:lnSpc>
                        <a:spcBef>
                          <a:spcPts val="0"/>
                        </a:spcBef>
                        <a:spcAft>
                          <a:spcPts val="0"/>
                        </a:spcAft>
                        <a:buClr>
                          <a:srgbClr val="000000"/>
                        </a:buClr>
                        <a:buSzPts val="1200"/>
                        <a:buFont typeface="Arial"/>
                        <a:buNone/>
                      </a:pPr>
                      <a:r>
                        <a:rPr lang="es" sz="1200">
                          <a:solidFill>
                            <a:schemeClr val="dk1"/>
                          </a:solidFill>
                          <a:latin typeface="Archivo Narrow"/>
                          <a:ea typeface="Archivo Narrow"/>
                          <a:cs typeface="Archivo Narrow"/>
                          <a:sym typeface="Archivo Narrow"/>
                        </a:rPr>
                        <a:t>Insertar etiquetas</a:t>
                      </a:r>
                      <a:endParaRPr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a:solidFill>
                            <a:schemeClr val="dk1"/>
                          </a:solidFill>
                          <a:latin typeface="Archivo Narrow"/>
                          <a:ea typeface="Archivo Narrow"/>
                          <a:cs typeface="Archivo Narrow"/>
                          <a:sym typeface="Archivo Narrow"/>
                        </a:rPr>
                        <a:t>Métodos para añadir elementos al DOM,  como .appendChild(), .insertAdjacentHTML(), entre otros. </a:t>
                      </a:r>
                      <a:endParaRPr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r h="400525">
                <a:tc>
                  <a:txBody>
                    <a:bodyPr/>
                    <a:lstStyle/>
                    <a:p>
                      <a:pPr indent="0" lvl="0" marL="0" marR="0" rtl="0" algn="l">
                        <a:lnSpc>
                          <a:spcPct val="100000"/>
                        </a:lnSpc>
                        <a:spcBef>
                          <a:spcPts val="0"/>
                        </a:spcBef>
                        <a:spcAft>
                          <a:spcPts val="0"/>
                        </a:spcAft>
                        <a:buClr>
                          <a:srgbClr val="000000"/>
                        </a:buClr>
                        <a:buSzPts val="1200"/>
                        <a:buFont typeface="Arial"/>
                        <a:buNone/>
                      </a:pPr>
                      <a:r>
                        <a:rPr lang="es" sz="1200">
                          <a:solidFill>
                            <a:schemeClr val="dk1"/>
                          </a:solidFill>
                          <a:latin typeface="Archivo Narrow"/>
                          <a:ea typeface="Archivo Narrow"/>
                          <a:cs typeface="Archivo Narrow"/>
                          <a:sym typeface="Archivo Narrow"/>
                        </a:rPr>
                        <a:t>Gestión de clases CSS</a:t>
                      </a:r>
                      <a:endParaRPr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a:solidFill>
                            <a:schemeClr val="dk1"/>
                          </a:solidFill>
                          <a:latin typeface="Archivo Narrow"/>
                          <a:ea typeface="Archivo Narrow"/>
                          <a:cs typeface="Archivo Narrow"/>
                          <a:sym typeface="Archivo Narrow"/>
                        </a:rPr>
                        <a:t>.classList permite manipular clases CSS desde JS, para añadir, modificar o, eliminar clases SS de un elemento.</a:t>
                      </a:r>
                      <a:endParaRPr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r h="400525">
                <a:tc>
                  <a:txBody>
                    <a:bodyPr/>
                    <a:lstStyle/>
                    <a:p>
                      <a:pPr indent="0" lvl="0" marL="0" marR="0" rtl="0" algn="l">
                        <a:lnSpc>
                          <a:spcPct val="100000"/>
                        </a:lnSpc>
                        <a:spcBef>
                          <a:spcPts val="0"/>
                        </a:spcBef>
                        <a:spcAft>
                          <a:spcPts val="0"/>
                        </a:spcAft>
                        <a:buClr>
                          <a:srgbClr val="000000"/>
                        </a:buClr>
                        <a:buSzPts val="1200"/>
                        <a:buFont typeface="Arial"/>
                        <a:buNone/>
                      </a:pPr>
                      <a:r>
                        <a:rPr lang="es" sz="1200">
                          <a:solidFill>
                            <a:schemeClr val="dk1"/>
                          </a:solidFill>
                          <a:latin typeface="Archivo Narrow"/>
                          <a:ea typeface="Archivo Narrow"/>
                          <a:cs typeface="Archivo Narrow"/>
                          <a:sym typeface="Archivo Narrow"/>
                        </a:rPr>
                        <a:t>Navegar entre elementos</a:t>
                      </a:r>
                      <a:endParaRPr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a:solidFill>
                            <a:schemeClr val="dk1"/>
                          </a:solidFill>
                          <a:latin typeface="Archivo Narrow"/>
                          <a:ea typeface="Archivo Narrow"/>
                          <a:cs typeface="Archivo Narrow"/>
                          <a:sym typeface="Archivo Narrow"/>
                        </a:rPr>
                        <a:t>Métodos y propiedades para «navegar» a través de la jerarquía del DOM, por la estructura del documento y la posición de los elementos en la misma.</a:t>
                      </a:r>
                      <a:endParaRPr sz="12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bl>
          </a:graphicData>
        </a:graphic>
      </p:graphicFrame>
      <p:cxnSp>
        <p:nvCxnSpPr>
          <p:cNvPr id="350" name="Google Shape;350;g306c2148940_2_25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351" name="Google Shape;351;g306c2148940_2_25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52" name="Google Shape;352;g306c2148940_2_253"/>
          <p:cNvSpPr txBox="1"/>
          <p:nvPr/>
        </p:nvSpPr>
        <p:spPr>
          <a:xfrm>
            <a:off x="474175" y="413100"/>
            <a:ext cx="6686100" cy="631500"/>
          </a:xfrm>
          <a:prstGeom prst="rect">
            <a:avLst/>
          </a:prstGeom>
          <a:noFill/>
          <a:ln>
            <a:noFill/>
          </a:ln>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000">
                <a:solidFill>
                  <a:schemeClr val="dk1"/>
                </a:solidFill>
                <a:latin typeface="Archivo Black"/>
                <a:ea typeface="Archivo Black"/>
                <a:cs typeface="Archivo Black"/>
                <a:sym typeface="Archivo Black"/>
              </a:rPr>
              <a:t>DOM | API nativa de JS</a:t>
            </a:r>
            <a:endParaRPr b="1" sz="3000">
              <a:solidFill>
                <a:schemeClr val="dk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6" name="Shape 356"/>
        <p:cNvGrpSpPr/>
        <p:nvPr/>
      </p:nvGrpSpPr>
      <p:grpSpPr>
        <a:xfrm>
          <a:off x="0" y="0"/>
          <a:ext cx="0" cy="0"/>
          <a:chOff x="0" y="0"/>
          <a:chExt cx="0" cy="0"/>
        </a:xfrm>
      </p:grpSpPr>
      <p:grpSp>
        <p:nvGrpSpPr>
          <p:cNvPr id="357" name="Google Shape;357;g306c2148940_2_261"/>
          <p:cNvGrpSpPr/>
          <p:nvPr/>
        </p:nvGrpSpPr>
        <p:grpSpPr>
          <a:xfrm>
            <a:off x="8060379" y="344475"/>
            <a:ext cx="670072" cy="721457"/>
            <a:chOff x="0" y="-9525"/>
            <a:chExt cx="354123" cy="394843"/>
          </a:xfrm>
        </p:grpSpPr>
        <p:sp>
          <p:nvSpPr>
            <p:cNvPr id="358" name="Google Shape;358;g306c2148940_2_26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59" name="Google Shape;359;g306c2148940_2_26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60" name="Google Shape;360;g306c2148940_2_261"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61" name="Google Shape;361;g306c2148940_2_261"/>
          <p:cNvSpPr txBox="1"/>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Los eventos son acciones que realizan las personas que navegan nuestros sitios web, a las que podemos “escuchar” o “recibir” desde JavaScript e indicar qué función o bloque de código se debe ejecutar como respuesta acorde a la interacción. Estos eventos permiten un diálogo entre el sitio web y quienes lo utilizan, por ejemplo cuando hace clic en un botón. Existen tres formas de definir eventos en nuestro código: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graphicFrame>
        <p:nvGraphicFramePr>
          <p:cNvPr id="362" name="Google Shape;362;g306c2148940_2_261"/>
          <p:cNvGraphicFramePr/>
          <p:nvPr/>
        </p:nvGraphicFramePr>
        <p:xfrm>
          <a:off x="844345" y="2624505"/>
          <a:ext cx="3000000" cy="3000000"/>
        </p:xfrm>
        <a:graphic>
          <a:graphicData uri="http://schemas.openxmlformats.org/drawingml/2006/table">
            <a:tbl>
              <a:tblPr>
                <a:noFill/>
                <a:tableStyleId>{B53B870D-E159-4FFB-8ED9-9E67C6C451D2}</a:tableStyleId>
              </a:tblPr>
              <a:tblGrid>
                <a:gridCol w="4684425"/>
                <a:gridCol w="2873825"/>
              </a:tblGrid>
              <a:tr h="2680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300">
                          <a:solidFill>
                            <a:schemeClr val="dk1"/>
                          </a:solidFill>
                          <a:latin typeface="Archivo Narrow"/>
                          <a:ea typeface="Archivo Narrow"/>
                          <a:cs typeface="Archivo Narrow"/>
                          <a:sym typeface="Archivo Narrow"/>
                        </a:rPr>
                        <a:t>Estrategia</a:t>
                      </a:r>
                      <a:endParaRPr b="1" sz="13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300">
                          <a:solidFill>
                            <a:schemeClr val="dk1"/>
                          </a:solidFill>
                          <a:latin typeface="Archivo Narrow"/>
                          <a:ea typeface="Archivo Narrow"/>
                          <a:cs typeface="Archivo Narrow"/>
                          <a:sym typeface="Archivo Narrow"/>
                        </a:rPr>
                        <a:t>Ejemplo</a:t>
                      </a:r>
                      <a:endParaRPr b="1" sz="13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F8C823"/>
                    </a:solidFill>
                  </a:tcPr>
                </a:tc>
              </a:tr>
              <a:tr h="268025">
                <a:tc>
                  <a:txBody>
                    <a:bodyPr/>
                    <a:lstStyle/>
                    <a:p>
                      <a:pPr indent="0" lvl="0" marL="0" marR="0" rtl="0" algn="l">
                        <a:lnSpc>
                          <a:spcPct val="100000"/>
                        </a:lnSpc>
                        <a:spcBef>
                          <a:spcPts val="0"/>
                        </a:spcBef>
                        <a:spcAft>
                          <a:spcPts val="0"/>
                        </a:spcAft>
                        <a:buClr>
                          <a:srgbClr val="000000"/>
                        </a:buClr>
                        <a:buSzPts val="1200"/>
                        <a:buFont typeface="Montserrat"/>
                        <a:buNone/>
                      </a:pPr>
                      <a:r>
                        <a:rPr lang="es" sz="1300">
                          <a:solidFill>
                            <a:schemeClr val="dk1"/>
                          </a:solidFill>
                          <a:latin typeface="Archivo Narrow"/>
                          <a:ea typeface="Archivo Narrow"/>
                          <a:cs typeface="Archivo Narrow"/>
                          <a:sym typeface="Archivo Narrow"/>
                        </a:rPr>
                        <a:t>A través de un atributo HTML, asociando al mismo una función.</a:t>
                      </a:r>
                      <a:endParaRPr sz="13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300">
                          <a:solidFill>
                            <a:schemeClr val="dk1"/>
                          </a:solidFill>
                          <a:latin typeface="Archivo Narrow"/>
                          <a:ea typeface="Archivo Narrow"/>
                          <a:cs typeface="Archivo Narrow"/>
                          <a:sym typeface="Archivo Narrow"/>
                        </a:rPr>
                        <a:t>&lt;tag onclick="..."&gt;</a:t>
                      </a:r>
                      <a:endParaRPr sz="13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r h="268025">
                <a:tc>
                  <a:txBody>
                    <a:bodyPr/>
                    <a:lstStyle/>
                    <a:p>
                      <a:pPr indent="0" lvl="0" marL="0" marR="0" rtl="0" algn="l">
                        <a:lnSpc>
                          <a:spcPct val="100000"/>
                        </a:lnSpc>
                        <a:spcBef>
                          <a:spcPts val="0"/>
                        </a:spcBef>
                        <a:spcAft>
                          <a:spcPts val="0"/>
                        </a:spcAft>
                        <a:buClr>
                          <a:srgbClr val="000000"/>
                        </a:buClr>
                        <a:buSzPts val="1200"/>
                        <a:buFont typeface="Montserrat"/>
                        <a:buNone/>
                      </a:pPr>
                      <a:r>
                        <a:rPr lang="es" sz="1300">
                          <a:solidFill>
                            <a:schemeClr val="dk1"/>
                          </a:solidFill>
                          <a:latin typeface="Archivo Narrow"/>
                          <a:ea typeface="Archivo Narrow"/>
                          <a:cs typeface="Archivo Narrow"/>
                          <a:sym typeface="Archivo Narrow"/>
                        </a:rPr>
                        <a:t>A través de una propiedad de JavaScript, a la que asociamos la función.</a:t>
                      </a:r>
                      <a:endParaRPr sz="13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300">
                          <a:solidFill>
                            <a:schemeClr val="dk1"/>
                          </a:solidFill>
                          <a:latin typeface="Archivo Narrow"/>
                          <a:ea typeface="Archivo Narrow"/>
                          <a:cs typeface="Archivo Narrow"/>
                          <a:sym typeface="Archivo Narrow"/>
                        </a:rPr>
                        <a:t>tag.onclick = ...</a:t>
                      </a:r>
                      <a:endParaRPr sz="13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r h="451425">
                <a:tc>
                  <a:txBody>
                    <a:bodyPr/>
                    <a:lstStyle/>
                    <a:p>
                      <a:pPr indent="0" lvl="0" marL="0" marR="0" rtl="0" algn="l">
                        <a:lnSpc>
                          <a:spcPct val="100000"/>
                        </a:lnSpc>
                        <a:spcBef>
                          <a:spcPts val="0"/>
                        </a:spcBef>
                        <a:spcAft>
                          <a:spcPts val="0"/>
                        </a:spcAft>
                        <a:buClr>
                          <a:srgbClr val="000000"/>
                        </a:buClr>
                        <a:buSzPts val="1200"/>
                        <a:buFont typeface="Montserrat"/>
                        <a:buNone/>
                      </a:pPr>
                      <a:r>
                        <a:rPr lang="es" sz="1300">
                          <a:solidFill>
                            <a:schemeClr val="dk1"/>
                          </a:solidFill>
                          <a:latin typeface="Archivo Narrow"/>
                          <a:ea typeface="Archivo Narrow"/>
                          <a:cs typeface="Archivo Narrow"/>
                          <a:sym typeface="Archivo Narrow"/>
                        </a:rPr>
                        <a:t>A través del método addEventListener() , que permite crear un “atendedor” de eventos. </a:t>
                      </a:r>
                      <a:endParaRPr sz="13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300">
                          <a:solidFill>
                            <a:schemeClr val="dk1"/>
                          </a:solidFill>
                          <a:latin typeface="Archivo Narrow"/>
                          <a:ea typeface="Archivo Narrow"/>
                          <a:cs typeface="Archivo Narrow"/>
                          <a:sym typeface="Archivo Narrow"/>
                        </a:rPr>
                        <a:t>tag.addEventListener("click", ...)</a:t>
                      </a:r>
                      <a:endParaRPr sz="1300">
                        <a:solidFill>
                          <a:schemeClr val="dk1"/>
                        </a:solidFill>
                        <a:latin typeface="Archivo Narrow"/>
                        <a:ea typeface="Archivo Narrow"/>
                        <a:cs typeface="Archivo Narrow"/>
                        <a:sym typeface="Archivo Narrow"/>
                      </a:endParaRPr>
                    </a:p>
                  </a:txBody>
                  <a:tcPr marT="45725" marB="45725" marR="75950" marL="75950">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r>
            </a:tbl>
          </a:graphicData>
        </a:graphic>
      </p:graphicFrame>
      <p:cxnSp>
        <p:nvCxnSpPr>
          <p:cNvPr id="363" name="Google Shape;363;g306c2148940_2_26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364" name="Google Shape;364;g306c2148940_2_26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65" name="Google Shape;365;g306c2148940_2_261"/>
          <p:cNvSpPr txBox="1"/>
          <p:nvPr/>
        </p:nvSpPr>
        <p:spPr>
          <a:xfrm>
            <a:off x="474175" y="413100"/>
            <a:ext cx="6686100" cy="631500"/>
          </a:xfrm>
          <a:prstGeom prst="rect">
            <a:avLst/>
          </a:prstGeom>
          <a:noFill/>
          <a:ln>
            <a:noFill/>
          </a:ln>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000">
                <a:solidFill>
                  <a:schemeClr val="dk1"/>
                </a:solidFill>
                <a:latin typeface="Archivo Black"/>
                <a:ea typeface="Archivo Black"/>
                <a:cs typeface="Archivo Black"/>
                <a:sym typeface="Archivo Black"/>
              </a:rPr>
              <a:t>DOM | Eventos en JS</a:t>
            </a:r>
            <a:endParaRPr b="1" sz="3000">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grpSp>
        <p:nvGrpSpPr>
          <p:cNvPr id="370" name="Google Shape;370;g306c2148940_2_286"/>
          <p:cNvGrpSpPr/>
          <p:nvPr/>
        </p:nvGrpSpPr>
        <p:grpSpPr>
          <a:xfrm>
            <a:off x="8060379" y="344475"/>
            <a:ext cx="670072" cy="721457"/>
            <a:chOff x="0" y="-9525"/>
            <a:chExt cx="354123" cy="394843"/>
          </a:xfrm>
        </p:grpSpPr>
        <p:sp>
          <p:nvSpPr>
            <p:cNvPr id="371" name="Google Shape;371;g306c2148940_2_28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72" name="Google Shape;372;g306c2148940_2_28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73" name="Google Shape;373;g306c2148940_2_286"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74" name="Google Shape;374;g306c2148940_2_286"/>
          <p:cNvSpPr txBox="1"/>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Lanzar eventos desde atributos HTML</a:t>
            </a:r>
            <a:endParaRPr b="1">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Probablemente sea la forma más sencilla de atender un evento. Definimos un evento a través de un atributo HTML, por ejemplo onClick. En el ejemplo, al hacer click sobre el botón se ejecuta la función flecha enviarMensaje. Esta función genera un mensaje “Hola!” mediante la función de javaScript alert.</a:t>
            </a:r>
            <a:endParaRPr sz="1650">
              <a:solidFill>
                <a:srgbClr val="595959"/>
              </a:solidFill>
              <a:latin typeface="Montserrat"/>
              <a:ea typeface="Montserrat"/>
              <a:cs typeface="Montserrat"/>
              <a:sym typeface="Montserrat"/>
            </a:endParaRPr>
          </a:p>
        </p:txBody>
      </p:sp>
      <p:sp>
        <p:nvSpPr>
          <p:cNvPr id="375" name="Google Shape;375;g306c2148940_2_286"/>
          <p:cNvSpPr/>
          <p:nvPr/>
        </p:nvSpPr>
        <p:spPr>
          <a:xfrm>
            <a:off x="1481580" y="2876645"/>
            <a:ext cx="6283800" cy="944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onClick</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"enviaMensaje()"</a:t>
            </a:r>
            <a:r>
              <a:rPr b="0" i="0" lang="es" sz="1200" u="none" cap="none" strike="noStrike">
                <a:solidFill>
                  <a:srgbClr val="D5CED9"/>
                </a:solidFill>
                <a:latin typeface="Consolas"/>
                <a:ea typeface="Consolas"/>
                <a:cs typeface="Consolas"/>
                <a:sym typeface="Consolas"/>
              </a:rPr>
              <a:t>&gt;Haz clic!&lt;/</a:t>
            </a:r>
            <a:r>
              <a:rPr b="0" i="0" lang="es" sz="1200" u="none" cap="none" strike="noStrike">
                <a:solidFill>
                  <a:srgbClr val="F9267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enviarMensaje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alert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"Hola!"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Consolas"/>
              <a:ea typeface="Consolas"/>
              <a:cs typeface="Consolas"/>
              <a:sym typeface="Consolas"/>
            </a:endParaRPr>
          </a:p>
        </p:txBody>
      </p:sp>
      <p:cxnSp>
        <p:nvCxnSpPr>
          <p:cNvPr id="376" name="Google Shape;376;g306c2148940_2_28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377" name="Google Shape;377;g306c2148940_2_28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78" name="Google Shape;378;g306c2148940_2_286"/>
          <p:cNvSpPr txBox="1"/>
          <p:nvPr/>
        </p:nvSpPr>
        <p:spPr>
          <a:xfrm>
            <a:off x="474175" y="413100"/>
            <a:ext cx="6686100" cy="631500"/>
          </a:xfrm>
          <a:prstGeom prst="rect">
            <a:avLst/>
          </a:prstGeom>
          <a:noFill/>
          <a:ln>
            <a:noFill/>
          </a:ln>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000">
                <a:solidFill>
                  <a:schemeClr val="dk1"/>
                </a:solidFill>
                <a:latin typeface="Archivo Black"/>
                <a:ea typeface="Archivo Black"/>
                <a:cs typeface="Archivo Black"/>
                <a:sym typeface="Archivo Black"/>
              </a:rPr>
              <a:t>DOM | Eventos en JS</a:t>
            </a:r>
            <a:endParaRPr b="1" sz="3000">
              <a:solidFill>
                <a:schemeClr val="dk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grpSp>
        <p:nvGrpSpPr>
          <p:cNvPr id="383" name="Google Shape;383;g306c2148940_2_294"/>
          <p:cNvGrpSpPr/>
          <p:nvPr/>
        </p:nvGrpSpPr>
        <p:grpSpPr>
          <a:xfrm>
            <a:off x="8060379" y="344475"/>
            <a:ext cx="670072" cy="721457"/>
            <a:chOff x="0" y="-9525"/>
            <a:chExt cx="354123" cy="394843"/>
          </a:xfrm>
        </p:grpSpPr>
        <p:sp>
          <p:nvSpPr>
            <p:cNvPr id="384" name="Google Shape;384;g306c2148940_2_29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85" name="Google Shape;385;g306c2148940_2_29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86" name="Google Shape;386;g306c2148940_2_294"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387" name="Google Shape;387;g306c2148940_2_294"/>
          <p:cNvSpPr txBox="1"/>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a:solidFill>
                  <a:schemeClr val="dk1"/>
                </a:solidFill>
                <a:latin typeface="Archivo Narrow"/>
                <a:ea typeface="Archivo Narrow"/>
                <a:cs typeface="Archivo Narrow"/>
                <a:sym typeface="Archivo Narrow"/>
              </a:rPr>
              <a:t>Lanzar eventos desde propiedades</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Otra forma de utilizar eventos es utilizar las propiedades de Javascript. Por cada evento, existe una propiedad disponible en el elemento en cuestión:</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
        <p:nvSpPr>
          <p:cNvPr id="388" name="Google Shape;388;g306c2148940_2_294"/>
          <p:cNvSpPr/>
          <p:nvPr/>
        </p:nvSpPr>
        <p:spPr>
          <a:xfrm>
            <a:off x="1421400" y="2414101"/>
            <a:ext cx="6283800" cy="1166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&gt;Haz clic!&lt;/</a:t>
            </a:r>
            <a:r>
              <a:rPr b="0" i="0" lang="es" sz="1200" u="none" cap="none" strike="noStrike">
                <a:solidFill>
                  <a:srgbClr val="F9267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onclick</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alert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"Hola!"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D5CED9"/>
              </a:solidFill>
              <a:latin typeface="Consolas"/>
              <a:ea typeface="Consolas"/>
              <a:cs typeface="Consolas"/>
              <a:sym typeface="Consolas"/>
            </a:endParaRPr>
          </a:p>
        </p:txBody>
      </p:sp>
      <p:cxnSp>
        <p:nvCxnSpPr>
          <p:cNvPr id="389" name="Google Shape;389;g306c2148940_2_29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cxnSp>
        <p:nvCxnSpPr>
          <p:cNvPr id="390" name="Google Shape;390;g306c2148940_2_29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391" name="Google Shape;391;g306c2148940_2_294"/>
          <p:cNvSpPr txBox="1"/>
          <p:nvPr/>
        </p:nvSpPr>
        <p:spPr>
          <a:xfrm>
            <a:off x="474175" y="413100"/>
            <a:ext cx="6686100" cy="631500"/>
          </a:xfrm>
          <a:prstGeom prst="rect">
            <a:avLst/>
          </a:prstGeom>
          <a:noFill/>
          <a:ln>
            <a:noFill/>
          </a:ln>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000">
                <a:solidFill>
                  <a:schemeClr val="dk1"/>
                </a:solidFill>
                <a:latin typeface="Archivo Black"/>
                <a:ea typeface="Archivo Black"/>
                <a:cs typeface="Archivo Black"/>
                <a:sym typeface="Archivo Black"/>
              </a:rPr>
              <a:t>DOM | Eventos en JS</a:t>
            </a:r>
            <a:endParaRPr b="1" sz="3000">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5" name="Shape 395"/>
        <p:cNvGrpSpPr/>
        <p:nvPr/>
      </p:nvGrpSpPr>
      <p:grpSpPr>
        <a:xfrm>
          <a:off x="0" y="0"/>
          <a:ext cx="0" cy="0"/>
          <a:chOff x="0" y="0"/>
          <a:chExt cx="0" cy="0"/>
        </a:xfrm>
      </p:grpSpPr>
      <p:grpSp>
        <p:nvGrpSpPr>
          <p:cNvPr id="396" name="Google Shape;396;g306c2148940_2_302"/>
          <p:cNvGrpSpPr/>
          <p:nvPr/>
        </p:nvGrpSpPr>
        <p:grpSpPr>
          <a:xfrm>
            <a:off x="8060379" y="344475"/>
            <a:ext cx="670072" cy="721457"/>
            <a:chOff x="0" y="-9525"/>
            <a:chExt cx="354123" cy="394843"/>
          </a:xfrm>
        </p:grpSpPr>
        <p:sp>
          <p:nvSpPr>
            <p:cNvPr id="397" name="Google Shape;397;g306c2148940_2_30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98" name="Google Shape;398;g306c2148940_2_30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99" name="Google Shape;399;g306c2148940_2_302"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400" name="Google Shape;400;g306c2148940_2_302"/>
          <p:cNvSpPr txBox="1"/>
          <p:nvPr/>
        </p:nvSpPr>
        <p:spPr>
          <a:xfrm>
            <a:off x="432025" y="1076150"/>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a:solidFill>
                  <a:schemeClr val="dk1"/>
                </a:solidFill>
                <a:latin typeface="Archivo Narrow"/>
                <a:ea typeface="Archivo Narrow"/>
                <a:cs typeface="Archivo Narrow"/>
                <a:sym typeface="Archivo Narrow"/>
              </a:rPr>
              <a:t>.addEventListener()</a:t>
            </a:r>
            <a:r>
              <a:rPr lang="es">
                <a:solidFill>
                  <a:schemeClr val="dk1"/>
                </a:solidFill>
                <a:latin typeface="Archivo Narrow"/>
                <a:ea typeface="Archivo Narrow"/>
                <a:cs typeface="Archivo Narrow"/>
                <a:sym typeface="Archivo Narrow"/>
              </a:rPr>
              <a:t> es la forma más elaborada de utilizar eventos:                                   </a:t>
            </a:r>
            <a:r>
              <a:rPr lang="es" sz="1650" u="sng">
                <a:solidFill>
                  <a:srgbClr val="0097A7"/>
                </a:solidFill>
                <a:latin typeface="Montserrat"/>
                <a:ea typeface="Montserrat"/>
                <a:cs typeface="Montserrat"/>
                <a:sym typeface="Montserrat"/>
                <a:hlinkClick r:id="rId5">
                  <a:extLst>
                    <a:ext uri="{A12FA001-AC4F-418D-AE19-62706E023703}">
                      <ahyp:hlinkClr val="tx"/>
                    </a:ext>
                  </a:extLst>
                </a:hlinkClick>
              </a:rPr>
              <a:t>+Link Con </a:t>
            </a:r>
            <a:r>
              <a:rPr lang="es" sz="1650" u="sng">
                <a:solidFill>
                  <a:srgbClr val="0097A7"/>
                </a:solidFill>
                <a:latin typeface="Montserrat"/>
                <a:ea typeface="Montserrat"/>
                <a:cs typeface="Montserrat"/>
                <a:sym typeface="Montserrat"/>
                <a:hlinkClick r:id="rId6">
                  <a:extLst>
                    <a:ext uri="{A12FA001-AC4F-418D-AE19-62706E023703}">
                      <ahyp:hlinkClr val="tx"/>
                    </a:ext>
                  </a:extLst>
                </a:hlinkClick>
              </a:rPr>
              <a:t>más</a:t>
            </a:r>
            <a:r>
              <a:rPr lang="es" sz="1650" u="sng">
                <a:solidFill>
                  <a:srgbClr val="0097A7"/>
                </a:solidFill>
                <a:latin typeface="Montserrat"/>
                <a:ea typeface="Montserrat"/>
                <a:cs typeface="Montserrat"/>
                <a:sym typeface="Montserrat"/>
                <a:hlinkClick r:id="rId7">
                  <a:extLst>
                    <a:ext uri="{A12FA001-AC4F-418D-AE19-62706E023703}">
                      <ahyp:hlinkClr val="tx"/>
                    </a:ext>
                  </a:extLst>
                </a:hlinkClick>
              </a:rPr>
              <a:t> info</a:t>
            </a:r>
            <a:endParaRPr sz="1650">
              <a:solidFill>
                <a:srgbClr val="595959"/>
              </a:solidFill>
              <a:latin typeface="Montserrat"/>
              <a:ea typeface="Montserrat"/>
              <a:cs typeface="Montserrat"/>
              <a:sym typeface="Montserrat"/>
            </a:endParaRPr>
          </a:p>
        </p:txBody>
      </p:sp>
      <p:sp>
        <p:nvSpPr>
          <p:cNvPr id="401" name="Google Shape;401;g306c2148940_2_302"/>
          <p:cNvSpPr/>
          <p:nvPr/>
        </p:nvSpPr>
        <p:spPr>
          <a:xfrm>
            <a:off x="1697100" y="1538450"/>
            <a:ext cx="5732400" cy="2855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DOCTYPE</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&gt;&lt;</a:t>
            </a:r>
            <a:r>
              <a:rPr b="0" i="0" lang="es" sz="1000" u="none" cap="none" strike="noStrike">
                <a:solidFill>
                  <a:srgbClr val="F92672"/>
                </a:solidFill>
                <a:highlight>
                  <a:srgbClr val="23262E"/>
                </a:highlight>
                <a:latin typeface="Consolas"/>
                <a:ea typeface="Consolas"/>
                <a:cs typeface="Consolas"/>
                <a:sym typeface="Consolas"/>
              </a:rPr>
              <a:t>head</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&lt;</a:t>
            </a:r>
            <a:r>
              <a:rPr b="0" i="0" lang="es" sz="1000" u="none" cap="none" strike="noStrike">
                <a:solidFill>
                  <a:srgbClr val="F92672"/>
                </a:solidFill>
                <a:highlight>
                  <a:srgbClr val="23262E"/>
                </a:highlight>
                <a:latin typeface="Consolas"/>
                <a:ea typeface="Consolas"/>
                <a:cs typeface="Consolas"/>
                <a:sym typeface="Consolas"/>
              </a:rPr>
              <a:t>script</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function</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modifyText</a:t>
            </a:r>
            <a:r>
              <a:rPr b="0" i="0" lang="es" sz="1000" u="none" cap="none" strike="noStrike">
                <a:solidFill>
                  <a:srgbClr val="D5CED9"/>
                </a:solidFill>
                <a:highlight>
                  <a:srgbClr val="23262E"/>
                </a:highlight>
                <a:latin typeface="Consolas"/>
                <a:ea typeface="Consolas"/>
                <a:cs typeface="Consolas"/>
                <a:sym typeface="Consolas"/>
              </a:rPr>
              <a:t>() { </a:t>
            </a:r>
            <a:r>
              <a:rPr b="0" i="0" lang="es" sz="1000" u="none" cap="none" strike="noStrike">
                <a:solidFill>
                  <a:srgbClr val="5F6167"/>
                </a:solidFill>
                <a:highlight>
                  <a:srgbClr val="23262E"/>
                </a:highlight>
                <a:latin typeface="Consolas"/>
                <a:ea typeface="Consolas"/>
                <a:cs typeface="Consolas"/>
                <a:sym typeface="Consolas"/>
              </a:rPr>
              <a:t>// Función que modifica el contenido de #t2</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var</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t2</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document</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getElementById</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"t2"</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t2</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firstChild</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nodeValue</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96E072"/>
                </a:solidFill>
                <a:highlight>
                  <a:srgbClr val="23262E"/>
                </a:highlight>
                <a:latin typeface="Consolas"/>
                <a:ea typeface="Consolas"/>
                <a:cs typeface="Consolas"/>
                <a:sym typeface="Consolas"/>
              </a:rPr>
              <a:t>"Tocado!"</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function</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load</a:t>
            </a:r>
            <a:r>
              <a:rPr b="0" i="0" lang="es" sz="1000" u="none" cap="none" strike="noStrike">
                <a:solidFill>
                  <a:srgbClr val="D5CED9"/>
                </a:solidFill>
                <a:highlight>
                  <a:srgbClr val="23262E"/>
                </a:highlight>
                <a:latin typeface="Consolas"/>
                <a:ea typeface="Consolas"/>
                <a:cs typeface="Consolas"/>
                <a:sym typeface="Consolas"/>
              </a:rPr>
              <a:t>() { </a:t>
            </a:r>
            <a:r>
              <a:rPr b="0" i="0" lang="es" sz="1000" u="none" cap="none" strike="noStrike">
                <a:solidFill>
                  <a:srgbClr val="5F6167"/>
                </a:solidFill>
                <a:highlight>
                  <a:srgbClr val="23262E"/>
                </a:highlight>
                <a:latin typeface="Consolas"/>
                <a:ea typeface="Consolas"/>
                <a:cs typeface="Consolas"/>
                <a:sym typeface="Consolas"/>
              </a:rPr>
              <a:t>// Función que establece el EventListener()</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var</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el</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document</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getElementById</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"t2"</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el</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addEventListener</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"click"</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modifyText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false</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5F6167"/>
                </a:solidFill>
                <a:highlight>
                  <a:srgbClr val="23262E"/>
                </a:highlight>
                <a:latin typeface="Consolas"/>
                <a:ea typeface="Consolas"/>
                <a:cs typeface="Consolas"/>
                <a:sym typeface="Consolas"/>
              </a:rPr>
              <a:t>// Al cargar el documento, agregamos el EventListener()</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document</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addEventListener</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"DOMContentLoaded"</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load</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false</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&lt;/</a:t>
            </a:r>
            <a:r>
              <a:rPr b="0" i="0" lang="es" sz="1000" u="none" cap="none" strike="noStrike">
                <a:solidFill>
                  <a:srgbClr val="F92672"/>
                </a:solidFill>
                <a:highlight>
                  <a:srgbClr val="23262E"/>
                </a:highlight>
                <a:latin typeface="Consolas"/>
                <a:ea typeface="Consolas"/>
                <a:cs typeface="Consolas"/>
                <a:sym typeface="Consolas"/>
              </a:rPr>
              <a:t>script</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head</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body</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&lt;</a:t>
            </a:r>
            <a:r>
              <a:rPr b="0" i="0" lang="es" sz="1000" u="none" cap="none" strike="noStrike">
                <a:solidFill>
                  <a:srgbClr val="F92672"/>
                </a:solidFill>
                <a:highlight>
                  <a:srgbClr val="23262E"/>
                </a:highlight>
                <a:latin typeface="Consolas"/>
                <a:ea typeface="Consolas"/>
                <a:cs typeface="Consolas"/>
                <a:sym typeface="Consolas"/>
              </a:rPr>
              <a:t>p</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id</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"t2"</a:t>
            </a:r>
            <a:r>
              <a:rPr b="0" i="0" lang="es" sz="1000" u="none" cap="none" strike="noStrike">
                <a:solidFill>
                  <a:srgbClr val="D5CED9"/>
                </a:solidFill>
                <a:highlight>
                  <a:srgbClr val="23262E"/>
                </a:highlight>
                <a:latin typeface="Consolas"/>
                <a:ea typeface="Consolas"/>
                <a:cs typeface="Consolas"/>
                <a:sym typeface="Consolas"/>
              </a:rPr>
              <a:t>&gt;¡Haz click aquí!&lt;/</a:t>
            </a:r>
            <a:r>
              <a:rPr b="0" i="0" lang="es" sz="1000" u="none" cap="none" strike="noStrike">
                <a:solidFill>
                  <a:srgbClr val="F92672"/>
                </a:solidFill>
                <a:highlight>
                  <a:srgbClr val="23262E"/>
                </a:highlight>
                <a:latin typeface="Consolas"/>
                <a:ea typeface="Consolas"/>
                <a:cs typeface="Consolas"/>
                <a:sym typeface="Consolas"/>
              </a:rPr>
              <a:t>p</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body</a:t>
            </a:r>
            <a:r>
              <a:rPr b="0" i="0" lang="es" sz="1000" u="none" cap="none" strike="noStrike">
                <a:solidFill>
                  <a:srgbClr val="D5CED9"/>
                </a:solidFill>
                <a:highlight>
                  <a:srgbClr val="23262E"/>
                </a:highlight>
                <a:latin typeface="Consolas"/>
                <a:ea typeface="Consolas"/>
                <a:cs typeface="Consolas"/>
                <a:sym typeface="Consolas"/>
              </a:rPr>
              <a:t>&gt;&lt;/</a:t>
            </a:r>
            <a:r>
              <a:rPr b="0" i="0" lang="es" sz="1000" u="none" cap="none" strike="noStrike">
                <a:solidFill>
                  <a:srgbClr val="F92672"/>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t/>
            </a:r>
            <a:endParaRPr b="0" i="0" sz="1000" u="none" cap="none" strike="noStrike">
              <a:solidFill>
                <a:srgbClr val="D5CED9"/>
              </a:solidFill>
              <a:latin typeface="Consolas"/>
              <a:ea typeface="Consolas"/>
              <a:cs typeface="Consolas"/>
              <a:sym typeface="Consolas"/>
            </a:endParaRPr>
          </a:p>
        </p:txBody>
      </p:sp>
      <p:cxnSp>
        <p:nvCxnSpPr>
          <p:cNvPr id="402" name="Google Shape;402;g306c2148940_2_30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403" name="Google Shape;403;g306c2148940_2_302"/>
          <p:cNvSpPr txBox="1"/>
          <p:nvPr/>
        </p:nvSpPr>
        <p:spPr>
          <a:xfrm>
            <a:off x="474175" y="413100"/>
            <a:ext cx="6686100" cy="631500"/>
          </a:xfrm>
          <a:prstGeom prst="rect">
            <a:avLst/>
          </a:prstGeom>
          <a:noFill/>
          <a:ln>
            <a:noFill/>
          </a:ln>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000">
                <a:solidFill>
                  <a:schemeClr val="dk1"/>
                </a:solidFill>
                <a:latin typeface="Archivo Black"/>
                <a:ea typeface="Archivo Black"/>
                <a:cs typeface="Archivo Black"/>
                <a:sym typeface="Archivo Black"/>
              </a:rPr>
              <a:t>DOM | Eventos en JS</a:t>
            </a:r>
            <a:endParaRPr b="1" sz="3000">
              <a:solidFill>
                <a:schemeClr val="dk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243c7d123e_1_3"/>
          <p:cNvSpPr txBox="1"/>
          <p:nvPr/>
        </p:nvSpPr>
        <p:spPr>
          <a:xfrm>
            <a:off x="9913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11.</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243c7d123e_1_3"/>
          <p:cNvSpPr txBox="1"/>
          <p:nvPr/>
        </p:nvSpPr>
        <p:spPr>
          <a:xfrm>
            <a:off x="579025" y="2073175"/>
            <a:ext cx="23040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120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Funciones: ¿Que son? Parámetros de entrada y de salida</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Scope global y local</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Programación modular vs. </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Condicional: ¿Qué es?</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Operadores lógicos y de comparación</a:t>
            </a:r>
            <a:endParaRPr sz="800">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Bucles:</a:t>
            </a:r>
            <a:endParaRPr b="0" i="0" sz="800" u="none" cap="none" strike="noStrike">
              <a:solidFill>
                <a:schemeClr val="lt1"/>
              </a:solidFill>
              <a:latin typeface="Archivo Thin"/>
              <a:ea typeface="Archivo Thin"/>
              <a:cs typeface="Archivo Thin"/>
              <a:sym typeface="Archivo Thin"/>
            </a:endParaRPr>
          </a:p>
          <a:p>
            <a:pPr indent="0" lvl="0" marL="0" marR="0" rtl="0" algn="l">
              <a:lnSpc>
                <a:spcPct val="115000"/>
              </a:lnSpc>
              <a:spcBef>
                <a:spcPts val="0"/>
              </a:spcBef>
              <a:spcAft>
                <a:spcPts val="0"/>
              </a:spcAft>
              <a:buNone/>
            </a:pPr>
            <a:r>
              <a:t/>
            </a:r>
            <a:endParaRPr b="0" i="0" sz="800" u="none" cap="none" strike="noStrike">
              <a:solidFill>
                <a:schemeClr val="lt1"/>
              </a:solidFill>
              <a:latin typeface="Archivo Thin"/>
              <a:ea typeface="Archivo Thin"/>
              <a:cs typeface="Archivo Thin"/>
              <a:sym typeface="Archivo Thin"/>
            </a:endParaRPr>
          </a:p>
          <a:p>
            <a:pPr indent="0" lvl="0" marL="0" marR="0" rtl="0" algn="l">
              <a:lnSpc>
                <a:spcPct val="115000"/>
              </a:lnSpc>
              <a:spcBef>
                <a:spcPts val="1200"/>
              </a:spcBef>
              <a:spcAft>
                <a:spcPts val="0"/>
              </a:spcAft>
              <a:buClr>
                <a:srgbClr val="000000"/>
              </a:buClr>
              <a:buSzPts val="1000"/>
              <a:buFont typeface="Arial"/>
              <a:buNone/>
            </a:pPr>
            <a:r>
              <a:t/>
            </a:r>
            <a:endParaRPr b="0" i="0" sz="800" u="none" cap="none" strike="noStrike">
              <a:solidFill>
                <a:schemeClr val="lt1"/>
              </a:solidFill>
              <a:latin typeface="Archivo Thin"/>
              <a:ea typeface="Archivo Thin"/>
              <a:cs typeface="Archivo Thin"/>
              <a:sym typeface="Archivo Thin"/>
            </a:endParaRPr>
          </a:p>
        </p:txBody>
      </p:sp>
      <p:sp>
        <p:nvSpPr>
          <p:cNvPr id="71" name="Google Shape;71;g2243c7d123e_1_3"/>
          <p:cNvSpPr txBox="1"/>
          <p:nvPr/>
        </p:nvSpPr>
        <p:spPr>
          <a:xfrm>
            <a:off x="1035225" y="16027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3 - Programación modular con funciones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2" name="Google Shape;72;g2243c7d123e_1_3"/>
          <p:cNvSpPr txBox="1"/>
          <p:nvPr/>
        </p:nvSpPr>
        <p:spPr>
          <a:xfrm>
            <a:off x="35821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12.</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3" name="Google Shape;73;g2243c7d123e_1_3"/>
          <p:cNvSpPr txBox="1"/>
          <p:nvPr/>
        </p:nvSpPr>
        <p:spPr>
          <a:xfrm>
            <a:off x="3169825" y="1938825"/>
            <a:ext cx="23040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9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120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 Manipulación del DOM</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Definición, alcance y su importancia para operar sobre elementos HTML</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Eventos en JS</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Eventos: ¿Que son, para qué sirven y cuáles son los más comunes?</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Escuchar un evento sobre el DOM</a:t>
            </a:r>
            <a:endParaRPr b="0" i="0" sz="800" u="none" cap="none" strike="noStrike">
              <a:solidFill>
                <a:schemeClr val="lt1"/>
              </a:solidFill>
              <a:latin typeface="Archivo Thin"/>
              <a:ea typeface="Archivo Thin"/>
              <a:cs typeface="Archivo Thin"/>
              <a:sym typeface="Archivo Thin"/>
            </a:endParaRPr>
          </a:p>
        </p:txBody>
      </p:sp>
      <p:sp>
        <p:nvSpPr>
          <p:cNvPr id="74" name="Google Shape;74;g2243c7d123e_1_3"/>
          <p:cNvSpPr txBox="1"/>
          <p:nvPr/>
        </p:nvSpPr>
        <p:spPr>
          <a:xfrm>
            <a:off x="3626025" y="16027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3 - </a:t>
            </a:r>
            <a:r>
              <a:rPr lang="es" sz="1200">
                <a:solidFill>
                  <a:srgbClr val="FFFFFF"/>
                </a:solidFill>
                <a:latin typeface="Archivo Thin"/>
                <a:ea typeface="Archivo Thin"/>
                <a:cs typeface="Archivo Thin"/>
                <a:sym typeface="Archivo Thin"/>
              </a:rPr>
              <a:t>Dom y eventos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5" name="Google Shape;75;g2243c7d123e_1_3"/>
          <p:cNvSpPr txBox="1"/>
          <p:nvPr/>
        </p:nvSpPr>
        <p:spPr>
          <a:xfrm>
            <a:off x="6249125" y="9813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lang="es" sz="3000">
                <a:solidFill>
                  <a:schemeClr val="lt1"/>
                </a:solidFill>
                <a:latin typeface="Archivo Black"/>
                <a:ea typeface="Archivo Black"/>
                <a:cs typeface="Archivo Black"/>
                <a:sym typeface="Archivo Black"/>
              </a:rPr>
              <a:t>13</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6" name="Google Shape;76;g2243c7d123e_1_3"/>
          <p:cNvSpPr txBox="1"/>
          <p:nvPr/>
        </p:nvSpPr>
        <p:spPr>
          <a:xfrm>
            <a:off x="5836825" y="1938825"/>
            <a:ext cx="23040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000"/>
              <a:buFont typeface="Arial"/>
              <a:buNone/>
            </a:pPr>
            <a:r>
              <a:t/>
            </a:r>
            <a:endParaRPr b="0" i="0" sz="9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120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 Manipulación del DOM</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Definición, alcance y su importancia para operar sobre elementos HTML</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Eventos en JS</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Eventos: ¿Que son, para qué sirven y cuáles son los más comunes?</a:t>
            </a:r>
            <a:endParaRPr b="0" i="0" sz="800" u="none" cap="none" strike="noStrike">
              <a:solidFill>
                <a:schemeClr val="lt1"/>
              </a:solidFill>
              <a:latin typeface="Archivo Thin"/>
              <a:ea typeface="Archivo Thin"/>
              <a:cs typeface="Archivo Thin"/>
              <a:sym typeface="Archivo Thin"/>
            </a:endParaRPr>
          </a:p>
          <a:p>
            <a:pPr indent="-285750" lvl="0" marL="457200" marR="0" rtl="0" algn="l">
              <a:lnSpc>
                <a:spcPct val="115000"/>
              </a:lnSpc>
              <a:spcBef>
                <a:spcPts val="0"/>
              </a:spcBef>
              <a:spcAft>
                <a:spcPts val="0"/>
              </a:spcAft>
              <a:buClr>
                <a:schemeClr val="lt1"/>
              </a:buClr>
              <a:buSzPts val="900"/>
              <a:buFont typeface="Arial"/>
              <a:buAutoNum type="arabicPeriod"/>
            </a:pPr>
            <a:r>
              <a:rPr b="0" i="0" lang="es" sz="800" u="none" cap="none" strike="noStrike">
                <a:solidFill>
                  <a:schemeClr val="lt1"/>
                </a:solidFill>
                <a:latin typeface="Archivo Thin"/>
                <a:ea typeface="Archivo Thin"/>
                <a:cs typeface="Archivo Thin"/>
                <a:sym typeface="Archivo Thin"/>
              </a:rPr>
              <a:t>Escuchar un evento sobre el DOM</a:t>
            </a:r>
            <a:endParaRPr b="0" i="0" sz="800" u="none" cap="none" strike="noStrike">
              <a:solidFill>
                <a:schemeClr val="lt1"/>
              </a:solidFill>
              <a:latin typeface="Archivo Thin"/>
              <a:ea typeface="Archivo Thin"/>
              <a:cs typeface="Archivo Thin"/>
              <a:sym typeface="Archivo Thin"/>
            </a:endParaRPr>
          </a:p>
        </p:txBody>
      </p:sp>
      <p:sp>
        <p:nvSpPr>
          <p:cNvPr id="77" name="Google Shape;77;g2243c7d123e_1_3"/>
          <p:cNvSpPr txBox="1"/>
          <p:nvPr/>
        </p:nvSpPr>
        <p:spPr>
          <a:xfrm>
            <a:off x="6293025" y="16027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3 - Programación modular con funciones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3" name="Shape 413"/>
        <p:cNvGrpSpPr/>
        <p:nvPr/>
      </p:nvGrpSpPr>
      <p:grpSpPr>
        <a:xfrm>
          <a:off x="0" y="0"/>
          <a:ext cx="0" cy="0"/>
          <a:chOff x="0" y="0"/>
          <a:chExt cx="0" cy="0"/>
        </a:xfrm>
      </p:grpSpPr>
      <p:sp>
        <p:nvSpPr>
          <p:cNvPr id="414" name="Google Shape;414;g307ed1001b9_0_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415" name="Google Shape;415;g307ed1001b9_0_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16" name="Google Shape;416;g307ed1001b9_0_0"/>
          <p:cNvGrpSpPr/>
          <p:nvPr/>
        </p:nvGrpSpPr>
        <p:grpSpPr>
          <a:xfrm>
            <a:off x="555362" y="631437"/>
            <a:ext cx="700421" cy="692039"/>
            <a:chOff x="0" y="0"/>
            <a:chExt cx="1867789" cy="1845437"/>
          </a:xfrm>
        </p:grpSpPr>
        <p:sp>
          <p:nvSpPr>
            <p:cNvPr id="417" name="Google Shape;417;g307ed1001b9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18" name="Google Shape;418;g307ed1001b9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9" name="Google Shape;419;g307ed1001b9_0_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420" name="Google Shape;420;g307ed1001b9_0_0"/>
          <p:cNvSpPr txBox="1"/>
          <p:nvPr/>
        </p:nvSpPr>
        <p:spPr>
          <a:xfrm>
            <a:off x="1342696" y="504825"/>
            <a:ext cx="72537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a:t>
            </a:r>
            <a:r>
              <a:rPr b="1" lang="es" sz="3500">
                <a:latin typeface="Archivo Narrow"/>
                <a:ea typeface="Archivo Narrow"/>
                <a:cs typeface="Archivo Narrow"/>
                <a:sym typeface="Archivo Narrow"/>
              </a:rPr>
              <a:t>p</a:t>
            </a:r>
            <a:r>
              <a:rPr b="1" i="0" lang="es" sz="3500" u="none" cap="none" strike="noStrike">
                <a:solidFill>
                  <a:srgbClr val="000000"/>
                </a:solidFill>
                <a:latin typeface="Archivo Narrow"/>
                <a:ea typeface="Archivo Narrow"/>
                <a:cs typeface="Archivo Narrow"/>
                <a:sym typeface="Archivo Narrow"/>
              </a:rPr>
              <a:t>rácticos</a:t>
            </a:r>
            <a:endParaRPr b="1" i="0" sz="700" u="none" cap="none" strike="noStrike">
              <a:solidFill>
                <a:srgbClr val="000000"/>
              </a:solidFill>
              <a:latin typeface="Archivo Narrow"/>
              <a:ea typeface="Archivo Narrow"/>
              <a:cs typeface="Archivo Narrow"/>
              <a:sym typeface="Archivo Narrow"/>
            </a:endParaRPr>
          </a:p>
        </p:txBody>
      </p:sp>
      <p:grpSp>
        <p:nvGrpSpPr>
          <p:cNvPr id="421" name="Google Shape;421;g307ed1001b9_0_0"/>
          <p:cNvGrpSpPr/>
          <p:nvPr/>
        </p:nvGrpSpPr>
        <p:grpSpPr>
          <a:xfrm>
            <a:off x="1342695" y="1017800"/>
            <a:ext cx="4971433" cy="382795"/>
            <a:chOff x="0" y="-9525"/>
            <a:chExt cx="1657918" cy="201641"/>
          </a:xfrm>
        </p:grpSpPr>
        <p:sp>
          <p:nvSpPr>
            <p:cNvPr id="422" name="Google Shape;422;g307ed1001b9_0_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423" name="Google Shape;423;g307ed1001b9_0_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424" name="Google Shape;424;g307ed1001b9_0_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425" name="Google Shape;425;g307ed1001b9_0_0"/>
          <p:cNvGrpSpPr/>
          <p:nvPr/>
        </p:nvGrpSpPr>
        <p:grpSpPr>
          <a:xfrm>
            <a:off x="555375" y="1505850"/>
            <a:ext cx="7986214" cy="323097"/>
            <a:chOff x="0" y="-9525"/>
            <a:chExt cx="1916400" cy="156600"/>
          </a:xfrm>
        </p:grpSpPr>
        <p:sp>
          <p:nvSpPr>
            <p:cNvPr id="426" name="Google Shape;426;g307ed1001b9_0_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427" name="Google Shape;427;g307ed1001b9_0_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428" name="Google Shape;428;g307ed1001b9_0_0"/>
          <p:cNvSpPr txBox="1"/>
          <p:nvPr/>
        </p:nvSpPr>
        <p:spPr>
          <a:xfrm>
            <a:off x="587700" y="1908925"/>
            <a:ext cx="4176300" cy="26292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b="1" lang="es" sz="1200">
                <a:latin typeface="Archivo Narrow"/>
                <a:ea typeface="Archivo Narrow"/>
                <a:cs typeface="Archivo Narrow"/>
                <a:sym typeface="Archivo Narrow"/>
              </a:rPr>
              <a:t>Crear un programa que, al hacer clic en un botón, cambie el contenido de un párrafo en la página utilizando los métodos para acceder al DOM. Los pasos específicos son:</a:t>
            </a:r>
            <a:endParaRPr b="1" sz="1200">
              <a:latin typeface="Archivo Narrow"/>
              <a:ea typeface="Archivo Narrow"/>
              <a:cs typeface="Archivo Narrow"/>
              <a:sym typeface="Archivo Narrow"/>
            </a:endParaRPr>
          </a:p>
          <a:p>
            <a:pPr indent="-298450" lvl="0" marL="457200" rtl="0" algn="l">
              <a:lnSpc>
                <a:spcPct val="115000"/>
              </a:lnSpc>
              <a:spcBef>
                <a:spcPts val="1200"/>
              </a:spcBef>
              <a:spcAft>
                <a:spcPts val="0"/>
              </a:spcAft>
              <a:buClr>
                <a:schemeClr val="dk1"/>
              </a:buClr>
              <a:buSzPts val="1100"/>
              <a:buAutoNum type="arabicPeriod"/>
            </a:pPr>
            <a:r>
              <a:rPr lang="es" sz="1200">
                <a:latin typeface="Archivo Narrow"/>
                <a:ea typeface="Archivo Narrow"/>
                <a:cs typeface="Archivo Narrow"/>
                <a:sym typeface="Archivo Narrow"/>
              </a:rPr>
              <a:t>Al cargar la página, se debe mostrar un párrafo con el texto: "Texto inicial".</a:t>
            </a:r>
            <a:endParaRPr sz="1200">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AutoNum type="arabicPeriod"/>
            </a:pPr>
            <a:r>
              <a:rPr lang="es" sz="1200">
                <a:latin typeface="Archivo Narrow"/>
                <a:ea typeface="Archivo Narrow"/>
                <a:cs typeface="Archivo Narrow"/>
                <a:sym typeface="Archivo Narrow"/>
              </a:rPr>
              <a:t>Al hacer clic en un botón, se debe cambiar ese texto por: "El texto ha sido modificado con JavaScript".</a:t>
            </a:r>
            <a:endParaRPr sz="1200">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AutoNum type="arabicPeriod"/>
            </a:pPr>
            <a:r>
              <a:rPr lang="es" sz="1200">
                <a:latin typeface="Archivo Narrow"/>
                <a:ea typeface="Archivo Narrow"/>
                <a:cs typeface="Archivo Narrow"/>
                <a:sym typeface="Archivo Narrow"/>
              </a:rPr>
              <a:t>Usar getElementById() para seleccionar el párrafo y modificar su contenido con textContent.</a:t>
            </a:r>
            <a:endParaRPr sz="1200">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Char char="●"/>
            </a:pPr>
            <a:r>
              <a:t/>
            </a:r>
            <a:endParaRPr sz="1200">
              <a:latin typeface="Archivo Narrow"/>
              <a:ea typeface="Archivo Narrow"/>
              <a:cs typeface="Archivo Narrow"/>
              <a:sym typeface="Archivo Narrow"/>
            </a:endParaRPr>
          </a:p>
          <a:p>
            <a:pPr indent="0" lvl="0" marL="0" marR="0" rtl="0" algn="l">
              <a:lnSpc>
                <a:spcPct val="120008"/>
              </a:lnSpc>
              <a:spcBef>
                <a:spcPts val="1200"/>
              </a:spcBef>
              <a:spcAft>
                <a:spcPts val="0"/>
              </a:spcAft>
              <a:buClr>
                <a:srgbClr val="000000"/>
              </a:buClr>
              <a:buSzPts val="1400"/>
              <a:buFont typeface="Arial"/>
              <a:buNone/>
            </a:pPr>
            <a:r>
              <a:rPr b="1" lang="es" sz="1100">
                <a:latin typeface="Archivo Narrow"/>
                <a:ea typeface="Archivo Narrow"/>
                <a:cs typeface="Archivo Narrow"/>
                <a:sym typeface="Archivo Narrow"/>
              </a:rPr>
              <a:t> </a:t>
            </a:r>
            <a:endParaRPr b="0" i="0" sz="1100" u="none" cap="none" strike="noStrike">
              <a:solidFill>
                <a:srgbClr val="000000"/>
              </a:solidFill>
              <a:latin typeface="Archivo Narrow"/>
              <a:ea typeface="Archivo Narrow"/>
              <a:cs typeface="Archivo Narrow"/>
              <a:sym typeface="Archivo Narrow"/>
            </a:endParaRPr>
          </a:p>
        </p:txBody>
      </p:sp>
      <p:sp>
        <p:nvSpPr>
          <p:cNvPr id="429" name="Google Shape;429;g307ed1001b9_0_0"/>
          <p:cNvSpPr txBox="1"/>
          <p:nvPr/>
        </p:nvSpPr>
        <p:spPr>
          <a:xfrm>
            <a:off x="555475" y="1539000"/>
            <a:ext cx="75414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Modificación del DOM con Métodos de selección</a:t>
            </a:r>
            <a:endParaRPr sz="1600">
              <a:latin typeface="Archivo Black"/>
              <a:ea typeface="Archivo Black"/>
              <a:cs typeface="Archivo Black"/>
              <a:sym typeface="Archivo Black"/>
            </a:endParaRPr>
          </a:p>
        </p:txBody>
      </p:sp>
      <p:sp>
        <p:nvSpPr>
          <p:cNvPr id="430" name="Google Shape;430;g307ed1001b9_0_0"/>
          <p:cNvSpPr txBox="1"/>
          <p:nvPr/>
        </p:nvSpPr>
        <p:spPr>
          <a:xfrm>
            <a:off x="1642900" y="1045725"/>
            <a:ext cx="4671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431" name="Google Shape;431;g307ed1001b9_0_0"/>
          <p:cNvSpPr txBox="1"/>
          <p:nvPr/>
        </p:nvSpPr>
        <p:spPr>
          <a:xfrm>
            <a:off x="5097000" y="1934200"/>
            <a:ext cx="3444600" cy="20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200">
                <a:solidFill>
                  <a:schemeClr val="dk1"/>
                </a:solidFill>
                <a:latin typeface="Archivo Narrow"/>
                <a:ea typeface="Archivo Narrow"/>
                <a:cs typeface="Archivo Narrow"/>
                <a:sym typeface="Archivo Narrow"/>
              </a:rPr>
              <a:t>Tips:</a:t>
            </a:r>
            <a:endParaRPr b="1" sz="1200">
              <a:solidFill>
                <a:schemeClr val="dk1"/>
              </a:solidFill>
              <a:latin typeface="Archivo Narrow"/>
              <a:ea typeface="Archivo Narrow"/>
              <a:cs typeface="Archivo Narrow"/>
              <a:sym typeface="Archivo Narrow"/>
            </a:endParaRPr>
          </a:p>
          <a:p>
            <a:pPr indent="-298450" lvl="0" marL="457200" rtl="0" algn="l">
              <a:lnSpc>
                <a:spcPct val="115000"/>
              </a:lnSpc>
              <a:spcBef>
                <a:spcPts val="1200"/>
              </a:spcBef>
              <a:spcAft>
                <a:spcPts val="0"/>
              </a:spcAft>
              <a:buClr>
                <a:schemeClr val="dk1"/>
              </a:buClr>
              <a:buSzPts val="1100"/>
              <a:buChar char="●"/>
            </a:pPr>
            <a:r>
              <a:rPr b="1" lang="es" sz="1200">
                <a:solidFill>
                  <a:schemeClr val="dk1"/>
                </a:solidFill>
                <a:latin typeface="Archivo Narrow"/>
                <a:ea typeface="Archivo Narrow"/>
                <a:cs typeface="Archivo Narrow"/>
                <a:sym typeface="Archivo Narrow"/>
              </a:rPr>
              <a:t>Selección por id: </a:t>
            </a:r>
            <a:r>
              <a:rPr lang="es" sz="1200">
                <a:solidFill>
                  <a:schemeClr val="dk1"/>
                </a:solidFill>
                <a:latin typeface="Archivo Narrow"/>
                <a:ea typeface="Archivo Narrow"/>
                <a:cs typeface="Archivo Narrow"/>
                <a:sym typeface="Archivo Narrow"/>
              </a:rPr>
              <a:t>Utilizar getElementById() para acceder al elemento del DOM que queremos modificar.</a:t>
            </a:r>
            <a:endParaRPr sz="1200">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Char char="●"/>
            </a:pPr>
            <a:r>
              <a:rPr b="1" lang="es" sz="1200">
                <a:solidFill>
                  <a:schemeClr val="dk1"/>
                </a:solidFill>
                <a:latin typeface="Archivo Narrow"/>
                <a:ea typeface="Archivo Narrow"/>
                <a:cs typeface="Archivo Narrow"/>
                <a:sym typeface="Archivo Narrow"/>
              </a:rPr>
              <a:t>Modificación de contenido: </a:t>
            </a:r>
            <a:r>
              <a:rPr lang="es" sz="1200">
                <a:solidFill>
                  <a:schemeClr val="dk1"/>
                </a:solidFill>
                <a:latin typeface="Archivo Narrow"/>
                <a:ea typeface="Archivo Narrow"/>
                <a:cs typeface="Archivo Narrow"/>
                <a:sym typeface="Archivo Narrow"/>
              </a:rPr>
              <a:t>Utilizá textContent para cambiar el texto del párrafo.</a:t>
            </a:r>
            <a:endParaRPr sz="1200">
              <a:solidFill>
                <a:schemeClr val="dk1"/>
              </a:solidFill>
              <a:latin typeface="Archivo Narrow"/>
              <a:ea typeface="Archivo Narrow"/>
              <a:cs typeface="Archivo Narrow"/>
              <a:sym typeface="Archivo Narrow"/>
            </a:endParaRPr>
          </a:p>
          <a:p>
            <a:pPr indent="-298450" lvl="0" marL="457200" rtl="0" algn="l">
              <a:lnSpc>
                <a:spcPct val="115000"/>
              </a:lnSpc>
              <a:spcBef>
                <a:spcPts val="0"/>
              </a:spcBef>
              <a:spcAft>
                <a:spcPts val="0"/>
              </a:spcAft>
              <a:buClr>
                <a:schemeClr val="dk1"/>
              </a:buClr>
              <a:buSzPts val="1100"/>
              <a:buChar char="●"/>
            </a:pPr>
            <a:r>
              <a:rPr b="1" lang="es" sz="1200">
                <a:solidFill>
                  <a:schemeClr val="dk1"/>
                </a:solidFill>
                <a:latin typeface="Archivo Narrow"/>
                <a:ea typeface="Archivo Narrow"/>
                <a:cs typeface="Archivo Narrow"/>
                <a:sym typeface="Archivo Narrow"/>
              </a:rPr>
              <a:t>Eventos: </a:t>
            </a:r>
            <a:r>
              <a:rPr lang="es" sz="1200">
                <a:solidFill>
                  <a:schemeClr val="dk1"/>
                </a:solidFill>
                <a:latin typeface="Archivo Narrow"/>
                <a:ea typeface="Archivo Narrow"/>
                <a:cs typeface="Archivo Narrow"/>
                <a:sym typeface="Archivo Narrow"/>
              </a:rPr>
              <a:t>Usar addEventListener para ejecutar la modificación cuando se hace clic en el botón.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5" name="Shape 435"/>
        <p:cNvGrpSpPr/>
        <p:nvPr/>
      </p:nvGrpSpPr>
      <p:grpSpPr>
        <a:xfrm>
          <a:off x="0" y="0"/>
          <a:ext cx="0" cy="0"/>
          <a:chOff x="0" y="0"/>
          <a:chExt cx="0" cy="0"/>
        </a:xfrm>
      </p:grpSpPr>
      <p:sp>
        <p:nvSpPr>
          <p:cNvPr id="436" name="Google Shape;436;g307ed1001b9_0_2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437" name="Google Shape;437;g307ed1001b9_0_2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38" name="Google Shape;438;g307ed1001b9_0_20"/>
          <p:cNvGrpSpPr/>
          <p:nvPr/>
        </p:nvGrpSpPr>
        <p:grpSpPr>
          <a:xfrm>
            <a:off x="555362" y="631437"/>
            <a:ext cx="700421" cy="692039"/>
            <a:chOff x="0" y="0"/>
            <a:chExt cx="1867789" cy="1845437"/>
          </a:xfrm>
        </p:grpSpPr>
        <p:sp>
          <p:nvSpPr>
            <p:cNvPr id="439" name="Google Shape;439;g307ed1001b9_0_2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40" name="Google Shape;440;g307ed1001b9_0_2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1" name="Google Shape;441;g307ed1001b9_0_2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442" name="Google Shape;442;g307ed1001b9_0_20"/>
          <p:cNvSpPr txBox="1"/>
          <p:nvPr/>
        </p:nvSpPr>
        <p:spPr>
          <a:xfrm>
            <a:off x="1342696" y="504825"/>
            <a:ext cx="71988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a:t>
            </a:r>
            <a:r>
              <a:rPr b="1" lang="es" sz="3500">
                <a:latin typeface="Archivo Narrow"/>
                <a:ea typeface="Archivo Narrow"/>
                <a:cs typeface="Archivo Narrow"/>
                <a:sym typeface="Archivo Narrow"/>
              </a:rPr>
              <a:t>p</a:t>
            </a:r>
            <a:r>
              <a:rPr b="1" i="0" lang="es" sz="3500" u="none" cap="none" strike="noStrike">
                <a:solidFill>
                  <a:srgbClr val="000000"/>
                </a:solidFill>
                <a:latin typeface="Archivo Narrow"/>
                <a:ea typeface="Archivo Narrow"/>
                <a:cs typeface="Archivo Narrow"/>
                <a:sym typeface="Archivo Narrow"/>
              </a:rPr>
              <a:t>rácticos</a:t>
            </a:r>
            <a:endParaRPr b="1" i="0" sz="700" u="none" cap="none" strike="noStrike">
              <a:solidFill>
                <a:srgbClr val="000000"/>
              </a:solidFill>
              <a:latin typeface="Archivo Narrow"/>
              <a:ea typeface="Archivo Narrow"/>
              <a:cs typeface="Archivo Narrow"/>
              <a:sym typeface="Archivo Narrow"/>
            </a:endParaRPr>
          </a:p>
        </p:txBody>
      </p:sp>
      <p:grpSp>
        <p:nvGrpSpPr>
          <p:cNvPr id="443" name="Google Shape;443;g307ed1001b9_0_20"/>
          <p:cNvGrpSpPr/>
          <p:nvPr/>
        </p:nvGrpSpPr>
        <p:grpSpPr>
          <a:xfrm>
            <a:off x="1342695" y="1017800"/>
            <a:ext cx="4971433" cy="382795"/>
            <a:chOff x="0" y="-9525"/>
            <a:chExt cx="1657918" cy="201641"/>
          </a:xfrm>
        </p:grpSpPr>
        <p:sp>
          <p:nvSpPr>
            <p:cNvPr id="444" name="Google Shape;444;g307ed1001b9_0_2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445" name="Google Shape;445;g307ed1001b9_0_2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446" name="Google Shape;446;g307ed1001b9_0_2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447" name="Google Shape;447;g307ed1001b9_0_20"/>
          <p:cNvGrpSpPr/>
          <p:nvPr/>
        </p:nvGrpSpPr>
        <p:grpSpPr>
          <a:xfrm>
            <a:off x="555375" y="1505850"/>
            <a:ext cx="7986214" cy="323097"/>
            <a:chOff x="0" y="-9525"/>
            <a:chExt cx="1916400" cy="156600"/>
          </a:xfrm>
        </p:grpSpPr>
        <p:sp>
          <p:nvSpPr>
            <p:cNvPr id="448" name="Google Shape;448;g307ed1001b9_0_2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449" name="Google Shape;449;g307ed1001b9_0_2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450" name="Google Shape;450;g307ed1001b9_0_20"/>
          <p:cNvSpPr txBox="1"/>
          <p:nvPr/>
        </p:nvSpPr>
        <p:spPr>
          <a:xfrm>
            <a:off x="587700" y="1908925"/>
            <a:ext cx="3984300" cy="23397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400"/>
              <a:buFont typeface="Arial"/>
              <a:buNone/>
            </a:pPr>
            <a:r>
              <a:rPr b="1" lang="es" sz="1200">
                <a:solidFill>
                  <a:schemeClr val="dk1"/>
                </a:solidFill>
                <a:latin typeface="Archivo Narrow"/>
                <a:ea typeface="Archivo Narrow"/>
                <a:cs typeface="Archivo Narrow"/>
                <a:sym typeface="Archivo Narrow"/>
              </a:rPr>
              <a:t>Desarrollar un programa que permita a la persona agregar nuevos elementos a una lista mediante un botón. Los pasos son:</a:t>
            </a:r>
            <a:endParaRPr b="1" sz="12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AutoNum type="arabicPeriod"/>
            </a:pPr>
            <a:r>
              <a:rPr lang="es" sz="1200">
                <a:solidFill>
                  <a:schemeClr val="dk1"/>
                </a:solidFill>
                <a:latin typeface="Archivo Narrow"/>
                <a:ea typeface="Archivo Narrow"/>
                <a:cs typeface="Archivo Narrow"/>
                <a:sym typeface="Archivo Narrow"/>
              </a:rPr>
              <a:t>Al hacer clic en un botón, se debe crear un nuevo elemento &lt;li&gt; en una lista ya existente.</a:t>
            </a:r>
            <a:endParaRPr sz="12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AutoNum type="arabicPeriod"/>
            </a:pPr>
            <a:r>
              <a:rPr lang="es" sz="1200">
                <a:solidFill>
                  <a:schemeClr val="dk1"/>
                </a:solidFill>
                <a:latin typeface="Archivo Narrow"/>
                <a:ea typeface="Archivo Narrow"/>
                <a:cs typeface="Archivo Narrow"/>
                <a:sym typeface="Archivo Narrow"/>
              </a:rPr>
              <a:t>El contenido del nuevo elemento debe ser el texto: "Nuevo Elemento".</a:t>
            </a:r>
            <a:endParaRPr sz="12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AutoNum type="arabicPeriod"/>
            </a:pPr>
            <a:r>
              <a:rPr lang="es" sz="1200">
                <a:solidFill>
                  <a:schemeClr val="dk1"/>
                </a:solidFill>
                <a:latin typeface="Archivo Narrow"/>
                <a:ea typeface="Archivo Narrow"/>
                <a:cs typeface="Archivo Narrow"/>
                <a:sym typeface="Archivo Narrow"/>
              </a:rPr>
              <a:t>Usar createElement() para crear el nuevo elemento y appendChild() para añadirlo a la lista.</a:t>
            </a:r>
            <a:endParaRPr sz="12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AutoNum type="arabicPeriod"/>
            </a:pPr>
            <a:r>
              <a:rPr lang="es" sz="1200">
                <a:solidFill>
                  <a:schemeClr val="dk1"/>
                </a:solidFill>
                <a:latin typeface="Archivo Narrow"/>
                <a:ea typeface="Archivo Narrow"/>
                <a:cs typeface="Archivo Narrow"/>
                <a:sym typeface="Archivo Narrow"/>
              </a:rPr>
              <a:t>Cada vez que se agrega un nuevo elemento, se debe mostrar una alerta indicando: "Se ha añadido un nuevo elemento".</a:t>
            </a:r>
            <a:endParaRPr sz="1200">
              <a:solidFill>
                <a:schemeClr val="dk1"/>
              </a:solidFill>
              <a:latin typeface="Archivo Narrow"/>
              <a:ea typeface="Archivo Narrow"/>
              <a:cs typeface="Archivo Narrow"/>
              <a:sym typeface="Archivo Narrow"/>
            </a:endParaRPr>
          </a:p>
        </p:txBody>
      </p:sp>
      <p:sp>
        <p:nvSpPr>
          <p:cNvPr id="451" name="Google Shape;451;g307ed1001b9_0_20"/>
          <p:cNvSpPr txBox="1"/>
          <p:nvPr/>
        </p:nvSpPr>
        <p:spPr>
          <a:xfrm>
            <a:off x="555475" y="1539000"/>
            <a:ext cx="7986300" cy="246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600"/>
              <a:buFont typeface="Arial"/>
              <a:buNone/>
            </a:pPr>
            <a:r>
              <a:rPr lang="es" sz="1600">
                <a:solidFill>
                  <a:schemeClr val="dk1"/>
                </a:solidFill>
                <a:latin typeface="Archivo Black"/>
                <a:ea typeface="Archivo Black"/>
                <a:cs typeface="Archivo Black"/>
                <a:sym typeface="Archivo Black"/>
              </a:rPr>
              <a:t>Creación dinámica de elementos y eventos</a:t>
            </a:r>
            <a:endParaRPr sz="1600">
              <a:solidFill>
                <a:schemeClr val="dk1"/>
              </a:solidFill>
              <a:latin typeface="Archivo Black"/>
              <a:ea typeface="Archivo Black"/>
              <a:cs typeface="Archivo Black"/>
              <a:sym typeface="Archivo Black"/>
            </a:endParaRPr>
          </a:p>
        </p:txBody>
      </p:sp>
      <p:sp>
        <p:nvSpPr>
          <p:cNvPr id="452" name="Google Shape;452;g307ed1001b9_0_20"/>
          <p:cNvSpPr txBox="1"/>
          <p:nvPr/>
        </p:nvSpPr>
        <p:spPr>
          <a:xfrm>
            <a:off x="1642901" y="1045725"/>
            <a:ext cx="4671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453" name="Google Shape;453;g307ed1001b9_0_20"/>
          <p:cNvSpPr txBox="1"/>
          <p:nvPr/>
        </p:nvSpPr>
        <p:spPr>
          <a:xfrm>
            <a:off x="5193950" y="1934200"/>
            <a:ext cx="3347700" cy="206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200">
                <a:solidFill>
                  <a:schemeClr val="dk1"/>
                </a:solidFill>
                <a:latin typeface="Archivo Narrow"/>
                <a:ea typeface="Archivo Narrow"/>
                <a:cs typeface="Archivo Narrow"/>
                <a:sym typeface="Archivo Narrow"/>
              </a:rPr>
              <a:t>Tips:</a:t>
            </a:r>
            <a:endParaRPr b="1" sz="12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b="1" lang="es" sz="1200">
                <a:solidFill>
                  <a:schemeClr val="dk1"/>
                </a:solidFill>
                <a:latin typeface="Archivo Narrow"/>
                <a:ea typeface="Archivo Narrow"/>
                <a:cs typeface="Archivo Narrow"/>
                <a:sym typeface="Archivo Narrow"/>
              </a:rPr>
              <a:t>Creación de elementos: </a:t>
            </a:r>
            <a:r>
              <a:rPr lang="es" sz="1200">
                <a:solidFill>
                  <a:schemeClr val="dk1"/>
                </a:solidFill>
                <a:latin typeface="Archivo Narrow"/>
                <a:ea typeface="Archivo Narrow"/>
                <a:cs typeface="Archivo Narrow"/>
                <a:sym typeface="Archivo Narrow"/>
              </a:rPr>
              <a:t>Usar createElement() para generar el nuevo nodo &lt;li&gt;.</a:t>
            </a:r>
            <a:endParaRPr sz="12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200">
                <a:solidFill>
                  <a:schemeClr val="dk1"/>
                </a:solidFill>
                <a:latin typeface="Archivo Narrow"/>
                <a:ea typeface="Archivo Narrow"/>
                <a:cs typeface="Archivo Narrow"/>
                <a:sym typeface="Archivo Narrow"/>
              </a:rPr>
              <a:t>Agregar al DOM: </a:t>
            </a:r>
            <a:r>
              <a:rPr lang="es" sz="1200">
                <a:solidFill>
                  <a:schemeClr val="dk1"/>
                </a:solidFill>
                <a:latin typeface="Archivo Narrow"/>
                <a:ea typeface="Archivo Narrow"/>
                <a:cs typeface="Archivo Narrow"/>
                <a:sym typeface="Archivo Narrow"/>
              </a:rPr>
              <a:t>Usar appendChild() para añadir el nuevo elemento a la lista.</a:t>
            </a:r>
            <a:endParaRPr sz="12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200">
                <a:solidFill>
                  <a:schemeClr val="dk1"/>
                </a:solidFill>
                <a:latin typeface="Archivo Narrow"/>
                <a:ea typeface="Archivo Narrow"/>
                <a:cs typeface="Archivo Narrow"/>
                <a:sym typeface="Archivo Narrow"/>
              </a:rPr>
              <a:t>Eventos: </a:t>
            </a:r>
            <a:r>
              <a:rPr lang="es" sz="1200">
                <a:solidFill>
                  <a:schemeClr val="dk1"/>
                </a:solidFill>
                <a:latin typeface="Archivo Narrow"/>
                <a:ea typeface="Archivo Narrow"/>
                <a:cs typeface="Archivo Narrow"/>
                <a:sym typeface="Archivo Narrow"/>
              </a:rPr>
              <a:t>Utilizá addEventListener() para asociar la acción de agregar el elemento al evento click del botón.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7" name="Shape 457"/>
        <p:cNvGrpSpPr/>
        <p:nvPr/>
      </p:nvGrpSpPr>
      <p:grpSpPr>
        <a:xfrm>
          <a:off x="0" y="0"/>
          <a:ext cx="0" cy="0"/>
          <a:chOff x="0" y="0"/>
          <a:chExt cx="0" cy="0"/>
        </a:xfrm>
      </p:grpSpPr>
      <p:cxnSp>
        <p:nvCxnSpPr>
          <p:cNvPr id="458" name="Google Shape;458;g306c2148940_2_32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59" name="Google Shape;459;g306c2148940_2_327"/>
          <p:cNvGrpSpPr/>
          <p:nvPr/>
        </p:nvGrpSpPr>
        <p:grpSpPr>
          <a:xfrm>
            <a:off x="8060379" y="344475"/>
            <a:ext cx="670072" cy="721457"/>
            <a:chOff x="0" y="-9525"/>
            <a:chExt cx="354123" cy="394843"/>
          </a:xfrm>
        </p:grpSpPr>
        <p:sp>
          <p:nvSpPr>
            <p:cNvPr id="460" name="Google Shape;460;g306c2148940_2_32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61" name="Google Shape;461;g306c2148940_2_32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62" name="Google Shape;462;g306c2148940_2_327"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463" name="Google Shape;463;g306c2148940_2_327"/>
          <p:cNvSpPr txBox="1"/>
          <p:nvPr/>
        </p:nvSpPr>
        <p:spPr>
          <a:xfrm>
            <a:off x="612400" y="597425"/>
            <a:ext cx="85032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100000"/>
              </a:lnSpc>
              <a:spcBef>
                <a:spcPts val="0"/>
              </a:spcBef>
              <a:spcAft>
                <a:spcPts val="0"/>
              </a:spcAft>
              <a:buClr>
                <a:srgbClr val="000000"/>
              </a:buClr>
              <a:buSzPct val="77142"/>
              <a:buFont typeface="Arial"/>
              <a:buNone/>
            </a:pPr>
            <a:r>
              <a:rPr lang="es" sz="3500">
                <a:solidFill>
                  <a:schemeClr val="dk1"/>
                </a:solidFill>
                <a:latin typeface="Archivo Black"/>
                <a:ea typeface="Archivo Black"/>
                <a:cs typeface="Archivo Black"/>
                <a:sym typeface="Archivo Black"/>
              </a:rPr>
              <a:t>Artículos de interés</a:t>
            </a:r>
            <a:endParaRPr sz="3500">
              <a:solidFill>
                <a:schemeClr val="dk1"/>
              </a:solidFill>
              <a:latin typeface="Archivo Black"/>
              <a:ea typeface="Archivo Black"/>
              <a:cs typeface="Archivo Black"/>
              <a:sym typeface="Archivo Black"/>
            </a:endParaRPr>
          </a:p>
        </p:txBody>
      </p:sp>
      <p:sp>
        <p:nvSpPr>
          <p:cNvPr id="464" name="Google Shape;464;g306c2148940_2_327"/>
          <p:cNvSpPr txBox="1"/>
          <p:nvPr/>
        </p:nvSpPr>
        <p:spPr>
          <a:xfrm>
            <a:off x="612400" y="1170125"/>
            <a:ext cx="8280000" cy="33180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0"/>
              </a:spcAft>
              <a:buClr>
                <a:srgbClr val="000000"/>
              </a:buClr>
              <a:buSzPct val="100000"/>
              <a:buFont typeface="Arial"/>
              <a:buNone/>
            </a:pPr>
            <a:r>
              <a:rPr lang="es">
                <a:solidFill>
                  <a:schemeClr val="dk1"/>
                </a:solidFill>
                <a:latin typeface="Archivo Narrow"/>
                <a:ea typeface="Archivo Narrow"/>
                <a:cs typeface="Archivo Narrow"/>
                <a:sym typeface="Archivo Narrow"/>
              </a:rPr>
              <a:t>Material de lectura:</a:t>
            </a:r>
            <a:endParaRPr b="0" i="0" sz="1650" u="none" cap="none" strike="noStrike">
              <a:solidFill>
                <a:srgbClr val="595959"/>
              </a:solidFill>
              <a:latin typeface="Montserrat"/>
              <a:ea typeface="Montserrat"/>
              <a:cs typeface="Montserrat"/>
              <a:sym typeface="Montserrat"/>
            </a:endParaRPr>
          </a:p>
          <a:p>
            <a:pPr indent="-307989" lvl="0" marL="457200" marR="0" rtl="0" algn="l">
              <a:lnSpc>
                <a:spcPct val="115000"/>
              </a:lnSpc>
              <a:spcBef>
                <a:spcPts val="1200"/>
              </a:spcBef>
              <a:spcAft>
                <a:spcPts val="0"/>
              </a:spcAft>
              <a:buClr>
                <a:srgbClr val="000000"/>
              </a:buClr>
              <a:buSzPct val="100000"/>
              <a:buFont typeface="Montserrat"/>
              <a:buChar char="●"/>
            </a:pPr>
            <a:r>
              <a:rPr lang="es">
                <a:solidFill>
                  <a:schemeClr val="dk1"/>
                </a:solidFill>
                <a:latin typeface="Archivo Narrow"/>
                <a:ea typeface="Archivo Narrow"/>
                <a:cs typeface="Archivo Narrow"/>
                <a:sym typeface="Archivo Narrow"/>
              </a:rPr>
              <a:t>Eventos en JS</a:t>
            </a:r>
            <a:r>
              <a:rPr b="0" i="0" lang="es" sz="1350" u="none" cap="none" strike="noStrike">
                <a:solidFill>
                  <a:srgbClr val="595959"/>
                </a:solidFill>
                <a:latin typeface="Montserrat"/>
                <a:ea typeface="Montserrat"/>
                <a:cs typeface="Montserrat"/>
                <a:sym typeface="Montserrat"/>
              </a:rPr>
              <a:t>: </a:t>
            </a:r>
            <a:r>
              <a:rPr b="0" i="0" lang="es" sz="1350" u="sng" cap="none" strike="noStrike">
                <a:solidFill>
                  <a:srgbClr val="0097A7"/>
                </a:solidFill>
                <a:latin typeface="Montserrat"/>
                <a:ea typeface="Montserrat"/>
                <a:cs typeface="Montserrat"/>
                <a:sym typeface="Montserrat"/>
                <a:hlinkClick r:id="rId5">
                  <a:extLst>
                    <a:ext uri="{A12FA001-AC4F-418D-AE19-62706E023703}">
                      <ahyp:hlinkClr val="tx"/>
                    </a:ext>
                  </a:extLst>
                </a:hlinkClick>
              </a:rPr>
              <a:t>https://developer.mozilla.org/es/docs/Web/Events</a:t>
            </a:r>
            <a:r>
              <a:rPr b="0" i="0" lang="es" sz="1350" u="none" cap="none" strike="noStrike">
                <a:solidFill>
                  <a:srgbClr val="595959"/>
                </a:solidFill>
                <a:latin typeface="Montserrat"/>
                <a:ea typeface="Montserrat"/>
                <a:cs typeface="Montserrat"/>
                <a:sym typeface="Montserrat"/>
              </a:rPr>
              <a:t> </a:t>
            </a:r>
            <a:endParaRPr b="0" i="0" sz="1350" u="none" cap="none" strike="noStrike">
              <a:solidFill>
                <a:srgbClr val="595959"/>
              </a:solidFill>
              <a:latin typeface="Montserrat"/>
              <a:ea typeface="Montserrat"/>
              <a:cs typeface="Montserrat"/>
              <a:sym typeface="Montserrat"/>
            </a:endParaRPr>
          </a:p>
          <a:p>
            <a:pPr indent="-307989" lvl="0" marL="457200" marR="0" rtl="0" algn="l">
              <a:lnSpc>
                <a:spcPct val="115000"/>
              </a:lnSpc>
              <a:spcBef>
                <a:spcPts val="0"/>
              </a:spcBef>
              <a:spcAft>
                <a:spcPts val="0"/>
              </a:spcAft>
              <a:buClr>
                <a:srgbClr val="595959"/>
              </a:buClr>
              <a:buSzPct val="100000"/>
              <a:buFont typeface="Montserrat"/>
              <a:buChar char="●"/>
            </a:pPr>
            <a:r>
              <a:rPr lang="es">
                <a:solidFill>
                  <a:schemeClr val="dk1"/>
                </a:solidFill>
                <a:latin typeface="Archivo Narrow"/>
                <a:ea typeface="Archivo Narrow"/>
                <a:cs typeface="Archivo Narrow"/>
                <a:sym typeface="Archivo Narrow"/>
              </a:rPr>
              <a:t>Lista de los tipos de eventos más habituales en Javascript: </a:t>
            </a:r>
            <a:r>
              <a:rPr b="0" i="0" lang="es" sz="1350" u="sng" cap="none" strike="noStrike">
                <a:solidFill>
                  <a:srgbClr val="0097A7"/>
                </a:solidFill>
                <a:latin typeface="Montserrat"/>
                <a:ea typeface="Montserrat"/>
                <a:cs typeface="Montserrat"/>
                <a:sym typeface="Montserrat"/>
                <a:hlinkClick r:id="rId6">
                  <a:extLst>
                    <a:ext uri="{A12FA001-AC4F-418D-AE19-62706E023703}">
                      <ahyp:hlinkClr val="tx"/>
                    </a:ext>
                  </a:extLst>
                </a:hlinkClick>
              </a:rPr>
              <a:t>https://desarrolloweb.com/articulos/1236.php</a:t>
            </a:r>
            <a:r>
              <a:rPr b="0" i="0" lang="es" sz="1350" u="none" cap="none" strike="noStrike">
                <a:solidFill>
                  <a:srgbClr val="595959"/>
                </a:solidFill>
                <a:latin typeface="Montserrat"/>
                <a:ea typeface="Montserrat"/>
                <a:cs typeface="Montserrat"/>
                <a:sym typeface="Montserrat"/>
              </a:rPr>
              <a:t> </a:t>
            </a:r>
            <a:endParaRPr b="0" i="0" sz="1350" u="none" cap="none" strike="noStrike">
              <a:solidFill>
                <a:srgbClr val="595959"/>
              </a:solidFill>
              <a:latin typeface="Montserrat"/>
              <a:ea typeface="Montserrat"/>
              <a:cs typeface="Montserrat"/>
              <a:sym typeface="Montserrat"/>
            </a:endParaRPr>
          </a:p>
          <a:p>
            <a:pPr indent="-307989" lvl="0" marL="457200" marR="0" rtl="0" algn="l">
              <a:lnSpc>
                <a:spcPct val="115000"/>
              </a:lnSpc>
              <a:spcBef>
                <a:spcPts val="0"/>
              </a:spcBef>
              <a:spcAft>
                <a:spcPts val="0"/>
              </a:spcAft>
              <a:buClr>
                <a:srgbClr val="595959"/>
              </a:buClr>
              <a:buSzPct val="100000"/>
              <a:buFont typeface="Montserrat"/>
              <a:buChar char="●"/>
            </a:pPr>
            <a:r>
              <a:rPr lang="es">
                <a:solidFill>
                  <a:schemeClr val="dk1"/>
                </a:solidFill>
                <a:latin typeface="Archivo Narrow"/>
                <a:ea typeface="Archivo Narrow"/>
                <a:cs typeface="Archivo Narrow"/>
                <a:sym typeface="Archivo Narrow"/>
              </a:rPr>
              <a:t>addEventListener:</a:t>
            </a:r>
            <a:r>
              <a:rPr b="0" i="0" lang="es" sz="1350" u="none" cap="none" strike="noStrike">
                <a:solidFill>
                  <a:srgbClr val="595959"/>
                </a:solidFill>
                <a:latin typeface="Montserrat"/>
                <a:ea typeface="Montserrat"/>
                <a:cs typeface="Montserrat"/>
                <a:sym typeface="Montserrat"/>
              </a:rPr>
              <a:t> </a:t>
            </a:r>
            <a:r>
              <a:rPr b="0" i="0" lang="es" sz="1350" u="sng" cap="none" strike="noStrike">
                <a:solidFill>
                  <a:srgbClr val="0097A7"/>
                </a:solidFill>
                <a:latin typeface="Montserrat"/>
                <a:ea typeface="Montserrat"/>
                <a:cs typeface="Montserrat"/>
                <a:sym typeface="Montserrat"/>
                <a:hlinkClick r:id="rId7">
                  <a:extLst>
                    <a:ext uri="{A12FA001-AC4F-418D-AE19-62706E023703}">
                      <ahyp:hlinkClr val="tx"/>
                    </a:ext>
                  </a:extLst>
                </a:hlinkClick>
              </a:rPr>
              <a:t>https://developer.mozilla.org/es/docs/Web/API/EventTarget/addEventListener</a:t>
            </a:r>
            <a:r>
              <a:rPr b="0" i="0" lang="es" sz="1350" u="none" cap="none" strike="noStrike">
                <a:solidFill>
                  <a:srgbClr val="595959"/>
                </a:solidFill>
                <a:latin typeface="Montserrat"/>
                <a:ea typeface="Montserrat"/>
                <a:cs typeface="Montserrat"/>
                <a:sym typeface="Montserrat"/>
              </a:rPr>
              <a:t> </a:t>
            </a:r>
            <a:endParaRPr b="0" i="0" sz="1350"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lang="es">
                <a:solidFill>
                  <a:schemeClr val="dk1"/>
                </a:solidFill>
                <a:latin typeface="Archivo Narrow"/>
                <a:ea typeface="Archivo Narrow"/>
                <a:cs typeface="Archivo Narrow"/>
                <a:sym typeface="Archivo Narrow"/>
              </a:rPr>
              <a:t>Videos:</a:t>
            </a:r>
            <a:endParaRPr b="0" i="0" sz="1650" u="none" cap="none" strike="noStrike">
              <a:solidFill>
                <a:srgbClr val="595959"/>
              </a:solidFill>
              <a:latin typeface="Montserrat"/>
              <a:ea typeface="Montserrat"/>
              <a:cs typeface="Montserrat"/>
              <a:sym typeface="Montserrat"/>
            </a:endParaRPr>
          </a:p>
          <a:p>
            <a:pPr indent="-306944" lvl="0" marL="457200" marR="0" rtl="0" algn="l">
              <a:lnSpc>
                <a:spcPct val="115000"/>
              </a:lnSpc>
              <a:spcBef>
                <a:spcPts val="1200"/>
              </a:spcBef>
              <a:spcAft>
                <a:spcPts val="0"/>
              </a:spcAft>
              <a:buClr>
                <a:srgbClr val="595959"/>
              </a:buClr>
              <a:buSzPct val="100000"/>
              <a:buFont typeface="Montserrat"/>
              <a:buChar char="●"/>
            </a:pPr>
            <a:r>
              <a:rPr lang="es">
                <a:solidFill>
                  <a:schemeClr val="dk1"/>
                </a:solidFill>
                <a:latin typeface="Archivo Narrow"/>
                <a:ea typeface="Archivo Narrow"/>
                <a:cs typeface="Archivo Narrow"/>
                <a:sym typeface="Archivo Narrow"/>
              </a:rPr>
              <a:t>10 Fundamentos modernos que debes conocer en JS: </a:t>
            </a:r>
            <a:r>
              <a:rPr b="0" i="0" lang="es" sz="1333" u="sng" cap="none" strike="noStrike">
                <a:solidFill>
                  <a:srgbClr val="0097A7"/>
                </a:solidFill>
                <a:latin typeface="Montserrat"/>
                <a:ea typeface="Montserrat"/>
                <a:cs typeface="Montserrat"/>
                <a:sym typeface="Montserrat"/>
                <a:hlinkClick r:id="rId8">
                  <a:extLst>
                    <a:ext uri="{A12FA001-AC4F-418D-AE19-62706E023703}">
                      <ahyp:hlinkClr val="tx"/>
                    </a:ext>
                  </a:extLst>
                </a:hlinkClick>
              </a:rPr>
              <a:t>https://www.youtube.com/watch?v=Z4TuS0HEJP8&amp;list=PLPl81lqbj-4I2ZOzryjPKxfhK3BzTlaJ7</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06944" lvl="0" marL="457200" marR="0" rtl="0" algn="l">
              <a:lnSpc>
                <a:spcPct val="115000"/>
              </a:lnSpc>
              <a:spcBef>
                <a:spcPts val="0"/>
              </a:spcBef>
              <a:spcAft>
                <a:spcPts val="0"/>
              </a:spcAft>
              <a:buClr>
                <a:srgbClr val="595959"/>
              </a:buClr>
              <a:buSzPct val="100000"/>
              <a:buFont typeface="Montserrat"/>
              <a:buChar char="●"/>
            </a:pPr>
            <a:r>
              <a:rPr lang="es">
                <a:solidFill>
                  <a:schemeClr val="dk1"/>
                </a:solidFill>
                <a:latin typeface="Archivo Narrow"/>
                <a:ea typeface="Archivo Narrow"/>
                <a:cs typeface="Archivo Narrow"/>
                <a:sym typeface="Archivo Narrow"/>
              </a:rPr>
              <a:t>DOM fundamentos</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rgbClr val="0097A7"/>
                </a:solidFill>
                <a:latin typeface="Montserrat"/>
                <a:ea typeface="Montserrat"/>
                <a:cs typeface="Montserrat"/>
                <a:sym typeface="Montserrat"/>
                <a:hlinkClick r:id="rId9">
                  <a:extLst>
                    <a:ext uri="{A12FA001-AC4F-418D-AE19-62706E023703}">
                      <ahyp:hlinkClr val="tx"/>
                    </a:ext>
                  </a:extLst>
                </a:hlinkClick>
              </a:rPr>
              <a:t>https://www.youtube.com/watch?v=bYdUoqi6JXE</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06944" lvl="0" marL="457200" marR="0" rtl="0" algn="l">
              <a:lnSpc>
                <a:spcPct val="115000"/>
              </a:lnSpc>
              <a:spcBef>
                <a:spcPts val="0"/>
              </a:spcBef>
              <a:spcAft>
                <a:spcPts val="0"/>
              </a:spcAft>
              <a:buClr>
                <a:srgbClr val="595959"/>
              </a:buClr>
              <a:buSzPct val="100000"/>
              <a:buFont typeface="Montserrat"/>
              <a:buChar char="●"/>
            </a:pPr>
            <a:r>
              <a:rPr lang="es">
                <a:solidFill>
                  <a:schemeClr val="dk1"/>
                </a:solidFill>
                <a:latin typeface="Archivo Narrow"/>
                <a:ea typeface="Archivo Narrow"/>
                <a:cs typeface="Archivo Narrow"/>
                <a:sym typeface="Archivo Narrow"/>
              </a:rPr>
              <a:t>DOM delegación de eventos</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rgbClr val="0097A7"/>
                </a:solidFill>
                <a:latin typeface="Montserrat"/>
                <a:ea typeface="Montserrat"/>
                <a:cs typeface="Montserrat"/>
                <a:sym typeface="Montserrat"/>
                <a:hlinkClick r:id="rId10">
                  <a:extLst>
                    <a:ext uri="{A12FA001-AC4F-418D-AE19-62706E023703}">
                      <ahyp:hlinkClr val="tx"/>
                    </a:ext>
                  </a:extLst>
                </a:hlinkClick>
              </a:rPr>
              <a:t>https://www.youtube.com/watch?v=OspjzGQa86g&amp;t=8017s</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06944" lvl="0" marL="457200" marR="0" rtl="0" algn="l">
              <a:lnSpc>
                <a:spcPct val="115000"/>
              </a:lnSpc>
              <a:spcBef>
                <a:spcPts val="0"/>
              </a:spcBef>
              <a:spcAft>
                <a:spcPts val="0"/>
              </a:spcAft>
              <a:buClr>
                <a:srgbClr val="595959"/>
              </a:buClr>
              <a:buSzPct val="100000"/>
              <a:buFont typeface="Montserrat"/>
              <a:buChar char="●"/>
            </a:pPr>
            <a:r>
              <a:rPr lang="es">
                <a:solidFill>
                  <a:schemeClr val="dk1"/>
                </a:solidFill>
                <a:latin typeface="Archivo Narrow"/>
                <a:ea typeface="Archivo Narrow"/>
                <a:cs typeface="Archivo Narrow"/>
                <a:sym typeface="Archivo Narrow"/>
              </a:rPr>
              <a:t>Formularios</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rgbClr val="0097A7"/>
                </a:solidFill>
                <a:latin typeface="Montserrat"/>
                <a:ea typeface="Montserrat"/>
                <a:cs typeface="Montserrat"/>
                <a:sym typeface="Montserrat"/>
                <a:hlinkClick r:id="rId11">
                  <a:extLst>
                    <a:ext uri="{A12FA001-AC4F-418D-AE19-62706E023703}">
                      <ahyp:hlinkClr val="tx"/>
                    </a:ext>
                  </a:extLst>
                </a:hlinkClick>
              </a:rPr>
              <a:t>https://www.youtube.com/watch?v=L5Yin6K4ARs</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06944" lvl="0" marL="457200" marR="0" rtl="0" algn="l">
              <a:lnSpc>
                <a:spcPct val="115000"/>
              </a:lnSpc>
              <a:spcBef>
                <a:spcPts val="0"/>
              </a:spcBef>
              <a:spcAft>
                <a:spcPts val="0"/>
              </a:spcAft>
              <a:buClr>
                <a:srgbClr val="595959"/>
              </a:buClr>
              <a:buSzPct val="100000"/>
              <a:buFont typeface="Montserrat"/>
              <a:buChar char="●"/>
            </a:pPr>
            <a:r>
              <a:rPr lang="es">
                <a:solidFill>
                  <a:schemeClr val="dk1"/>
                </a:solidFill>
                <a:latin typeface="Archivo Narrow"/>
                <a:ea typeface="Archivo Narrow"/>
                <a:cs typeface="Archivo Narrow"/>
                <a:sym typeface="Archivo Narrow"/>
              </a:rPr>
              <a:t>Callback, Promesas y Async Await</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rgbClr val="0097A7"/>
                </a:solidFill>
                <a:latin typeface="Montserrat"/>
                <a:ea typeface="Montserrat"/>
                <a:cs typeface="Montserrat"/>
                <a:sym typeface="Montserrat"/>
                <a:hlinkClick r:id="rId12">
                  <a:extLst>
                    <a:ext uri="{A12FA001-AC4F-418D-AE19-62706E023703}">
                      <ahyp:hlinkClr val="tx"/>
                    </a:ext>
                  </a:extLst>
                </a:hlinkClick>
              </a:rPr>
              <a:t>https://www.youtube.com/watch?v=V0tiKDHk7t0</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06944" lvl="0" marL="457200" marR="0" rtl="0" algn="l">
              <a:lnSpc>
                <a:spcPct val="115000"/>
              </a:lnSpc>
              <a:spcBef>
                <a:spcPts val="0"/>
              </a:spcBef>
              <a:spcAft>
                <a:spcPts val="0"/>
              </a:spcAft>
              <a:buClr>
                <a:srgbClr val="595959"/>
              </a:buClr>
              <a:buSzPct val="100000"/>
              <a:buFont typeface="Montserrat"/>
              <a:buChar char="●"/>
            </a:pPr>
            <a:r>
              <a:rPr lang="es">
                <a:solidFill>
                  <a:schemeClr val="dk1"/>
                </a:solidFill>
                <a:latin typeface="Archivo Narrow"/>
                <a:ea typeface="Archivo Narrow"/>
                <a:cs typeface="Archivo Narrow"/>
                <a:sym typeface="Archivo Narrow"/>
              </a:rPr>
              <a:t>Fetch</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rgbClr val="0097A7"/>
                </a:solidFill>
                <a:latin typeface="Montserrat"/>
                <a:ea typeface="Montserrat"/>
                <a:cs typeface="Montserrat"/>
                <a:sym typeface="Montserrat"/>
                <a:hlinkClick r:id="rId13">
                  <a:extLst>
                    <a:ext uri="{A12FA001-AC4F-418D-AE19-62706E023703}">
                      <ahyp:hlinkClr val="tx"/>
                    </a:ext>
                  </a:extLst>
                </a:hlinkClick>
              </a:rPr>
              <a:t>https://www.youtube.com/watch?v=cBuTxGdGjM8</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8" name="Shape 468"/>
        <p:cNvGrpSpPr/>
        <p:nvPr/>
      </p:nvGrpSpPr>
      <p:grpSpPr>
        <a:xfrm>
          <a:off x="0" y="0"/>
          <a:ext cx="0" cy="0"/>
          <a:chOff x="0" y="0"/>
          <a:chExt cx="0" cy="0"/>
        </a:xfrm>
      </p:grpSpPr>
      <p:sp>
        <p:nvSpPr>
          <p:cNvPr id="469" name="Google Shape;469;g31114fcda05_0_0"/>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470" name="Google Shape;470;g31114fcda05_0_0"/>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Narrow"/>
                <a:ea typeface="Archivo Narrow"/>
                <a:cs typeface="Archivo Narrow"/>
                <a:sym typeface="Archivo Narrow"/>
              </a:rPr>
              <a:t>La resolución del cuestionario es de carácter obligatorio para pod</a:t>
            </a:r>
            <a:r>
              <a:rPr lang="es">
                <a:latin typeface="Archivo Narrow"/>
                <a:ea typeface="Archivo Narrow"/>
                <a:cs typeface="Archivo Narrow"/>
                <a:sym typeface="Archivo Narrow"/>
              </a:rPr>
              <a:t>er</a:t>
            </a:r>
            <a:r>
              <a:rPr b="0" i="0" lang="es" sz="1400" u="none" cap="none" strike="noStrike">
                <a:solidFill>
                  <a:srgbClr val="000000"/>
                </a:solidFill>
                <a:latin typeface="Archivo Narrow"/>
                <a:ea typeface="Archivo Narrow"/>
                <a:cs typeface="Archivo Narrow"/>
                <a:sym typeface="Archivo Narrow"/>
              </a:rPr>
              <a:t> </a:t>
            </a:r>
            <a:r>
              <a:rPr lang="es">
                <a:latin typeface="Archivo Narrow"/>
                <a:ea typeface="Archivo Narrow"/>
                <a:cs typeface="Archivo Narrow"/>
                <a:sym typeface="Archivo Narrow"/>
              </a:rPr>
              <a:t>avanzar en la cursada.</a:t>
            </a:r>
            <a:endParaRPr b="0" i="0" sz="1400" u="none" cap="none" strike="noStrike">
              <a:solidFill>
                <a:srgbClr val="000000"/>
              </a:solidFill>
              <a:latin typeface="Archivo Narrow"/>
              <a:ea typeface="Archivo Narrow"/>
              <a:cs typeface="Archivo Narrow"/>
              <a:sym typeface="Archivo Narrow"/>
            </a:endParaRPr>
          </a:p>
        </p:txBody>
      </p:sp>
      <p:grpSp>
        <p:nvGrpSpPr>
          <p:cNvPr id="471" name="Google Shape;471;g31114fcda05_0_0"/>
          <p:cNvGrpSpPr/>
          <p:nvPr/>
        </p:nvGrpSpPr>
        <p:grpSpPr>
          <a:xfrm>
            <a:off x="973026" y="1099650"/>
            <a:ext cx="1614234" cy="1678793"/>
            <a:chOff x="0" y="-9525"/>
            <a:chExt cx="354123" cy="394843"/>
          </a:xfrm>
        </p:grpSpPr>
        <p:sp>
          <p:nvSpPr>
            <p:cNvPr id="472" name="Google Shape;472;g31114fcda05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73" name="Google Shape;473;g31114fcda05_0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74" name="Google Shape;474;g31114fcda05_0_0"/>
          <p:cNvPicPr preferRelativeResize="0"/>
          <p:nvPr/>
        </p:nvPicPr>
        <p:blipFill rotWithShape="1">
          <a:blip r:embed="rId4">
            <a:alphaModFix/>
          </a:blip>
          <a:srcRect b="0" l="0" r="0" t="0"/>
          <a:stretch/>
        </p:blipFill>
        <p:spPr>
          <a:xfrm>
            <a:off x="1259821" y="1356952"/>
            <a:ext cx="1040684" cy="1164193"/>
          </a:xfrm>
          <a:prstGeom prst="rect">
            <a:avLst/>
          </a:prstGeom>
          <a:noFill/>
          <a:ln>
            <a:noFill/>
          </a:ln>
        </p:spPr>
      </p:pic>
      <p:sp>
        <p:nvSpPr>
          <p:cNvPr id="475" name="Google Shape;475;g31114fcda05_0_0"/>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800"/>
              <a:buFont typeface="Arial"/>
              <a:buNone/>
            </a:pPr>
            <a:r>
              <a:rPr b="0" i="0" lang="es" sz="2800" u="none" cap="none" strike="noStrike">
                <a:solidFill>
                  <a:srgbClr val="000000"/>
                </a:solidFill>
                <a:latin typeface="Archivo Black"/>
                <a:ea typeface="Archivo Black"/>
                <a:cs typeface="Archivo Black"/>
                <a:sym typeface="Archivo Black"/>
              </a:rPr>
              <a:t>¡NUEVO CUESTIONARIO EN CAMPUS!</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471039b6e4688e4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87" name="Google Shape;87;g3471039b6e4688e4_60"/>
          <p:cNvGrpSpPr/>
          <p:nvPr/>
        </p:nvGrpSpPr>
        <p:grpSpPr>
          <a:xfrm>
            <a:off x="3269287" y="1904098"/>
            <a:ext cx="995192" cy="1109627"/>
            <a:chOff x="0" y="-9525"/>
            <a:chExt cx="354123" cy="394843"/>
          </a:xfrm>
        </p:grpSpPr>
        <p:sp>
          <p:nvSpPr>
            <p:cNvPr id="88" name="Google Shape;88;g3471039b6e4688e4_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3471039b6e4688e4_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90" name="Google Shape;90;g3471039b6e4688e4_60"/>
          <p:cNvSpPr txBox="1"/>
          <p:nvPr/>
        </p:nvSpPr>
        <p:spPr>
          <a:xfrm>
            <a:off x="4368378" y="2243350"/>
            <a:ext cx="4470900" cy="431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0" i="0" lang="es" sz="2800" u="none" cap="none" strike="noStrike">
                <a:solidFill>
                  <a:schemeClr val="dk1"/>
                </a:solidFill>
                <a:latin typeface="Archivo Black"/>
                <a:ea typeface="Archivo Black"/>
                <a:cs typeface="Archivo Black"/>
                <a:sym typeface="Archivo Black"/>
              </a:rPr>
              <a:t>JavaScript</a:t>
            </a:r>
            <a:endParaRPr b="0" i="0" sz="700" u="none" cap="none" strike="noStrike">
              <a:solidFill>
                <a:srgbClr val="000000"/>
              </a:solidFill>
              <a:latin typeface="Arial"/>
              <a:ea typeface="Arial"/>
              <a:cs typeface="Arial"/>
              <a:sym typeface="Arial"/>
            </a:endParaRPr>
          </a:p>
        </p:txBody>
      </p:sp>
      <p:pic>
        <p:nvPicPr>
          <p:cNvPr id="91" name="Google Shape;91;g3471039b6e4688e4_60" title="Archivo:JavaScript-logo.png - Wikipedia, la enciclopedia libre"/>
          <p:cNvPicPr preferRelativeResize="0"/>
          <p:nvPr/>
        </p:nvPicPr>
        <p:blipFill rotWithShape="1">
          <a:blip r:embed="rId4">
            <a:alphaModFix/>
          </a:blip>
          <a:srcRect b="0" l="0" r="0" t="0"/>
          <a:stretch/>
        </p:blipFill>
        <p:spPr>
          <a:xfrm>
            <a:off x="3361175" y="2053213"/>
            <a:ext cx="811400" cy="81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cxnSp>
        <p:nvCxnSpPr>
          <p:cNvPr id="96" name="Google Shape;96;g306bdfb0d37_0_35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97" name="Google Shape;97;g306bdfb0d37_0_358"/>
          <p:cNvGrpSpPr/>
          <p:nvPr/>
        </p:nvGrpSpPr>
        <p:grpSpPr>
          <a:xfrm>
            <a:off x="8060379" y="344475"/>
            <a:ext cx="670072" cy="721457"/>
            <a:chOff x="0" y="-9525"/>
            <a:chExt cx="354123" cy="394843"/>
          </a:xfrm>
        </p:grpSpPr>
        <p:sp>
          <p:nvSpPr>
            <p:cNvPr id="98" name="Google Shape;98;g306bdfb0d37_0_35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99" name="Google Shape;99;g306bdfb0d37_0_35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00" name="Google Shape;100;g306bdfb0d37_0_35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01" name="Google Shape;101;g306bdfb0d37_0_358"/>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¿Qué es el DOM?</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
        <p:nvSpPr>
          <p:cNvPr id="102" name="Google Shape;102;g306bdfb0d37_0_358"/>
          <p:cNvSpPr txBox="1"/>
          <p:nvPr/>
        </p:nvSpPr>
        <p:spPr>
          <a:xfrm>
            <a:off x="550375" y="1614925"/>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s">
                <a:solidFill>
                  <a:schemeClr val="dk1"/>
                </a:solidFill>
                <a:latin typeface="Archivo Narrow"/>
                <a:ea typeface="Archivo Narrow"/>
                <a:cs typeface="Archivo Narrow"/>
                <a:sym typeface="Archivo Narrow"/>
              </a:rPr>
              <a:t>El </a:t>
            </a:r>
            <a:r>
              <a:rPr b="1" lang="es">
                <a:solidFill>
                  <a:schemeClr val="dk1"/>
                </a:solidFill>
                <a:latin typeface="Archivo Narrow"/>
                <a:ea typeface="Archivo Narrow"/>
                <a:cs typeface="Archivo Narrow"/>
                <a:sym typeface="Archivo Narrow"/>
              </a:rPr>
              <a:t>DOM (Document Object Model) </a:t>
            </a:r>
            <a:r>
              <a:rPr lang="es">
                <a:solidFill>
                  <a:schemeClr val="dk1"/>
                </a:solidFill>
                <a:latin typeface="Archivo Narrow"/>
                <a:ea typeface="Archivo Narrow"/>
                <a:cs typeface="Archivo Narrow"/>
                <a:sym typeface="Archivo Narrow"/>
              </a:rPr>
              <a:t>es una interfaz de programación para los documentos HTML. Proporciona una representación estructurada del documento y define de qué manera los programas pueden acceder y modificar su estructura, estilo y contenido. El DOM representa al documento como un grupo de nodos y objetos con sus propiedades y métodos. Esencialmente, conecta las páginas web a scripts o lenguajes de programación, como JavaScript.</a:t>
            </a:r>
            <a:endParaRPr>
              <a:solidFill>
                <a:schemeClr val="dk1"/>
              </a:solidFill>
              <a:latin typeface="Archivo Narrow"/>
              <a:ea typeface="Archivo Narrow"/>
              <a:cs typeface="Archivo Narrow"/>
              <a:sym typeface="Archivo Narrow"/>
            </a:endParaRPr>
          </a:p>
          <a:p>
            <a:pPr indent="0" lvl="0" marL="0" rtl="0" algn="l">
              <a:lnSpc>
                <a:spcPct val="90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90000"/>
              </a:lnSpc>
              <a:spcBef>
                <a:spcPts val="0"/>
              </a:spcBef>
              <a:spcAft>
                <a:spcPts val="0"/>
              </a:spcAft>
              <a:buNone/>
            </a:pPr>
            <a:r>
              <a:rPr lang="es">
                <a:solidFill>
                  <a:schemeClr val="dk1"/>
                </a:solidFill>
                <a:latin typeface="Archivo Narrow"/>
                <a:ea typeface="Archivo Narrow"/>
                <a:cs typeface="Archivo Narrow"/>
                <a:sym typeface="Archivo Narrow"/>
              </a:rPr>
              <a:t>Todo esto permite al desarrollador modificar esta estructura de forma dinámica, añadiendo o modificando elementos, cambiando sus atributos, etc. Estas tareas pueden automatizarse y responder a eventos como pulsar un botón, mover el ratón, hacer clic en un elemento, etc.</a:t>
            </a:r>
            <a:endParaRPr sz="160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grpSp>
        <p:nvGrpSpPr>
          <p:cNvPr id="107" name="Google Shape;107;g306c2148940_2_0"/>
          <p:cNvGrpSpPr/>
          <p:nvPr/>
        </p:nvGrpSpPr>
        <p:grpSpPr>
          <a:xfrm>
            <a:off x="8060379" y="344475"/>
            <a:ext cx="670072" cy="721457"/>
            <a:chOff x="0" y="-9525"/>
            <a:chExt cx="354123" cy="394843"/>
          </a:xfrm>
        </p:grpSpPr>
        <p:sp>
          <p:nvSpPr>
            <p:cNvPr id="108" name="Google Shape;108;g306c2148940_2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9" name="Google Shape;109;g306c2148940_2_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0" name="Google Shape;110;g306c2148940_2_0"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11" name="Google Shape;111;g306c2148940_2_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estructura del DOM es jerárquica, con elementos que dependen unos de otros, en forma de árbol.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                                                                   Seguí este link para ver </a:t>
            </a:r>
            <a:r>
              <a:rPr lang="es" sz="1650" u="sng">
                <a:solidFill>
                  <a:srgbClr val="0097A7"/>
                </a:solidFill>
                <a:latin typeface="Montserrat"/>
                <a:ea typeface="Montserrat"/>
                <a:cs typeface="Montserrat"/>
                <a:sym typeface="Montserrat"/>
                <a:hlinkClick r:id="rId5">
                  <a:extLst>
                    <a:ext uri="{A12FA001-AC4F-418D-AE19-62706E023703}">
                      <ahyp:hlinkClr val="tx"/>
                    </a:ext>
                  </a:extLst>
                </a:hlinkClick>
              </a:rPr>
              <a:t>+info</a:t>
            </a:r>
            <a:endParaRPr sz="1650">
              <a:solidFill>
                <a:srgbClr val="595959"/>
              </a:solidFill>
              <a:latin typeface="Montserrat"/>
              <a:ea typeface="Montserrat"/>
              <a:cs typeface="Montserrat"/>
              <a:sym typeface="Montserrat"/>
            </a:endParaRPr>
          </a:p>
        </p:txBody>
      </p:sp>
      <p:pic>
        <p:nvPicPr>
          <p:cNvPr descr="http://javadesde0.com/wp-content/uploads/DOM-arbol.png" id="112" name="Google Shape;112;g306c2148940_2_0"/>
          <p:cNvPicPr preferRelativeResize="0"/>
          <p:nvPr/>
        </p:nvPicPr>
        <p:blipFill rotWithShape="1">
          <a:blip r:embed="rId6">
            <a:alphaModFix/>
          </a:blip>
          <a:srcRect b="0" l="0" r="0" t="0"/>
          <a:stretch/>
        </p:blipFill>
        <p:spPr>
          <a:xfrm>
            <a:off x="542850" y="2031679"/>
            <a:ext cx="3630312" cy="2591199"/>
          </a:xfrm>
          <a:prstGeom prst="rect">
            <a:avLst/>
          </a:prstGeom>
          <a:noFill/>
          <a:ln>
            <a:noFill/>
          </a:ln>
        </p:spPr>
      </p:pic>
      <p:pic>
        <p:nvPicPr>
          <p:cNvPr id="113" name="Google Shape;113;g306c2148940_2_0"/>
          <p:cNvPicPr preferRelativeResize="0"/>
          <p:nvPr/>
        </p:nvPicPr>
        <p:blipFill rotWithShape="1">
          <a:blip r:embed="rId7">
            <a:alphaModFix/>
          </a:blip>
          <a:srcRect b="0" l="0" r="0" t="0"/>
          <a:stretch/>
        </p:blipFill>
        <p:spPr>
          <a:xfrm>
            <a:off x="4276847" y="2142300"/>
            <a:ext cx="4330400" cy="2369950"/>
          </a:xfrm>
          <a:prstGeom prst="rect">
            <a:avLst/>
          </a:prstGeom>
          <a:noFill/>
          <a:ln>
            <a:noFill/>
          </a:ln>
        </p:spPr>
      </p:pic>
      <p:cxnSp>
        <p:nvCxnSpPr>
          <p:cNvPr id="114" name="Google Shape;114;g306c2148940_2_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15" name="Google Shape;115;g306c2148940_2_0"/>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Estructura jerárquica</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grpSp>
        <p:nvGrpSpPr>
          <p:cNvPr id="120" name="Google Shape;120;g306c2148940_2_8"/>
          <p:cNvGrpSpPr/>
          <p:nvPr/>
        </p:nvGrpSpPr>
        <p:grpSpPr>
          <a:xfrm>
            <a:off x="8060379" y="344475"/>
            <a:ext cx="670072" cy="721457"/>
            <a:chOff x="0" y="-9525"/>
            <a:chExt cx="354123" cy="394843"/>
          </a:xfrm>
        </p:grpSpPr>
        <p:sp>
          <p:nvSpPr>
            <p:cNvPr id="121" name="Google Shape;121;g306c2148940_2_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22" name="Google Shape;122;g306c2148940_2_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23" name="Google Shape;123;g306c2148940_2_8"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24" name="Google Shape;124;g306c2148940_2_8"/>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El objeto document contiene los atributos y métodos, de la estructura que representa al documento. JavaScript posee una API que permite su manipulación. </a:t>
            </a:r>
            <a:endParaRPr>
              <a:solidFill>
                <a:schemeClr val="dk1"/>
              </a:solidFill>
              <a:latin typeface="Archivo Narrow"/>
              <a:ea typeface="Archivo Narrow"/>
              <a:cs typeface="Archivo Narrow"/>
              <a:sym typeface="Archivo Narrow"/>
            </a:endParaRPr>
          </a:p>
        </p:txBody>
      </p:sp>
      <p:pic>
        <p:nvPicPr>
          <p:cNvPr descr="http://javadesde0.com/wp-content/uploads/Example-of-DOM-Node-Tree.png" id="125" name="Google Shape;125;g306c2148940_2_8"/>
          <p:cNvPicPr preferRelativeResize="0"/>
          <p:nvPr/>
        </p:nvPicPr>
        <p:blipFill rotWithShape="1">
          <a:blip r:embed="rId5">
            <a:alphaModFix/>
          </a:blip>
          <a:srcRect b="0" l="0" r="0" t="0"/>
          <a:stretch/>
        </p:blipFill>
        <p:spPr>
          <a:xfrm>
            <a:off x="4111530" y="2025020"/>
            <a:ext cx="4390561" cy="2190240"/>
          </a:xfrm>
          <a:prstGeom prst="rect">
            <a:avLst/>
          </a:prstGeom>
          <a:noFill/>
          <a:ln>
            <a:noFill/>
          </a:ln>
        </p:spPr>
      </p:pic>
      <p:sp>
        <p:nvSpPr>
          <p:cNvPr id="126" name="Google Shape;126;g306c2148940_2_8"/>
          <p:cNvSpPr txBox="1"/>
          <p:nvPr/>
        </p:nvSpPr>
        <p:spPr>
          <a:xfrm>
            <a:off x="432025" y="2167850"/>
            <a:ext cx="3679500" cy="219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DOM posee elementos (element) y nodos (node). Un elemento representa una etiqueta HTML y un nodo es una clase (no un objeto) en la que se basan muchos otros objetos del DOM.</a:t>
            </a:r>
            <a:r>
              <a:rPr lang="es" sz="1650">
                <a:solidFill>
                  <a:srgbClr val="595959"/>
                </a:solidFill>
                <a:latin typeface="Montserrat"/>
                <a:ea typeface="Montserrat"/>
                <a:cs typeface="Montserrat"/>
                <a:sym typeface="Montserrat"/>
              </a:rPr>
              <a:t>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Más</a:t>
            </a:r>
            <a:r>
              <a:rPr lang="es">
                <a:solidFill>
                  <a:schemeClr val="dk1"/>
                </a:solidFill>
                <a:latin typeface="Archivo Narrow"/>
                <a:ea typeface="Archivo Narrow"/>
                <a:cs typeface="Archivo Narrow"/>
                <a:sym typeface="Archivo Narrow"/>
              </a:rPr>
              <a:t> información en el siguiente link:</a:t>
            </a:r>
            <a:r>
              <a:rPr lang="es" sz="1650">
                <a:solidFill>
                  <a:srgbClr val="595959"/>
                </a:solidFill>
                <a:latin typeface="Montserrat"/>
                <a:ea typeface="Montserrat"/>
                <a:cs typeface="Montserrat"/>
                <a:sym typeface="Montserrat"/>
              </a:rPr>
              <a:t> </a:t>
            </a:r>
            <a:r>
              <a:rPr lang="es" sz="1650" u="sng">
                <a:solidFill>
                  <a:srgbClr val="0097A7"/>
                </a:solidFill>
                <a:latin typeface="Montserrat"/>
                <a:ea typeface="Montserrat"/>
                <a:cs typeface="Montserrat"/>
                <a:sym typeface="Montserrat"/>
                <a:hlinkClick r:id="rId6">
                  <a:extLst>
                    <a:ext uri="{A12FA001-AC4F-418D-AE19-62706E023703}">
                      <ahyp:hlinkClr val="tx"/>
                    </a:ext>
                  </a:extLst>
                </a:hlinkClick>
              </a:rPr>
              <a:t>info</a:t>
            </a:r>
            <a:endParaRPr sz="1650">
              <a:solidFill>
                <a:srgbClr val="595959"/>
              </a:solidFill>
              <a:latin typeface="Montserrat"/>
              <a:ea typeface="Montserrat"/>
              <a:cs typeface="Montserrat"/>
              <a:sym typeface="Montserrat"/>
            </a:endParaRPr>
          </a:p>
        </p:txBody>
      </p:sp>
      <p:cxnSp>
        <p:nvCxnSpPr>
          <p:cNvPr id="127" name="Google Shape;127;g306c2148940_2_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28" name="Google Shape;128;g306c2148940_2_8"/>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Manipulando la estructura</a:t>
            </a:r>
            <a:endParaRPr b="1" sz="40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grpSp>
        <p:nvGrpSpPr>
          <p:cNvPr id="133" name="Google Shape;133;g306c2148940_2_16"/>
          <p:cNvGrpSpPr/>
          <p:nvPr/>
        </p:nvGrpSpPr>
        <p:grpSpPr>
          <a:xfrm>
            <a:off x="8060379" y="344475"/>
            <a:ext cx="670072" cy="721457"/>
            <a:chOff x="0" y="-9525"/>
            <a:chExt cx="354123" cy="394843"/>
          </a:xfrm>
        </p:grpSpPr>
        <p:sp>
          <p:nvSpPr>
            <p:cNvPr id="134" name="Google Shape;134;g306c2148940_2_1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5" name="Google Shape;135;g306c2148940_2_1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36" name="Google Shape;136;g306c2148940_2_16"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37" name="Google Shape;137;g306c2148940_2_16"/>
          <p:cNvSpPr txBox="1"/>
          <p:nvPr/>
        </p:nvSpPr>
        <p:spPr>
          <a:xfrm>
            <a:off x="432025" y="12286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JavaScript accede al DOM usando el objeto document mediante sus atributos y métodos.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Todos los elementos (element) HTML tendrán un tipo de dato específico. Algunos de ellos son:</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138" name="Google Shape;138;g306c2148940_2_16"/>
          <p:cNvPicPr preferRelativeResize="0"/>
          <p:nvPr/>
        </p:nvPicPr>
        <p:blipFill rotWithShape="1">
          <a:blip r:embed="rId5">
            <a:alphaModFix/>
          </a:blip>
          <a:srcRect b="0" l="0" r="0" t="0"/>
          <a:stretch/>
        </p:blipFill>
        <p:spPr>
          <a:xfrm>
            <a:off x="1285975" y="2205075"/>
            <a:ext cx="6554626" cy="1808200"/>
          </a:xfrm>
          <a:prstGeom prst="rect">
            <a:avLst/>
          </a:prstGeom>
          <a:noFill/>
          <a:ln>
            <a:noFill/>
          </a:ln>
        </p:spPr>
      </p:pic>
      <p:cxnSp>
        <p:nvCxnSpPr>
          <p:cNvPr id="139" name="Google Shape;139;g306c2148940_2_1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40" name="Google Shape;140;g306c2148940_2_16"/>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Accediendo al objeto</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cxnSp>
        <p:nvCxnSpPr>
          <p:cNvPr id="145" name="Google Shape;145;g306c2148940_2_2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46" name="Google Shape;146;g306c2148940_2_24"/>
          <p:cNvGrpSpPr/>
          <p:nvPr/>
        </p:nvGrpSpPr>
        <p:grpSpPr>
          <a:xfrm>
            <a:off x="8060379" y="344475"/>
            <a:ext cx="670072" cy="721457"/>
            <a:chOff x="0" y="-9525"/>
            <a:chExt cx="354123" cy="394843"/>
          </a:xfrm>
        </p:grpSpPr>
        <p:sp>
          <p:nvSpPr>
            <p:cNvPr id="147" name="Google Shape;147;g306c2148940_2_2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8" name="Google Shape;148;g306c2148940_2_2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49" name="Google Shape;149;g306c2148940_2_24" title="Archivo:JavaScript-logo.png - Wikipedia, la enciclopedia libre"/>
          <p:cNvPicPr preferRelativeResize="0"/>
          <p:nvPr/>
        </p:nvPicPr>
        <p:blipFill rotWithShape="1">
          <a:blip r:embed="rId4">
            <a:alphaModFix/>
          </a:blip>
          <a:srcRect b="0" l="0" r="0" t="0"/>
          <a:stretch/>
        </p:blipFill>
        <p:spPr>
          <a:xfrm>
            <a:off x="8154088" y="463882"/>
            <a:ext cx="482650" cy="482626"/>
          </a:xfrm>
          <a:prstGeom prst="rect">
            <a:avLst/>
          </a:prstGeom>
          <a:noFill/>
          <a:ln>
            <a:noFill/>
          </a:ln>
        </p:spPr>
      </p:pic>
      <p:sp>
        <p:nvSpPr>
          <p:cNvPr id="150" name="Google Shape;150;g306c2148940_2_24"/>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Método</a:t>
            </a:r>
            <a:r>
              <a:rPr b="1" lang="es">
                <a:solidFill>
                  <a:schemeClr val="dk1"/>
                </a:solidFill>
                <a:latin typeface="Archivo Narrow"/>
                <a:ea typeface="Archivo Narrow"/>
                <a:cs typeface="Archivo Narrow"/>
                <a:sym typeface="Archivo Narrow"/>
              </a:rPr>
              <a:t> tradicional</a:t>
            </a:r>
            <a:endParaRPr b="1">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Document permite identificar elementos por sus atributos, por ejemplo, su id o class. La forma tradicional de hacerlo es mediante el método </a:t>
            </a:r>
            <a:r>
              <a:rPr b="1" lang="es">
                <a:solidFill>
                  <a:schemeClr val="dk1"/>
                </a:solidFill>
                <a:latin typeface="Archivo Narrow"/>
                <a:ea typeface="Archivo Narrow"/>
                <a:cs typeface="Archivo Narrow"/>
                <a:sym typeface="Archivo Narrow"/>
              </a:rPr>
              <a:t>getElementById() </a:t>
            </a:r>
            <a:r>
              <a:rPr lang="es">
                <a:solidFill>
                  <a:schemeClr val="dk1"/>
                </a:solidFill>
                <a:latin typeface="Archivo Narrow"/>
                <a:ea typeface="Archivo Narrow"/>
                <a:cs typeface="Archivo Narrow"/>
                <a:sym typeface="Archivo Narrow"/>
              </a:rPr>
              <a:t>o algunos de los que vemos en la tabla. Devuelven o bien un elemento, un arreglo con todos los que son de esa clase, o null en caso de que no exista el elemento buscado.</a:t>
            </a:r>
            <a:endParaRPr sz="1650">
              <a:solidFill>
                <a:srgbClr val="595959"/>
              </a:solidFill>
              <a:latin typeface="Montserrat"/>
              <a:ea typeface="Montserrat"/>
              <a:cs typeface="Montserrat"/>
              <a:sym typeface="Montserrat"/>
            </a:endParaRPr>
          </a:p>
        </p:txBody>
      </p:sp>
      <p:pic>
        <p:nvPicPr>
          <p:cNvPr id="151" name="Google Shape;151;g306c2148940_2_24"/>
          <p:cNvPicPr preferRelativeResize="0"/>
          <p:nvPr/>
        </p:nvPicPr>
        <p:blipFill rotWithShape="1">
          <a:blip r:embed="rId5">
            <a:alphaModFix/>
          </a:blip>
          <a:srcRect b="0" l="0" r="0" t="0"/>
          <a:stretch/>
        </p:blipFill>
        <p:spPr>
          <a:xfrm>
            <a:off x="1446699" y="2644726"/>
            <a:ext cx="6250649" cy="1749550"/>
          </a:xfrm>
          <a:prstGeom prst="rect">
            <a:avLst/>
          </a:prstGeom>
          <a:noFill/>
          <a:ln>
            <a:noFill/>
          </a:ln>
        </p:spPr>
      </p:pic>
      <p:cxnSp>
        <p:nvCxnSpPr>
          <p:cNvPr id="152" name="Google Shape;152;g306c2148940_2_2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153" name="Google Shape;153;g306c2148940_2_24"/>
          <p:cNvSpPr txBox="1"/>
          <p:nvPr/>
        </p:nvSpPr>
        <p:spPr>
          <a:xfrm>
            <a:off x="474175" y="413100"/>
            <a:ext cx="8043300" cy="6315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s" sz="3500">
                <a:solidFill>
                  <a:schemeClr val="dk1"/>
                </a:solidFill>
                <a:latin typeface="Archivo Black"/>
                <a:ea typeface="Archivo Black"/>
                <a:cs typeface="Archivo Black"/>
                <a:sym typeface="Archivo Black"/>
              </a:rPr>
              <a:t>DOM | Modificar documento</a:t>
            </a:r>
            <a:r>
              <a:rPr b="1" lang="es" sz="4000">
                <a:solidFill>
                  <a:schemeClr val="dk1"/>
                </a:solidFill>
                <a:latin typeface="Montserrat"/>
                <a:ea typeface="Montserrat"/>
                <a:cs typeface="Montserrat"/>
                <a:sym typeface="Montserrat"/>
              </a:rPr>
              <a:t> </a:t>
            </a:r>
            <a:endParaRPr b="1" sz="40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