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rchivo Narrow"/>
      <p:regular r:id="rId33"/>
      <p:bold r:id="rId34"/>
      <p:italic r:id="rId35"/>
      <p:boldItalic r:id="rId36"/>
    </p:embeddedFont>
    <p:embeddedFont>
      <p:font typeface="Montserrat"/>
      <p:regular r:id="rId37"/>
      <p:bold r:id="rId38"/>
      <p:italic r:id="rId39"/>
      <p:boldItalic r:id="rId40"/>
    </p:embeddedFont>
    <p:embeddedFont>
      <p:font typeface="Archivo Medium"/>
      <p:regular r:id="rId41"/>
      <p:bold r:id="rId42"/>
      <p:italic r:id="rId43"/>
      <p:boldItalic r:id="rId44"/>
    </p:embeddedFont>
    <p:embeddedFont>
      <p:font typeface="Archivo Thin"/>
      <p:regular r:id="rId45"/>
      <p:bold r:id="rId46"/>
      <p:italic r:id="rId47"/>
      <p:boldItalic r:id="rId48"/>
    </p:embeddedFont>
    <p:embeddedFont>
      <p:font typeface="Roboto Mono"/>
      <p:regular r:id="rId49"/>
      <p:bold r:id="rId50"/>
      <p:italic r:id="rId51"/>
      <p:boldItalic r:id="rId52"/>
    </p:embeddedFont>
    <p:embeddedFont>
      <p:font typeface="Archivo"/>
      <p:regular r:id="rId53"/>
      <p:bold r:id="rId54"/>
      <p:italic r:id="rId55"/>
      <p:boldItalic r:id="rId56"/>
    </p:embeddedFont>
    <p:embeddedFont>
      <p:font typeface="Archivo Black"/>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8" roundtripDataSignature="AMtx7mhyiimsSZ4rG4Wy5NpOLZp9Arbg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ArchivoMedium-bold.fntdata"/><Relationship Id="rId41" Type="http://schemas.openxmlformats.org/officeDocument/2006/relationships/font" Target="fonts/ArchivoMedium-regular.fntdata"/><Relationship Id="rId44" Type="http://schemas.openxmlformats.org/officeDocument/2006/relationships/font" Target="fonts/ArchivoMedium-boldItalic.fntdata"/><Relationship Id="rId43" Type="http://schemas.openxmlformats.org/officeDocument/2006/relationships/font" Target="fonts/ArchivoMedium-italic.fntdata"/><Relationship Id="rId46" Type="http://schemas.openxmlformats.org/officeDocument/2006/relationships/font" Target="fonts/ArchivoThin-bold.fntdata"/><Relationship Id="rId45" Type="http://schemas.openxmlformats.org/officeDocument/2006/relationships/font" Target="fonts/ArchivoTh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chivoThin-boldItalic.fntdata"/><Relationship Id="rId47" Type="http://schemas.openxmlformats.org/officeDocument/2006/relationships/font" Target="fonts/ArchivoThin-italic.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ArchivoNarrow-regular.fntdata"/><Relationship Id="rId32" Type="http://schemas.openxmlformats.org/officeDocument/2006/relationships/slide" Target="slides/slide27.xml"/><Relationship Id="rId35" Type="http://schemas.openxmlformats.org/officeDocument/2006/relationships/font" Target="fonts/ArchivoNarrow-italic.fntdata"/><Relationship Id="rId34" Type="http://schemas.openxmlformats.org/officeDocument/2006/relationships/font" Target="fonts/ArchivoNarrow-bold.fntdata"/><Relationship Id="rId37" Type="http://schemas.openxmlformats.org/officeDocument/2006/relationships/font" Target="fonts/Montserrat-regular.fntdata"/><Relationship Id="rId36" Type="http://schemas.openxmlformats.org/officeDocument/2006/relationships/font" Target="fonts/ArchivoNarrow-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Archivo-regular.fntdata"/><Relationship Id="rId52" Type="http://schemas.openxmlformats.org/officeDocument/2006/relationships/font" Target="fonts/RobotoMono-boldItalic.fntdata"/><Relationship Id="rId11" Type="http://schemas.openxmlformats.org/officeDocument/2006/relationships/slide" Target="slides/slide6.xml"/><Relationship Id="rId55" Type="http://schemas.openxmlformats.org/officeDocument/2006/relationships/font" Target="fonts/Archivo-italic.fntdata"/><Relationship Id="rId10" Type="http://schemas.openxmlformats.org/officeDocument/2006/relationships/slide" Target="slides/slide5.xml"/><Relationship Id="rId54" Type="http://schemas.openxmlformats.org/officeDocument/2006/relationships/font" Target="fonts/Archivo-bold.fntdata"/><Relationship Id="rId13" Type="http://schemas.openxmlformats.org/officeDocument/2006/relationships/slide" Target="slides/slide8.xml"/><Relationship Id="rId57" Type="http://schemas.openxmlformats.org/officeDocument/2006/relationships/font" Target="fonts/ArchivoBlack-regular.fntdata"/><Relationship Id="rId12" Type="http://schemas.openxmlformats.org/officeDocument/2006/relationships/slide" Target="slides/slide7.xml"/><Relationship Id="rId56" Type="http://schemas.openxmlformats.org/officeDocument/2006/relationships/font" Target="fonts/Archivo-bold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4e2728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0e4e2728f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e4e2728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0e4e2728f9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4e2728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e4e2728f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e4e2728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0e4e2728f9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e4e2728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0e4e2728f9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e4e2728f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0e4e2728f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e4e2728f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0e4e2728f9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e4e2728f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0e4e2728f9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e4e2728f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0e4e2728f9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e4e2728f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0e4e2728f9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e4e2728f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0e4e2728f9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e4e2728f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0e4e2728f9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e4e2728f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0e4e2728f9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e4e2728f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30e4e2728f9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e4e2728f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30e4e2728f9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7ed100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307ed1001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7ed1001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307ed1001b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6bdfb0d3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06bdfb0d37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e4e2728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30e4e2728f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e4e2728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0e4e2728f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e4e2728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0e4e2728f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e4e2728f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0e4e2728f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s://developer.mozilla.org/es/docs/Web/API/Fetch_API/Utilizando_Fetch" TargetMode="External"/><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3.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hyperlink" Target="https://jsonplaceholder.typicode.com/posts" TargetMode="External"/><Relationship Id="rId6" Type="http://schemas.openxmlformats.org/officeDocument/2006/relationships/hyperlink" Target="https://jsonplaceholder.typicode.com/posts/2" TargetMode="External"/><Relationship Id="rId7"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jpg"/><Relationship Id="rId4" Type="http://schemas.openxmlformats.org/officeDocument/2006/relationships/image" Target="../media/image4.jp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hyperlink" Target="https://fakestoreapi.com" TargetMode="External"/><Relationship Id="rId8" Type="http://schemas.openxmlformats.org/officeDocument/2006/relationships/hyperlink" Target="https://fakestoreapi.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jpg"/><Relationship Id="rId4" Type="http://schemas.openxmlformats.org/officeDocument/2006/relationships/image" Target="../media/image4.jpg"/><Relationship Id="rId5" Type="http://schemas.openxmlformats.org/officeDocument/2006/relationships/image" Target="../media/image9.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397750" y="1795575"/>
            <a:ext cx="60324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7000" u="none" cap="none" strike="noStrike">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313450" y="3096375"/>
            <a:ext cx="45171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s" sz="1500" u="none" cap="none" strike="noStrike">
                <a:solidFill>
                  <a:schemeClr val="lt1"/>
                </a:solidFill>
                <a:latin typeface="Archivo Medium"/>
                <a:ea typeface="Archivo Medium"/>
                <a:cs typeface="Archivo Medium"/>
                <a:sym typeface="Archivo Medium"/>
              </a:rPr>
              <a:t>Clase 1</a:t>
            </a:r>
            <a:r>
              <a:rPr lang="es" sz="1500">
                <a:solidFill>
                  <a:schemeClr val="lt1"/>
                </a:solidFill>
                <a:latin typeface="Archivo Medium"/>
                <a:ea typeface="Archivo Medium"/>
                <a:cs typeface="Archivo Medium"/>
                <a:sym typeface="Archivo Medium"/>
              </a:rPr>
              <a:t>4</a:t>
            </a:r>
            <a:r>
              <a:rPr b="0" i="0" lang="es" sz="1500" u="none" cap="none" strike="noStrike">
                <a:solidFill>
                  <a:schemeClr val="lt1"/>
                </a:solidFill>
                <a:latin typeface="Archivo Medium"/>
                <a:ea typeface="Archivo Medium"/>
                <a:cs typeface="Archivo Medium"/>
                <a:sym typeface="Archivo Medium"/>
              </a:rPr>
              <a:t> - “</a:t>
            </a:r>
            <a:r>
              <a:rPr lang="es" sz="1500">
                <a:solidFill>
                  <a:schemeClr val="lt1"/>
                </a:solidFill>
                <a:latin typeface="Archivo Medium"/>
                <a:ea typeface="Archivo Medium"/>
                <a:cs typeface="Archivo Medium"/>
                <a:sym typeface="Archivo Medium"/>
              </a:rPr>
              <a:t>Asincronía</a:t>
            </a:r>
            <a:r>
              <a:rPr b="0" i="0" lang="es" sz="1500" u="none" cap="none" strike="noStrike">
                <a:solidFill>
                  <a:schemeClr val="lt1"/>
                </a:solidFill>
                <a:latin typeface="Archivo Medium"/>
                <a:ea typeface="Archivo Medium"/>
                <a:cs typeface="Archivo Medium"/>
                <a:sym typeface="Archivo Medium"/>
              </a:rPr>
              <a:t>”</a:t>
            </a:r>
            <a:endParaRPr b="0" i="0" sz="1500" u="none" cap="none" strike="noStrike">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b="0" i="0" sz="15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cxnSp>
        <p:nvCxnSpPr>
          <p:cNvPr id="148" name="Google Shape;148;g30e4e2728f9_0_4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9" name="Google Shape;149;g30e4e2728f9_0_43"/>
          <p:cNvGrpSpPr/>
          <p:nvPr/>
        </p:nvGrpSpPr>
        <p:grpSpPr>
          <a:xfrm>
            <a:off x="8060379" y="344475"/>
            <a:ext cx="670072" cy="721457"/>
            <a:chOff x="0" y="-9525"/>
            <a:chExt cx="354123" cy="394843"/>
          </a:xfrm>
        </p:grpSpPr>
        <p:sp>
          <p:nvSpPr>
            <p:cNvPr id="150" name="Google Shape;150;g30e4e2728f9_0_4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1" name="Google Shape;151;g30e4e2728f9_0_4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2" name="Google Shape;152;g30e4e2728f9_0_4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53" name="Google Shape;153;g30e4e2728f9_0_4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Asincronía</a:t>
            </a:r>
            <a:endParaRPr b="0" i="0" sz="4000" u="none" cap="none" strike="noStrike">
              <a:solidFill>
                <a:schemeClr val="dk1"/>
              </a:solidFill>
              <a:latin typeface="Montserrat"/>
              <a:ea typeface="Montserrat"/>
              <a:cs typeface="Montserrat"/>
              <a:sym typeface="Montserrat"/>
            </a:endParaRPr>
          </a:p>
        </p:txBody>
      </p:sp>
      <p:sp>
        <p:nvSpPr>
          <p:cNvPr id="154" name="Google Shape;154;g30e4e2728f9_0_43"/>
          <p:cNvSpPr txBox="1"/>
          <p:nvPr/>
        </p:nvSpPr>
        <p:spPr>
          <a:xfrm>
            <a:off x="727375" y="148257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La asincronía es uno de los conceptos principales que rige el mundo de JavaScript. Cuando comenzamos a programar, normalmente realizamos tareas de forma síncrona (o al mismo tiempo), llevando a cabo tareas secuenciales que se ejecutan una detrás de otra.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700"/>
              <a:buFont typeface="Arial"/>
              <a:buNone/>
            </a:pPr>
            <a:r>
              <a:rPr lang="es">
                <a:solidFill>
                  <a:schemeClr val="dk1"/>
                </a:solidFill>
                <a:latin typeface="Archivo Narrow"/>
                <a:ea typeface="Archivo Narrow"/>
                <a:cs typeface="Archivo Narrow"/>
                <a:sym typeface="Archivo Narrow"/>
              </a:rPr>
              <a:t>Sin embargo, en el mundo de la programación, tarde o temprano necesitaremos realizar operaciones asíncronas, especialmente en ciertos lenguajes como JavaScript, donde tenemos que realizar tareas que tienen que esperar a que ocurra un determinado suceso que no depende de nosotros, para luego reaccionar realizando otra tarea sólo cuando dicho suceso ocurra.</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cxnSp>
        <p:nvCxnSpPr>
          <p:cNvPr id="159" name="Google Shape;159;g30e4e2728f9_0_5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0" name="Google Shape;160;g30e4e2728f9_0_53"/>
          <p:cNvGrpSpPr/>
          <p:nvPr/>
        </p:nvGrpSpPr>
        <p:grpSpPr>
          <a:xfrm>
            <a:off x="8060379" y="344475"/>
            <a:ext cx="670072" cy="721457"/>
            <a:chOff x="0" y="-9525"/>
            <a:chExt cx="354123" cy="394843"/>
          </a:xfrm>
        </p:grpSpPr>
        <p:sp>
          <p:nvSpPr>
            <p:cNvPr id="161" name="Google Shape;161;g30e4e2728f9_0_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2" name="Google Shape;162;g30e4e2728f9_0_5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3" name="Google Shape;163;g30e4e2728f9_0_5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64" name="Google Shape;164;g30e4e2728f9_0_5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Asincronía</a:t>
            </a:r>
            <a:endParaRPr b="0" i="0" sz="4000" u="none" cap="none" strike="noStrike">
              <a:solidFill>
                <a:schemeClr val="dk1"/>
              </a:solidFill>
              <a:latin typeface="Montserrat"/>
              <a:ea typeface="Montserrat"/>
              <a:cs typeface="Montserrat"/>
              <a:sym typeface="Montserrat"/>
            </a:endParaRPr>
          </a:p>
        </p:txBody>
      </p:sp>
      <p:pic>
        <p:nvPicPr>
          <p:cNvPr id="165" name="Google Shape;165;g30e4e2728f9_0_53"/>
          <p:cNvPicPr preferRelativeResize="0"/>
          <p:nvPr/>
        </p:nvPicPr>
        <p:blipFill rotWithShape="1">
          <a:blip r:embed="rId5">
            <a:alphaModFix/>
          </a:blip>
          <a:srcRect b="0" l="0" r="0" t="0"/>
          <a:stretch/>
        </p:blipFill>
        <p:spPr>
          <a:xfrm>
            <a:off x="646450" y="1116149"/>
            <a:ext cx="7684076" cy="318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cxnSp>
        <p:nvCxnSpPr>
          <p:cNvPr id="170" name="Google Shape;170;g30e4e2728f9_0_6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1" name="Google Shape;171;g30e4e2728f9_0_63"/>
          <p:cNvGrpSpPr/>
          <p:nvPr/>
        </p:nvGrpSpPr>
        <p:grpSpPr>
          <a:xfrm>
            <a:off x="8060379" y="344475"/>
            <a:ext cx="670072" cy="721457"/>
            <a:chOff x="0" y="-9525"/>
            <a:chExt cx="354123" cy="394843"/>
          </a:xfrm>
        </p:grpSpPr>
        <p:sp>
          <p:nvSpPr>
            <p:cNvPr id="172" name="Google Shape;172;g30e4e2728f9_0_6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3" name="Google Shape;173;g30e4e2728f9_0_6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4" name="Google Shape;174;g30e4e2728f9_0_6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75" name="Google Shape;175;g30e4e2728f9_0_6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Cómo gestionar la asincronía</a:t>
            </a:r>
            <a:endParaRPr b="0" i="0" sz="4000" u="none" cap="none" strike="noStrike">
              <a:solidFill>
                <a:schemeClr val="dk1"/>
              </a:solidFill>
              <a:latin typeface="Montserrat"/>
              <a:ea typeface="Montserrat"/>
              <a:cs typeface="Montserrat"/>
              <a:sym typeface="Montserrat"/>
            </a:endParaRPr>
          </a:p>
        </p:txBody>
      </p:sp>
      <p:sp>
        <p:nvSpPr>
          <p:cNvPr id="176" name="Google Shape;176;g30e4e2728f9_0_63"/>
          <p:cNvSpPr txBox="1"/>
          <p:nvPr/>
        </p:nvSpPr>
        <p:spPr>
          <a:xfrm>
            <a:off x="1236175" y="1843525"/>
            <a:ext cx="6798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Teniendo en cuenta lo anterior, debemos aprender a buscar mecanismos para dejar claro en nuestro código JavaScript, que ciertas tareas tienen que procesarse de forma asíncrona para quedarse a la espera, y otras deben ejecutarse de forma síncrona.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Clr>
                <a:schemeClr val="dk1"/>
              </a:buClr>
              <a:buSzPts val="1800"/>
              <a:buFont typeface="Arial"/>
              <a:buNone/>
            </a:pPr>
            <a:r>
              <a:rPr lang="es">
                <a:solidFill>
                  <a:schemeClr val="dk1"/>
                </a:solidFill>
                <a:latin typeface="Archivo Narrow"/>
                <a:ea typeface="Archivo Narrow"/>
                <a:cs typeface="Archivo Narrow"/>
                <a:sym typeface="Archivo Narrow"/>
              </a:rPr>
              <a:t>En JavaScript existen varias formas de gestionar la asincronía,  a continuación veremos algunas: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cxnSp>
        <p:nvCxnSpPr>
          <p:cNvPr id="181" name="Google Shape;181;g30e4e2728f9_0_7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82" name="Google Shape;182;g30e4e2728f9_0_7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Fetch</a:t>
            </a:r>
            <a:endParaRPr b="0" i="0" sz="4000" u="none" cap="none" strike="noStrike">
              <a:solidFill>
                <a:schemeClr val="dk1"/>
              </a:solidFill>
              <a:latin typeface="Montserrat"/>
              <a:ea typeface="Montserrat"/>
              <a:cs typeface="Montserrat"/>
              <a:sym typeface="Montserrat"/>
            </a:endParaRPr>
          </a:p>
        </p:txBody>
      </p:sp>
      <p:sp>
        <p:nvSpPr>
          <p:cNvPr id="183" name="Google Shape;183;g30e4e2728f9_0_73"/>
          <p:cNvSpPr txBox="1"/>
          <p:nvPr/>
        </p:nvSpPr>
        <p:spPr>
          <a:xfrm>
            <a:off x="702775" y="18435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La API Fetch proporciona una interfaz JavaScript para acceder y manipular partes del canal HTTP, tales como peticiones y respuestas. Además provee un método global fetch() que proporciona una forma asíncrona de obtener recursos desde la red.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800"/>
              <a:buFont typeface="Arial"/>
              <a:buNone/>
            </a:pPr>
            <a:r>
              <a:rPr lang="es">
                <a:solidFill>
                  <a:schemeClr val="dk1"/>
                </a:solidFill>
                <a:latin typeface="Archivo Narrow"/>
                <a:ea typeface="Archivo Narrow"/>
                <a:cs typeface="Archivo Narrow"/>
                <a:sym typeface="Archivo Narrow"/>
              </a:rPr>
              <a:t>El uso de fetch() más simple toma un argumento (la ruta del recurso a obtener) y devuelve un objeto promise pendiente, que más tarde puede proporcionar la respuesta en un objeto response. En otras palabras, fetch() promete una respuesta, que puede eventualmente cumplir, y coloca el recurso solicitado en response, o en caso de falla provee un mecanismo para manejar el error.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p:txBody>
      </p:sp>
      <p:pic>
        <p:nvPicPr>
          <p:cNvPr id="184" name="Google Shape;184;g30e4e2728f9_0_73"/>
          <p:cNvPicPr preferRelativeResize="0"/>
          <p:nvPr/>
        </p:nvPicPr>
        <p:blipFill>
          <a:blip r:embed="rId5">
            <a:alphaModFix/>
          </a:blip>
          <a:stretch>
            <a:fillRect/>
          </a:stretch>
        </p:blipFill>
        <p:spPr>
          <a:xfrm>
            <a:off x="6480650" y="459850"/>
            <a:ext cx="1949376" cy="120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cxnSp>
        <p:nvCxnSpPr>
          <p:cNvPr id="189" name="Google Shape;189;g30e4e2728f9_0_8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90" name="Google Shape;190;g30e4e2728f9_0_83"/>
          <p:cNvGrpSpPr/>
          <p:nvPr/>
        </p:nvGrpSpPr>
        <p:grpSpPr>
          <a:xfrm>
            <a:off x="8060379" y="344475"/>
            <a:ext cx="670072" cy="721457"/>
            <a:chOff x="0" y="-9525"/>
            <a:chExt cx="354123" cy="394843"/>
          </a:xfrm>
        </p:grpSpPr>
        <p:sp>
          <p:nvSpPr>
            <p:cNvPr id="191" name="Google Shape;191;g30e4e2728f9_0_8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2" name="Google Shape;192;g30e4e2728f9_0_8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3" name="Google Shape;193;g30e4e2728f9_0_8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94" name="Google Shape;194;g30e4e2728f9_0_8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¿Qué es una promesa?</a:t>
            </a:r>
            <a:endParaRPr b="0" i="0" sz="4000" u="none" cap="none" strike="noStrike">
              <a:solidFill>
                <a:schemeClr val="dk1"/>
              </a:solidFill>
              <a:latin typeface="Montserrat"/>
              <a:ea typeface="Montserrat"/>
              <a:cs typeface="Montserrat"/>
              <a:sym typeface="Montserrat"/>
            </a:endParaRPr>
          </a:p>
        </p:txBody>
      </p:sp>
      <p:sp>
        <p:nvSpPr>
          <p:cNvPr id="195" name="Google Shape;195;g30e4e2728f9_0_83"/>
          <p:cNvSpPr txBox="1"/>
          <p:nvPr/>
        </p:nvSpPr>
        <p:spPr>
          <a:xfrm>
            <a:off x="626575" y="13101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Una promesa (promise)en JS es similar a una promesa en la vida real. Tiene 2 resultados posibles: se mantendrá cuando llegue el momento o no. Cuando definimos una promesa en JavaScript, se resolverá cuando llegue el momento, o será rechazada.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 Hay 3 estados para un objeto promise:</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chemeClr val="dk2"/>
              </a:buClr>
              <a:buSzPts val="1650"/>
              <a:buFont typeface="Montserrat"/>
              <a:buChar char="●"/>
            </a:pPr>
            <a:r>
              <a:rPr lang="es">
                <a:solidFill>
                  <a:schemeClr val="dk1"/>
                </a:solidFill>
                <a:latin typeface="Archivo Narrow"/>
                <a:ea typeface="Archivo Narrow"/>
                <a:cs typeface="Archivo Narrow"/>
                <a:sym typeface="Archivo Narrow"/>
              </a:rPr>
              <a:t>Pendiente (pending): estado inicial, antes de que la promesa tenga éxito o falle.</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chemeClr val="dk2"/>
              </a:buClr>
              <a:buSzPts val="1650"/>
              <a:buFont typeface="Montserrat"/>
              <a:buChar char="●"/>
            </a:pPr>
            <a:r>
              <a:rPr lang="es">
                <a:solidFill>
                  <a:schemeClr val="dk1"/>
                </a:solidFill>
                <a:latin typeface="Archivo Narrow"/>
                <a:ea typeface="Archivo Narrow"/>
                <a:cs typeface="Archivo Narrow"/>
                <a:sym typeface="Archivo Narrow"/>
              </a:rPr>
              <a:t>Resuelto (resolved): promesa completada.</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chemeClr val="dk2"/>
              </a:buClr>
              <a:buSzPts val="1650"/>
              <a:buFont typeface="Montserrat"/>
              <a:buChar char="●"/>
            </a:pPr>
            <a:r>
              <a:rPr lang="es">
                <a:solidFill>
                  <a:schemeClr val="dk1"/>
                </a:solidFill>
                <a:latin typeface="Archivo Narrow"/>
                <a:ea typeface="Archivo Narrow"/>
                <a:cs typeface="Archivo Narrow"/>
                <a:sym typeface="Archivo Narrow"/>
              </a:rPr>
              <a:t>Rechazado (rejected):  promesa fallida.</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cxnSp>
        <p:nvCxnSpPr>
          <p:cNvPr id="200" name="Google Shape;200;g30e4e2728f9_0_9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01" name="Google Shape;201;g30e4e2728f9_0_93"/>
          <p:cNvGrpSpPr/>
          <p:nvPr/>
        </p:nvGrpSpPr>
        <p:grpSpPr>
          <a:xfrm>
            <a:off x="8060379" y="344475"/>
            <a:ext cx="670072" cy="721457"/>
            <a:chOff x="0" y="-9525"/>
            <a:chExt cx="354123" cy="394843"/>
          </a:xfrm>
        </p:grpSpPr>
        <p:sp>
          <p:nvSpPr>
            <p:cNvPr id="202" name="Google Shape;202;g30e4e2728f9_0_9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3" name="Google Shape;203;g30e4e2728f9_0_9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4" name="Google Shape;204;g30e4e2728f9_0_9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05" name="Google Shape;205;g30e4e2728f9_0_93"/>
          <p:cNvSpPr txBox="1"/>
          <p:nvPr/>
        </p:nvSpPr>
        <p:spPr>
          <a:xfrm>
            <a:off x="702775" y="18435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Se llama al método then( ) después de que se resuelva la promesa. O, caso contrario, se realiza una llamada al método catch() cuando es rechazada. </a:t>
            </a:r>
            <a:endParaRPr>
              <a:solidFill>
                <a:schemeClr val="dk1"/>
              </a:solidFill>
              <a:latin typeface="Archivo Narrow"/>
              <a:ea typeface="Archivo Narrow"/>
              <a:cs typeface="Archivo Narrow"/>
              <a:sym typeface="Archivo Narrow"/>
            </a:endParaRPr>
          </a:p>
        </p:txBody>
      </p:sp>
      <p:sp>
        <p:nvSpPr>
          <p:cNvPr id="206" name="Google Shape;206;g30e4e2728f9_0_9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¿Qué es una promesa?</a:t>
            </a:r>
            <a:endParaRPr b="0" i="0" sz="4000" u="none" cap="none" strike="noStrike">
              <a:solidFill>
                <a:schemeClr val="dk1"/>
              </a:solidFill>
              <a:latin typeface="Montserrat"/>
              <a:ea typeface="Montserrat"/>
              <a:cs typeface="Montserrat"/>
              <a:sym typeface="Montserrat"/>
            </a:endParaRPr>
          </a:p>
        </p:txBody>
      </p:sp>
      <p:pic>
        <p:nvPicPr>
          <p:cNvPr id="207" name="Google Shape;207;g30e4e2728f9_0_93"/>
          <p:cNvPicPr preferRelativeResize="0"/>
          <p:nvPr/>
        </p:nvPicPr>
        <p:blipFill rotWithShape="1">
          <a:blip r:embed="rId5">
            <a:alphaModFix/>
          </a:blip>
          <a:srcRect b="12122" l="0" r="0" t="8544"/>
          <a:stretch/>
        </p:blipFill>
        <p:spPr>
          <a:xfrm>
            <a:off x="1673986" y="1170000"/>
            <a:ext cx="5796023" cy="257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cxnSp>
        <p:nvCxnSpPr>
          <p:cNvPr id="212" name="Google Shape;212;g30e4e2728f9_0_10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13" name="Google Shape;213;g30e4e2728f9_0_103"/>
          <p:cNvSpPr txBox="1"/>
          <p:nvPr/>
        </p:nvSpPr>
        <p:spPr>
          <a:xfrm>
            <a:off x="474175" y="413100"/>
            <a:ext cx="73194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Fetch</a:t>
            </a:r>
            <a:endParaRPr b="0" i="0" sz="4000" u="none" cap="none" strike="noStrike">
              <a:solidFill>
                <a:schemeClr val="dk1"/>
              </a:solidFill>
              <a:latin typeface="Montserrat"/>
              <a:ea typeface="Montserrat"/>
              <a:cs typeface="Montserrat"/>
              <a:sym typeface="Montserrat"/>
            </a:endParaRPr>
          </a:p>
        </p:txBody>
      </p:sp>
      <p:sp>
        <p:nvSpPr>
          <p:cNvPr id="214" name="Google Shape;214;g30e4e2728f9_0_103"/>
          <p:cNvSpPr txBox="1"/>
          <p:nvPr/>
        </p:nvSpPr>
        <p:spPr>
          <a:xfrm>
            <a:off x="702775" y="1169875"/>
            <a:ext cx="8043300" cy="332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Veamos cómo utilizar todo esto. El siguiente código recupera un archivo JSON a través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de red y muestra su contenido en la consola.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1200"/>
              </a:spcAft>
              <a:buClr>
                <a:schemeClr val="dk1"/>
              </a:buClr>
              <a:buSzPts val="1800"/>
              <a:buFont typeface="Arial"/>
              <a:buNone/>
            </a:pPr>
            <a:r>
              <a:rPr lang="es">
                <a:solidFill>
                  <a:schemeClr val="dk1"/>
                </a:solidFill>
                <a:latin typeface="Archivo Narrow"/>
                <a:ea typeface="Archivo Narrow"/>
                <a:cs typeface="Archivo Narrow"/>
                <a:sym typeface="Archivo Narrow"/>
              </a:rPr>
              <a:t>response es la respuesta HTTP. Posee un encabezado y otros datos propios del protocolo, por eso usamos el método json() para extraer el contenido JSON desde la respuesta. Y luego (then), lo mostramos en la consola.  Los dos métodos .then() se ejecutan en el momento que la “promesa” anterior se cumple, de manera asincrónica.</a:t>
            </a:r>
            <a:endParaRPr>
              <a:solidFill>
                <a:schemeClr val="dk1"/>
              </a:solidFill>
              <a:latin typeface="Archivo Narrow"/>
              <a:ea typeface="Archivo Narrow"/>
              <a:cs typeface="Archivo Narrow"/>
              <a:sym typeface="Archivo Narrow"/>
            </a:endParaRPr>
          </a:p>
        </p:txBody>
      </p:sp>
      <p:pic>
        <p:nvPicPr>
          <p:cNvPr id="215" name="Google Shape;215;g30e4e2728f9_0_103"/>
          <p:cNvPicPr preferRelativeResize="0"/>
          <p:nvPr/>
        </p:nvPicPr>
        <p:blipFill>
          <a:blip r:embed="rId4">
            <a:alphaModFix/>
          </a:blip>
          <a:stretch>
            <a:fillRect/>
          </a:stretch>
        </p:blipFill>
        <p:spPr>
          <a:xfrm>
            <a:off x="6633050" y="459850"/>
            <a:ext cx="1949376" cy="1208850"/>
          </a:xfrm>
          <a:prstGeom prst="rect">
            <a:avLst/>
          </a:prstGeom>
          <a:noFill/>
          <a:ln>
            <a:noFill/>
          </a:ln>
        </p:spPr>
      </p:pic>
      <p:pic>
        <p:nvPicPr>
          <p:cNvPr id="216" name="Google Shape;216;g30e4e2728f9_0_103"/>
          <p:cNvPicPr preferRelativeResize="0"/>
          <p:nvPr/>
        </p:nvPicPr>
        <p:blipFill>
          <a:blip r:embed="rId5">
            <a:alphaModFix/>
          </a:blip>
          <a:stretch>
            <a:fillRect/>
          </a:stretch>
        </p:blipFill>
        <p:spPr>
          <a:xfrm>
            <a:off x="1176050" y="2107475"/>
            <a:ext cx="5930775" cy="67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cxnSp>
        <p:nvCxnSpPr>
          <p:cNvPr id="221" name="Google Shape;221;g30e4e2728f9_0_11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2" name="Google Shape;222;g30e4e2728f9_0_113"/>
          <p:cNvGrpSpPr/>
          <p:nvPr/>
        </p:nvGrpSpPr>
        <p:grpSpPr>
          <a:xfrm>
            <a:off x="8060379" y="344475"/>
            <a:ext cx="670072" cy="721457"/>
            <a:chOff x="0" y="-9525"/>
            <a:chExt cx="354123" cy="394843"/>
          </a:xfrm>
        </p:grpSpPr>
        <p:sp>
          <p:nvSpPr>
            <p:cNvPr id="223" name="Google Shape;223;g30e4e2728f9_0_1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4" name="Google Shape;224;g30e4e2728f9_0_1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5" name="Google Shape;225;g30e4e2728f9_0_11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26" name="Google Shape;226;g30e4e2728f9_0_11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Fetch</a:t>
            </a:r>
            <a:endParaRPr b="0" i="0" sz="4000" u="none" cap="none" strike="noStrike">
              <a:solidFill>
                <a:schemeClr val="dk1"/>
              </a:solidFill>
              <a:latin typeface="Montserrat"/>
              <a:ea typeface="Montserrat"/>
              <a:cs typeface="Montserrat"/>
              <a:sym typeface="Montserrat"/>
            </a:endParaRPr>
          </a:p>
        </p:txBody>
      </p:sp>
      <p:sp>
        <p:nvSpPr>
          <p:cNvPr id="227" name="Google Shape;227;g30e4e2728f9_0_113"/>
          <p:cNvSpPr/>
          <p:nvPr/>
        </p:nvSpPr>
        <p:spPr>
          <a:xfrm>
            <a:off x="520600" y="2033225"/>
            <a:ext cx="3898500" cy="1636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"container my-5 text-center"</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&lt;</a:t>
            </a:r>
            <a:r>
              <a:rPr b="0" i="0" lang="es" sz="1100" u="none" cap="none" strike="noStrike">
                <a:solidFill>
                  <a:srgbClr val="F92672"/>
                </a:solidFill>
                <a:latin typeface="Consolas"/>
                <a:ea typeface="Consolas"/>
                <a:cs typeface="Consolas"/>
                <a:sym typeface="Consolas"/>
              </a:rPr>
              <a:t>h1</a:t>
            </a:r>
            <a:r>
              <a:rPr b="0" i="0" lang="es" sz="1100" u="none" cap="none" strike="noStrike">
                <a:solidFill>
                  <a:srgbClr val="D5CED9"/>
                </a:solidFill>
                <a:latin typeface="Consolas"/>
                <a:ea typeface="Consolas"/>
                <a:cs typeface="Consolas"/>
                <a:sym typeface="Consolas"/>
              </a:rPr>
              <a:t>&gt;Ejemplo Fetch&lt;/</a:t>
            </a:r>
            <a:r>
              <a:rPr b="0" i="0" lang="es" sz="1100" u="none" cap="none" strike="noStrike">
                <a:solidFill>
                  <a:srgbClr val="F92672"/>
                </a:solidFill>
                <a:latin typeface="Consolas"/>
                <a:ea typeface="Consolas"/>
                <a:cs typeface="Consolas"/>
                <a:sym typeface="Consolas"/>
              </a:rPr>
              <a:t>h1</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&lt;</a:t>
            </a:r>
            <a:r>
              <a:rPr b="0" i="0" lang="es" sz="1100" u="none" cap="none" strike="noStrike">
                <a:solidFill>
                  <a:srgbClr val="F92672"/>
                </a:solidFill>
                <a:latin typeface="Consolas"/>
                <a:ea typeface="Consolas"/>
                <a:cs typeface="Consolas"/>
                <a:sym typeface="Consolas"/>
              </a:rPr>
              <a:t>button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"btn-danger"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FFE66D"/>
                </a:solidFill>
                <a:latin typeface="Consolas"/>
                <a:ea typeface="Consolas"/>
                <a:cs typeface="Consolas"/>
                <a:sym typeface="Consolas"/>
              </a:rPr>
              <a:t>     onclick</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traer</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&gt;Obtener&lt;/</a:t>
            </a:r>
            <a:r>
              <a:rPr b="0" i="0" lang="es" sz="1100" u="none" cap="none" strike="noStrike">
                <a:solidFill>
                  <a:srgbClr val="F92672"/>
                </a:solidFill>
                <a:latin typeface="Consolas"/>
                <a:ea typeface="Consolas"/>
                <a:cs typeface="Consolas"/>
                <a:sym typeface="Consolas"/>
              </a:rPr>
              <a:t>button</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"mt-5"</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id</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"contenido"</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&lt;!--Contenido recuperado con Fetch --&gt;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Consolas"/>
              <a:ea typeface="Consolas"/>
              <a:cs typeface="Consolas"/>
              <a:sym typeface="Consolas"/>
            </a:endParaRPr>
          </a:p>
        </p:txBody>
      </p:sp>
      <p:sp>
        <p:nvSpPr>
          <p:cNvPr id="228" name="Google Shape;228;g30e4e2728f9_0_113"/>
          <p:cNvSpPr/>
          <p:nvPr/>
        </p:nvSpPr>
        <p:spPr>
          <a:xfrm>
            <a:off x="4644425" y="2033225"/>
            <a:ext cx="3935700" cy="183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script</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var</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contenido</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document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querySelector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'#contenido'</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function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traer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fetch</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'texto.txt'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data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data</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text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data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contenido</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innerHTML</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data</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100" u="none" cap="none" strike="noStrike">
                <a:solidFill>
                  <a:srgbClr val="D5CED9"/>
                </a:solidFill>
                <a:latin typeface="Consolas"/>
                <a:ea typeface="Consolas"/>
                <a:cs typeface="Consolas"/>
                <a:sym typeface="Consolas"/>
              </a:rPr>
              <a:t>&lt;/</a:t>
            </a:r>
            <a:r>
              <a:rPr b="0" i="0" lang="es" sz="1100" u="none" cap="none" strike="noStrike">
                <a:solidFill>
                  <a:srgbClr val="F92672"/>
                </a:solidFill>
                <a:latin typeface="Consolas"/>
                <a:ea typeface="Consolas"/>
                <a:cs typeface="Consolas"/>
                <a:sym typeface="Consolas"/>
              </a:rPr>
              <a:t>script</a:t>
            </a:r>
            <a:r>
              <a:rPr b="0" i="0" lang="es" sz="1100" u="none" cap="none" strike="noStrike">
                <a:solidFill>
                  <a:srgbClr val="D5CED9"/>
                </a:solidFill>
                <a:latin typeface="Consolas"/>
                <a:ea typeface="Consolas"/>
                <a:cs typeface="Consolas"/>
                <a:sym typeface="Consolas"/>
              </a:rPr>
              <a:t>&gt;</a:t>
            </a:r>
            <a:endParaRPr b="0" i="0" sz="1100" u="none" cap="none" strike="noStrike">
              <a:solidFill>
                <a:srgbClr val="000000"/>
              </a:solidFill>
              <a:latin typeface="Arial"/>
              <a:ea typeface="Arial"/>
              <a:cs typeface="Arial"/>
              <a:sym typeface="Arial"/>
            </a:endParaRPr>
          </a:p>
        </p:txBody>
      </p:sp>
      <p:pic>
        <p:nvPicPr>
          <p:cNvPr id="229" name="Google Shape;229;g30e4e2728f9_0_113"/>
          <p:cNvPicPr preferRelativeResize="0"/>
          <p:nvPr/>
        </p:nvPicPr>
        <p:blipFill rotWithShape="1">
          <a:blip r:embed="rId5">
            <a:alphaModFix/>
          </a:blip>
          <a:srcRect b="0" l="0" r="0" t="0"/>
          <a:stretch/>
        </p:blipFill>
        <p:spPr>
          <a:xfrm>
            <a:off x="1825150" y="3320950"/>
            <a:ext cx="2746851" cy="1073350"/>
          </a:xfrm>
          <a:prstGeom prst="rect">
            <a:avLst/>
          </a:prstGeom>
          <a:noFill/>
          <a:ln>
            <a:noFill/>
          </a:ln>
        </p:spPr>
      </p:pic>
      <p:sp>
        <p:nvSpPr>
          <p:cNvPr id="230" name="Google Shape;230;g30e4e2728f9_0_113"/>
          <p:cNvSpPr txBox="1"/>
          <p:nvPr/>
        </p:nvSpPr>
        <p:spPr>
          <a:xfrm>
            <a:off x="432025" y="923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el siguiente ejemplo utilizamos Bootstrap y para obtener y mostrar en el documento HTML el contenido del archivo de texto texto.txt, obtenido con fetch(), que se encuentra en la misma carpeta que el index.html:</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cxnSp>
        <p:nvCxnSpPr>
          <p:cNvPr id="235" name="Google Shape;235;g30e4e2728f9_0_12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36" name="Google Shape;236;g30e4e2728f9_0_123"/>
          <p:cNvGrpSpPr/>
          <p:nvPr/>
        </p:nvGrpSpPr>
        <p:grpSpPr>
          <a:xfrm>
            <a:off x="8060379" y="344475"/>
            <a:ext cx="670072" cy="721457"/>
            <a:chOff x="0" y="-9525"/>
            <a:chExt cx="354123" cy="394843"/>
          </a:xfrm>
        </p:grpSpPr>
        <p:sp>
          <p:nvSpPr>
            <p:cNvPr id="237" name="Google Shape;237;g30e4e2728f9_0_12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8" name="Google Shape;238;g30e4e2728f9_0_12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9" name="Google Shape;239;g30e4e2728f9_0_12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40" name="Google Shape;240;g30e4e2728f9_0_12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Consumo de API externa</a:t>
            </a:r>
            <a:endParaRPr b="0" i="0" sz="4000" u="none" cap="none" strike="noStrike">
              <a:solidFill>
                <a:schemeClr val="dk1"/>
              </a:solidFill>
              <a:latin typeface="Montserrat"/>
              <a:ea typeface="Montserrat"/>
              <a:cs typeface="Montserrat"/>
              <a:sym typeface="Montserrat"/>
            </a:endParaRPr>
          </a:p>
        </p:txBody>
      </p:sp>
      <p:sp>
        <p:nvSpPr>
          <p:cNvPr id="241" name="Google Shape;241;g30e4e2728f9_0_123"/>
          <p:cNvSpPr txBox="1"/>
          <p:nvPr/>
        </p:nvSpPr>
        <p:spPr>
          <a:xfrm>
            <a:off x="550375" y="15387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El método fetch() permite recuperar contenido que no se encuentra en el cliente. Para ello, el origen de los datos debe contar con un mecanismo denominado API (application programming interface). Las API permiten a dos componentes de software comunicarse entre sí mediante un conjunto de definiciones y protocolos.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Clr>
                <a:schemeClr val="dk1"/>
              </a:buClr>
              <a:buSzPts val="1800"/>
              <a:buFont typeface="Arial"/>
              <a:buNone/>
            </a:pPr>
            <a:r>
              <a:rPr lang="es">
                <a:solidFill>
                  <a:schemeClr val="dk1"/>
                </a:solidFill>
                <a:latin typeface="Archivo Narrow"/>
                <a:ea typeface="Archivo Narrow"/>
                <a:cs typeface="Archivo Narrow"/>
                <a:sym typeface="Archivo Narrow"/>
              </a:rPr>
              <a:t>RandomUser es un sitio que implementa una API que, ante una solicitud, regresa datos de usuarios (ficticios) en formato JSON. Podemos usar fetch() para recuperar esos datos y procesarlos en nuestra aplicación. El proceso es muy similar al utilizado para leer un archivo local, pero difiere en la ruta que proporcionamos para obtener el recurso.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cxnSp>
        <p:nvCxnSpPr>
          <p:cNvPr id="246" name="Google Shape;246;g30e4e2728f9_0_13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7" name="Google Shape;247;g30e4e2728f9_0_133"/>
          <p:cNvGrpSpPr/>
          <p:nvPr/>
        </p:nvGrpSpPr>
        <p:grpSpPr>
          <a:xfrm>
            <a:off x="8060379" y="344475"/>
            <a:ext cx="670072" cy="721457"/>
            <a:chOff x="0" y="-9525"/>
            <a:chExt cx="354123" cy="394843"/>
          </a:xfrm>
        </p:grpSpPr>
        <p:sp>
          <p:nvSpPr>
            <p:cNvPr id="248" name="Google Shape;248;g30e4e2728f9_0_13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9" name="Google Shape;249;g30e4e2728f9_0_13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0" name="Google Shape;250;g30e4e2728f9_0_13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51" name="Google Shape;251;g30e4e2728f9_0_13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Consumo de API con Fetch</a:t>
            </a:r>
            <a:endParaRPr b="0" i="0" sz="4000" u="none" cap="none" strike="noStrike">
              <a:solidFill>
                <a:schemeClr val="dk1"/>
              </a:solidFill>
              <a:latin typeface="Montserrat"/>
              <a:ea typeface="Montserrat"/>
              <a:cs typeface="Montserrat"/>
              <a:sym typeface="Montserrat"/>
            </a:endParaRPr>
          </a:p>
        </p:txBody>
      </p:sp>
      <p:sp>
        <p:nvSpPr>
          <p:cNvPr id="252" name="Google Shape;252;g30e4e2728f9_0_133"/>
          <p:cNvSpPr txBox="1"/>
          <p:nvPr/>
        </p:nvSpPr>
        <p:spPr>
          <a:xfrm>
            <a:off x="540300" y="12286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s">
                <a:solidFill>
                  <a:schemeClr val="dk1"/>
                </a:solidFill>
                <a:latin typeface="Archivo Narrow"/>
                <a:ea typeface="Archivo Narrow"/>
                <a:cs typeface="Archivo Narrow"/>
                <a:sym typeface="Archivo Narrow"/>
              </a:rPr>
              <a:t>La función traer() obtiene datos desde una API externa. </a:t>
            </a:r>
            <a:endParaRPr>
              <a:solidFill>
                <a:schemeClr val="dk1"/>
              </a:solidFill>
              <a:latin typeface="Archivo Narrow"/>
              <a:ea typeface="Archivo Narrow"/>
              <a:cs typeface="Archivo Narrow"/>
              <a:sym typeface="Archivo Narrow"/>
            </a:endParaRPr>
          </a:p>
          <a:p>
            <a:pPr indent="0" lvl="0" marL="0" rtl="0" algn="l">
              <a:lnSpc>
                <a:spcPct val="105000"/>
              </a:lnSpc>
              <a:spcBef>
                <a:spcPts val="1200"/>
              </a:spcBef>
              <a:spcAft>
                <a:spcPts val="0"/>
              </a:spcAft>
              <a:buNone/>
            </a:pPr>
            <a:r>
              <a:rPr lang="es">
                <a:solidFill>
                  <a:schemeClr val="dk1"/>
                </a:solidFill>
                <a:latin typeface="Archivo Narrow"/>
                <a:ea typeface="Archivo Narrow"/>
                <a:cs typeface="Archivo Narrow"/>
                <a:sym typeface="Archivo Narrow"/>
              </a:rPr>
              <a:t>Con fetch(‘https:..’) proporcionamos la ruta a la API.</a:t>
            </a:r>
            <a:endParaRPr>
              <a:solidFill>
                <a:schemeClr val="dk1"/>
              </a:solidFill>
              <a:latin typeface="Archivo Narrow"/>
              <a:ea typeface="Archivo Narrow"/>
              <a:cs typeface="Archivo Narrow"/>
              <a:sym typeface="Archivo Narrow"/>
            </a:endParaRPr>
          </a:p>
          <a:p>
            <a:pPr indent="0" lvl="0" marL="0" rtl="0" algn="l">
              <a:lnSpc>
                <a:spcPct val="105000"/>
              </a:lnSpc>
              <a:spcBef>
                <a:spcPts val="1200"/>
              </a:spcBef>
              <a:spcAft>
                <a:spcPts val="0"/>
              </a:spcAft>
              <a:buNone/>
            </a:pPr>
            <a:r>
              <a:rPr lang="es">
                <a:solidFill>
                  <a:schemeClr val="dk1"/>
                </a:solidFill>
                <a:latin typeface="Archivo Narrow"/>
                <a:ea typeface="Archivo Narrow"/>
                <a:cs typeface="Archivo Narrow"/>
                <a:sym typeface="Archivo Narrow"/>
              </a:rPr>
              <a:t>En .then guardamos en la variable res los datos formateados con el método .json() </a:t>
            </a:r>
            <a:endParaRPr>
              <a:solidFill>
                <a:schemeClr val="dk1"/>
              </a:solidFill>
              <a:latin typeface="Archivo Narrow"/>
              <a:ea typeface="Archivo Narrow"/>
              <a:cs typeface="Archivo Narrow"/>
              <a:sym typeface="Archivo Narrow"/>
            </a:endParaRPr>
          </a:p>
          <a:p>
            <a:pPr indent="0" lvl="0" marL="0" rtl="0" algn="l">
              <a:lnSpc>
                <a:spcPct val="105000"/>
              </a:lnSpc>
              <a:spcBef>
                <a:spcPts val="1200"/>
              </a:spcBef>
              <a:spcAft>
                <a:spcPts val="0"/>
              </a:spcAft>
              <a:buNone/>
            </a:pPr>
            <a:r>
              <a:rPr lang="es">
                <a:solidFill>
                  <a:schemeClr val="dk1"/>
                </a:solidFill>
                <a:latin typeface="Archivo Narrow"/>
                <a:ea typeface="Archivo Narrow"/>
                <a:cs typeface="Archivo Narrow"/>
                <a:sym typeface="Archivo Narrow"/>
              </a:rPr>
              <a:t>Y el siguiente .then muestra por consola todos los resultados y agrega al documento HTML los valores en la posición 0 correspondientes a la imagen, el nombre y el email.</a:t>
            </a:r>
            <a:endParaRPr>
              <a:solidFill>
                <a:schemeClr val="dk1"/>
              </a:solidFill>
              <a:latin typeface="Archivo Narrow"/>
              <a:ea typeface="Archivo Narrow"/>
              <a:cs typeface="Archivo Narrow"/>
              <a:sym typeface="Archivo Narrow"/>
            </a:endParaRPr>
          </a:p>
          <a:p>
            <a:pPr indent="0" lvl="0" marL="0" rtl="0" algn="l">
              <a:lnSpc>
                <a:spcPct val="10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05000"/>
              </a:lnSpc>
              <a:spcBef>
                <a:spcPts val="1200"/>
              </a:spcBef>
              <a:spcAft>
                <a:spcPts val="0"/>
              </a:spcAft>
              <a:buNone/>
            </a:pPr>
            <a:r>
              <a:t/>
            </a:r>
            <a:endParaRPr sz="1526">
              <a:solidFill>
                <a:srgbClr val="595959"/>
              </a:solidFill>
              <a:latin typeface="Montserrat"/>
              <a:ea typeface="Montserrat"/>
              <a:cs typeface="Montserrat"/>
              <a:sym typeface="Montserrat"/>
            </a:endParaRPr>
          </a:p>
          <a:p>
            <a:pPr indent="0" lvl="0" marL="0" rtl="0" algn="l">
              <a:lnSpc>
                <a:spcPct val="105000"/>
              </a:lnSpc>
              <a:spcBef>
                <a:spcPts val="1200"/>
              </a:spcBef>
              <a:spcAft>
                <a:spcPts val="0"/>
              </a:spcAft>
              <a:buNone/>
            </a:pPr>
            <a:r>
              <a:t/>
            </a:r>
            <a:endParaRPr sz="1526">
              <a:solidFill>
                <a:srgbClr val="595959"/>
              </a:solidFill>
              <a:latin typeface="Montserrat"/>
              <a:ea typeface="Montserrat"/>
              <a:cs typeface="Montserrat"/>
              <a:sym typeface="Montserrat"/>
            </a:endParaRPr>
          </a:p>
          <a:p>
            <a:pPr indent="0" lvl="0" marL="0" rtl="0" algn="l">
              <a:lnSpc>
                <a:spcPct val="105000"/>
              </a:lnSpc>
              <a:spcBef>
                <a:spcPts val="1200"/>
              </a:spcBef>
              <a:spcAft>
                <a:spcPts val="0"/>
              </a:spcAft>
              <a:buNone/>
            </a:pPr>
            <a:r>
              <a:t/>
            </a:r>
            <a:endParaRPr sz="1526">
              <a:solidFill>
                <a:srgbClr val="595959"/>
              </a:solidFill>
              <a:latin typeface="Montserrat"/>
              <a:ea typeface="Montserrat"/>
              <a:cs typeface="Montserrat"/>
              <a:sym typeface="Montserrat"/>
            </a:endParaRPr>
          </a:p>
          <a:p>
            <a:pPr indent="0" lvl="0" marL="0" rtl="0" algn="l">
              <a:lnSpc>
                <a:spcPct val="105000"/>
              </a:lnSpc>
              <a:spcBef>
                <a:spcPts val="1200"/>
              </a:spcBef>
              <a:spcAft>
                <a:spcPts val="0"/>
              </a:spcAft>
              <a:buNone/>
            </a:pPr>
            <a:r>
              <a:t/>
            </a:r>
            <a:endParaRPr sz="1526">
              <a:solidFill>
                <a:srgbClr val="595959"/>
              </a:solidFill>
              <a:latin typeface="Montserrat"/>
              <a:ea typeface="Montserrat"/>
              <a:cs typeface="Montserrat"/>
              <a:sym typeface="Montserrat"/>
            </a:endParaRPr>
          </a:p>
          <a:p>
            <a:pPr indent="0" lvl="0" marL="0" rtl="0" algn="l">
              <a:lnSpc>
                <a:spcPct val="105000"/>
              </a:lnSpc>
              <a:spcBef>
                <a:spcPts val="1200"/>
              </a:spcBef>
              <a:spcAft>
                <a:spcPts val="1200"/>
              </a:spcAft>
              <a:buNone/>
            </a:pPr>
            <a:r>
              <a:t/>
            </a:r>
            <a:endParaRPr sz="1526">
              <a:solidFill>
                <a:srgbClr val="595959"/>
              </a:solidFill>
              <a:latin typeface="Montserrat"/>
              <a:ea typeface="Montserrat"/>
              <a:cs typeface="Montserrat"/>
              <a:sym typeface="Montserrat"/>
            </a:endParaRPr>
          </a:p>
        </p:txBody>
      </p:sp>
      <p:sp>
        <p:nvSpPr>
          <p:cNvPr id="253" name="Google Shape;253;g30e4e2728f9_0_133"/>
          <p:cNvSpPr/>
          <p:nvPr/>
        </p:nvSpPr>
        <p:spPr>
          <a:xfrm>
            <a:off x="4494900" y="1228675"/>
            <a:ext cx="4108800" cy="2714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C74DED"/>
                </a:solidFill>
                <a:latin typeface="Consolas"/>
                <a:ea typeface="Consolas"/>
                <a:cs typeface="Consolas"/>
                <a:sym typeface="Consolas"/>
              </a:rPr>
              <a:t>function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traer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fetch</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'https://randomuser.me/api'</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json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results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0</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email</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contenido</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innerHTML</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96E072"/>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96E072"/>
                </a:solidFill>
                <a:latin typeface="Consolas"/>
                <a:ea typeface="Consolas"/>
                <a:cs typeface="Consolas"/>
                <a:sym typeface="Consolas"/>
              </a:rPr>
              <a:t>        &lt;img src="</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results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0</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picture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large</a:t>
            </a:r>
            <a:r>
              <a:rPr b="0" i="0" lang="es" sz="1100" u="none" cap="none" strike="noStrike">
                <a:solidFill>
                  <a:srgbClr val="F92672"/>
                </a:solidFill>
                <a:latin typeface="Consolas"/>
                <a:ea typeface="Consolas"/>
                <a:cs typeface="Consolas"/>
                <a:sym typeface="Consolas"/>
              </a:rPr>
              <a:t>}</a:t>
            </a:r>
            <a:endParaRPr b="0" i="0" sz="11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96E072"/>
                </a:solidFill>
                <a:latin typeface="Consolas"/>
                <a:ea typeface="Consolas"/>
                <a:cs typeface="Consolas"/>
                <a:sym typeface="Consolas"/>
              </a:rPr>
              <a:t>          " width="100px" </a:t>
            </a:r>
            <a:endParaRPr b="0" i="0" sz="11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96E072"/>
                </a:solidFill>
                <a:latin typeface="Consolas"/>
                <a:ea typeface="Consolas"/>
                <a:cs typeface="Consolas"/>
                <a:sym typeface="Consolas"/>
              </a:rPr>
              <a:t>          class="img-fluid rounded-circle"&gt;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96E072"/>
                </a:solidFill>
                <a:latin typeface="Consolas"/>
                <a:ea typeface="Consolas"/>
                <a:cs typeface="Consolas"/>
                <a:sym typeface="Consolas"/>
              </a:rPr>
              <a:t>        &lt;p&gt;Nombre: </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results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0</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name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first</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&lt;/p&gt;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96E072"/>
                </a:solidFill>
                <a:latin typeface="Consolas"/>
                <a:ea typeface="Consolas"/>
                <a:cs typeface="Consolas"/>
                <a:sym typeface="Consolas"/>
              </a:rPr>
              <a:t>        &lt;p&gt;Mail: </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results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0</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email</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&lt;/p&gt;`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cxnSp>
        <p:nvCxnSpPr>
          <p:cNvPr id="258" name="Google Shape;258;g30e4e2728f9_0_15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9" name="Google Shape;259;g30e4e2728f9_0_158"/>
          <p:cNvGrpSpPr/>
          <p:nvPr/>
        </p:nvGrpSpPr>
        <p:grpSpPr>
          <a:xfrm>
            <a:off x="8060379" y="344475"/>
            <a:ext cx="670072" cy="721457"/>
            <a:chOff x="0" y="-9525"/>
            <a:chExt cx="354123" cy="394843"/>
          </a:xfrm>
        </p:grpSpPr>
        <p:sp>
          <p:nvSpPr>
            <p:cNvPr id="260" name="Google Shape;260;g30e4e2728f9_0_1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1" name="Google Shape;261;g30e4e2728f9_0_1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2" name="Google Shape;262;g30e4e2728f9_0_15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63" name="Google Shape;263;g30e4e2728f9_0_158"/>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Consumo de API externa</a:t>
            </a:r>
            <a:endParaRPr b="0" i="0" sz="4000" u="none" cap="none" strike="noStrike">
              <a:solidFill>
                <a:schemeClr val="dk1"/>
              </a:solidFill>
              <a:latin typeface="Montserrat"/>
              <a:ea typeface="Montserrat"/>
              <a:cs typeface="Montserrat"/>
              <a:sym typeface="Montserrat"/>
            </a:endParaRPr>
          </a:p>
        </p:txBody>
      </p:sp>
      <p:sp>
        <p:nvSpPr>
          <p:cNvPr id="264" name="Google Shape;264;g30e4e2728f9_0_158"/>
          <p:cNvSpPr txBox="1"/>
          <p:nvPr/>
        </p:nvSpPr>
        <p:spPr>
          <a:xfrm>
            <a:off x="432025" y="1304875"/>
            <a:ext cx="82800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None/>
            </a:pPr>
            <a:r>
              <a:rPr lang="es">
                <a:solidFill>
                  <a:schemeClr val="dk1"/>
                </a:solidFill>
                <a:latin typeface="Archivo Narrow"/>
                <a:ea typeface="Archivo Narrow"/>
                <a:cs typeface="Archivo Narrow"/>
                <a:sym typeface="Archivo Narrow"/>
              </a:rPr>
              <a:t>Este ejemplo es más completo, ya que consulta una API más de una vez. Se  envía un requerimiento  y en base a la respuesta se realiza una nueva solicitud.</a:t>
            </a:r>
            <a:endParaRPr>
              <a:solidFill>
                <a:schemeClr val="dk1"/>
              </a:solidFill>
              <a:latin typeface="Archivo Narrow"/>
              <a:ea typeface="Archivo Narrow"/>
              <a:cs typeface="Archivo Narrow"/>
              <a:sym typeface="Archivo Narrow"/>
            </a:endParaRPr>
          </a:p>
        </p:txBody>
      </p:sp>
      <p:sp>
        <p:nvSpPr>
          <p:cNvPr id="265" name="Google Shape;265;g30e4e2728f9_0_158"/>
          <p:cNvSpPr/>
          <p:nvPr/>
        </p:nvSpPr>
        <p:spPr>
          <a:xfrm>
            <a:off x="1377350" y="2187750"/>
            <a:ext cx="2061900" cy="894000"/>
          </a:xfrm>
          <a:prstGeom prst="roundRect">
            <a:avLst>
              <a:gd fmla="val 16667" name="adj"/>
            </a:avLst>
          </a:prstGeom>
          <a:solidFill>
            <a:srgbClr val="F8C823"/>
          </a:solidFill>
          <a:ln cap="flat" cmpd="sng" w="25400">
            <a:solidFill>
              <a:srgbClr val="F39C1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595959"/>
                </a:solidFill>
                <a:latin typeface="Montserrat"/>
                <a:ea typeface="Montserrat"/>
                <a:cs typeface="Montserrat"/>
                <a:sym typeface="Montserrat"/>
              </a:rPr>
              <a:t>APP</a:t>
            </a:r>
            <a:endParaRPr b="1" i="0" sz="1600" u="none" cap="none" strike="noStrike">
              <a:solidFill>
                <a:srgbClr val="595959"/>
              </a:solidFill>
              <a:latin typeface="Montserrat"/>
              <a:ea typeface="Montserrat"/>
              <a:cs typeface="Montserrat"/>
              <a:sym typeface="Montserrat"/>
            </a:endParaRPr>
          </a:p>
        </p:txBody>
      </p:sp>
      <p:sp>
        <p:nvSpPr>
          <p:cNvPr id="266" name="Google Shape;266;g30e4e2728f9_0_158"/>
          <p:cNvSpPr/>
          <p:nvPr/>
        </p:nvSpPr>
        <p:spPr>
          <a:xfrm>
            <a:off x="5552350" y="2137850"/>
            <a:ext cx="2061900" cy="894000"/>
          </a:xfrm>
          <a:prstGeom prst="roundRect">
            <a:avLst>
              <a:gd fmla="val 16667" name="adj"/>
            </a:avLst>
          </a:prstGeom>
          <a:solidFill>
            <a:srgbClr val="F8C823"/>
          </a:solidFill>
          <a:ln cap="flat" cmpd="sng" w="25400">
            <a:solidFill>
              <a:srgbClr val="F39C1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595959"/>
                </a:solidFill>
                <a:latin typeface="Montserrat"/>
                <a:ea typeface="Montserrat"/>
                <a:cs typeface="Montserrat"/>
                <a:sym typeface="Montserrat"/>
              </a:rPr>
              <a:t>API</a:t>
            </a:r>
            <a:endParaRPr b="1" i="0" sz="1600" u="none" cap="none" strike="noStrike">
              <a:solidFill>
                <a:srgbClr val="595959"/>
              </a:solidFill>
              <a:latin typeface="Montserrat"/>
              <a:ea typeface="Montserrat"/>
              <a:cs typeface="Montserrat"/>
              <a:sym typeface="Montserrat"/>
            </a:endParaRPr>
          </a:p>
        </p:txBody>
      </p:sp>
      <p:cxnSp>
        <p:nvCxnSpPr>
          <p:cNvPr id="267" name="Google Shape;267;g30e4e2728f9_0_158"/>
          <p:cNvCxnSpPr/>
          <p:nvPr/>
        </p:nvCxnSpPr>
        <p:spPr>
          <a:xfrm>
            <a:off x="3496202" y="2245573"/>
            <a:ext cx="1999200" cy="0"/>
          </a:xfrm>
          <a:prstGeom prst="straightConnector1">
            <a:avLst/>
          </a:prstGeom>
          <a:noFill/>
          <a:ln cap="flat" cmpd="sng" w="38100">
            <a:solidFill>
              <a:srgbClr val="595959"/>
            </a:solidFill>
            <a:prstDash val="solid"/>
            <a:round/>
            <a:headEnd len="sm" w="sm" type="none"/>
            <a:tailEnd len="med" w="med" type="triangle"/>
          </a:ln>
        </p:spPr>
      </p:cxnSp>
      <p:cxnSp>
        <p:nvCxnSpPr>
          <p:cNvPr id="268" name="Google Shape;268;g30e4e2728f9_0_158"/>
          <p:cNvCxnSpPr/>
          <p:nvPr/>
        </p:nvCxnSpPr>
        <p:spPr>
          <a:xfrm rot="10800000">
            <a:off x="3496207" y="2448754"/>
            <a:ext cx="1999200" cy="0"/>
          </a:xfrm>
          <a:prstGeom prst="straightConnector1">
            <a:avLst/>
          </a:prstGeom>
          <a:noFill/>
          <a:ln cap="flat" cmpd="sng" w="38100">
            <a:solidFill>
              <a:srgbClr val="595959"/>
            </a:solidFill>
            <a:prstDash val="solid"/>
            <a:round/>
            <a:headEnd len="sm" w="sm" type="none"/>
            <a:tailEnd len="med" w="med" type="triangle"/>
          </a:ln>
        </p:spPr>
      </p:cxnSp>
      <p:cxnSp>
        <p:nvCxnSpPr>
          <p:cNvPr id="269" name="Google Shape;269;g30e4e2728f9_0_158"/>
          <p:cNvCxnSpPr/>
          <p:nvPr/>
        </p:nvCxnSpPr>
        <p:spPr>
          <a:xfrm>
            <a:off x="3496277" y="2770485"/>
            <a:ext cx="1999200" cy="0"/>
          </a:xfrm>
          <a:prstGeom prst="straightConnector1">
            <a:avLst/>
          </a:prstGeom>
          <a:noFill/>
          <a:ln cap="flat" cmpd="sng" w="38100">
            <a:solidFill>
              <a:srgbClr val="EE5D43"/>
            </a:solidFill>
            <a:prstDash val="solid"/>
            <a:round/>
            <a:headEnd len="sm" w="sm" type="none"/>
            <a:tailEnd len="med" w="med" type="triangle"/>
          </a:ln>
        </p:spPr>
      </p:cxnSp>
      <p:cxnSp>
        <p:nvCxnSpPr>
          <p:cNvPr id="270" name="Google Shape;270;g30e4e2728f9_0_158"/>
          <p:cNvCxnSpPr/>
          <p:nvPr/>
        </p:nvCxnSpPr>
        <p:spPr>
          <a:xfrm rot="10800000">
            <a:off x="3496207" y="2969254"/>
            <a:ext cx="1999200" cy="0"/>
          </a:xfrm>
          <a:prstGeom prst="straightConnector1">
            <a:avLst/>
          </a:prstGeom>
          <a:noFill/>
          <a:ln cap="flat" cmpd="sng" w="38100">
            <a:solidFill>
              <a:srgbClr val="EE5D43"/>
            </a:solidFill>
            <a:prstDash val="solid"/>
            <a:round/>
            <a:headEnd len="sm" w="sm" type="none"/>
            <a:tailEnd len="med" w="med" type="triangle"/>
          </a:ln>
        </p:spPr>
      </p:cxnSp>
      <p:sp>
        <p:nvSpPr>
          <p:cNvPr id="271" name="Google Shape;271;g30e4e2728f9_0_158"/>
          <p:cNvSpPr txBox="1"/>
          <p:nvPr/>
        </p:nvSpPr>
        <p:spPr>
          <a:xfrm>
            <a:off x="3831888" y="2019907"/>
            <a:ext cx="25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595959"/>
                </a:solidFill>
                <a:latin typeface="Montserrat"/>
                <a:ea typeface="Montserrat"/>
                <a:cs typeface="Montserrat"/>
                <a:sym typeface="Montserrat"/>
              </a:rPr>
              <a:t>1</a:t>
            </a:r>
            <a:endParaRPr b="0" i="1" sz="1200" u="none" cap="none" strike="noStrike">
              <a:solidFill>
                <a:srgbClr val="595959"/>
              </a:solidFill>
              <a:latin typeface="Montserrat"/>
              <a:ea typeface="Montserrat"/>
              <a:cs typeface="Montserrat"/>
              <a:sym typeface="Montserrat"/>
            </a:endParaRPr>
          </a:p>
        </p:txBody>
      </p:sp>
      <p:sp>
        <p:nvSpPr>
          <p:cNvPr id="272" name="Google Shape;272;g30e4e2728f9_0_158"/>
          <p:cNvSpPr txBox="1"/>
          <p:nvPr/>
        </p:nvSpPr>
        <p:spPr>
          <a:xfrm>
            <a:off x="3813454" y="2226594"/>
            <a:ext cx="28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595959"/>
                </a:solidFill>
                <a:latin typeface="Montserrat"/>
                <a:ea typeface="Montserrat"/>
                <a:cs typeface="Montserrat"/>
                <a:sym typeface="Montserrat"/>
              </a:rPr>
              <a:t>2</a:t>
            </a:r>
            <a:endParaRPr b="0" i="1" sz="1200" u="none" cap="none" strike="noStrike">
              <a:solidFill>
                <a:srgbClr val="595959"/>
              </a:solidFill>
              <a:latin typeface="Montserrat"/>
              <a:ea typeface="Montserrat"/>
              <a:cs typeface="Montserrat"/>
              <a:sym typeface="Montserrat"/>
            </a:endParaRPr>
          </a:p>
        </p:txBody>
      </p:sp>
      <p:sp>
        <p:nvSpPr>
          <p:cNvPr id="273" name="Google Shape;273;g30e4e2728f9_0_158"/>
          <p:cNvSpPr txBox="1"/>
          <p:nvPr/>
        </p:nvSpPr>
        <p:spPr>
          <a:xfrm>
            <a:off x="3813454" y="2543863"/>
            <a:ext cx="28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595959"/>
                </a:solidFill>
                <a:latin typeface="Montserrat"/>
                <a:ea typeface="Montserrat"/>
                <a:cs typeface="Montserrat"/>
                <a:sym typeface="Montserrat"/>
              </a:rPr>
              <a:t>3</a:t>
            </a:r>
            <a:endParaRPr b="0" i="1" sz="1200" u="none" cap="none" strike="noStrike">
              <a:solidFill>
                <a:srgbClr val="595959"/>
              </a:solidFill>
              <a:latin typeface="Montserrat"/>
              <a:ea typeface="Montserrat"/>
              <a:cs typeface="Montserrat"/>
              <a:sym typeface="Montserrat"/>
            </a:endParaRPr>
          </a:p>
        </p:txBody>
      </p:sp>
      <p:sp>
        <p:nvSpPr>
          <p:cNvPr id="274" name="Google Shape;274;g30e4e2728f9_0_158"/>
          <p:cNvSpPr txBox="1"/>
          <p:nvPr/>
        </p:nvSpPr>
        <p:spPr>
          <a:xfrm>
            <a:off x="3804756" y="2759024"/>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595959"/>
                </a:solidFill>
                <a:latin typeface="Montserrat"/>
                <a:ea typeface="Montserrat"/>
                <a:cs typeface="Montserrat"/>
                <a:sym typeface="Montserrat"/>
              </a:rPr>
              <a:t>4</a:t>
            </a:r>
            <a:endParaRPr b="0" i="1" sz="1200" u="none" cap="none" strike="noStrike">
              <a:solidFill>
                <a:srgbClr val="595959"/>
              </a:solidFill>
              <a:latin typeface="Montserrat"/>
              <a:ea typeface="Montserrat"/>
              <a:cs typeface="Montserrat"/>
              <a:sym typeface="Montserrat"/>
            </a:endParaRPr>
          </a:p>
        </p:txBody>
      </p:sp>
      <p:sp>
        <p:nvSpPr>
          <p:cNvPr id="275" name="Google Shape;275;g30e4e2728f9_0_158"/>
          <p:cNvSpPr txBox="1"/>
          <p:nvPr/>
        </p:nvSpPr>
        <p:spPr>
          <a:xfrm>
            <a:off x="432025" y="3472750"/>
            <a:ext cx="8280000" cy="1150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None/>
            </a:pPr>
            <a:r>
              <a:rPr lang="es">
                <a:solidFill>
                  <a:schemeClr val="dk1"/>
                </a:solidFill>
                <a:latin typeface="Archivo Narrow"/>
                <a:ea typeface="Archivo Narrow"/>
                <a:cs typeface="Archivo Narrow"/>
                <a:sym typeface="Archivo Narrow"/>
              </a:rPr>
              <a:t>Con este esquema podríamos pedir información de un post en una red social, y luego solicitar datos sobre el usuario que hizo ese posteo, utilizando el id contenido en el post para identificar al usuario.</a:t>
            </a:r>
            <a:endParaRPr>
              <a:solidFill>
                <a:schemeClr val="dk1"/>
              </a:solidFill>
              <a:latin typeface="Archivo Narrow"/>
              <a:ea typeface="Archivo Narrow"/>
              <a:cs typeface="Archivo Narrow"/>
              <a:sym typeface="Archivo Narrow"/>
            </a:endParaRPr>
          </a:p>
          <a:p>
            <a:pPr indent="0" lvl="0" marL="0" marR="0" rtl="0" algn="l">
              <a:lnSpc>
                <a:spcPct val="10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cxnSp>
        <p:nvCxnSpPr>
          <p:cNvPr id="280" name="Google Shape;280;g30e4e2728f9_0_16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81" name="Google Shape;281;g30e4e2728f9_0_168"/>
          <p:cNvGrpSpPr/>
          <p:nvPr/>
        </p:nvGrpSpPr>
        <p:grpSpPr>
          <a:xfrm>
            <a:off x="8060379" y="344475"/>
            <a:ext cx="670072" cy="721457"/>
            <a:chOff x="0" y="-9525"/>
            <a:chExt cx="354123" cy="394843"/>
          </a:xfrm>
        </p:grpSpPr>
        <p:sp>
          <p:nvSpPr>
            <p:cNvPr id="282" name="Google Shape;282;g30e4e2728f9_0_1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3" name="Google Shape;283;g30e4e2728f9_0_1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4" name="Google Shape;284;g30e4e2728f9_0_16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85" name="Google Shape;285;g30e4e2728f9_0_168"/>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Consumo de API externa</a:t>
            </a:r>
            <a:endParaRPr b="0" i="0" sz="4000" u="none" cap="none" strike="noStrike">
              <a:solidFill>
                <a:schemeClr val="dk1"/>
              </a:solidFill>
              <a:latin typeface="Montserrat"/>
              <a:ea typeface="Montserrat"/>
              <a:cs typeface="Montserrat"/>
              <a:sym typeface="Montserrat"/>
            </a:endParaRPr>
          </a:p>
        </p:txBody>
      </p:sp>
      <p:sp>
        <p:nvSpPr>
          <p:cNvPr id="286" name="Google Shape;286;g30e4e2728f9_0_168"/>
          <p:cNvSpPr txBox="1"/>
          <p:nvPr/>
        </p:nvSpPr>
        <p:spPr>
          <a:xfrm>
            <a:off x="464100" y="1152475"/>
            <a:ext cx="419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Utilizaremos datos que devuelve </a:t>
            </a:r>
            <a:r>
              <a:rPr b="1" lang="es">
                <a:solidFill>
                  <a:schemeClr val="accent1"/>
                </a:solidFill>
                <a:uFill>
                  <a:noFill/>
                </a:uFill>
                <a:latin typeface="Archivo Narrow"/>
                <a:ea typeface="Archivo Narrow"/>
                <a:cs typeface="Archivo Narrow"/>
                <a:sym typeface="Archivo Narrow"/>
                <a:hlinkClick r:id="rId5">
                  <a:extLst>
                    <a:ext uri="{A12FA001-AC4F-418D-AE19-62706E023703}">
                      <ahyp:hlinkClr val="tx"/>
                    </a:ext>
                  </a:extLst>
                </a:hlinkClick>
              </a:rPr>
              <a:t>jsonplaceholder.typicode.com/post</a:t>
            </a:r>
            <a:r>
              <a:rPr b="1" lang="es">
                <a:solidFill>
                  <a:schemeClr val="accent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desde su API, con la siguiente estructura:</a:t>
            </a:r>
            <a:endParaRPr>
              <a:solidFill>
                <a:schemeClr val="dk1"/>
              </a:solidFill>
              <a:latin typeface="Archivo Narrow"/>
              <a:ea typeface="Archivo Narrow"/>
              <a:cs typeface="Archivo Narrow"/>
              <a:sym typeface="Archivo Narrow"/>
            </a:endParaRPr>
          </a:p>
        </p:txBody>
      </p:sp>
      <p:sp>
        <p:nvSpPr>
          <p:cNvPr id="287" name="Google Shape;287;g30e4e2728f9_0_168"/>
          <p:cNvSpPr txBox="1"/>
          <p:nvPr/>
        </p:nvSpPr>
        <p:spPr>
          <a:xfrm>
            <a:off x="46599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Las APIs públicas contienen la documentación necesaria para poder utilizarla.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En el caso de este sitio en particular, se proporciona un archivo JSON con el contenido de los posteos realizados. Entre los datos vemos un userId y un id, que identifican de forma unívoca a los posteos y a los usuarios.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Para acceder a un posteo determinado podemos apuntar fetch() ha la misma dirección, pero agregando el número de posteo al final: </a:t>
            </a:r>
            <a:r>
              <a:rPr b="1" lang="es">
                <a:solidFill>
                  <a:schemeClr val="accent1"/>
                </a:solidFill>
                <a:uFill>
                  <a:noFill/>
                </a:uFill>
                <a:latin typeface="Archivo Narrow"/>
                <a:ea typeface="Archivo Narrow"/>
                <a:cs typeface="Archivo Narrow"/>
                <a:sym typeface="Archivo Narrow"/>
                <a:hlinkClick r:id="rId6">
                  <a:extLst>
                    <a:ext uri="{A12FA001-AC4F-418D-AE19-62706E023703}">
                      <ahyp:hlinkClr val="tx"/>
                    </a:ext>
                  </a:extLst>
                </a:hlinkClick>
              </a:rPr>
              <a:t>https://jsonplaceholder.typicode.com/posts/2</a:t>
            </a:r>
            <a:r>
              <a:rPr lang="es">
                <a:solidFill>
                  <a:schemeClr val="dk1"/>
                </a:solidFill>
                <a:latin typeface="Archivo Narrow"/>
                <a:ea typeface="Archivo Narrow"/>
                <a:cs typeface="Archivo Narrow"/>
                <a:sym typeface="Archivo Narrow"/>
              </a:rPr>
              <a:t> regresa un objeto que contiene los datos del post con id = 2.</a:t>
            </a:r>
            <a:endParaRPr>
              <a:solidFill>
                <a:schemeClr val="dk1"/>
              </a:solidFill>
              <a:latin typeface="Archivo Narrow"/>
              <a:ea typeface="Archivo Narrow"/>
              <a:cs typeface="Archivo Narrow"/>
              <a:sym typeface="Archivo Narrow"/>
            </a:endParaRPr>
          </a:p>
        </p:txBody>
      </p:sp>
      <p:pic>
        <p:nvPicPr>
          <p:cNvPr id="288" name="Google Shape;288;g30e4e2728f9_0_168"/>
          <p:cNvPicPr preferRelativeResize="0"/>
          <p:nvPr/>
        </p:nvPicPr>
        <p:blipFill rotWithShape="1">
          <a:blip r:embed="rId7">
            <a:alphaModFix/>
          </a:blip>
          <a:srcRect b="16378" l="0" r="18207" t="7691"/>
          <a:stretch/>
        </p:blipFill>
        <p:spPr>
          <a:xfrm>
            <a:off x="1073700" y="1963800"/>
            <a:ext cx="2824050" cy="245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cxnSp>
        <p:nvCxnSpPr>
          <p:cNvPr id="293" name="Google Shape;293;g30e4e2728f9_0_17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4" name="Google Shape;294;g30e4e2728f9_0_178"/>
          <p:cNvGrpSpPr/>
          <p:nvPr/>
        </p:nvGrpSpPr>
        <p:grpSpPr>
          <a:xfrm>
            <a:off x="8060379" y="344475"/>
            <a:ext cx="670072" cy="721457"/>
            <a:chOff x="0" y="-9525"/>
            <a:chExt cx="354123" cy="394843"/>
          </a:xfrm>
        </p:grpSpPr>
        <p:sp>
          <p:nvSpPr>
            <p:cNvPr id="295" name="Google Shape;295;g30e4e2728f9_0_17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6" name="Google Shape;296;g30e4e2728f9_0_17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7" name="Google Shape;297;g30e4e2728f9_0_17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98" name="Google Shape;298;g30e4e2728f9_0_178"/>
          <p:cNvSpPr txBox="1"/>
          <p:nvPr/>
        </p:nvSpPr>
        <p:spPr>
          <a:xfrm>
            <a:off x="3979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rtl="0" algn="l">
              <a:spcBef>
                <a:spcPts val="0"/>
              </a:spcBef>
              <a:spcAft>
                <a:spcPts val="0"/>
              </a:spcAft>
              <a:buClr>
                <a:schemeClr val="dk1"/>
              </a:buClr>
              <a:buSzPts val="3500"/>
              <a:buFont typeface="Arial"/>
              <a:buNone/>
            </a:pPr>
            <a:r>
              <a:rPr lang="es" sz="3412">
                <a:solidFill>
                  <a:schemeClr val="dk1"/>
                </a:solidFill>
                <a:latin typeface="Archivo Black"/>
                <a:ea typeface="Archivo Black"/>
                <a:cs typeface="Archivo Black"/>
                <a:sym typeface="Archivo Black"/>
              </a:rPr>
              <a:t>Consumo de API externa</a:t>
            </a:r>
            <a:endParaRPr sz="3412">
              <a:solidFill>
                <a:schemeClr val="dk1"/>
              </a:solidFill>
              <a:latin typeface="Archivo Black"/>
              <a:ea typeface="Archivo Black"/>
              <a:cs typeface="Archivo Black"/>
              <a:sym typeface="Archivo Black"/>
            </a:endParaRPr>
          </a:p>
        </p:txBody>
      </p:sp>
      <p:sp>
        <p:nvSpPr>
          <p:cNvPr id="299" name="Google Shape;299;g30e4e2728f9_0_178"/>
          <p:cNvSpPr txBox="1"/>
          <p:nvPr/>
        </p:nvSpPr>
        <p:spPr>
          <a:xfrm>
            <a:off x="432025" y="1242600"/>
            <a:ext cx="8280000" cy="701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s">
                <a:solidFill>
                  <a:schemeClr val="dk1"/>
                </a:solidFill>
                <a:latin typeface="Archivo Narrow"/>
                <a:ea typeface="Archivo Narrow"/>
                <a:cs typeface="Archivo Narrow"/>
                <a:sym typeface="Archivo Narrow"/>
              </a:rPr>
              <a:t>La función getNombre(post) obtiene datos del posteo con el id = post y muestra en la consola el userId del mismo:</a:t>
            </a:r>
            <a:endParaRPr>
              <a:solidFill>
                <a:schemeClr val="dk1"/>
              </a:solidFill>
              <a:latin typeface="Archivo Narrow"/>
              <a:ea typeface="Archivo Narrow"/>
              <a:cs typeface="Archivo Narrow"/>
              <a:sym typeface="Archivo Narrow"/>
            </a:endParaRPr>
          </a:p>
        </p:txBody>
      </p:sp>
      <p:sp>
        <p:nvSpPr>
          <p:cNvPr id="300" name="Google Shape;300;g30e4e2728f9_0_178"/>
          <p:cNvSpPr/>
          <p:nvPr/>
        </p:nvSpPr>
        <p:spPr>
          <a:xfrm>
            <a:off x="432025" y="1697300"/>
            <a:ext cx="5306400" cy="260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getNombre</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idPost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hacemos la solicitud a la API...</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fetch</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`https://jsonplaceholder.typicode.com/posts/</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idPost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la API responde, y convertimos los datos al ormato JSON</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res</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return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res</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json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Mostramos el userID de ese posteo</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then</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post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userId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E66D"/>
                </a:solidFill>
                <a:latin typeface="Consolas"/>
                <a:ea typeface="Consolas"/>
                <a:cs typeface="Consolas"/>
                <a:sym typeface="Consolas"/>
              </a:rPr>
              <a:t>getNombre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99</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llamada a la función</a:t>
            </a:r>
            <a:endParaRPr b="0" i="0" sz="11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D5CED9"/>
              </a:solidFill>
              <a:highlight>
                <a:srgbClr val="23262E"/>
              </a:highlight>
              <a:latin typeface="Consolas"/>
              <a:ea typeface="Consolas"/>
              <a:cs typeface="Consolas"/>
              <a:sym typeface="Consolas"/>
            </a:endParaRPr>
          </a:p>
        </p:txBody>
      </p:sp>
      <p:pic>
        <p:nvPicPr>
          <p:cNvPr id="301" name="Google Shape;301;g30e4e2728f9_0_178"/>
          <p:cNvPicPr preferRelativeResize="0"/>
          <p:nvPr/>
        </p:nvPicPr>
        <p:blipFill rotWithShape="1">
          <a:blip r:embed="rId5">
            <a:alphaModFix/>
          </a:blip>
          <a:srcRect b="0" l="0" r="21389" t="0"/>
          <a:stretch/>
        </p:blipFill>
        <p:spPr>
          <a:xfrm>
            <a:off x="5738425" y="1697300"/>
            <a:ext cx="2905224" cy="1353650"/>
          </a:xfrm>
          <a:prstGeom prst="rect">
            <a:avLst/>
          </a:prstGeom>
          <a:noFill/>
          <a:ln>
            <a:noFill/>
          </a:ln>
        </p:spPr>
      </p:pic>
      <p:pic>
        <p:nvPicPr>
          <p:cNvPr id="302" name="Google Shape;302;g30e4e2728f9_0_178"/>
          <p:cNvPicPr preferRelativeResize="0"/>
          <p:nvPr/>
        </p:nvPicPr>
        <p:blipFill rotWithShape="1">
          <a:blip r:embed="rId6">
            <a:alphaModFix/>
          </a:blip>
          <a:srcRect b="0" l="0" r="0" t="0"/>
          <a:stretch/>
        </p:blipFill>
        <p:spPr>
          <a:xfrm>
            <a:off x="4485637" y="3397817"/>
            <a:ext cx="3814763" cy="597557"/>
          </a:xfrm>
          <a:prstGeom prst="rect">
            <a:avLst/>
          </a:prstGeom>
          <a:noFill/>
          <a:ln>
            <a:noFill/>
          </a:ln>
        </p:spPr>
      </p:pic>
      <p:cxnSp>
        <p:nvCxnSpPr>
          <p:cNvPr id="303" name="Google Shape;303;g30e4e2728f9_0_178"/>
          <p:cNvCxnSpPr/>
          <p:nvPr/>
        </p:nvCxnSpPr>
        <p:spPr>
          <a:xfrm flipH="1" rot="10800000">
            <a:off x="2487975" y="2602050"/>
            <a:ext cx="3208500" cy="100500"/>
          </a:xfrm>
          <a:prstGeom prst="straightConnector1">
            <a:avLst/>
          </a:prstGeom>
          <a:noFill/>
          <a:ln cap="flat" cmpd="sng" w="19050">
            <a:solidFill>
              <a:srgbClr val="FFAB40"/>
            </a:solidFill>
            <a:prstDash val="solid"/>
            <a:round/>
            <a:headEnd len="sm" w="sm" type="none"/>
            <a:tailEnd len="med" w="med" type="triangle"/>
          </a:ln>
        </p:spPr>
      </p:cxnSp>
      <p:cxnSp>
        <p:nvCxnSpPr>
          <p:cNvPr id="304" name="Google Shape;304;g30e4e2728f9_0_178"/>
          <p:cNvCxnSpPr/>
          <p:nvPr/>
        </p:nvCxnSpPr>
        <p:spPr>
          <a:xfrm>
            <a:off x="2998975" y="3364350"/>
            <a:ext cx="2630400" cy="486000"/>
          </a:xfrm>
          <a:prstGeom prst="straightConnector1">
            <a:avLst/>
          </a:prstGeom>
          <a:noFill/>
          <a:ln cap="flat" cmpd="sng" w="19050">
            <a:solidFill>
              <a:srgbClr val="FFAB4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cxnSp>
        <p:nvCxnSpPr>
          <p:cNvPr id="309" name="Google Shape;309;g30e4e2728f9_0_1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10" name="Google Shape;310;g30e4e2728f9_0_188"/>
          <p:cNvGrpSpPr/>
          <p:nvPr/>
        </p:nvGrpSpPr>
        <p:grpSpPr>
          <a:xfrm>
            <a:off x="8060379" y="344475"/>
            <a:ext cx="670072" cy="721457"/>
            <a:chOff x="0" y="-9525"/>
            <a:chExt cx="354123" cy="394843"/>
          </a:xfrm>
        </p:grpSpPr>
        <p:sp>
          <p:nvSpPr>
            <p:cNvPr id="311" name="Google Shape;311;g30e4e2728f9_0_1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2" name="Google Shape;312;g30e4e2728f9_0_1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3" name="Google Shape;313;g30e4e2728f9_0_18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14" name="Google Shape;314;g30e4e2728f9_0_188"/>
          <p:cNvSpPr txBox="1"/>
          <p:nvPr/>
        </p:nvSpPr>
        <p:spPr>
          <a:xfrm>
            <a:off x="550375" y="14625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El método fetch() proporciona un mecanismo para gestionar el error que ocurre cuando los datos solicitados a la API no pueden ser recuperados. Dado que se trata de una comunicación asincrónica, utilizamos la palabra reservada async para indicar que la solicitud no es sincrónica.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800"/>
              <a:buFont typeface="Arial"/>
              <a:buNone/>
            </a:pPr>
            <a:r>
              <a:rPr lang="es">
                <a:solidFill>
                  <a:schemeClr val="dk1"/>
                </a:solidFill>
                <a:latin typeface="Archivo Narrow"/>
                <a:ea typeface="Archivo Narrow"/>
                <a:cs typeface="Archivo Narrow"/>
                <a:sym typeface="Archivo Narrow"/>
              </a:rPr>
              <a:t>Con palabra reservada await indicamos que alguna acción debe esperar a que se produzca una respuesta para ser ejecutada.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800"/>
              <a:buFont typeface="Arial"/>
              <a:buNone/>
            </a:pPr>
            <a:r>
              <a:rPr lang="es">
                <a:solidFill>
                  <a:schemeClr val="dk1"/>
                </a:solidFill>
                <a:latin typeface="Archivo Narrow"/>
                <a:ea typeface="Archivo Narrow"/>
                <a:cs typeface="Archivo Narrow"/>
                <a:sym typeface="Archivo Narrow"/>
              </a:rPr>
              <a:t>Y por último, mediante la estructura try…catch podemos ejecutar un bloque de código en caso de que la promesa se cumpla, u otro en caso de que la comunicación falle por algún motivo y la promesa sea rechazada.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p:txBody>
      </p:sp>
      <p:sp>
        <p:nvSpPr>
          <p:cNvPr id="315" name="Google Shape;315;g30e4e2728f9_0_188"/>
          <p:cNvSpPr txBox="1"/>
          <p:nvPr/>
        </p:nvSpPr>
        <p:spPr>
          <a:xfrm>
            <a:off x="397975" y="413100"/>
            <a:ext cx="8043300" cy="6315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00000"/>
              </a:lnSpc>
              <a:spcBef>
                <a:spcPts val="0"/>
              </a:spcBef>
              <a:spcAft>
                <a:spcPts val="0"/>
              </a:spcAft>
              <a:buClr>
                <a:srgbClr val="000000"/>
              </a:buClr>
              <a:buSzPct val="102579"/>
              <a:buFont typeface="Arial"/>
              <a:buNone/>
            </a:pPr>
            <a:r>
              <a:rPr lang="es" sz="3412">
                <a:solidFill>
                  <a:schemeClr val="dk1"/>
                </a:solidFill>
                <a:latin typeface="Archivo Black"/>
                <a:ea typeface="Archivo Black"/>
                <a:cs typeface="Archivo Black"/>
                <a:sym typeface="Archivo Black"/>
              </a:rPr>
              <a:t>Fetch | Async, await y manejo de errores</a:t>
            </a:r>
            <a:endParaRPr sz="3412">
              <a:solidFill>
                <a:schemeClr val="dk1"/>
              </a:solidFill>
              <a:latin typeface="Archivo Black"/>
              <a:ea typeface="Archivo Black"/>
              <a:cs typeface="Archivo Black"/>
              <a:sym typeface="Archiv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cxnSp>
        <p:nvCxnSpPr>
          <p:cNvPr id="320" name="Google Shape;320;g30e4e2728f9_0_23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21" name="Google Shape;321;g30e4e2728f9_0_236"/>
          <p:cNvGrpSpPr/>
          <p:nvPr/>
        </p:nvGrpSpPr>
        <p:grpSpPr>
          <a:xfrm>
            <a:off x="8060379" y="344475"/>
            <a:ext cx="670072" cy="721457"/>
            <a:chOff x="0" y="-9525"/>
            <a:chExt cx="354123" cy="394843"/>
          </a:xfrm>
        </p:grpSpPr>
        <p:sp>
          <p:nvSpPr>
            <p:cNvPr id="322" name="Google Shape;322;g30e4e2728f9_0_23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3" name="Google Shape;323;g30e4e2728f9_0_23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4" name="Google Shape;324;g30e4e2728f9_0_23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25" name="Google Shape;325;g30e4e2728f9_0_236"/>
          <p:cNvSpPr txBox="1"/>
          <p:nvPr/>
        </p:nvSpPr>
        <p:spPr>
          <a:xfrm>
            <a:off x="397975" y="413100"/>
            <a:ext cx="8043300" cy="6315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00000"/>
              </a:lnSpc>
              <a:spcBef>
                <a:spcPts val="0"/>
              </a:spcBef>
              <a:spcAft>
                <a:spcPts val="0"/>
              </a:spcAft>
              <a:buClr>
                <a:srgbClr val="000000"/>
              </a:buClr>
              <a:buSzPct val="102579"/>
              <a:buFont typeface="Arial"/>
              <a:buNone/>
            </a:pPr>
            <a:r>
              <a:rPr lang="es" sz="3412">
                <a:solidFill>
                  <a:schemeClr val="dk1"/>
                </a:solidFill>
                <a:latin typeface="Archivo Black"/>
                <a:ea typeface="Archivo Black"/>
                <a:cs typeface="Archivo Black"/>
                <a:sym typeface="Archivo Black"/>
              </a:rPr>
              <a:t>Fetch | Async, await y manejo de errores</a:t>
            </a:r>
            <a:endParaRPr sz="3412">
              <a:solidFill>
                <a:schemeClr val="dk1"/>
              </a:solidFill>
              <a:latin typeface="Archivo Black"/>
              <a:ea typeface="Archivo Black"/>
              <a:cs typeface="Archivo Black"/>
              <a:sym typeface="Archivo Black"/>
            </a:endParaRPr>
          </a:p>
        </p:txBody>
      </p:sp>
      <p:sp>
        <p:nvSpPr>
          <p:cNvPr id="326" name="Google Shape;326;g30e4e2728f9_0_236"/>
          <p:cNvSpPr/>
          <p:nvPr/>
        </p:nvSpPr>
        <p:spPr>
          <a:xfrm>
            <a:off x="441450" y="1477950"/>
            <a:ext cx="8261100" cy="295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5F6167"/>
                </a:solidFill>
                <a:latin typeface="Consolas"/>
                <a:ea typeface="Consolas"/>
                <a:cs typeface="Consolas"/>
                <a:sym typeface="Consolas"/>
              </a:rPr>
              <a:t>// async indica que la función es asincrónica</a:t>
            </a:r>
            <a:endParaRPr b="0" i="0" sz="11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getNombre</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async</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idPost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=&gt;</a:t>
            </a:r>
            <a:r>
              <a:rPr b="0" i="0" lang="es" sz="1100" u="none" cap="none" strike="noStrike">
                <a:solidFill>
                  <a:srgbClr val="D5CED9"/>
                </a:solidFill>
                <a:latin typeface="Consolas"/>
                <a:ea typeface="Consolas"/>
                <a:cs typeface="Consolas"/>
                <a:sym typeface="Consolas"/>
              </a:rPr>
              <a:t> { </a:t>
            </a:r>
            <a:r>
              <a:rPr b="0" i="0" lang="es" sz="1100" u="none" cap="none" strike="noStrike">
                <a:solidFill>
                  <a:srgbClr val="5F6167"/>
                </a:solidFill>
                <a:latin typeface="Consolas"/>
                <a:ea typeface="Consolas"/>
                <a:cs typeface="Consolas"/>
                <a:sym typeface="Consolas"/>
              </a:rPr>
              <a:t> </a:t>
            </a:r>
            <a:endParaRPr b="0" i="0" sz="11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5F6167"/>
                </a:solidFill>
                <a:latin typeface="Consolas"/>
                <a:ea typeface="Consolas"/>
                <a:cs typeface="Consolas"/>
                <a:sym typeface="Consolas"/>
              </a:rPr>
              <a:t>    // El bloque try se intenta ejecutar. En caso de error, se pasa a la sección catch(error)	</a:t>
            </a:r>
            <a:endParaRPr b="0" i="0" sz="11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try</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100"/>
              <a:buFont typeface="Arial"/>
              <a:buNone/>
            </a:pPr>
            <a:r>
              <a:rPr b="0" i="0" lang="es" sz="1100" u="none" cap="none" strike="noStrike">
                <a:solidFill>
                  <a:srgbClr val="5F6167"/>
                </a:solidFill>
                <a:latin typeface="Consolas"/>
                <a:ea typeface="Consolas"/>
                <a:cs typeface="Consolas"/>
                <a:sym typeface="Consolas"/>
              </a:rPr>
              <a:t>  // await hace que el fetch NO SE PRODUZCA hasta que no esté disponible la respuesta</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resPost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await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fetch</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`https://jsonplaceholder.typicode.com/posts/</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idPost</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post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await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resPost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json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post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userId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br>
              <a:rPr b="0" i="0" lang="es" sz="1100" u="none" cap="none" strike="noStrike">
                <a:solidFill>
                  <a:srgbClr val="D5CED9"/>
                </a:solidFill>
                <a:latin typeface="Consolas"/>
                <a:ea typeface="Consolas"/>
                <a:cs typeface="Consolas"/>
                <a:sym typeface="Consolas"/>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resUser</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await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fetch</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`https://jsonplaceholder.typicode.com/users/</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post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userId</a:t>
            </a:r>
            <a:r>
              <a:rPr b="0" i="0" lang="es" sz="1100" u="none" cap="none" strike="noStrike">
                <a:solidFill>
                  <a:srgbClr val="F92672"/>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const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user</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await</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resUser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json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user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name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5F6167"/>
                </a:solidFill>
                <a:latin typeface="Consolas"/>
                <a:ea typeface="Consolas"/>
                <a:cs typeface="Consolas"/>
                <a:sym typeface="Consolas"/>
              </a:rPr>
              <a:t>    // Este bloque solo se ejecuta si no se pudo ejecutar el bloque try. Error contiene el</a:t>
            </a:r>
            <a:endParaRPr b="0" i="0" sz="11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5F6167"/>
                </a:solidFill>
                <a:latin typeface="Consolas"/>
                <a:ea typeface="Consolas"/>
                <a:cs typeface="Consolas"/>
                <a:sym typeface="Consolas"/>
              </a:rPr>
              <a:t>    // código del error que se ha producido, para que podamos procesarlo.</a:t>
            </a:r>
            <a:endParaRPr b="0" i="0" sz="11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r>
              <a:rPr b="0" i="0" lang="es" sz="1100" u="none" cap="none" strike="noStrike">
                <a:solidFill>
                  <a:srgbClr val="C74DED"/>
                </a:solidFill>
                <a:latin typeface="Consolas"/>
                <a:ea typeface="Consolas"/>
                <a:cs typeface="Consolas"/>
                <a:sym typeface="Consolas"/>
              </a:rPr>
              <a:t>catch</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error</a:t>
            </a:r>
            <a:r>
              <a:rPr b="0" i="0" lang="es" sz="1100" u="none" cap="none" strike="noStrike">
                <a:solidFill>
                  <a:srgbClr val="D5CED9"/>
                </a:solidFill>
                <a:latin typeface="Consolas"/>
                <a:ea typeface="Consolas"/>
                <a:cs typeface="Consolas"/>
                <a:sym typeface="Consolas"/>
              </a:rPr>
              <a:t>) { </a:t>
            </a:r>
            <a:r>
              <a:rPr b="0" i="0" lang="es" sz="1100" u="none" cap="none" strike="noStrike">
                <a:solidFill>
                  <a:srgbClr val="F39C12"/>
                </a:solidFill>
                <a:latin typeface="Consolas"/>
                <a:ea typeface="Consolas"/>
                <a:cs typeface="Consolas"/>
                <a:sym typeface="Consolas"/>
              </a:rPr>
              <a:t>console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FE66D"/>
                </a:solidFill>
                <a:latin typeface="Consolas"/>
                <a:ea typeface="Consolas"/>
                <a:cs typeface="Consolas"/>
                <a:sym typeface="Consolas"/>
              </a:rPr>
              <a:t>log</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'Ocurrió un error grave'</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error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E66D"/>
                </a:solidFill>
                <a:latin typeface="Consolas"/>
                <a:ea typeface="Consolas"/>
                <a:cs typeface="Consolas"/>
                <a:sym typeface="Consolas"/>
              </a:rPr>
              <a:t>getNombre</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99</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El llamado a la función se hace de la forma habitual.</a:t>
            </a:r>
            <a:endParaRPr b="0" i="0" sz="1100" u="none" cap="none" strike="noStrike">
              <a:solidFill>
                <a:srgbClr val="D5CED9"/>
              </a:solidFill>
              <a:latin typeface="Consolas"/>
              <a:ea typeface="Consolas"/>
              <a:cs typeface="Consolas"/>
              <a:sym typeface="Consolas"/>
            </a:endParaRPr>
          </a:p>
        </p:txBody>
      </p:sp>
      <p:sp>
        <p:nvSpPr>
          <p:cNvPr id="327" name="Google Shape;327;g30e4e2728f9_0_236"/>
          <p:cNvSpPr txBox="1"/>
          <p:nvPr/>
        </p:nvSpPr>
        <p:spPr>
          <a:xfrm>
            <a:off x="432000" y="1076275"/>
            <a:ext cx="8280000" cy="343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s">
                <a:solidFill>
                  <a:schemeClr val="dk1"/>
                </a:solidFill>
                <a:latin typeface="Archivo Narrow"/>
                <a:ea typeface="Archivo Narrow"/>
                <a:cs typeface="Archivo Narrow"/>
                <a:sym typeface="Archivo Narrow"/>
              </a:rPr>
              <a:t>Código con fetch(), async, await y manejo de errores: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307ed1001b9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339" name="Google Shape;339;g307ed1001b9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40" name="Google Shape;340;g307ed1001b9_0_0"/>
          <p:cNvGrpSpPr/>
          <p:nvPr/>
        </p:nvGrpSpPr>
        <p:grpSpPr>
          <a:xfrm>
            <a:off x="555362" y="631437"/>
            <a:ext cx="700421" cy="692039"/>
            <a:chOff x="0" y="0"/>
            <a:chExt cx="1867789" cy="1845437"/>
          </a:xfrm>
        </p:grpSpPr>
        <p:sp>
          <p:nvSpPr>
            <p:cNvPr id="341" name="Google Shape;341;g307ed1001b9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42" name="Google Shape;342;g307ed1001b9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 name="Google Shape;343;g307ed1001b9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344" name="Google Shape;344;g307ed1001b9_0_0"/>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a:t>
            </a:r>
            <a:r>
              <a:rPr lang="es" sz="3500">
                <a:latin typeface="Archivo Black"/>
                <a:ea typeface="Archivo Black"/>
                <a:cs typeface="Archivo Black"/>
                <a:sym typeface="Archivo Black"/>
              </a:rPr>
              <a:t>p</a:t>
            </a:r>
            <a:r>
              <a:rPr b="0" i="0" lang="es" sz="3500" u="none" cap="none" strike="noStrike">
                <a:solidFill>
                  <a:srgbClr val="000000"/>
                </a:solidFill>
                <a:latin typeface="Archivo Black"/>
                <a:ea typeface="Archivo Black"/>
                <a:cs typeface="Archivo Black"/>
                <a:sym typeface="Archivo Black"/>
              </a:rPr>
              <a:t>rácticos</a:t>
            </a:r>
            <a:endParaRPr b="0" i="0" sz="700" u="none" cap="none" strike="noStrike">
              <a:solidFill>
                <a:srgbClr val="000000"/>
              </a:solidFill>
              <a:latin typeface="Arial"/>
              <a:ea typeface="Arial"/>
              <a:cs typeface="Arial"/>
              <a:sym typeface="Arial"/>
            </a:endParaRPr>
          </a:p>
        </p:txBody>
      </p:sp>
      <p:grpSp>
        <p:nvGrpSpPr>
          <p:cNvPr id="345" name="Google Shape;345;g307ed1001b9_0_0"/>
          <p:cNvGrpSpPr/>
          <p:nvPr/>
        </p:nvGrpSpPr>
        <p:grpSpPr>
          <a:xfrm>
            <a:off x="1342709" y="1017797"/>
            <a:ext cx="3147557" cy="382815"/>
            <a:chOff x="0" y="-9525"/>
            <a:chExt cx="1657918" cy="201641"/>
          </a:xfrm>
        </p:grpSpPr>
        <p:sp>
          <p:nvSpPr>
            <p:cNvPr id="346" name="Google Shape;346;g307ed1001b9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3"/>
              </a:srgbClr>
            </a:solidFill>
            <a:ln>
              <a:noFill/>
            </a:ln>
          </p:spPr>
        </p:sp>
        <p:sp>
          <p:nvSpPr>
            <p:cNvPr id="347" name="Google Shape;347;g307ed1001b9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348" name="Google Shape;348;g307ed1001b9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349" name="Google Shape;349;g307ed1001b9_0_0"/>
          <p:cNvGrpSpPr/>
          <p:nvPr/>
        </p:nvGrpSpPr>
        <p:grpSpPr>
          <a:xfrm>
            <a:off x="555375" y="1429650"/>
            <a:ext cx="7986214" cy="323097"/>
            <a:chOff x="0" y="-9525"/>
            <a:chExt cx="1916400" cy="156600"/>
          </a:xfrm>
        </p:grpSpPr>
        <p:sp>
          <p:nvSpPr>
            <p:cNvPr id="350" name="Google Shape;350;g307ed1001b9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35"/>
              </a:srgbClr>
            </a:solidFill>
            <a:ln>
              <a:noFill/>
            </a:ln>
          </p:spPr>
        </p:sp>
        <p:sp>
          <p:nvSpPr>
            <p:cNvPr id="351" name="Google Shape;351;g307ed1001b9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352" name="Google Shape;352;g307ed1001b9_0_0"/>
          <p:cNvSpPr txBox="1"/>
          <p:nvPr/>
        </p:nvSpPr>
        <p:spPr>
          <a:xfrm>
            <a:off x="555350" y="1756525"/>
            <a:ext cx="8171400" cy="2527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rPr>
              <a:t>En este ejercicio, vas a integrar el consumo de una API REST utilizando </a:t>
            </a:r>
            <a:r>
              <a:rPr lang="es" sz="1100">
                <a:solidFill>
                  <a:srgbClr val="188038"/>
                </a:solidFill>
                <a:latin typeface="Roboto Mono"/>
                <a:ea typeface="Roboto Mono"/>
                <a:cs typeface="Roboto Mono"/>
                <a:sym typeface="Roboto Mono"/>
              </a:rPr>
              <a:t>fetch()</a:t>
            </a:r>
            <a:r>
              <a:rPr lang="es" sz="1100">
                <a:solidFill>
                  <a:schemeClr val="dk1"/>
                </a:solidFill>
              </a:rPr>
              <a:t> en tu proyecto personal de e-commerce o cualquier otro proyecto que estés desarrollando. Los pasos a seguir son:</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 sz="1100">
                <a:solidFill>
                  <a:schemeClr val="dk1"/>
                </a:solidFill>
              </a:rPr>
              <a:t>Elegí una API pública</a:t>
            </a:r>
            <a:r>
              <a:rPr lang="es" sz="1100">
                <a:solidFill>
                  <a:schemeClr val="dk1"/>
                </a:solidFill>
              </a:rPr>
              <a:t> (como</a:t>
            </a:r>
            <a:r>
              <a:rPr lang="es" sz="1100">
                <a:solidFill>
                  <a:schemeClr val="dk1"/>
                </a:solidFill>
                <a:uFill>
                  <a:noFill/>
                </a:uFill>
                <a:hlinkClick r:id="rId7">
                  <a:extLst>
                    <a:ext uri="{A12FA001-AC4F-418D-AE19-62706E023703}">
                      <ahyp:hlinkClr val="tx"/>
                    </a:ext>
                  </a:extLst>
                </a:hlinkClick>
              </a:rPr>
              <a:t> </a:t>
            </a:r>
            <a:r>
              <a:rPr lang="es" sz="1100" u="sng">
                <a:solidFill>
                  <a:srgbClr val="1155CC"/>
                </a:solidFill>
                <a:hlinkClick r:id="rId8">
                  <a:extLst>
                    <a:ext uri="{A12FA001-AC4F-418D-AE19-62706E023703}">
                      <ahyp:hlinkClr val="tx"/>
                    </a:ext>
                  </a:extLst>
                </a:hlinkClick>
              </a:rPr>
              <a:t>Fake Store API</a:t>
            </a:r>
            <a:r>
              <a:rPr lang="es" sz="1100">
                <a:solidFill>
                  <a:schemeClr val="dk1"/>
                </a:solidFill>
              </a:rPr>
              <a:t>) que te proporcione datos de productos, usuarios, o cualquier otro recurso que quieras mostrar en tu proyecto.</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rPr>
              <a:t>Usá </a:t>
            </a:r>
            <a:r>
              <a:rPr b="1" lang="es" sz="1100">
                <a:solidFill>
                  <a:schemeClr val="dk1"/>
                </a:solidFill>
              </a:rPr>
              <a:t>fetch()</a:t>
            </a:r>
            <a:r>
              <a:rPr lang="es" sz="1100">
                <a:solidFill>
                  <a:schemeClr val="dk1"/>
                </a:solidFill>
              </a:rPr>
              <a:t> para hacer una solicitud a la API y obtener los datos.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rPr>
              <a:t>Mostrá los datos obtenidos en tu proyecto, ya sea en forma de lista de productos, usuarios, o lo que elijas.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rPr>
              <a:t>Asegurate de manejar los posibles errores utilizando </a:t>
            </a:r>
            <a:r>
              <a:rPr lang="es" sz="1100">
                <a:solidFill>
                  <a:srgbClr val="188038"/>
                </a:solidFill>
                <a:latin typeface="Roboto Mono"/>
                <a:ea typeface="Roboto Mono"/>
                <a:cs typeface="Roboto Mono"/>
                <a:sym typeface="Roboto Mono"/>
              </a:rPr>
              <a:t>.catch()</a:t>
            </a:r>
            <a:r>
              <a:rPr lang="es" sz="1100">
                <a:solidFill>
                  <a:schemeClr val="dk1"/>
                </a:solidFill>
              </a:rPr>
              <a:t> y mpstrá un mensaje si algo falla.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sz="1100">
                <a:solidFill>
                  <a:schemeClr val="dk1"/>
                </a:solidFill>
              </a:rPr>
              <a:t>Tips</a:t>
            </a:r>
            <a:r>
              <a:rPr lang="es"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sz="1100">
                <a:solidFill>
                  <a:schemeClr val="dk1"/>
                </a:solidFill>
              </a:rPr>
              <a:t>Selección de API</a:t>
            </a:r>
            <a:r>
              <a:rPr lang="es" sz="1100">
                <a:solidFill>
                  <a:schemeClr val="dk1"/>
                </a:solidFill>
              </a:rPr>
              <a:t>: Buscá una API pública que tenga los datos que querés incluir en tu proyecto. Algunas opciones son APIs de productos, películas, usuarios, etc.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 sz="1100">
                <a:solidFill>
                  <a:schemeClr val="dk1"/>
                </a:solidFill>
              </a:rPr>
              <a:t>Integración con el proyecto</a:t>
            </a:r>
            <a:r>
              <a:rPr lang="es" sz="1100">
                <a:solidFill>
                  <a:schemeClr val="dk1"/>
                </a:solidFill>
              </a:rPr>
              <a:t>: Pensá cómo podés integrar los datos obtenidos con otras funcionalidades de tu proyecto.</a:t>
            </a:r>
            <a:endParaRPr b="1" sz="1100">
              <a:latin typeface="Archivo Narrow"/>
              <a:ea typeface="Archivo Narrow"/>
              <a:cs typeface="Archivo Narrow"/>
              <a:sym typeface="Archivo Narrow"/>
            </a:endParaRPr>
          </a:p>
        </p:txBody>
      </p:sp>
      <p:sp>
        <p:nvSpPr>
          <p:cNvPr id="353" name="Google Shape;353;g307ed1001b9_0_0"/>
          <p:cNvSpPr txBox="1"/>
          <p:nvPr/>
        </p:nvSpPr>
        <p:spPr>
          <a:xfrm>
            <a:off x="555475" y="1462800"/>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Aplicar el consumo de API Fetch en tu proyecto personal</a:t>
            </a:r>
            <a:endParaRPr sz="1600">
              <a:latin typeface="Archivo Black"/>
              <a:ea typeface="Archivo Black"/>
              <a:cs typeface="Archivo Black"/>
              <a:sym typeface="Archivo Black"/>
            </a:endParaRPr>
          </a:p>
        </p:txBody>
      </p:sp>
      <p:sp>
        <p:nvSpPr>
          <p:cNvPr id="354" name="Google Shape;354;g307ed1001b9_0_0"/>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g307ed1001b9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360" name="Google Shape;360;g307ed1001b9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61" name="Google Shape;361;g307ed1001b9_0_20"/>
          <p:cNvGrpSpPr/>
          <p:nvPr/>
        </p:nvGrpSpPr>
        <p:grpSpPr>
          <a:xfrm>
            <a:off x="555362" y="631437"/>
            <a:ext cx="700421" cy="692039"/>
            <a:chOff x="0" y="0"/>
            <a:chExt cx="1867789" cy="1845437"/>
          </a:xfrm>
        </p:grpSpPr>
        <p:sp>
          <p:nvSpPr>
            <p:cNvPr id="362" name="Google Shape;362;g307ed1001b9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63" name="Google Shape;363;g307ed1001b9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g307ed1001b9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365" name="Google Shape;365;g307ed1001b9_0_20"/>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a:t>
            </a:r>
            <a:r>
              <a:rPr lang="es" sz="3500">
                <a:latin typeface="Archivo Black"/>
                <a:ea typeface="Archivo Black"/>
                <a:cs typeface="Archivo Black"/>
                <a:sym typeface="Archivo Black"/>
              </a:rPr>
              <a:t>p</a:t>
            </a:r>
            <a:r>
              <a:rPr b="0" i="0" lang="es" sz="3500" u="none" cap="none" strike="noStrike">
                <a:solidFill>
                  <a:srgbClr val="000000"/>
                </a:solidFill>
                <a:latin typeface="Archivo Black"/>
                <a:ea typeface="Archivo Black"/>
                <a:cs typeface="Archivo Black"/>
                <a:sym typeface="Archivo Black"/>
              </a:rPr>
              <a:t>rácticos</a:t>
            </a:r>
            <a:endParaRPr b="0" i="0" sz="700" u="none" cap="none" strike="noStrike">
              <a:solidFill>
                <a:srgbClr val="000000"/>
              </a:solidFill>
              <a:latin typeface="Arial"/>
              <a:ea typeface="Arial"/>
              <a:cs typeface="Arial"/>
              <a:sym typeface="Arial"/>
            </a:endParaRPr>
          </a:p>
        </p:txBody>
      </p:sp>
      <p:grpSp>
        <p:nvGrpSpPr>
          <p:cNvPr id="366" name="Google Shape;366;g307ed1001b9_0_20"/>
          <p:cNvGrpSpPr/>
          <p:nvPr/>
        </p:nvGrpSpPr>
        <p:grpSpPr>
          <a:xfrm>
            <a:off x="1342709" y="1017797"/>
            <a:ext cx="3147557" cy="382815"/>
            <a:chOff x="0" y="-9525"/>
            <a:chExt cx="1657918" cy="201641"/>
          </a:xfrm>
        </p:grpSpPr>
        <p:sp>
          <p:nvSpPr>
            <p:cNvPr id="367" name="Google Shape;367;g307ed1001b9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3"/>
              </a:srgbClr>
            </a:solidFill>
            <a:ln>
              <a:noFill/>
            </a:ln>
          </p:spPr>
        </p:sp>
        <p:sp>
          <p:nvSpPr>
            <p:cNvPr id="368" name="Google Shape;368;g307ed1001b9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369" name="Google Shape;369;g307ed1001b9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370" name="Google Shape;370;g307ed1001b9_0_20"/>
          <p:cNvGrpSpPr/>
          <p:nvPr/>
        </p:nvGrpSpPr>
        <p:grpSpPr>
          <a:xfrm>
            <a:off x="555375" y="1429650"/>
            <a:ext cx="7986214" cy="323097"/>
            <a:chOff x="0" y="-9525"/>
            <a:chExt cx="1916400" cy="156600"/>
          </a:xfrm>
        </p:grpSpPr>
        <p:sp>
          <p:nvSpPr>
            <p:cNvPr id="371" name="Google Shape;371;g307ed1001b9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35"/>
              </a:srgbClr>
            </a:solidFill>
            <a:ln>
              <a:noFill/>
            </a:ln>
          </p:spPr>
        </p:sp>
        <p:sp>
          <p:nvSpPr>
            <p:cNvPr id="372" name="Google Shape;372;g307ed1001b9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373" name="Google Shape;373;g307ed1001b9_0_20"/>
          <p:cNvSpPr txBox="1"/>
          <p:nvPr/>
        </p:nvSpPr>
        <p:spPr>
          <a:xfrm>
            <a:off x="587563" y="1813850"/>
            <a:ext cx="7953900" cy="2826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400"/>
              <a:buFont typeface="Arial"/>
              <a:buNone/>
            </a:pPr>
            <a:r>
              <a:rPr b="1" lang="es" sz="1200">
                <a:solidFill>
                  <a:schemeClr val="dk1"/>
                </a:solidFill>
                <a:latin typeface="Archivo Narrow"/>
                <a:ea typeface="Archivo Narrow"/>
                <a:cs typeface="Archivo Narrow"/>
                <a:sym typeface="Archivo Narrow"/>
              </a:rPr>
              <a:t>Vas a crear un carrito de compras dinámico que permita a los usuarios agregar productos a su carrito utilizando datos obtenidos de una API externa. Los pasos específicos son:</a:t>
            </a:r>
            <a:endParaRPr b="1" sz="1200">
              <a:solidFill>
                <a:schemeClr val="dk1"/>
              </a:solidFill>
              <a:latin typeface="Archivo Narrow"/>
              <a:ea typeface="Archivo Narrow"/>
              <a:cs typeface="Archivo Narrow"/>
              <a:sym typeface="Archivo Narrow"/>
            </a:endParaRPr>
          </a:p>
          <a:p>
            <a:pPr indent="-298450" lvl="0" marL="457200" rtl="0" algn="l">
              <a:lnSpc>
                <a:spcPct val="115000"/>
              </a:lnSpc>
              <a:spcBef>
                <a:spcPts val="1200"/>
              </a:spcBef>
              <a:spcAft>
                <a:spcPts val="0"/>
              </a:spcAft>
              <a:buClr>
                <a:schemeClr val="dk1"/>
              </a:buClr>
              <a:buSzPts val="1100"/>
              <a:buAutoNum type="arabicPeriod"/>
            </a:pPr>
            <a:r>
              <a:rPr lang="es" sz="1100">
                <a:solidFill>
                  <a:schemeClr val="dk1"/>
                </a:solidFill>
                <a:latin typeface="Archivo Narrow"/>
                <a:ea typeface="Archivo Narrow"/>
                <a:cs typeface="Archivo Narrow"/>
                <a:sym typeface="Archivo Narrow"/>
              </a:rPr>
              <a:t>Utilizá fetch() para obtener una lista de productos desde una API (puede ser la misma API de productos del Ejercicio 1).</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Archivo Narrow"/>
                <a:ea typeface="Archivo Narrow"/>
                <a:cs typeface="Archivo Narrow"/>
                <a:sym typeface="Archivo Narrow"/>
              </a:rPr>
              <a:t>Mostrá los productos en la página en forma de tarjetas o lista.</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Archivo Narrow"/>
                <a:ea typeface="Archivo Narrow"/>
                <a:cs typeface="Archivo Narrow"/>
                <a:sym typeface="Archivo Narrow"/>
              </a:rPr>
              <a:t>Agregá un botón "Añadir al carrito" para cada producto. Al hacer clic en el botón, el producto debe añadirse al carrito.</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Archivo Narrow"/>
                <a:ea typeface="Archivo Narrow"/>
                <a:cs typeface="Archivo Narrow"/>
                <a:sym typeface="Archivo Narrow"/>
              </a:rPr>
              <a:t>Usá LocalStorage para almacenar los productos que el usuario agregue al carrito, de manera que si recarga la página, los productos sigan allí.</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Archivo Narrow"/>
                <a:ea typeface="Archivo Narrow"/>
                <a:cs typeface="Archivo Narrow"/>
                <a:sym typeface="Archivo Narrow"/>
              </a:rPr>
              <a:t>Mostrá la cantidad de productos que hay en el carrito en todo momento, actualizándola cada vez que se añada un nuevo producto.</a:t>
            </a:r>
            <a:endParaRPr sz="11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latin typeface="Archivo Narrow"/>
                <a:ea typeface="Archivo Narrow"/>
                <a:cs typeface="Archivo Narrow"/>
                <a:sym typeface="Archivo Narrow"/>
              </a:rPr>
              <a:t>Tips:</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1200"/>
              </a:spcBef>
              <a:spcAft>
                <a:spcPts val="0"/>
              </a:spcAft>
              <a:buClr>
                <a:schemeClr val="dk1"/>
              </a:buClr>
              <a:buSzPts val="1100"/>
              <a:buChar char="●"/>
            </a:pPr>
            <a:r>
              <a:rPr lang="es" sz="1100">
                <a:solidFill>
                  <a:schemeClr val="dk1"/>
                </a:solidFill>
                <a:latin typeface="Archivo Narrow"/>
                <a:ea typeface="Archivo Narrow"/>
                <a:cs typeface="Archivo Narrow"/>
                <a:sym typeface="Archivo Narrow"/>
              </a:rPr>
              <a:t>Manipulación del DOM: Usá métodos como createElement() y appendChild() para crear dinámicamente las tarjetas de productos y los botones.</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lang="es" sz="1100">
                <a:solidFill>
                  <a:schemeClr val="dk1"/>
                </a:solidFill>
                <a:latin typeface="Archivo Narrow"/>
                <a:ea typeface="Archivo Narrow"/>
                <a:cs typeface="Archivo Narrow"/>
                <a:sym typeface="Archivo Narrow"/>
              </a:rPr>
              <a:t>LocalStorage: Almacená los productos agregados en LocalStorage utilizando JSON.stringify() y JSON.parse() para convertir los objetos a formato JSON y viceversa.</a:t>
            </a:r>
            <a:endParaRPr sz="11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latin typeface="Archivo Narrow"/>
              <a:ea typeface="Archivo Narrow"/>
              <a:cs typeface="Archivo Narrow"/>
              <a:sym typeface="Archivo Narrow"/>
            </a:endParaRPr>
          </a:p>
        </p:txBody>
      </p:sp>
      <p:sp>
        <p:nvSpPr>
          <p:cNvPr id="374" name="Google Shape;374;g307ed1001b9_0_20"/>
          <p:cNvSpPr txBox="1"/>
          <p:nvPr/>
        </p:nvSpPr>
        <p:spPr>
          <a:xfrm>
            <a:off x="555350" y="1443925"/>
            <a:ext cx="7792200" cy="54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Crear un carrito de compras dinámico con productos de una API</a:t>
            </a:r>
            <a:endParaRPr b="1" sz="900">
              <a:solidFill>
                <a:schemeClr val="dk1"/>
              </a:solidFill>
            </a:endParaRPr>
          </a:p>
          <a:p>
            <a:pPr indent="0" lvl="0" marL="0" marR="0" rtl="0" algn="l">
              <a:lnSpc>
                <a:spcPct val="120000"/>
              </a:lnSpc>
              <a:spcBef>
                <a:spcPts val="0"/>
              </a:spcBef>
              <a:spcAft>
                <a:spcPts val="0"/>
              </a:spcAft>
              <a:buClr>
                <a:schemeClr val="dk1"/>
              </a:buClr>
              <a:buSzPts val="1600"/>
              <a:buFont typeface="Arial"/>
              <a:buNone/>
            </a:pPr>
            <a:r>
              <a:t/>
            </a:r>
            <a:endParaRPr sz="1600">
              <a:solidFill>
                <a:schemeClr val="dk1"/>
              </a:solidFill>
              <a:latin typeface="Archivo Black"/>
              <a:ea typeface="Archivo Black"/>
              <a:cs typeface="Archivo Black"/>
              <a:sym typeface="Archivo Black"/>
            </a:endParaRPr>
          </a:p>
        </p:txBody>
      </p:sp>
      <p:sp>
        <p:nvSpPr>
          <p:cNvPr id="375" name="Google Shape;375;g307ed1001b9_0_20"/>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11437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13.</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655225" y="20150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Introducción a LocalStorage y SessionStorage</a:t>
            </a:r>
            <a:endParaRPr b="0" i="0" sz="9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900" u="none" cap="none" strike="noStrike">
                <a:solidFill>
                  <a:schemeClr val="lt1"/>
                </a:solidFill>
                <a:latin typeface="Archivo Thin"/>
                <a:ea typeface="Archivo Thin"/>
                <a:cs typeface="Archivo Thin"/>
                <a:sym typeface="Archivo Thin"/>
              </a:rPr>
              <a:t>Diferencias entre LocalStorage y SessionStorage</a:t>
            </a:r>
            <a:endParaRPr b="0" i="0" sz="9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900" u="none" cap="none" strike="noStrike">
                <a:solidFill>
                  <a:schemeClr val="lt1"/>
                </a:solidFill>
                <a:latin typeface="Archivo Thin"/>
                <a:ea typeface="Archivo Thin"/>
                <a:cs typeface="Archivo Thin"/>
                <a:sym typeface="Archivo Thin"/>
              </a:rPr>
              <a:t>Implementación de un carrito de compras utilizando LocalStorage o SessionStorage</a:t>
            </a:r>
            <a:endParaRPr b="0" i="0" sz="9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59425" y="1602775"/>
            <a:ext cx="21834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5 -  LocalStorage, SessionStorage y Carrito de Compras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2" name="Google Shape;72;g2243c7d123e_1_3"/>
          <p:cNvSpPr txBox="1"/>
          <p:nvPr/>
        </p:nvSpPr>
        <p:spPr>
          <a:xfrm>
            <a:off x="3582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14.</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093625" y="20150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b="0" i="0" lang="es" sz="900" u="none" cap="none" strike="noStrike">
                <a:solidFill>
                  <a:schemeClr val="lt1"/>
                </a:solidFill>
                <a:latin typeface="Archivo Thin"/>
                <a:ea typeface="Archivo Thin"/>
                <a:cs typeface="Archivo Thin"/>
                <a:sym typeface="Archivo Thin"/>
              </a:rPr>
              <a:t>Asincronía</a:t>
            </a:r>
            <a:endParaRPr b="0" i="0" sz="9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900" u="none" cap="none" strike="noStrike">
                <a:solidFill>
                  <a:schemeClr val="lt1"/>
                </a:solidFill>
                <a:latin typeface="Archivo Thin"/>
                <a:ea typeface="Archivo Thin"/>
                <a:cs typeface="Archivo Thin"/>
                <a:sym typeface="Archivo Thin"/>
              </a:rPr>
              <a:t>Consumo de API REST a través de fetch</a:t>
            </a:r>
            <a:endParaRPr b="0" i="0" sz="9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900" u="none" cap="none" strike="noStrike">
                <a:solidFill>
                  <a:schemeClr val="lt1"/>
                </a:solidFill>
                <a:latin typeface="Archivo Thin"/>
                <a:ea typeface="Archivo Thin"/>
                <a:cs typeface="Archivo Thin"/>
                <a:sym typeface="Archivo Thin"/>
              </a:rPr>
              <a:t>Procesamiento de los datos</a:t>
            </a:r>
            <a:endParaRPr b="0" i="0" sz="9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900" u="none" cap="none" strike="noStrike">
                <a:solidFill>
                  <a:schemeClr val="lt1"/>
                </a:solidFill>
                <a:latin typeface="Archivo Thin"/>
                <a:ea typeface="Archivo Thin"/>
                <a:cs typeface="Archivo Thin"/>
                <a:sym typeface="Archivo Thin"/>
              </a:rPr>
              <a:t>Incluir los datos consumidos y procesados por medio de fetch en nuestro proyecto</a:t>
            </a:r>
            <a:endParaRPr b="0" i="0" sz="9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900"/>
              <a:buFont typeface="Arial"/>
              <a:buNone/>
            </a:pPr>
            <a:r>
              <a:t/>
            </a:r>
            <a:endParaRPr b="0" i="0" sz="900" u="none" cap="none" strike="noStrike">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50225" y="1602775"/>
            <a:ext cx="21834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6 -  Asincronía</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5" name="Google Shape;75;g2243c7d123e_1_3"/>
          <p:cNvSpPr txBox="1"/>
          <p:nvPr/>
        </p:nvSpPr>
        <p:spPr>
          <a:xfrm>
            <a:off x="6249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5</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703175" y="2015025"/>
            <a:ext cx="25203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1200"/>
              </a:spcBef>
              <a:spcAft>
                <a:spcPts val="0"/>
              </a:spcAft>
              <a:buClr>
                <a:schemeClr val="lt1"/>
              </a:buClr>
              <a:buSzPts val="1000"/>
              <a:buFont typeface="Arial"/>
              <a:buAutoNum type="arabicPeriod"/>
            </a:pPr>
            <a:r>
              <a:rPr lang="es" sz="900">
                <a:solidFill>
                  <a:schemeClr val="lt1"/>
                </a:solidFill>
                <a:latin typeface="Archivo Thin"/>
                <a:ea typeface="Archivo Thin"/>
                <a:cs typeface="Archivo Thin"/>
                <a:sym typeface="Archivo Thin"/>
              </a:rPr>
              <a:t>Asincronía Desarrollo de un proyecto integrador que combine HTML, CSS, y JavaScript</a:t>
            </a:r>
            <a:endParaRPr sz="9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900">
                <a:solidFill>
                  <a:schemeClr val="lt1"/>
                </a:solidFill>
                <a:latin typeface="Archivo Thin"/>
                <a:ea typeface="Archivo Thin"/>
                <a:cs typeface="Archivo Thin"/>
                <a:sym typeface="Archivo Thin"/>
              </a:rPr>
              <a:t>Consumo de API REST</a:t>
            </a:r>
            <a:endParaRPr sz="9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900">
                <a:solidFill>
                  <a:schemeClr val="lt1"/>
                </a:solidFill>
                <a:latin typeface="Archivo Thin"/>
                <a:ea typeface="Archivo Thin"/>
                <a:cs typeface="Archivo Thin"/>
                <a:sym typeface="Archivo Thin"/>
              </a:rPr>
              <a:t>Incorporación y procesamiento de los datos en nuestro HTML</a:t>
            </a:r>
            <a:endParaRPr sz="9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900">
                <a:solidFill>
                  <a:schemeClr val="lt1"/>
                </a:solidFill>
                <a:latin typeface="Archivo Thin"/>
                <a:ea typeface="Archivo Thin"/>
                <a:cs typeface="Archivo Thin"/>
                <a:sym typeface="Archivo Thin"/>
              </a:rPr>
              <a:t>Incorporación de buenas prácticas de accesibilidad y SEO</a:t>
            </a:r>
            <a:endParaRPr sz="9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900">
                <a:solidFill>
                  <a:schemeClr val="lt1"/>
                </a:solidFill>
                <a:latin typeface="Archivo Thin"/>
                <a:ea typeface="Archivo Thin"/>
                <a:cs typeface="Archivo Thin"/>
                <a:sym typeface="Archivo Thin"/>
              </a:rPr>
              <a:t>Presentación del proyecto final</a:t>
            </a:r>
            <a:endParaRPr sz="900">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317225" y="1602775"/>
            <a:ext cx="21834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200">
                <a:solidFill>
                  <a:srgbClr val="FFFFFF"/>
                </a:solidFill>
                <a:latin typeface="Archivo Thin"/>
                <a:ea typeface="Archivo Thin"/>
                <a:cs typeface="Archivo Thin"/>
                <a:sym typeface="Archivo Thin"/>
              </a:rPr>
              <a:t> API y Procesamient</a:t>
            </a:r>
            <a:r>
              <a:rPr lang="es" sz="1200">
                <a:solidFill>
                  <a:srgbClr val="FFFFFF"/>
                </a:solidFill>
                <a:latin typeface="Archivo Thin"/>
                <a:ea typeface="Archivo Thin"/>
                <a:cs typeface="Archivo Thin"/>
                <a:sym typeface="Archivo Thin"/>
              </a:rPr>
              <a:t>o</a:t>
            </a:r>
            <a:r>
              <a:rPr lang="es" sz="1200">
                <a:solidFill>
                  <a:srgbClr val="FFFFFF"/>
                </a:solidFill>
                <a:latin typeface="Archivo Thin"/>
                <a:ea typeface="Archivo Thin"/>
                <a:cs typeface="Archivo Thin"/>
                <a:sym typeface="Archivo Thin"/>
              </a:rPr>
              <a:t> de Datos</a:t>
            </a:r>
            <a:endParaRPr b="1" sz="1100">
              <a:solidFill>
                <a:schemeClr val="dk1"/>
              </a:solidFill>
            </a:endParaRPr>
          </a:p>
          <a:p>
            <a:pPr indent="0" lvl="0" marL="0" marR="0" rtl="0" algn="l">
              <a:lnSpc>
                <a:spcPct val="100000"/>
              </a:lnSpc>
              <a:spcBef>
                <a:spcPts val="120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600"/>
              <a:buFont typeface="Arial"/>
              <a:buNone/>
            </a:pPr>
            <a:r>
              <a:t/>
            </a:r>
            <a:endParaRPr sz="900">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7" name="Google Shape;87;g3471039b6e4688e4_60"/>
          <p:cNvSpPr txBox="1"/>
          <p:nvPr/>
        </p:nvSpPr>
        <p:spPr>
          <a:xfrm>
            <a:off x="4275003" y="2671500"/>
            <a:ext cx="4470900" cy="1077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t/>
            </a:r>
            <a:endParaRPr b="0" i="0" sz="700" u="none" cap="none" strike="noStrike">
              <a:solidFill>
                <a:srgbClr val="000000"/>
              </a:solidFill>
              <a:latin typeface="Arial"/>
              <a:ea typeface="Arial"/>
              <a:cs typeface="Arial"/>
              <a:sym typeface="Arial"/>
            </a:endParaRPr>
          </a:p>
        </p:txBody>
      </p:sp>
      <p:pic>
        <p:nvPicPr>
          <p:cNvPr id="88" name="Google Shape;88;g3471039b6e4688e4_60"/>
          <p:cNvPicPr preferRelativeResize="0"/>
          <p:nvPr/>
        </p:nvPicPr>
        <p:blipFill>
          <a:blip r:embed="rId4">
            <a:alphaModFix/>
          </a:blip>
          <a:stretch>
            <a:fillRect/>
          </a:stretch>
        </p:blipFill>
        <p:spPr>
          <a:xfrm>
            <a:off x="2399975" y="1334150"/>
            <a:ext cx="4275000" cy="224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cxnSp>
        <p:nvCxnSpPr>
          <p:cNvPr id="93" name="Google Shape;93;g306bdfb0d37_0_35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4" name="Google Shape;94;g306bdfb0d37_0_358"/>
          <p:cNvGrpSpPr/>
          <p:nvPr/>
        </p:nvGrpSpPr>
        <p:grpSpPr>
          <a:xfrm>
            <a:off x="8060379" y="344475"/>
            <a:ext cx="670072" cy="721457"/>
            <a:chOff x="0" y="-9525"/>
            <a:chExt cx="354123" cy="394843"/>
          </a:xfrm>
        </p:grpSpPr>
        <p:sp>
          <p:nvSpPr>
            <p:cNvPr id="95" name="Google Shape;95;g306bdfb0d37_0_3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6" name="Google Shape;96;g306bdfb0d37_0_3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7" name="Google Shape;97;g306bdfb0d37_0_35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98" name="Google Shape;98;g306bdfb0d37_0_358"/>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Mensajes HTTP</a:t>
            </a:r>
            <a:endParaRPr b="0" i="0" sz="4000" u="none" cap="none" strike="noStrike">
              <a:solidFill>
                <a:schemeClr val="dk1"/>
              </a:solidFill>
              <a:latin typeface="Montserrat"/>
              <a:ea typeface="Montserrat"/>
              <a:cs typeface="Montserrat"/>
              <a:sym typeface="Montserrat"/>
            </a:endParaRPr>
          </a:p>
        </p:txBody>
      </p:sp>
      <p:sp>
        <p:nvSpPr>
          <p:cNvPr id="99" name="Google Shape;99;g306bdfb0d37_0_358"/>
          <p:cNvSpPr txBox="1"/>
          <p:nvPr/>
        </p:nvSpPr>
        <p:spPr>
          <a:xfrm>
            <a:off x="702775" y="1233925"/>
            <a:ext cx="78648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Hypertext Transfer Protocol (HTTP) (o Protocolo de Transferencia de Hipertexto) es un protocolo para la transmisión de documentos hipermedia como HTML. Fue diseñado para la comunicación entre los navegadores y servidores web,  entre otros propósitos. Sigue el modelo cliente-servidor, en el que la persona establece una conexión, realizando una petición a un servidor y espera una respuesta del mismo.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800"/>
              <a:buFont typeface="Arial"/>
              <a:buNone/>
            </a:pPr>
            <a:r>
              <a:rPr lang="es">
                <a:solidFill>
                  <a:schemeClr val="dk1"/>
                </a:solidFill>
                <a:latin typeface="Archivo Narrow"/>
                <a:ea typeface="Archivo Narrow"/>
                <a:cs typeface="Archivo Narrow"/>
                <a:sym typeface="Archivo Narrow"/>
              </a:rPr>
              <a:t>Los mensajes HTTP son los medios por los cuales se intercambian datos entre servidores y clientes. Hay dos tipos de mensajes: peticiones, enviadas al servidor para pedir el inicio de una acción; y respuestas, que son la respuesta del servidor.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cxnSp>
        <p:nvCxnSpPr>
          <p:cNvPr id="104" name="Google Shape;104;g30e4e2728f9_0_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05" name="Google Shape;105;g30e4e2728f9_0_3"/>
          <p:cNvGrpSpPr/>
          <p:nvPr/>
        </p:nvGrpSpPr>
        <p:grpSpPr>
          <a:xfrm>
            <a:off x="8060379" y="344475"/>
            <a:ext cx="670072" cy="721457"/>
            <a:chOff x="0" y="-9525"/>
            <a:chExt cx="354123" cy="394843"/>
          </a:xfrm>
        </p:grpSpPr>
        <p:sp>
          <p:nvSpPr>
            <p:cNvPr id="106" name="Google Shape;106;g30e4e2728f9_0_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7" name="Google Shape;107;g30e4e2728f9_0_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8" name="Google Shape;108;g30e4e2728f9_0_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09" name="Google Shape;109;g30e4e2728f9_0_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¿Qué es una petición http?</a:t>
            </a:r>
            <a:endParaRPr sz="3412">
              <a:solidFill>
                <a:schemeClr val="dk1"/>
              </a:solidFill>
              <a:latin typeface="Archivo Black"/>
              <a:ea typeface="Archivo Black"/>
              <a:cs typeface="Archivo Black"/>
              <a:sym typeface="Archivo Black"/>
            </a:endParaRPr>
          </a:p>
        </p:txBody>
      </p:sp>
      <p:sp>
        <p:nvSpPr>
          <p:cNvPr id="110" name="Google Shape;110;g30e4e2728f9_0_3"/>
          <p:cNvSpPr txBox="1"/>
          <p:nvPr/>
        </p:nvSpPr>
        <p:spPr>
          <a:xfrm>
            <a:off x="702775" y="1386325"/>
            <a:ext cx="77790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Un navegador, durante la carga de una página, suele realizar múltiples peticiones HTTP a un servidor para solicitar los archivos que necesita renderizar en la página. Es el caso de, por ejemplo, el documento .html de la página (donde se hace referencia a múltiples archivos) y luego todos esos archivos relacionados: los ficheros de estilos .css, las imágenes .jpg, .png, .webp u otras, los scripts .js, las tipografías .ttf, .woff o .woff2, etc.</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Clr>
                <a:schemeClr val="dk1"/>
              </a:buClr>
              <a:buSzPts val="1946"/>
              <a:buFont typeface="Arial"/>
              <a:buNone/>
            </a:pPr>
            <a:r>
              <a:rPr lang="es">
                <a:solidFill>
                  <a:schemeClr val="dk1"/>
                </a:solidFill>
                <a:latin typeface="Archivo Narrow"/>
                <a:ea typeface="Archivo Narrow"/>
                <a:cs typeface="Archivo Narrow"/>
                <a:sym typeface="Archivo Narrow"/>
              </a:rPr>
              <a:t>Una petición HTTP es como suele denominarse a la acción por parte del navegador de solicitar a un servidor web un documento o archivo, ya sea un fichero .html, una imagen, una tipografía, un archivo .js, etc. Gracias a dicha petición, el navegador puede descargar </a:t>
            </a:r>
            <a:r>
              <a:rPr lang="es">
                <a:solidFill>
                  <a:schemeClr val="dk1"/>
                </a:solidFill>
                <a:latin typeface="Archivo Narrow"/>
                <a:ea typeface="Archivo Narrow"/>
                <a:cs typeface="Archivo Narrow"/>
                <a:sym typeface="Archivo Narrow"/>
              </a:rPr>
              <a:t>este</a:t>
            </a:r>
            <a:r>
              <a:rPr lang="es">
                <a:solidFill>
                  <a:schemeClr val="dk1"/>
                </a:solidFill>
                <a:latin typeface="Archivo Narrow"/>
                <a:ea typeface="Archivo Narrow"/>
                <a:cs typeface="Archivo Narrow"/>
                <a:sym typeface="Archivo Narrow"/>
              </a:rPr>
              <a:t> archivo, almacenarlo en un caché temporal de archivos del navegador y, finalmente, mostrarlo en la página actual que lo ha solicitado.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cxnSp>
        <p:nvCxnSpPr>
          <p:cNvPr id="115" name="Google Shape;115;g30e4e2728f9_0_1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6" name="Google Shape;116;g30e4e2728f9_0_13"/>
          <p:cNvGrpSpPr/>
          <p:nvPr/>
        </p:nvGrpSpPr>
        <p:grpSpPr>
          <a:xfrm>
            <a:off x="8060379" y="344475"/>
            <a:ext cx="670072" cy="721457"/>
            <a:chOff x="0" y="-9525"/>
            <a:chExt cx="354123" cy="394843"/>
          </a:xfrm>
        </p:grpSpPr>
        <p:sp>
          <p:nvSpPr>
            <p:cNvPr id="117" name="Google Shape;117;g30e4e2728f9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8" name="Google Shape;118;g30e4e2728f9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9" name="Google Shape;119;g30e4e2728f9_0_1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20" name="Google Shape;120;g30e4e2728f9_0_1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Métodos HTTP</a:t>
            </a:r>
            <a:endParaRPr b="0" i="0" sz="4000" u="none" cap="none" strike="noStrike">
              <a:solidFill>
                <a:schemeClr val="dk1"/>
              </a:solidFill>
              <a:latin typeface="Montserrat"/>
              <a:ea typeface="Montserrat"/>
              <a:cs typeface="Montserrat"/>
              <a:sym typeface="Montserrat"/>
            </a:endParaRPr>
          </a:p>
        </p:txBody>
      </p:sp>
      <p:sp>
        <p:nvSpPr>
          <p:cNvPr id="121" name="Google Shape;121;g30e4e2728f9_0_13"/>
          <p:cNvSpPr txBox="1"/>
          <p:nvPr/>
        </p:nvSpPr>
        <p:spPr>
          <a:xfrm>
            <a:off x="550375" y="1081525"/>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HTTP define una gran cantidad de métodos:</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120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GET: utilizado únicamente para consultar información al servidor (símil SELECT).</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POST: utilizado para solicitar la creación de un nuevo registro, es decir, algo que no existía previamente (símil INSERT).</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PUT: utilizado para actualizar por completo un registro existente (símil UPDATE).</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PATCH: similar al método PUT, pues permite actualizar un registro existente, sin embargo, este se utiliza cuando es necesario actualizar solo un fragmento del registro y no en su totalidad (símil UPDATE).</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DELETE: utilizado para eliminar un registro existente (símil DELETE).</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Char char="●"/>
            </a:pPr>
            <a:r>
              <a:rPr lang="es">
                <a:solidFill>
                  <a:schemeClr val="dk1"/>
                </a:solidFill>
                <a:latin typeface="Archivo Narrow"/>
                <a:ea typeface="Archivo Narrow"/>
                <a:cs typeface="Archivo Narrow"/>
                <a:sym typeface="Archivo Narrow"/>
              </a:rPr>
              <a:t>HEAD: utilizado para obtener información sobre un determinado recurso sin retornar el registro. Este método se utiliza a menudo para probar la validez de los enlaces de hipertexto, la accesibilidad y las modificaciones recientes.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cxnSp>
        <p:nvCxnSpPr>
          <p:cNvPr id="126" name="Google Shape;126;g30e4e2728f9_0_2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7" name="Google Shape;127;g30e4e2728f9_0_23"/>
          <p:cNvGrpSpPr/>
          <p:nvPr/>
        </p:nvGrpSpPr>
        <p:grpSpPr>
          <a:xfrm>
            <a:off x="8060379" y="344475"/>
            <a:ext cx="670072" cy="721457"/>
            <a:chOff x="0" y="-9525"/>
            <a:chExt cx="354123" cy="394843"/>
          </a:xfrm>
        </p:grpSpPr>
        <p:sp>
          <p:nvSpPr>
            <p:cNvPr id="128" name="Google Shape;128;g30e4e2728f9_0_2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9" name="Google Shape;129;g30e4e2728f9_0_2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0" name="Google Shape;130;g30e4e2728f9_0_2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31" name="Google Shape;131;g30e4e2728f9_0_23"/>
          <p:cNvSpPr txBox="1"/>
          <p:nvPr/>
        </p:nvSpPr>
        <p:spPr>
          <a:xfrm>
            <a:off x="3979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Respuestas de la petición HTTP</a:t>
            </a:r>
            <a:endParaRPr b="0" i="0" sz="4000" u="none" cap="none" strike="noStrike">
              <a:solidFill>
                <a:schemeClr val="dk1"/>
              </a:solidFill>
              <a:latin typeface="Montserrat"/>
              <a:ea typeface="Montserrat"/>
              <a:cs typeface="Montserrat"/>
              <a:sym typeface="Montserrat"/>
            </a:endParaRPr>
          </a:p>
        </p:txBody>
      </p:sp>
      <p:sp>
        <p:nvSpPr>
          <p:cNvPr id="132" name="Google Shape;132;g30e4e2728f9_0_23"/>
          <p:cNvSpPr txBox="1"/>
          <p:nvPr/>
        </p:nvSpPr>
        <p:spPr>
          <a:xfrm>
            <a:off x="626575" y="1081525"/>
            <a:ext cx="8043300" cy="333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Como mencionamos anteriormente, una petición HTTP es un mensaje que una computadora envía a otra utilizando el protocolo HTTP. La petición HTTP la hacen los clientes de nuestro API. Cuando nuestro API recibe esta petición, la procesa, y luego retorna una respuesta, llamada respuesta HTTP.</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2118"/>
              <a:buFont typeface="Arial"/>
              <a:buNone/>
            </a:pPr>
            <a:r>
              <a:rPr lang="es">
                <a:solidFill>
                  <a:schemeClr val="dk1"/>
                </a:solidFill>
                <a:latin typeface="Archivo Narrow"/>
                <a:ea typeface="Archivo Narrow"/>
                <a:cs typeface="Archivo Narrow"/>
                <a:sym typeface="Archivo Narrow"/>
              </a:rPr>
              <a:t>Los códigos de estado de respuesta HTTP indican si se ha completado satisfactoriamente una solicitud HTTP específica. Las respuestas se agrupan en cinco clases:</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1200"/>
              </a:spcBef>
              <a:spcAft>
                <a:spcPts val="0"/>
              </a:spcAft>
              <a:buClr>
                <a:schemeClr val="dk2"/>
              </a:buClr>
              <a:buSzPts val="1800"/>
              <a:buFont typeface="Montserrat"/>
              <a:buAutoNum type="arabicPeriod"/>
            </a:pPr>
            <a:r>
              <a:rPr lang="es">
                <a:solidFill>
                  <a:schemeClr val="dk1"/>
                </a:solidFill>
                <a:latin typeface="Archivo Narrow"/>
                <a:ea typeface="Archivo Narrow"/>
                <a:cs typeface="Archivo Narrow"/>
                <a:sym typeface="Archivo Narrow"/>
              </a:rPr>
              <a:t>Respuestas informativas (100–199),</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AutoNum type="arabicPeriod"/>
            </a:pPr>
            <a:r>
              <a:rPr lang="es">
                <a:solidFill>
                  <a:schemeClr val="dk1"/>
                </a:solidFill>
                <a:latin typeface="Archivo Narrow"/>
                <a:ea typeface="Archivo Narrow"/>
                <a:cs typeface="Archivo Narrow"/>
                <a:sym typeface="Archivo Narrow"/>
              </a:rPr>
              <a:t>Respuestas satisfactorias (200–299),</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AutoNum type="arabicPeriod"/>
            </a:pPr>
            <a:r>
              <a:rPr lang="es">
                <a:solidFill>
                  <a:schemeClr val="dk1"/>
                </a:solidFill>
                <a:latin typeface="Archivo Narrow"/>
                <a:ea typeface="Archivo Narrow"/>
                <a:cs typeface="Archivo Narrow"/>
                <a:sym typeface="Archivo Narrow"/>
              </a:rPr>
              <a:t>Redirecciones (300–399),</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AutoNum type="arabicPeriod"/>
            </a:pPr>
            <a:r>
              <a:rPr lang="es">
                <a:solidFill>
                  <a:schemeClr val="dk1"/>
                </a:solidFill>
                <a:latin typeface="Archivo Narrow"/>
                <a:ea typeface="Archivo Narrow"/>
                <a:cs typeface="Archivo Narrow"/>
                <a:sym typeface="Archivo Narrow"/>
              </a:rPr>
              <a:t>Errores de los clientes (400–499),</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chemeClr val="dk2"/>
              </a:buClr>
              <a:buSzPts val="1800"/>
              <a:buFont typeface="Montserrat"/>
              <a:buAutoNum type="arabicPeriod"/>
            </a:pPr>
            <a:r>
              <a:rPr lang="es">
                <a:solidFill>
                  <a:schemeClr val="dk1"/>
                </a:solidFill>
                <a:latin typeface="Archivo Narrow"/>
                <a:ea typeface="Archivo Narrow"/>
                <a:cs typeface="Archivo Narrow"/>
                <a:sym typeface="Archivo Narrow"/>
              </a:rPr>
              <a:t>y errores de los servidores (500–599).</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cxnSp>
        <p:nvCxnSpPr>
          <p:cNvPr id="137" name="Google Shape;137;g30e4e2728f9_0_3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8" name="Google Shape;138;g30e4e2728f9_0_33"/>
          <p:cNvGrpSpPr/>
          <p:nvPr/>
        </p:nvGrpSpPr>
        <p:grpSpPr>
          <a:xfrm>
            <a:off x="8060379" y="344475"/>
            <a:ext cx="670072" cy="721457"/>
            <a:chOff x="0" y="-9525"/>
            <a:chExt cx="354123" cy="394843"/>
          </a:xfrm>
        </p:grpSpPr>
        <p:sp>
          <p:nvSpPr>
            <p:cNvPr id="139" name="Google Shape;139;g30e4e2728f9_0_3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0" name="Google Shape;140;g30e4e2728f9_0_3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1" name="Google Shape;141;g30e4e2728f9_0_3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42" name="Google Shape;142;g30e4e2728f9_0_33"/>
          <p:cNvSpPr txBox="1"/>
          <p:nvPr/>
        </p:nvSpPr>
        <p:spPr>
          <a:xfrm>
            <a:off x="474175" y="413100"/>
            <a:ext cx="8043300" cy="631500"/>
          </a:xfrm>
          <a:prstGeom prst="rect">
            <a:avLst/>
          </a:prstGeom>
          <a:noFill/>
          <a:ln>
            <a:noFill/>
          </a:ln>
        </p:spPr>
        <p:txBody>
          <a:bodyPr anchorCtr="0" anchor="b"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3500"/>
              <a:buFont typeface="Arial"/>
              <a:buNone/>
            </a:pPr>
            <a:r>
              <a:rPr lang="es" sz="3412">
                <a:solidFill>
                  <a:schemeClr val="dk1"/>
                </a:solidFill>
                <a:latin typeface="Archivo Black"/>
                <a:ea typeface="Archivo Black"/>
                <a:cs typeface="Archivo Black"/>
                <a:sym typeface="Archivo Black"/>
              </a:rPr>
              <a:t>HTTP STATUS CODES</a:t>
            </a:r>
            <a:endParaRPr b="0" i="0" sz="4000" u="none" cap="none" strike="noStrike">
              <a:solidFill>
                <a:schemeClr val="dk1"/>
              </a:solidFill>
              <a:latin typeface="Montserrat"/>
              <a:ea typeface="Montserrat"/>
              <a:cs typeface="Montserrat"/>
              <a:sym typeface="Montserrat"/>
            </a:endParaRPr>
          </a:p>
        </p:txBody>
      </p:sp>
      <p:pic>
        <p:nvPicPr>
          <p:cNvPr id="143" name="Google Shape;143;g30e4e2728f9_0_33"/>
          <p:cNvPicPr preferRelativeResize="0"/>
          <p:nvPr/>
        </p:nvPicPr>
        <p:blipFill>
          <a:blip r:embed="rId5">
            <a:alphaModFix/>
          </a:blip>
          <a:stretch>
            <a:fillRect/>
          </a:stretch>
        </p:blipFill>
        <p:spPr>
          <a:xfrm>
            <a:off x="1447800" y="1189450"/>
            <a:ext cx="5953851" cy="311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