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rchivo Narrow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Archivo Medium"/>
      <p:regular r:id="rId39"/>
      <p:bold r:id="rId40"/>
      <p:italic r:id="rId41"/>
      <p:boldItalic r:id="rId42"/>
    </p:embeddedFont>
    <p:embeddedFont>
      <p:font typeface="Archivo Thin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Archivo"/>
      <p:regular r:id="rId51"/>
      <p:bold r:id="rId52"/>
      <p:italic r:id="rId53"/>
      <p:boldItalic r:id="rId54"/>
    </p:embeddedFont>
    <p:embeddedFont>
      <p:font typeface="Archivo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6" roundtripDataSignature="AMtx7miRNhbh8Wqk72ocFkt7DSQvU4uS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bold.fntdata"/><Relationship Id="rId42" Type="http://schemas.openxmlformats.org/officeDocument/2006/relationships/font" Target="fonts/ArchivoMedium-boldItalic.fntdata"/><Relationship Id="rId41" Type="http://schemas.openxmlformats.org/officeDocument/2006/relationships/font" Target="fonts/ArchivoMedium-italic.fntdata"/><Relationship Id="rId44" Type="http://schemas.openxmlformats.org/officeDocument/2006/relationships/font" Target="fonts/ArchivoThin-bold.fntdata"/><Relationship Id="rId43" Type="http://schemas.openxmlformats.org/officeDocument/2006/relationships/font" Target="fonts/ArchivoThin-regular.fntdata"/><Relationship Id="rId46" Type="http://schemas.openxmlformats.org/officeDocument/2006/relationships/font" Target="fonts/ArchivoThin-boldItalic.fntdata"/><Relationship Id="rId45" Type="http://schemas.openxmlformats.org/officeDocument/2006/relationships/font" Target="fonts/Archiv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Narrow-regular.fntdata"/><Relationship Id="rId30" Type="http://schemas.openxmlformats.org/officeDocument/2006/relationships/slide" Target="slides/slide25.xml"/><Relationship Id="rId33" Type="http://schemas.openxmlformats.org/officeDocument/2006/relationships/font" Target="fonts/ArchivoNarrow-italic.fntdata"/><Relationship Id="rId32" Type="http://schemas.openxmlformats.org/officeDocument/2006/relationships/font" Target="fonts/ArchivoNarrow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ArchivoNarrow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ArchivoMedium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Archivo-italic.fntdata"/><Relationship Id="rId52" Type="http://schemas.openxmlformats.org/officeDocument/2006/relationships/font" Target="fonts/Archivo-bold.fntdata"/><Relationship Id="rId11" Type="http://schemas.openxmlformats.org/officeDocument/2006/relationships/slide" Target="slides/slide6.xml"/><Relationship Id="rId55" Type="http://schemas.openxmlformats.org/officeDocument/2006/relationships/font" Target="fonts/ArchivoBlack-regular.fntdata"/><Relationship Id="rId10" Type="http://schemas.openxmlformats.org/officeDocument/2006/relationships/slide" Target="slides/slide5.xml"/><Relationship Id="rId54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19a6daeb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119a6daeb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48f7b54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48f7b54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8f7b54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148f7b54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48f7b54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148f7b54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48f7b54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148f7b54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2258739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f2258739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7ed1001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07ed1001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19a6da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119a6da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408f77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1408f77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408f77c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1408f77c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408f77c0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1408f77c0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408f77c0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1408f77c0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408f77c0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1408f77c0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408f77c0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1408f77c0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408f77c0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1408f77c0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408f77c0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31408f77c0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43c7d123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243c7d123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9a6da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119a6da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8f7b5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148f7b5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48f7b54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148f7b54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19a6dae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19a6dae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19a6dae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119a6dae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19a6daeb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119a6daeb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11.jpg"/><Relationship Id="rId5" Type="http://schemas.openxmlformats.org/officeDocument/2006/relationships/image" Target="../media/image27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11.jpg"/><Relationship Id="rId5" Type="http://schemas.openxmlformats.org/officeDocument/2006/relationships/image" Target="../media/image27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397750" y="1795575"/>
            <a:ext cx="6032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70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Front-End JS</a:t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313450" y="3096375"/>
            <a:ext cx="451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1</a:t>
            </a:r>
            <a:r>
              <a:rPr lang="es" sz="1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5</a:t>
            </a:r>
            <a:r>
              <a:rPr b="0" i="0" lang="es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- “</a:t>
            </a:r>
            <a:r>
              <a:rPr lang="es" sz="1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API y procesamiento de datos</a:t>
            </a:r>
            <a:r>
              <a:rPr b="0" i="0" lang="es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3119a6daebb_0_253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3" name="Google Shape;153;g3119a6daebb_0_253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54" name="Google Shape;154;g3119a6daebb_0_25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55" name="Google Shape;155;g3119a6daebb_0_25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Google Shape;156;g3119a6daebb_0_253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19a6daebb_0_253"/>
          <p:cNvSpPr txBox="1"/>
          <p:nvPr/>
        </p:nvSpPr>
        <p:spPr>
          <a:xfrm>
            <a:off x="714775" y="57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Manejo de errores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3119a6daebb_0_253"/>
          <p:cNvSpPr txBox="1"/>
          <p:nvPr/>
        </p:nvSpPr>
        <p:spPr>
          <a:xfrm>
            <a:off x="593450" y="17678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Cuando una solicitud a la API falla, es esencial manejar el error para que el usuario reciba un mensaje claro.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Errores Comunes</a:t>
            </a:r>
            <a:r>
              <a:rPr lang="es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</a:rPr>
              <a:t>Errores 400</a:t>
            </a:r>
            <a:r>
              <a:rPr lang="es" sz="1300">
                <a:solidFill>
                  <a:schemeClr val="dk1"/>
                </a:solidFill>
              </a:rPr>
              <a:t>: Problemas con la solicitud, como parámetros incorrectos o falta de permisos. Ejemplo: 404 (No Encontrado), 401 (No Autorizado).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</a:rPr>
              <a:t>Errores 500</a:t>
            </a:r>
            <a:r>
              <a:rPr lang="es" sz="1300">
                <a:solidFill>
                  <a:schemeClr val="dk1"/>
                </a:solidFill>
              </a:rPr>
              <a:t>: Problemas en el servidor. Estos errores son más difíciles de predecir, ya que ocurren en el lado del servidor.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g3148f7b540e_0_35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4" name="Google Shape;164;g3148f7b540e_0_35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65" name="Google Shape;165;g3148f7b540e_0_3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66" name="Google Shape;166;g3148f7b540e_0_3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Google Shape;167;g3148f7b540e_0_35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148f7b540e_0_35"/>
          <p:cNvSpPr txBox="1"/>
          <p:nvPr/>
        </p:nvSpPr>
        <p:spPr>
          <a:xfrm>
            <a:off x="714775" y="57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Manejo de errores   -   400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g3148f7b540e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850" y="1474775"/>
            <a:ext cx="3570325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g3148f7b540e_0_45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5" name="Google Shape;175;g3148f7b540e_0_45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76" name="Google Shape;176;g3148f7b540e_0_4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77" name="Google Shape;177;g3148f7b540e_0_4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g3148f7b540e_0_45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148f7b540e_0_45"/>
          <p:cNvSpPr txBox="1"/>
          <p:nvPr/>
        </p:nvSpPr>
        <p:spPr>
          <a:xfrm>
            <a:off x="714775" y="57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Manejo de errores   -   500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g3148f7b540e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4025" y="1609125"/>
            <a:ext cx="2735949" cy="26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3148f7b540e_0_58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g3148f7b540e_0_58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87" name="Google Shape;187;g3148f7b540e_0_58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88" name="Google Shape;188;g3148f7b540e_0_58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g3148f7b540e_0_58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148f7b540e_0_58"/>
          <p:cNvSpPr txBox="1"/>
          <p:nvPr/>
        </p:nvSpPr>
        <p:spPr>
          <a:xfrm>
            <a:off x="714775" y="57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Guia para el proyecto final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3148f7b540e_0_58"/>
          <p:cNvSpPr txBox="1"/>
          <p:nvPr/>
        </p:nvSpPr>
        <p:spPr>
          <a:xfrm>
            <a:off x="593450" y="17678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Estructura y Requisitos del Proyecto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HTML</a:t>
            </a:r>
            <a:r>
              <a:rPr lang="es" sz="1300">
                <a:solidFill>
                  <a:schemeClr val="dk1"/>
                </a:solidFill>
              </a:rPr>
              <a:t>: Uso de etiquetas semánticas para organizar la página.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CSS</a:t>
            </a:r>
            <a:r>
              <a:rPr lang="es" sz="1300">
                <a:solidFill>
                  <a:schemeClr val="dk1"/>
                </a:solidFill>
              </a:rPr>
              <a:t>: Implementación de un diseño responsivo y atractivo usando Bootstrap y Flexbox.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JavaScript</a:t>
            </a:r>
            <a:r>
              <a:rPr lang="es" sz="1300">
                <a:solidFill>
                  <a:schemeClr val="dk1"/>
                </a:solidFill>
              </a:rPr>
              <a:t>: Integración de una API REST para obtener datos y renderizar productos en el DOM, además de la funcionalidad de un carrito de compras usando </a:t>
            </a:r>
            <a:r>
              <a:rPr lang="e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lang="e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Accesibilidad y SEO</a:t>
            </a:r>
            <a:r>
              <a:rPr lang="es" sz="1300">
                <a:solidFill>
                  <a:schemeClr val="dk1"/>
                </a:solidFill>
              </a:rPr>
              <a:t>: Implementar prácticas que mejoren la experiencia del usuario y optimicen la página para los motores de búsqueda.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92" name="Google Shape;192;g3148f7b540e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450" y="341500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g3148f7b540e_0_69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g3148f7b540e_0_69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99" name="Google Shape;199;g3148f7b540e_0_6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00" name="Google Shape;200;g3148f7b540e_0_6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g3148f7b540e_0_69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148f7b540e_0_69"/>
          <p:cNvSpPr txBox="1"/>
          <p:nvPr/>
        </p:nvSpPr>
        <p:spPr>
          <a:xfrm>
            <a:off x="714775" y="57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Guia para el proyecto final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3148f7b540e_0_69"/>
          <p:cNvSpPr txBox="1"/>
          <p:nvPr/>
        </p:nvSpPr>
        <p:spPr>
          <a:xfrm>
            <a:off x="593450" y="17678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Puntos Clave para Revisión y Entrega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Subida del Proyecto</a:t>
            </a:r>
            <a:r>
              <a:rPr lang="es" sz="1300">
                <a:solidFill>
                  <a:schemeClr val="dk1"/>
                </a:solidFill>
              </a:rPr>
              <a:t>: Debe estar disponible en GitHub Pages o Netlify para facilitar su acceso.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Control de versiones</a:t>
            </a:r>
            <a:r>
              <a:rPr lang="es" sz="1300">
                <a:solidFill>
                  <a:schemeClr val="dk1"/>
                </a:solidFill>
              </a:rPr>
              <a:t>: Mantener un historial de commits detallado para documentar cada avance.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Presentación</a:t>
            </a:r>
            <a:r>
              <a:rPr lang="es" sz="1300">
                <a:solidFill>
                  <a:schemeClr val="dk1"/>
                </a:solidFill>
              </a:rPr>
              <a:t>: El archivo README.md debe incluir una descripción del proyecto, las tecnologías usadas, instrucciones de instalación y cualquier detalle relevante.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04" name="Google Shape;204;g3148f7b540e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075" y="3293225"/>
            <a:ext cx="21050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22587397b_2_7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f22587397b_2_7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7ed1001b9_0_2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6" name="Google Shape;216;g307ed1001b9_0_2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g307ed1001b9_0_2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18" name="Google Shape;218;g307ed1001b9_0_2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19" name="Google Shape;219;g307ed1001b9_0_2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307ed1001b9_0_20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g307ed1001b9_0_20"/>
          <p:cNvSpPr txBox="1"/>
          <p:nvPr/>
        </p:nvSpPr>
        <p:spPr>
          <a:xfrm>
            <a:off x="1342696" y="504825"/>
            <a:ext cx="719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22" name="Google Shape;222;g307ed1001b9_0_20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223" name="Google Shape;223;g307ed1001b9_0_20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411"/>
              </a:srgbClr>
            </a:solidFill>
            <a:ln>
              <a:noFill/>
            </a:ln>
          </p:spPr>
        </p:sp>
        <p:sp>
          <p:nvSpPr>
            <p:cNvPr id="224" name="Google Shape;224;g307ed1001b9_0_20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g307ed1001b9_0_20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6" name="Google Shape;226;g307ed1001b9_0_20"/>
          <p:cNvGrpSpPr/>
          <p:nvPr/>
        </p:nvGrpSpPr>
        <p:grpSpPr>
          <a:xfrm>
            <a:off x="555375" y="1429650"/>
            <a:ext cx="7986214" cy="323097"/>
            <a:chOff x="0" y="-9525"/>
            <a:chExt cx="1916400" cy="156600"/>
          </a:xfrm>
        </p:grpSpPr>
        <p:sp>
          <p:nvSpPr>
            <p:cNvPr id="227" name="Google Shape;227;g307ed1001b9_0_20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7843"/>
              </a:srgbClr>
            </a:solidFill>
            <a:ln>
              <a:noFill/>
            </a:ln>
          </p:spPr>
        </p:sp>
        <p:sp>
          <p:nvSpPr>
            <p:cNvPr id="228" name="Google Shape;228;g307ed1001b9_0_20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g307ed1001b9_0_20"/>
          <p:cNvSpPr txBox="1"/>
          <p:nvPr/>
        </p:nvSpPr>
        <p:spPr>
          <a:xfrm>
            <a:off x="587575" y="1813850"/>
            <a:ext cx="79539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Realiza una revisión completa de tu proyecto para asegurarte de que cumple con todos los requisitos. Documenta los pasos importantes, decisiones de diseño, y cualquier información relevante en el archivo README.md</a:t>
            </a:r>
            <a:endParaRPr b="1"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Pasos: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Verifica que cada parte del proyecto funcione correctamente (carrito, consumo de API, formulario de contacto).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Revisa el diseño responsivo y la accesibilidad, asegurándote de que el sitio sea navegable en diferentes dispositivos.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Actualiza el README.md:</a:t>
            </a:r>
            <a:endParaRPr b="1"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Incluye una descripción detallada del proyecto, sus objetivos y funcionalidades.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Añade instrucciones claras sobre cómo clonar el repositorio y ejecutar el proyecto.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Explica cualquier tecnología o recurso externo utilizado (como la API o Bootstrap).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Adjunta una captura de pantalla de la interfaz y el enlace del despliegue en GitHub Pages.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rgbClr val="E5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Tip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Un README.md bien documentado puede ser muy útil para otros usuarios y desarrolladores que exploren tu proyecto.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30" name="Google Shape;230;g307ed1001b9_0_20"/>
          <p:cNvSpPr txBox="1"/>
          <p:nvPr/>
        </p:nvSpPr>
        <p:spPr>
          <a:xfrm>
            <a:off x="555350" y="1443925"/>
            <a:ext cx="779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Revisión Final y Documentación en GitHub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1" name="Google Shape;231;g307ed1001b9_0_20"/>
          <p:cNvSpPr txBox="1"/>
          <p:nvPr/>
        </p:nvSpPr>
        <p:spPr>
          <a:xfrm>
            <a:off x="1642900" y="1045725"/>
            <a:ext cx="46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19a6daebb_0_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7" name="Google Shape;237;g3119a6daebb_0_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8" name="Google Shape;238;g3119a6daebb_0_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39" name="Google Shape;239;g3119a6daebb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40" name="Google Shape;240;g3119a6daebb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3119a6daebb_0_0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g3119a6daebb_0_0"/>
          <p:cNvSpPr txBox="1"/>
          <p:nvPr/>
        </p:nvSpPr>
        <p:spPr>
          <a:xfrm>
            <a:off x="1432921" y="524850"/>
            <a:ext cx="710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43" name="Google Shape;243;g3119a6daebb_0_0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244" name="Google Shape;244;g3119a6daebb_0_0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245" name="Google Shape;245;g3119a6daebb_0_0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g3119a6daebb_0_0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7" name="Google Shape;247;g3119a6daebb_0_0"/>
          <p:cNvGrpSpPr/>
          <p:nvPr/>
        </p:nvGrpSpPr>
        <p:grpSpPr>
          <a:xfrm>
            <a:off x="555375" y="1429650"/>
            <a:ext cx="7986214" cy="323097"/>
            <a:chOff x="0" y="-9525"/>
            <a:chExt cx="1916400" cy="156600"/>
          </a:xfrm>
        </p:grpSpPr>
        <p:sp>
          <p:nvSpPr>
            <p:cNvPr id="248" name="Google Shape;248;g3119a6daebb_0_0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7840"/>
              </a:srgbClr>
            </a:solidFill>
            <a:ln>
              <a:noFill/>
            </a:ln>
          </p:spPr>
        </p:sp>
        <p:sp>
          <p:nvSpPr>
            <p:cNvPr id="249" name="Google Shape;249;g3119a6daebb_0_0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g3119a6daebb_0_0"/>
          <p:cNvSpPr txBox="1"/>
          <p:nvPr/>
        </p:nvSpPr>
        <p:spPr>
          <a:xfrm>
            <a:off x="587563" y="1813850"/>
            <a:ext cx="79539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Prepara una breve presentación de tu proyecto para la clase siguiente. La presentación debe incluir una introducción al proyecto, una demostración en vivo, y una explicación de los principales desafíos y aprendizajes.</a:t>
            </a:r>
            <a:endParaRPr b="1"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Pasos:</a:t>
            </a:r>
            <a:endParaRPr b="1"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Introducción (1-2 minutos): 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Explica el objetivo de tu proyecto de E-commerce y describe brevemente sus funcionalidades principales.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Demostración en Vivo (2-3 minutos): 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Muestra el sitio en funcionamiento, destacando la visualización de productos, el carrito de compras, y el formulario de contacto.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Desafíos y Aprendizajes (1-2 minutos): 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Menciona los principales retos que enfrentaste durante el desarrollo (por ejemplo, el uso de fetch() o el almacenamiento en localStorage), y lo que aprendiste de la experiencia.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rgbClr val="E5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Tip: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Practica la presentación para ajustarte al tiempo y asegúrate de que el proyecto esté accesible y funcional durante la demostración.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51" name="Google Shape;251;g3119a6daebb_0_0"/>
          <p:cNvSpPr txBox="1"/>
          <p:nvPr/>
        </p:nvSpPr>
        <p:spPr>
          <a:xfrm>
            <a:off x="555350" y="1443925"/>
            <a:ext cx="779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Preparación de la Presentación del Proyecto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2" name="Google Shape;252;g3119a6daebb_0_0"/>
          <p:cNvSpPr txBox="1"/>
          <p:nvPr/>
        </p:nvSpPr>
        <p:spPr>
          <a:xfrm>
            <a:off x="1642900" y="1045725"/>
            <a:ext cx="46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408f77c04_0_0"/>
          <p:cNvSpPr txBox="1"/>
          <p:nvPr/>
        </p:nvSpPr>
        <p:spPr>
          <a:xfrm>
            <a:off x="0" y="1834825"/>
            <a:ext cx="91440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4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Final Integrador</a:t>
            </a:r>
            <a:endParaRPr b="1" i="0" sz="44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8" name="Google Shape;258;g31408f77c04_0_0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408f77c04_0_0"/>
          <p:cNvSpPr txBox="1"/>
          <p:nvPr/>
        </p:nvSpPr>
        <p:spPr>
          <a:xfrm>
            <a:off x="2097850" y="472300"/>
            <a:ext cx="47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0" name="Google Shape;260;g31408f77c04_0_0"/>
          <p:cNvSpPr txBox="1"/>
          <p:nvPr/>
        </p:nvSpPr>
        <p:spPr>
          <a:xfrm>
            <a:off x="2434650" y="311827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15 - “API y procesamiento de datos”</a:t>
            </a:r>
            <a:endParaRPr sz="1500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408f77c04_0_104"/>
          <p:cNvSpPr/>
          <p:nvPr/>
        </p:nvSpPr>
        <p:spPr>
          <a:xfrm>
            <a:off x="4835475" y="2651125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266" name="Google Shape;266;g31408f77c04_0_104"/>
          <p:cNvSpPr/>
          <p:nvPr/>
        </p:nvSpPr>
        <p:spPr>
          <a:xfrm>
            <a:off x="567825" y="2651125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267" name="Google Shape;267;g31408f77c04_0_104"/>
          <p:cNvSpPr txBox="1"/>
          <p:nvPr/>
        </p:nvSpPr>
        <p:spPr>
          <a:xfrm>
            <a:off x="1382850" y="398575"/>
            <a:ext cx="70101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68" name="Google Shape;268;g31408f77c04_0_104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31408f77c04_0_104"/>
          <p:cNvSpPr txBox="1"/>
          <p:nvPr/>
        </p:nvSpPr>
        <p:spPr>
          <a:xfrm>
            <a:off x="560125" y="2608475"/>
            <a:ext cx="36966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1. Estructura Básica de HTML.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Estructura semántica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HTML debe estar dividido en las etiquetas semánticas principales: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header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nav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main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section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footer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README.md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Incluir un archivo que explique brevemente el propósito de la página.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70" name="Google Shape;270;g31408f77c04_0_104"/>
          <p:cNvSpPr txBox="1"/>
          <p:nvPr/>
        </p:nvSpPr>
        <p:spPr>
          <a:xfrm>
            <a:off x="4835475" y="2608475"/>
            <a:ext cx="35574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2. Formulario de Contacto.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Formulario funcional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Crear un formulario de contacto con campos para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nombre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correo electrónico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mensaje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utilizando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Formspree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manejar el envío de datos.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71" name="Google Shape;271;g31408f77c04_0_104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272" name="Google Shape;272;g31408f77c04_0_10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273" name="Google Shape;273;g31408f77c04_0_10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g31408f77c04_0_104"/>
          <p:cNvSpPr/>
          <p:nvPr/>
        </p:nvSpPr>
        <p:spPr>
          <a:xfrm>
            <a:off x="1476175" y="1012550"/>
            <a:ext cx="3742750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275" name="Google Shape;275;g31408f77c04_0_104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6" name="Google Shape;276;g31408f77c04_0_104"/>
          <p:cNvCxnSpPr/>
          <p:nvPr/>
        </p:nvCxnSpPr>
        <p:spPr>
          <a:xfrm flipH="1">
            <a:off x="4444125" y="25717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g31408f77c04_0_104"/>
          <p:cNvSpPr txBox="1"/>
          <p:nvPr/>
        </p:nvSpPr>
        <p:spPr>
          <a:xfrm>
            <a:off x="1903900" y="1033375"/>
            <a:ext cx="2921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78" name="Google Shape;278;g31408f77c04_0_104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g31408f77c04_0_104"/>
          <p:cNvSpPr txBox="1"/>
          <p:nvPr/>
        </p:nvSpPr>
        <p:spPr>
          <a:xfrm>
            <a:off x="568525" y="2232288"/>
            <a:ext cx="3679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18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18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80" name="Google Shape;280;g31408f77c04_0_104"/>
          <p:cNvSpPr/>
          <p:nvPr/>
        </p:nvSpPr>
        <p:spPr>
          <a:xfrm>
            <a:off x="538325" y="1556227"/>
            <a:ext cx="7821228" cy="640227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</p:sp>
      <p:sp>
        <p:nvSpPr>
          <p:cNvPr id="281" name="Google Shape;281;g31408f77c04_0_104"/>
          <p:cNvSpPr txBox="1"/>
          <p:nvPr/>
        </p:nvSpPr>
        <p:spPr>
          <a:xfrm>
            <a:off x="538275" y="1487163"/>
            <a:ext cx="7821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Formato de entrega: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Compartir un link al  drive (público) que contenga los archivos y carpetas que conforman tu proyecto o compartí el link de tu repositorio de Github. Los links deberán ser entregados en el apartado de “Pre-Entrega de Proyecto” en el Campus Virtual.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408f77c04_0_124"/>
          <p:cNvSpPr/>
          <p:nvPr/>
        </p:nvSpPr>
        <p:spPr>
          <a:xfrm>
            <a:off x="4491900" y="1568425"/>
            <a:ext cx="2942804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287" name="Google Shape;287;g31408f77c04_0_124"/>
          <p:cNvSpPr/>
          <p:nvPr/>
        </p:nvSpPr>
        <p:spPr>
          <a:xfrm>
            <a:off x="488775" y="1568425"/>
            <a:ext cx="2777013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288" name="Google Shape;288;g31408f77c04_0_124"/>
          <p:cNvSpPr txBox="1"/>
          <p:nvPr/>
        </p:nvSpPr>
        <p:spPr>
          <a:xfrm>
            <a:off x="1382850" y="398575"/>
            <a:ext cx="7204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89" name="Google Shape;289;g31408f77c04_0_124"/>
          <p:cNvCxnSpPr/>
          <p:nvPr/>
        </p:nvCxnSpPr>
        <p:spPr>
          <a:xfrm>
            <a:off x="551575" y="1515475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g31408f77c04_0_124"/>
          <p:cNvSpPr txBox="1"/>
          <p:nvPr/>
        </p:nvSpPr>
        <p:spPr>
          <a:xfrm>
            <a:off x="185075" y="1568425"/>
            <a:ext cx="41289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   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3. Estilos básicos aplicados con CSS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Archivo styles.css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proyecto debe contar con un archivo CSS externo que incluya: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Estilos básicos aplicados a las secciones de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header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footer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navegación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Fuentes de Google Fonts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correctamente implementadas.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Propiedades de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background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aplicadas en alguna sección de la página (color, imagen, degradado, etc.).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91" name="Google Shape;291;g31408f77c04_0_124"/>
          <p:cNvSpPr txBox="1"/>
          <p:nvPr/>
        </p:nvSpPr>
        <p:spPr>
          <a:xfrm>
            <a:off x="4491900" y="1568425"/>
            <a:ext cx="43989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4. Diseño responsivo con Flexbox y Grid 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"Productos"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Organizada en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cards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forma responsiva utilizando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Flexbox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"Reseñas"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Organizada utilizando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Grid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con una distribución lógica y estética.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"Contacto"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Debe ser responsiva mediante el uso de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Media Queries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adaptarse a diferentes tamaños de pantalla.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92" name="Google Shape;292;g31408f77c04_0_124"/>
          <p:cNvGrpSpPr/>
          <p:nvPr/>
        </p:nvGrpSpPr>
        <p:grpSpPr>
          <a:xfrm>
            <a:off x="1527351" y="1003500"/>
            <a:ext cx="4082457" cy="382815"/>
            <a:chOff x="0" y="-9525"/>
            <a:chExt cx="1657918" cy="201641"/>
          </a:xfrm>
        </p:grpSpPr>
        <p:sp>
          <p:nvSpPr>
            <p:cNvPr id="293" name="Google Shape;293;g31408f77c04_0_124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94" name="Google Shape;294;g31408f77c04_0_12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g31408f77c04_0_124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g31408f77c04_0_124"/>
          <p:cNvSpPr txBox="1"/>
          <p:nvPr/>
        </p:nvSpPr>
        <p:spPr>
          <a:xfrm>
            <a:off x="1827550" y="1035300"/>
            <a:ext cx="367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97" name="Google Shape;297;g31408f77c04_0_124"/>
          <p:cNvCxnSpPr/>
          <p:nvPr/>
        </p:nvCxnSpPr>
        <p:spPr>
          <a:xfrm flipH="1">
            <a:off x="4398050" y="16610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" name="Google Shape;298;g31408f77c04_0_124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299" name="Google Shape;299;g31408f77c04_0_12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300" name="Google Shape;300;g31408f77c04_0_12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g31408f77c04_0_124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g31408f77c04_0_188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307" name="Google Shape;307;g31408f77c04_0_188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308" name="Google Shape;308;g31408f77c04_0_188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g31408f77c04_0_188"/>
          <p:cNvSpPr/>
          <p:nvPr/>
        </p:nvSpPr>
        <p:spPr>
          <a:xfrm>
            <a:off x="4443375" y="1484850"/>
            <a:ext cx="4115781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10" name="Google Shape;310;g31408f77c04_0_188"/>
          <p:cNvSpPr/>
          <p:nvPr/>
        </p:nvSpPr>
        <p:spPr>
          <a:xfrm>
            <a:off x="560125" y="1484850"/>
            <a:ext cx="3547945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11" name="Google Shape;311;g31408f77c04_0_188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12" name="Google Shape;312;g31408f77c04_0_188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31408f77c04_0_188"/>
          <p:cNvSpPr txBox="1"/>
          <p:nvPr/>
        </p:nvSpPr>
        <p:spPr>
          <a:xfrm>
            <a:off x="393275" y="1508625"/>
            <a:ext cx="39381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5. Contenido Multimedia y Navegación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Multimedia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deberá incluir archivos multimedia (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imágenes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video o iframe) correctamente integrado en la página.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navegación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Implementar una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desordenada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con enlaces que simulen una navegación interna (Inicio, Productos, Contacto, etc.).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14" name="Google Shape;314;g31408f77c04_0_188"/>
          <p:cNvSpPr txBox="1"/>
          <p:nvPr/>
        </p:nvSpPr>
        <p:spPr>
          <a:xfrm>
            <a:off x="4443375" y="1508625"/>
            <a:ext cx="39774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6. Subida del Proyecto.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un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hosting gratuito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(Netlify o GitHub Pages), con una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URL funcional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visualizar el sitio. 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15" name="Google Shape;315;g31408f77c04_0_188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6" name="Google Shape;316;g31408f77c04_0_188"/>
          <p:cNvCxnSpPr/>
          <p:nvPr/>
        </p:nvCxnSpPr>
        <p:spPr>
          <a:xfrm flipH="1">
            <a:off x="4321850" y="1502425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g31408f77c04_0_188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18" name="Google Shape;318;g31408f77c04_0_188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319" name="Google Shape;319;g31408f77c04_0_18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320" name="Google Shape;320;g31408f77c04_0_18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g31408f77c04_0_188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22" name="Google Shape;322;g31408f77c04_0_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888" y="2681625"/>
            <a:ext cx="4140749" cy="1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g31408f77c04_0_255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328" name="Google Shape;328;g31408f77c04_0_255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329" name="Google Shape;329;g31408f77c04_0_255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g31408f77c04_0_255"/>
          <p:cNvSpPr/>
          <p:nvPr/>
        </p:nvSpPr>
        <p:spPr>
          <a:xfrm>
            <a:off x="560125" y="1484850"/>
            <a:ext cx="7725898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31" name="Google Shape;331;g31408f77c04_0_255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32" name="Google Shape;332;g31408f77c04_0_255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g31408f77c04_0_255"/>
          <p:cNvSpPr txBox="1"/>
          <p:nvPr/>
        </p:nvSpPr>
        <p:spPr>
          <a:xfrm>
            <a:off x="393050" y="1508625"/>
            <a:ext cx="38406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7. 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JavaScript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Script.js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deberá incluir un archivo </a:t>
            </a:r>
            <a:r>
              <a:rPr lang="es" sz="1200">
                <a:solidFill>
                  <a:schemeClr val="dk1"/>
                </a:solidFill>
              </a:rPr>
              <a:t>Debes crear un archivo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script.js</a:t>
            </a:r>
            <a:r>
              <a:rPr lang="es" sz="1200">
                <a:solidFill>
                  <a:schemeClr val="dk1"/>
                </a:solidFill>
              </a:rPr>
              <a:t> para manejar toda la interactividad de la página.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Asegúrate de enlazarlo correctamente en tu archivo HTML.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DOM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 funciones para validar formularios (ej., campos requeridos y formato de correo).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</a:t>
            </a:r>
            <a:r>
              <a:rPr lang="es" sz="1000">
                <a:solidFill>
                  <a:schemeClr val="dk1"/>
                </a:solidFill>
              </a:rPr>
              <a:t>sa JavaScript para manipular elementos del DOM, por ejemplo, actualizar el carrito y mostrar mensajes al usuario</a:t>
            </a:r>
            <a:endParaRPr sz="11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4" name="Google Shape;334;g31408f77c04_0_255"/>
          <p:cNvSpPr txBox="1"/>
          <p:nvPr/>
        </p:nvSpPr>
        <p:spPr>
          <a:xfrm>
            <a:off x="4167375" y="1889625"/>
            <a:ext cx="41166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 Narrow"/>
              <a:buChar char="●"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Fetch Api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Consume datos desde una API REST usando fetch.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Muestra los productos obtenidos de la API en la página en forma de tarjetas (cards).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Visualización de Productos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Cada producto debe tener su imagen, título y precio, mostrando una lista atractiva para el usuario.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5" name="Google Shape;335;g31408f77c04_0_255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g31408f77c04_0_255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37" name="Google Shape;337;g31408f77c04_0_255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338" name="Google Shape;338;g31408f77c04_0_25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339" name="Google Shape;339;g31408f77c04_0_25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g31408f77c04_0_255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41" name="Google Shape;341;g31408f77c04_0_255"/>
          <p:cNvCxnSpPr/>
          <p:nvPr/>
        </p:nvCxnSpPr>
        <p:spPr>
          <a:xfrm flipH="1">
            <a:off x="4257513" y="1965475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g31408f77c04_0_296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347" name="Google Shape;347;g31408f77c04_0_296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348" name="Google Shape;348;g31408f77c04_0_296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g31408f77c04_0_296"/>
          <p:cNvSpPr/>
          <p:nvPr/>
        </p:nvSpPr>
        <p:spPr>
          <a:xfrm>
            <a:off x="4443375" y="1484850"/>
            <a:ext cx="4024596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50" name="Google Shape;350;g31408f77c04_0_296"/>
          <p:cNvSpPr/>
          <p:nvPr/>
        </p:nvSpPr>
        <p:spPr>
          <a:xfrm>
            <a:off x="560125" y="1484850"/>
            <a:ext cx="3547945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51" name="Google Shape;351;g31408f77c04_0_296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52" name="Google Shape;352;g31408f77c04_0_296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g31408f77c04_0_296"/>
          <p:cNvSpPr txBox="1"/>
          <p:nvPr/>
        </p:nvSpPr>
        <p:spPr>
          <a:xfrm>
            <a:off x="214850" y="1508625"/>
            <a:ext cx="41166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     8. Carrito de compras din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ámico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Agregar Productos al Carrito</a:t>
            </a:r>
            <a:r>
              <a:rPr lang="es" sz="1100">
                <a:solidFill>
                  <a:schemeClr val="dk1"/>
                </a:solidFill>
              </a:rPr>
              <a:t>: Implementa un carrito de compras donde los usuarios puedan añadir productos desde las tarjetas.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Uso de localStorage o ses</a:t>
            </a:r>
            <a:r>
              <a:rPr b="1" lang="es" sz="1100">
                <a:solidFill>
                  <a:schemeClr val="dk1"/>
                </a:solidFill>
              </a:rPr>
              <a:t>s</a:t>
            </a:r>
            <a:r>
              <a:rPr b="1" lang="es" sz="1100">
                <a:solidFill>
                  <a:schemeClr val="dk1"/>
                </a:solidFill>
              </a:rPr>
              <a:t>ionStorage</a:t>
            </a:r>
            <a:r>
              <a:rPr lang="es" sz="1100">
                <a:solidFill>
                  <a:schemeClr val="dk1"/>
                </a:solidFill>
              </a:rPr>
              <a:t>: Guarda el estado del carrito en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lang="es" sz="1100">
                <a:solidFill>
                  <a:schemeClr val="dk1"/>
                </a:solidFill>
              </a:rPr>
              <a:t> o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sessionStorage</a:t>
            </a:r>
            <a:r>
              <a:rPr lang="es" sz="1100">
                <a:solidFill>
                  <a:schemeClr val="dk1"/>
                </a:solidFill>
              </a:rPr>
              <a:t> para que no se pierda al actualizar o cerrar la página.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Contador Dinámico</a:t>
            </a:r>
            <a:r>
              <a:rPr lang="es" sz="1100">
                <a:solidFill>
                  <a:schemeClr val="dk1"/>
                </a:solidFill>
              </a:rPr>
              <a:t>: Muestra el número total de productos en el carrito y asegúrate de actualizarlo en tiempo real.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54" name="Google Shape;354;g31408f77c04_0_296"/>
          <p:cNvSpPr txBox="1"/>
          <p:nvPr/>
        </p:nvSpPr>
        <p:spPr>
          <a:xfrm>
            <a:off x="4304175" y="1508625"/>
            <a:ext cx="41166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9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Edici</a:t>
            </a: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ón y visualización del carrito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Visualización de Productos en el Carrito</a:t>
            </a:r>
            <a:r>
              <a:rPr lang="es" sz="1100">
                <a:solidFill>
                  <a:schemeClr val="dk1"/>
                </a:solidFill>
              </a:rPr>
              <a:t>: Muestra una lista de productos añadidos al carrito, incluyendo cantidad, precio y total.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Edición de Cantidades y Eliminación de Productos</a:t>
            </a:r>
            <a:r>
              <a:rPr lang="es" sz="1100">
                <a:solidFill>
                  <a:schemeClr val="dk1"/>
                </a:solidFill>
              </a:rPr>
              <a:t>: Implementa funciones para que el usuario pueda editar la cantidad de cada producto o eliminarlo del carrito.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Total Dinámico</a:t>
            </a:r>
            <a:r>
              <a:rPr lang="es" sz="1100">
                <a:solidFill>
                  <a:schemeClr val="dk1"/>
                </a:solidFill>
              </a:rPr>
              <a:t>:Actualiza el total de la compra cada vez que se modifiquen los productos en el carrito.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55" name="Google Shape;355;g31408f77c04_0_296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56" name="Google Shape;356;g31408f77c04_0_296"/>
          <p:cNvCxnSpPr/>
          <p:nvPr/>
        </p:nvCxnSpPr>
        <p:spPr>
          <a:xfrm flipH="1">
            <a:off x="4321850" y="1502425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g31408f77c04_0_296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58" name="Google Shape;358;g31408f77c04_0_296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359" name="Google Shape;359;g31408f77c04_0_29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360" name="Google Shape;360;g31408f77c04_0_29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g31408f77c04_0_296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62" name="Google Shape;362;g31408f77c04_0_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026" y="203063"/>
            <a:ext cx="1449748" cy="144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31408f77c04_0_317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368" name="Google Shape;368;g31408f77c04_0_317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369" name="Google Shape;369;g31408f77c04_0_317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g31408f77c04_0_317"/>
          <p:cNvSpPr/>
          <p:nvPr/>
        </p:nvSpPr>
        <p:spPr>
          <a:xfrm>
            <a:off x="4443375" y="1484850"/>
            <a:ext cx="4024596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71" name="Google Shape;371;g31408f77c04_0_317"/>
          <p:cNvSpPr/>
          <p:nvPr/>
        </p:nvSpPr>
        <p:spPr>
          <a:xfrm>
            <a:off x="560125" y="1484850"/>
            <a:ext cx="3547945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72" name="Google Shape;372;g31408f77c04_0_317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73" name="Google Shape;373;g31408f77c04_0_317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g31408f77c04_0_317"/>
          <p:cNvSpPr txBox="1"/>
          <p:nvPr/>
        </p:nvSpPr>
        <p:spPr>
          <a:xfrm>
            <a:off x="214850" y="1508625"/>
            <a:ext cx="41166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     10. SEO &amp; Accesibilidad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Buenas Prácticas de Accesibilidad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Usa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s" sz="1100">
                <a:solidFill>
                  <a:schemeClr val="dk1"/>
                </a:solidFill>
              </a:rPr>
              <a:t> en las imágenes para mejorar la accesibilidad.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Asegúrate de que se pueda navegar fácilmente con el teclado.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       SEO Básico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Usa metaetiquetas en el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s" sz="1100">
                <a:solidFill>
                  <a:schemeClr val="dk1"/>
                </a:solidFill>
              </a:rPr>
              <a:t> del HTML para optimizar el SEO.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Organiza los encabezados lógicamente usando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s" sz="1100">
                <a:solidFill>
                  <a:schemeClr val="dk1"/>
                </a:solidFill>
              </a:rPr>
              <a:t>, etc.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75" name="Google Shape;375;g31408f77c04_0_317"/>
          <p:cNvSpPr txBox="1"/>
          <p:nvPr/>
        </p:nvSpPr>
        <p:spPr>
          <a:xfrm>
            <a:off x="4396175" y="1508625"/>
            <a:ext cx="40245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 11. Git &amp; Github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Historial de Cambios en GitHub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Realiza commits regulares que documenten el progreso del proyecto.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Crea un repositorio en GitHub y sube el proyecto.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README.md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Documenta el propósito del proyecto, instrucciones de configuración, y cómo utilizarlo.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Incluye una breve guía de usuario y cualquier dependencia necesaria.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76" name="Google Shape;376;g31408f77c04_0_317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7" name="Google Shape;377;g31408f77c04_0_317"/>
          <p:cNvCxnSpPr/>
          <p:nvPr/>
        </p:nvCxnSpPr>
        <p:spPr>
          <a:xfrm flipH="1">
            <a:off x="4321850" y="1502425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g31408f77c04_0_317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79" name="Google Shape;379;g31408f77c04_0_317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380" name="Google Shape;380;g31408f77c04_0_31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381" name="Google Shape;381;g31408f77c04_0_31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g31408f77c04_0_317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83" name="Google Shape;383;g31408f77c04_0_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249" y="1351826"/>
            <a:ext cx="1122726" cy="6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g31408f77c04_0_338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389" name="Google Shape;389;g31408f77c04_0_338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390" name="Google Shape;390;g31408f77c04_0_338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g31408f77c04_0_338"/>
          <p:cNvSpPr/>
          <p:nvPr/>
        </p:nvSpPr>
        <p:spPr>
          <a:xfrm>
            <a:off x="560125" y="1484850"/>
            <a:ext cx="7725898" cy="364540"/>
          </a:xfrm>
          <a:custGeom>
            <a:rect b="b" l="l" r="r" t="t"/>
            <a:pathLst>
              <a:path extrusionOk="0" h="192116" w="1657918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</p:sp>
      <p:sp>
        <p:nvSpPr>
          <p:cNvPr id="392" name="Google Shape;392;g31408f77c04_0_338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3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Entrega de Proyecto</a:t>
            </a:r>
            <a:endParaRPr b="1" i="0" sz="35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93" name="Google Shape;393;g31408f77c04_0_338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g31408f77c04_0_338"/>
          <p:cNvSpPr txBox="1"/>
          <p:nvPr/>
        </p:nvSpPr>
        <p:spPr>
          <a:xfrm>
            <a:off x="485550" y="1532400"/>
            <a:ext cx="36372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12. Funcionalidad esperada del proyecto</a:t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Interactividad Completa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La página debe permitir al usuario ver productos, añadirlos al carrito, editar el carrito, y simular la compra.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Formulario de Contacto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Implementa un formulario funcional que envíe datos a través de Formspree.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95" name="Google Shape;395;g31408f77c04_0_338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6" name="Google Shape;396;g31408f77c04_0_338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97" name="Google Shape;397;g31408f77c04_0_338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398" name="Google Shape;398;g31408f77c04_0_33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399" name="Google Shape;399;g31408f77c04_0_33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g31408f77c04_0_338"/>
          <p:cNvSpPr/>
          <p:nvPr/>
        </p:nvSpPr>
        <p:spPr>
          <a:xfrm>
            <a:off x="748537" y="668181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g31408f77c04_0_338"/>
          <p:cNvSpPr txBox="1"/>
          <p:nvPr/>
        </p:nvSpPr>
        <p:spPr>
          <a:xfrm>
            <a:off x="4866150" y="1947925"/>
            <a:ext cx="3000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Diseño Responsivo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Asegúrate de que el diseño sea adaptable a diferentes tamaños de pantalla.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Persistencia del Carrito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El carrito debe mantenerse activo incluso si el usuario cierra o actualiza la página, usando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lang="es" sz="1100">
                <a:solidFill>
                  <a:schemeClr val="dk1"/>
                </a:solidFill>
              </a:rPr>
              <a:t> o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sessionStorage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02" name="Google Shape;402;g31408f77c04_0_338"/>
          <p:cNvCxnSpPr/>
          <p:nvPr/>
        </p:nvCxnSpPr>
        <p:spPr>
          <a:xfrm flipH="1">
            <a:off x="4418275" y="19758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3c7d123e_1_3"/>
          <p:cNvSpPr txBox="1"/>
          <p:nvPr/>
        </p:nvSpPr>
        <p:spPr>
          <a:xfrm>
            <a:off x="991325" y="981325"/>
            <a:ext cx="1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Clase  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14.</a:t>
            </a:r>
            <a:r>
              <a:rPr b="0" i="0" lang="es" sz="25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 </a:t>
            </a:r>
            <a:endParaRPr b="0" i="0" sz="25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243c7d123e_1_3"/>
          <p:cNvSpPr txBox="1"/>
          <p:nvPr/>
        </p:nvSpPr>
        <p:spPr>
          <a:xfrm>
            <a:off x="502825" y="2015025"/>
            <a:ext cx="2304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Asincronía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Consumo de API REST a través de fetch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Procesamiento de los datos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Incluir los datos consumidos y procesados por medio de fetch en nuestro proyecto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1" name="Google Shape;71;g2243c7d123e_1_3"/>
          <p:cNvSpPr txBox="1"/>
          <p:nvPr/>
        </p:nvSpPr>
        <p:spPr>
          <a:xfrm>
            <a:off x="1059425" y="1602775"/>
            <a:ext cx="2183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JS 6 -  Asincronía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243c7d123e_1_3"/>
          <p:cNvSpPr txBox="1"/>
          <p:nvPr/>
        </p:nvSpPr>
        <p:spPr>
          <a:xfrm>
            <a:off x="3658325" y="981325"/>
            <a:ext cx="1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Clase  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15.</a:t>
            </a:r>
            <a:r>
              <a:rPr b="0" i="0" lang="es" sz="25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 </a:t>
            </a:r>
            <a:endParaRPr b="0" i="0" sz="25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243c7d123e_1_3"/>
          <p:cNvSpPr txBox="1"/>
          <p:nvPr/>
        </p:nvSpPr>
        <p:spPr>
          <a:xfrm>
            <a:off x="3112375" y="2015025"/>
            <a:ext cx="252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Asincronía Desarrollo de un proyecto integrador que combine HTML, CSS, y JavaScript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Consumo de API REST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Incorporación y procesamiento de los datos en nuestro HTML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Incorporación de buenas prácticas de accesibilidad y SEO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0" i="0" lang="es" sz="9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Presentación del proyecto final</a:t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243c7d123e_1_3"/>
          <p:cNvSpPr txBox="1"/>
          <p:nvPr/>
        </p:nvSpPr>
        <p:spPr>
          <a:xfrm>
            <a:off x="3726425" y="1602775"/>
            <a:ext cx="2183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 API y Procesamiento de Datos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5" name="Google Shape;75;g2243c7d123e_1_3"/>
          <p:cNvSpPr txBox="1"/>
          <p:nvPr/>
        </p:nvSpPr>
        <p:spPr>
          <a:xfrm>
            <a:off x="6249125" y="981325"/>
            <a:ext cx="1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Clase  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16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r>
              <a:rPr b="0" i="0" lang="es" sz="25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 </a:t>
            </a:r>
            <a:endParaRPr b="0" i="0" sz="25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243c7d123e_1_3"/>
          <p:cNvSpPr txBox="1"/>
          <p:nvPr/>
        </p:nvSpPr>
        <p:spPr>
          <a:xfrm>
            <a:off x="5703175" y="2015025"/>
            <a:ext cx="2520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lang="es" sz="9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Presentación y revisión de los proyectos finales</a:t>
            </a:r>
            <a:endParaRPr sz="9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9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Feedback personalizado a cada proyecto</a:t>
            </a:r>
            <a:endParaRPr sz="9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9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Comparación con proyectos profesionales</a:t>
            </a:r>
            <a:endParaRPr sz="9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9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Despedida y recomendaciones para el futuro</a:t>
            </a:r>
            <a:endParaRPr sz="9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chivo Thin"/>
              <a:buAutoNum type="arabicPeriod"/>
            </a:pPr>
            <a:r>
              <a:t/>
            </a:r>
            <a:endParaRPr sz="9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243c7d123e_1_3"/>
          <p:cNvSpPr txBox="1"/>
          <p:nvPr/>
        </p:nvSpPr>
        <p:spPr>
          <a:xfrm>
            <a:off x="6317225" y="1602775"/>
            <a:ext cx="2183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 </a:t>
            </a:r>
            <a:r>
              <a:rPr lang="es" sz="1200">
                <a:solidFill>
                  <a:srgbClr val="FFFFFF"/>
                </a:solidFill>
                <a:latin typeface="Archivo Thin"/>
                <a:ea typeface="Archivo Thin"/>
                <a:cs typeface="Archivo Thin"/>
                <a:sym typeface="Archivo Thin"/>
              </a:rPr>
              <a:t>Revisión final y despedida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g3119a6daebb_0_20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" name="Google Shape;83;g3119a6daebb_0_20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84" name="Google Shape;84;g3119a6daebb_0_2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5" name="Google Shape;85;g3119a6daebb_0_2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6;g3119a6daebb_0_20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119a6daebb_0_20"/>
          <p:cNvSpPr txBox="1"/>
          <p:nvPr/>
        </p:nvSpPr>
        <p:spPr>
          <a:xfrm>
            <a:off x="638575" y="5007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¿Qué es una API REST?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3119a6daebb_0_20"/>
          <p:cNvSpPr txBox="1"/>
          <p:nvPr/>
        </p:nvSpPr>
        <p:spPr>
          <a:xfrm>
            <a:off x="550350" y="13399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Comunicación entre aplicaciones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Definición de API: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API es una interfaz que permite la comunicación entre diferentes aplicaciones.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API REST: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es un tipo de API que usa HTTP para acceder y manipular datos en un servidor.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Aplicación en E-commerce: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un sitio de E-commerce, una API REST permite acceder a catálogos de productos, realizar operaciones de carrito de compras y más.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89" name="Google Shape;89;g3119a6daebb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200" y="3040450"/>
            <a:ext cx="57340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g3148f7b540e_0_0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" name="Google Shape;95;g3148f7b540e_0_0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96" name="Google Shape;96;g3148f7b540e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97" name="Google Shape;97;g3148f7b540e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g3148f7b540e_0_0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148f7b540e_0_0"/>
          <p:cNvSpPr txBox="1"/>
          <p:nvPr/>
        </p:nvSpPr>
        <p:spPr>
          <a:xfrm>
            <a:off x="638575" y="5007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Ejemplos de Uso en Empresas de Tecnología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3148f7b540e_0_0"/>
          <p:cNvSpPr txBox="1"/>
          <p:nvPr/>
        </p:nvSpPr>
        <p:spPr>
          <a:xfrm>
            <a:off x="550350" y="13399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Redes Sociales</a:t>
            </a:r>
            <a:r>
              <a:rPr lang="es" sz="1300">
                <a:solidFill>
                  <a:schemeClr val="dk1"/>
                </a:solidFill>
              </a:rPr>
              <a:t>: Facebook, Twitter e Instagram ofrecen APIs que permiten acceder a perfiles, publicaciones y seguidores.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E-commerce</a:t>
            </a:r>
            <a:r>
              <a:rPr lang="es" sz="1300">
                <a:solidFill>
                  <a:schemeClr val="dk1"/>
                </a:solidFill>
              </a:rPr>
              <a:t>: Plataformas como Amazon y eBay usan APIs para facilitar la integración de productos, precios y disponibilidad en tiendas online externas.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Mapas y Geolocalización</a:t>
            </a:r>
            <a:r>
              <a:rPr lang="es" sz="1300">
                <a:solidFill>
                  <a:schemeClr val="dk1"/>
                </a:solidFill>
              </a:rPr>
              <a:t>: Google Maps y OpenStreetMap tienen APIs que permiten a las aplicaciones obtener información geográfica, rutas y mapas en tiempo real.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Pago y Autenticación</a:t>
            </a:r>
            <a:r>
              <a:rPr lang="es" sz="1300">
                <a:solidFill>
                  <a:schemeClr val="dk1"/>
                </a:solidFill>
              </a:rPr>
              <a:t>: PayPal, Stripe, y MercadoPago ofrecen APIs para gestionar pagos seguros y verificar identidades.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 sz="1300">
                <a:solidFill>
                  <a:schemeClr val="dk1"/>
                </a:solidFill>
              </a:rPr>
              <a:t>Noticias y Entretenimiento</a:t>
            </a:r>
            <a:r>
              <a:rPr lang="es" sz="1300">
                <a:solidFill>
                  <a:schemeClr val="dk1"/>
                </a:solidFill>
              </a:rPr>
              <a:t>: APIs como las de Spotify y YouTube permiten que las aplicaciones integren contenido musical o audiovisual.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g3148f7b540e_0_11"/>
          <p:cNvCxnSpPr/>
          <p:nvPr/>
        </p:nvCxnSpPr>
        <p:spPr>
          <a:xfrm flipH="1" rot="10800000">
            <a:off x="714775" y="10351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" name="Google Shape;106;g3148f7b540e_0_11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07" name="Google Shape;107;g3148f7b540e_0_11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8" name="Google Shape;108;g3148f7b540e_0_11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g3148f7b540e_0_11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148f7b540e_0_11"/>
          <p:cNvSpPr txBox="1"/>
          <p:nvPr/>
        </p:nvSpPr>
        <p:spPr>
          <a:xfrm>
            <a:off x="687150" y="40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Json vs Xml</a:t>
            </a:r>
            <a:endParaRPr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3148f7b540e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425" y="1109350"/>
            <a:ext cx="4659500" cy="33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148f7b540e_0_11"/>
          <p:cNvSpPr txBox="1"/>
          <p:nvPr/>
        </p:nvSpPr>
        <p:spPr>
          <a:xfrm>
            <a:off x="550350" y="1339975"/>
            <a:ext cx="35058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La Evolución de APIs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En los inicios del desarrollo web, </a:t>
            </a:r>
            <a:r>
              <a:rPr b="1" lang="es" sz="1100">
                <a:solidFill>
                  <a:schemeClr val="dk1"/>
                </a:solidFill>
              </a:rPr>
              <a:t>XML</a:t>
            </a:r>
            <a:r>
              <a:rPr lang="es" sz="1100">
                <a:solidFill>
                  <a:schemeClr val="dk1"/>
                </a:solidFill>
              </a:rPr>
              <a:t> era el formato estándar para compartir datos en APIs. Sin embargo, </a:t>
            </a:r>
            <a:r>
              <a:rPr b="1" lang="es" sz="1100">
                <a:solidFill>
                  <a:schemeClr val="dk1"/>
                </a:solidFill>
              </a:rPr>
              <a:t>JSON</a:t>
            </a:r>
            <a:r>
              <a:rPr lang="es" sz="1100">
                <a:solidFill>
                  <a:schemeClr val="dk1"/>
                </a:solidFill>
              </a:rPr>
              <a:t> se volvió preferido por su simplicidad, menor tamaño y compatibilidad directa con JavaScript, facilitando la velocidad y eficiencia en aplicaciones modernas. Hoy, JSON es el formato más usado en APIs REST.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g3119a6daebb_0_75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g3119a6daebb_0_75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19" name="Google Shape;119;g3119a6daebb_0_7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20" name="Google Shape;120;g3119a6daebb_0_7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g3119a6daebb_0_75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119a6daebb_0_75"/>
          <p:cNvSpPr txBox="1"/>
          <p:nvPr/>
        </p:nvSpPr>
        <p:spPr>
          <a:xfrm>
            <a:off x="638575" y="5007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Consumo de API en JavaScript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3119a6daebb_0_75"/>
          <p:cNvSpPr txBox="1"/>
          <p:nvPr/>
        </p:nvSpPr>
        <p:spPr>
          <a:xfrm>
            <a:off x="898250" y="14630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Función fetch()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Uso de fetch(): Realiza solicitudes HTTP de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manera asíncrona.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 Narrow"/>
              <a:buChar char="●"/>
            </a:pP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'https://fakestoreapi.com/products'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 Narrow"/>
              <a:buChar char="●"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Convertir respuesta a JSON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 Narrow"/>
              <a:buChar char="●"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})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Manipular los datos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 Narrow"/>
              <a:buChar char="●"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'Error:'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});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Manejo de errores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4" name="Google Shape;124;g3119a6daebb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1447800"/>
            <a:ext cx="3429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g3119a6daebb_0_85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" name="Google Shape;130;g3119a6daebb_0_85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31" name="Google Shape;131;g3119a6daebb_0_8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32" name="Google Shape;132;g3119a6daebb_0_8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3" name="Google Shape;133;g3119a6daebb_0_85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19a6daebb_0_85"/>
          <p:cNvSpPr txBox="1"/>
          <p:nvPr/>
        </p:nvSpPr>
        <p:spPr>
          <a:xfrm>
            <a:off x="638575" y="5007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Procesamiento de Datos en HTML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g3119a6daebb_0_85"/>
          <p:cNvSpPr txBox="1"/>
          <p:nvPr/>
        </p:nvSpPr>
        <p:spPr>
          <a:xfrm>
            <a:off x="669650" y="1005875"/>
            <a:ext cx="80433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Renderizado dinámico de productos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Renderizado en HTML: usar JavaScript para insertar datos dinámicamente en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 para mostrar productos: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'https://fakestoreapi.com/products'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6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productosContainer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"productos-container"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6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productosContainer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&lt;div class="card"&gt;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&lt;img src="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alt="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&lt;h3&gt;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&lt;p&gt;Precio: $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&lt;button onclick="addToCart(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)"&gt;Añadir al carrito&lt;/button&gt;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&lt;/div&gt;</a:t>
            </a:r>
            <a:endParaRPr sz="6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`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6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 al obtener productos:"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6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3119a6daebb_0_243"/>
          <p:cNvCxnSpPr/>
          <p:nvPr/>
        </p:nvCxnSpPr>
        <p:spPr>
          <a:xfrm flipH="1" rot="10800000">
            <a:off x="714775" y="1339975"/>
            <a:ext cx="5129700" cy="33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g3119a6daebb_0_243"/>
          <p:cNvGrpSpPr/>
          <p:nvPr/>
        </p:nvGrpSpPr>
        <p:grpSpPr>
          <a:xfrm>
            <a:off x="8060379" y="344475"/>
            <a:ext cx="670072" cy="721457"/>
            <a:chOff x="0" y="-9525"/>
            <a:chExt cx="354123" cy="394843"/>
          </a:xfrm>
        </p:grpSpPr>
        <p:sp>
          <p:nvSpPr>
            <p:cNvPr id="142" name="Google Shape;142;g3119a6daebb_0_24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43" name="Google Shape;143;g3119a6daebb_0_24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g3119a6daebb_0_243" title="Archivo:JavaScript-logo.pn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088" y="463882"/>
            <a:ext cx="482650" cy="4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119a6daebb_0_243"/>
          <p:cNvSpPr txBox="1"/>
          <p:nvPr/>
        </p:nvSpPr>
        <p:spPr>
          <a:xfrm>
            <a:off x="714775" y="576975"/>
            <a:ext cx="804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Buenas Prácticas de Accesibilidad y SEO</a:t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119a6daebb_0_243"/>
          <p:cNvSpPr txBox="1"/>
          <p:nvPr/>
        </p:nvSpPr>
        <p:spPr>
          <a:xfrm>
            <a:off x="593450" y="146307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Mejorando la experiencia y visibilidad del sitio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Añadir etiquetas alt a las imágenes.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Navegación accesible con teclado.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Uso de etiquetas semánticas (&lt;header&gt;, &lt;main&gt;, &lt;footer&gt;) para organizar el contenido.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Uso de metaetiquetas (&lt;meta name="description" content="..."&gt;).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Encabezados (&lt;h1&gt;, &lt;h2&gt;) para resaltar la jerarquía del contenido.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47" name="Google Shape;147;g3119a6daebb_0_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75" y="1463075"/>
            <a:ext cx="1990024" cy="1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