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rchivo Narrow"/>
      <p:regular r:id="rId17"/>
      <p:bold r:id="rId18"/>
      <p:italic r:id="rId19"/>
      <p:boldItalic r:id="rId20"/>
    </p:embeddedFont>
    <p:embeddedFont>
      <p:font typeface="Archivo Medium"/>
      <p:regular r:id="rId21"/>
      <p:bold r:id="rId22"/>
      <p:italic r:id="rId23"/>
      <p:boldItalic r:id="rId24"/>
    </p:embeddedFont>
    <p:embeddedFont>
      <p:font typeface="Archivo"/>
      <p:regular r:id="rId25"/>
      <p:bold r:id="rId26"/>
      <p:italic r:id="rId27"/>
      <p:boldItalic r:id="rId28"/>
    </p:embeddedFont>
    <p:embeddedFont>
      <p:font typeface="Archivo Black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chivoNarrow-boldItalic.fntdata"/><Relationship Id="rId22" Type="http://schemas.openxmlformats.org/officeDocument/2006/relationships/font" Target="fonts/ArchivoMedium-bold.fntdata"/><Relationship Id="rId21" Type="http://schemas.openxmlformats.org/officeDocument/2006/relationships/font" Target="fonts/ArchivoMedium-regular.fntdata"/><Relationship Id="rId24" Type="http://schemas.openxmlformats.org/officeDocument/2006/relationships/font" Target="fonts/ArchivoMedium-boldItalic.fntdata"/><Relationship Id="rId23" Type="http://schemas.openxmlformats.org/officeDocument/2006/relationships/font" Target="fonts/Archivo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rchivo-bold.fntdata"/><Relationship Id="rId25" Type="http://schemas.openxmlformats.org/officeDocument/2006/relationships/font" Target="fonts/Archivo-regular.fntdata"/><Relationship Id="rId28" Type="http://schemas.openxmlformats.org/officeDocument/2006/relationships/font" Target="fonts/Archivo-boldItalic.fntdata"/><Relationship Id="rId27" Type="http://schemas.openxmlformats.org/officeDocument/2006/relationships/font" Target="fonts/Archiv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rchivoBlack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rchivoNarrow-regular.fntdata"/><Relationship Id="rId16" Type="http://schemas.openxmlformats.org/officeDocument/2006/relationships/slide" Target="slides/slide11.xml"/><Relationship Id="rId19" Type="http://schemas.openxmlformats.org/officeDocument/2006/relationships/font" Target="fonts/ArchivoNarrow-italic.fntdata"/><Relationship Id="rId18" Type="http://schemas.openxmlformats.org/officeDocument/2006/relationships/font" Target="fonts/ArchivoNarrow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27db93e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2f27db93e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f4851c7634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2f4851c7634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Este es el formato en el que se mostrara la “Ruta de avance”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f4851c7634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2f4851c7634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Este es el formato en el que se mostrara la “Ruta de avance”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20717153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g220717153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Este es el formato en el que se mostrara la “Ruta de avance”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f27db93eb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2f27db93eb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4851c763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2f4851c763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Este es el formato en el que se mostrara la “Ruta de avance”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f4851c763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2f4851c763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Este es el formato en el que se mostrara la “Ruta de avance”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f27db93eb5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2f27db93eb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f4851c763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2f4851c763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Este es el formato en el que se mostrara la “Ruta de avance”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f4851c7634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2f4851c763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Este es el formato en el que se mostrara la “Ruta de avance”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f27db93eb5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2f27db93eb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08950" y="1934525"/>
            <a:ext cx="8256900" cy="11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1" lang="es" sz="6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Ruta de Aprendizaje</a:t>
            </a:r>
            <a:endParaRPr b="1" i="0" sz="6000" u="none" cap="none" strike="noStrike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434650" y="3127250"/>
            <a:ext cx="42747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s" sz="18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Clase 04 - “Introducción a CSS”</a:t>
            </a:r>
            <a:endParaRPr b="1" i="0" sz="1800" u="none" cap="none" strike="noStrike"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0454750" y="1472825"/>
            <a:ext cx="491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/>
        </p:nvSpPr>
        <p:spPr>
          <a:xfrm>
            <a:off x="1382850" y="398575"/>
            <a:ext cx="40905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1" i="0" lang="es" sz="3500" u="none" cap="none" strike="noStrik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Ruta de Avance</a:t>
            </a:r>
            <a:endParaRPr b="1" i="0" sz="3500" u="none" cap="none" strike="noStrike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cxnSp>
        <p:nvCxnSpPr>
          <p:cNvPr id="187" name="Google Shape;187;p22"/>
          <p:cNvCxnSpPr/>
          <p:nvPr/>
        </p:nvCxnSpPr>
        <p:spPr>
          <a:xfrm>
            <a:off x="560125" y="1438700"/>
            <a:ext cx="5237400" cy="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8" name="Google Shape;188;p22"/>
          <p:cNvSpPr txBox="1"/>
          <p:nvPr/>
        </p:nvSpPr>
        <p:spPr>
          <a:xfrm>
            <a:off x="560125" y="1737225"/>
            <a:ext cx="392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Asincronía y Consumo de API REST</a:t>
            </a:r>
            <a:endParaRPr b="1" sz="160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89" name="Google Shape;189;p22"/>
          <p:cNvSpPr txBox="1"/>
          <p:nvPr/>
        </p:nvSpPr>
        <p:spPr>
          <a:xfrm>
            <a:off x="393350" y="2329400"/>
            <a:ext cx="4090500" cy="13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AutoNum type="arabicPeriod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Utilización de  fetch para obtener datos de una API pública y mostrarlos en la sección main del HTML.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AutoNum type="arabicPeriod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Procesar los datos obtenidos de la API para organizarlos en cards, aplicando Flexbox o Grid para mantener la coherencia en el diseño.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grpSp>
        <p:nvGrpSpPr>
          <p:cNvPr id="190" name="Google Shape;190;p22"/>
          <p:cNvGrpSpPr/>
          <p:nvPr/>
        </p:nvGrpSpPr>
        <p:grpSpPr>
          <a:xfrm>
            <a:off x="633775" y="616800"/>
            <a:ext cx="748983" cy="741681"/>
            <a:chOff x="0" y="0"/>
            <a:chExt cx="1867789" cy="1845437"/>
          </a:xfrm>
        </p:grpSpPr>
        <p:sp>
          <p:nvSpPr>
            <p:cNvPr id="191" name="Google Shape;191;p22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192" name="Google Shape;192;p22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" name="Google Shape;193;p22"/>
          <p:cNvSpPr/>
          <p:nvPr/>
        </p:nvSpPr>
        <p:spPr>
          <a:xfrm>
            <a:off x="746366" y="692366"/>
            <a:ext cx="524166" cy="524166"/>
          </a:xfrm>
          <a:custGeom>
            <a:rect b="b" l="l" r="r" t="t"/>
            <a:pathLst>
              <a:path extrusionOk="0" h="979750" w="979750">
                <a:moveTo>
                  <a:pt x="0" y="0"/>
                </a:moveTo>
                <a:lnTo>
                  <a:pt x="979750" y="0"/>
                </a:lnTo>
                <a:lnTo>
                  <a:pt x="979750" y="979750"/>
                </a:lnTo>
                <a:lnTo>
                  <a:pt x="0" y="9797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94" name="Google Shape;194;p22"/>
          <p:cNvGrpSpPr/>
          <p:nvPr/>
        </p:nvGrpSpPr>
        <p:grpSpPr>
          <a:xfrm>
            <a:off x="1527359" y="1003509"/>
            <a:ext cx="3147557" cy="382815"/>
            <a:chOff x="0" y="-9525"/>
            <a:chExt cx="1657918" cy="201641"/>
          </a:xfrm>
        </p:grpSpPr>
        <p:sp>
          <p:nvSpPr>
            <p:cNvPr id="195" name="Google Shape;195;p22"/>
            <p:cNvSpPr/>
            <p:nvPr/>
          </p:nvSpPr>
          <p:spPr>
            <a:xfrm>
              <a:off x="0" y="0"/>
              <a:ext cx="1657918" cy="192116"/>
            </a:xfrm>
            <a:custGeom>
              <a:rect b="b" l="l" r="r" t="t"/>
              <a:pathLst>
                <a:path extrusionOk="0" h="192116" w="1657918">
                  <a:moveTo>
                    <a:pt x="0" y="0"/>
                  </a:moveTo>
                  <a:lnTo>
                    <a:pt x="1657918" y="0"/>
                  </a:lnTo>
                  <a:lnTo>
                    <a:pt x="1657918" y="192116"/>
                  </a:lnTo>
                  <a:lnTo>
                    <a:pt x="0" y="192116"/>
                  </a:lnTo>
                  <a:close/>
                </a:path>
              </a:pathLst>
            </a:custGeom>
            <a:solidFill>
              <a:srgbClr val="FFAB40">
                <a:alpha val="50590"/>
              </a:srgbClr>
            </a:solidFill>
            <a:ln>
              <a:noFill/>
            </a:ln>
          </p:spPr>
        </p:sp>
        <p:sp>
          <p:nvSpPr>
            <p:cNvPr id="196" name="Google Shape;196;p22"/>
            <p:cNvSpPr txBox="1"/>
            <p:nvPr/>
          </p:nvSpPr>
          <p:spPr>
            <a:xfrm>
              <a:off x="0" y="-9525"/>
              <a:ext cx="1657800" cy="2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7" name="Google Shape;197;p22"/>
          <p:cNvSpPr/>
          <p:nvPr/>
        </p:nvSpPr>
        <p:spPr>
          <a:xfrm>
            <a:off x="1527359" y="1044825"/>
            <a:ext cx="300187" cy="300187"/>
          </a:xfrm>
          <a:custGeom>
            <a:rect b="b" l="l" r="r" t="t"/>
            <a:pathLst>
              <a:path extrusionOk="0" h="600374" w="600374">
                <a:moveTo>
                  <a:pt x="0" y="0"/>
                </a:moveTo>
                <a:lnTo>
                  <a:pt x="600374" y="0"/>
                </a:lnTo>
                <a:lnTo>
                  <a:pt x="600374" y="600373"/>
                </a:lnTo>
                <a:lnTo>
                  <a:pt x="0" y="6003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8" name="Google Shape;198;p22"/>
          <p:cNvSpPr txBox="1"/>
          <p:nvPr/>
        </p:nvSpPr>
        <p:spPr>
          <a:xfrm>
            <a:off x="1827546" y="1035301"/>
            <a:ext cx="2847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s" sz="2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Optativos | No entregables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2"/>
          <p:cNvSpPr txBox="1"/>
          <p:nvPr/>
        </p:nvSpPr>
        <p:spPr>
          <a:xfrm>
            <a:off x="4483850" y="1737225"/>
            <a:ext cx="445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Carrito de compras</a:t>
            </a:r>
            <a:endParaRPr b="1" sz="160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00" name="Google Shape;200;p22"/>
          <p:cNvSpPr txBox="1"/>
          <p:nvPr/>
        </p:nvSpPr>
        <p:spPr>
          <a:xfrm>
            <a:off x="4674925" y="2217850"/>
            <a:ext cx="3923700" cy="13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AutoNum type="arabicPeriod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Debemos tener implementado un carrito de compras que permita a los usuarios añadir productos desde las cards, utilizando localStorage y sessionStorage para almacenar la información del carrito.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AutoNum type="arabicPeriod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Los productos en el carrito se deben poder visualizar, editar (cambiar la cantidad) y eliminar.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AutoNum type="arabicPeriod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La información debe mantenerse después de recargar la página.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cxnSp>
        <p:nvCxnSpPr>
          <p:cNvPr id="201" name="Google Shape;201;p22"/>
          <p:cNvCxnSpPr/>
          <p:nvPr/>
        </p:nvCxnSpPr>
        <p:spPr>
          <a:xfrm flipH="1">
            <a:off x="4474250" y="1737250"/>
            <a:ext cx="9600" cy="2161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/>
        </p:nvSpPr>
        <p:spPr>
          <a:xfrm>
            <a:off x="1382850" y="398575"/>
            <a:ext cx="40905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1" i="0" lang="es" sz="3500" u="none" cap="none" strike="noStrik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Ruta de Avance</a:t>
            </a:r>
            <a:endParaRPr b="1" i="0" sz="3500" u="none" cap="none" strike="noStrike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cxnSp>
        <p:nvCxnSpPr>
          <p:cNvPr id="207" name="Google Shape;207;p23"/>
          <p:cNvCxnSpPr/>
          <p:nvPr/>
        </p:nvCxnSpPr>
        <p:spPr>
          <a:xfrm>
            <a:off x="560125" y="1438700"/>
            <a:ext cx="5237400" cy="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8" name="Google Shape;208;p23"/>
          <p:cNvSpPr txBox="1"/>
          <p:nvPr/>
        </p:nvSpPr>
        <p:spPr>
          <a:xfrm>
            <a:off x="3063450" y="1491075"/>
            <a:ext cx="335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Proyecto Integrador Final</a:t>
            </a:r>
            <a:endParaRPr b="1" sz="160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grpSp>
        <p:nvGrpSpPr>
          <p:cNvPr id="209" name="Google Shape;209;p23"/>
          <p:cNvGrpSpPr/>
          <p:nvPr/>
        </p:nvGrpSpPr>
        <p:grpSpPr>
          <a:xfrm>
            <a:off x="633775" y="616800"/>
            <a:ext cx="748983" cy="741681"/>
            <a:chOff x="0" y="0"/>
            <a:chExt cx="1867789" cy="1845437"/>
          </a:xfrm>
        </p:grpSpPr>
        <p:sp>
          <p:nvSpPr>
            <p:cNvPr id="210" name="Google Shape;210;p23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211" name="Google Shape;211;p23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" name="Google Shape;212;p23"/>
          <p:cNvSpPr/>
          <p:nvPr/>
        </p:nvSpPr>
        <p:spPr>
          <a:xfrm>
            <a:off x="746366" y="692366"/>
            <a:ext cx="524166" cy="524166"/>
          </a:xfrm>
          <a:custGeom>
            <a:rect b="b" l="l" r="r" t="t"/>
            <a:pathLst>
              <a:path extrusionOk="0" h="979750" w="979750">
                <a:moveTo>
                  <a:pt x="0" y="0"/>
                </a:moveTo>
                <a:lnTo>
                  <a:pt x="979750" y="0"/>
                </a:lnTo>
                <a:lnTo>
                  <a:pt x="979750" y="979750"/>
                </a:lnTo>
                <a:lnTo>
                  <a:pt x="0" y="9797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13" name="Google Shape;213;p23"/>
          <p:cNvGrpSpPr/>
          <p:nvPr/>
        </p:nvGrpSpPr>
        <p:grpSpPr>
          <a:xfrm>
            <a:off x="1527359" y="1003509"/>
            <a:ext cx="3147557" cy="382815"/>
            <a:chOff x="0" y="-9525"/>
            <a:chExt cx="1657918" cy="201641"/>
          </a:xfrm>
        </p:grpSpPr>
        <p:sp>
          <p:nvSpPr>
            <p:cNvPr id="214" name="Google Shape;214;p23"/>
            <p:cNvSpPr/>
            <p:nvPr/>
          </p:nvSpPr>
          <p:spPr>
            <a:xfrm>
              <a:off x="0" y="0"/>
              <a:ext cx="1657918" cy="192116"/>
            </a:xfrm>
            <a:custGeom>
              <a:rect b="b" l="l" r="r" t="t"/>
              <a:pathLst>
                <a:path extrusionOk="0" h="192116" w="1657918">
                  <a:moveTo>
                    <a:pt x="0" y="0"/>
                  </a:moveTo>
                  <a:lnTo>
                    <a:pt x="1657918" y="0"/>
                  </a:lnTo>
                  <a:lnTo>
                    <a:pt x="1657918" y="192116"/>
                  </a:lnTo>
                  <a:lnTo>
                    <a:pt x="0" y="192116"/>
                  </a:lnTo>
                  <a:close/>
                </a:path>
              </a:pathLst>
            </a:custGeom>
            <a:solidFill>
              <a:srgbClr val="FFAB40">
                <a:alpha val="50590"/>
              </a:srgbClr>
            </a:solidFill>
            <a:ln>
              <a:noFill/>
            </a:ln>
          </p:spPr>
        </p:sp>
        <p:sp>
          <p:nvSpPr>
            <p:cNvPr id="215" name="Google Shape;215;p23"/>
            <p:cNvSpPr txBox="1"/>
            <p:nvPr/>
          </p:nvSpPr>
          <p:spPr>
            <a:xfrm>
              <a:off x="0" y="-9525"/>
              <a:ext cx="1657800" cy="2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6" name="Google Shape;216;p23"/>
          <p:cNvSpPr/>
          <p:nvPr/>
        </p:nvSpPr>
        <p:spPr>
          <a:xfrm>
            <a:off x="1527359" y="1044825"/>
            <a:ext cx="300187" cy="300187"/>
          </a:xfrm>
          <a:custGeom>
            <a:rect b="b" l="l" r="r" t="t"/>
            <a:pathLst>
              <a:path extrusionOk="0" h="600374" w="600374">
                <a:moveTo>
                  <a:pt x="0" y="0"/>
                </a:moveTo>
                <a:lnTo>
                  <a:pt x="600374" y="0"/>
                </a:lnTo>
                <a:lnTo>
                  <a:pt x="600374" y="600373"/>
                </a:lnTo>
                <a:lnTo>
                  <a:pt x="0" y="6003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7" name="Google Shape;217;p23"/>
          <p:cNvSpPr txBox="1"/>
          <p:nvPr/>
        </p:nvSpPr>
        <p:spPr>
          <a:xfrm>
            <a:off x="1827546" y="1035301"/>
            <a:ext cx="2847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s" sz="2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Optativos | No entregables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3"/>
          <p:cNvSpPr txBox="1"/>
          <p:nvPr/>
        </p:nvSpPr>
        <p:spPr>
          <a:xfrm>
            <a:off x="379675" y="1965125"/>
            <a:ext cx="4090500" cy="13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Char char="●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Las páginas deben estar estructuradas correctamente utilizando etiquetas semánticas.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Char char="●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Implementar al menos una animación CSS para mejorar la experiencia del usuario.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Char char="●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Utilizar fuentes personalizadas de Google Fonts.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Char char="●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El CSS debe estar embebido, aplicando estilos que incluyan el uso de Flexbox o Grid para un diseño responsivo.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219" name="Google Shape;219;p23"/>
          <p:cNvSpPr txBox="1"/>
          <p:nvPr/>
        </p:nvSpPr>
        <p:spPr>
          <a:xfrm>
            <a:off x="4558325" y="1965125"/>
            <a:ext cx="4090500" cy="13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Char char="●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Incluir un navbar creado con Flexbox.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Char char="●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Consumir una API REST mediante fetch.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Char char="●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Mostrar elementos dinámicos en el HTML a partir de datos JSON.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Char char="●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Utilizar la manipulación del DOM para integrar los datos obtenidos en la interfaz.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Char char="●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El proyecto debe estar subido a GitHub con un historial de commits que documenten el progreso.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1382850" y="398575"/>
            <a:ext cx="40905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1" i="0" lang="es" sz="3500" u="none" cap="none" strike="noStrik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Ruta de Avance</a:t>
            </a:r>
            <a:endParaRPr b="1" i="0" sz="3500" u="none" cap="none" strike="noStrike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cxnSp>
        <p:nvCxnSpPr>
          <p:cNvPr id="62" name="Google Shape;62;p14"/>
          <p:cNvCxnSpPr/>
          <p:nvPr/>
        </p:nvCxnSpPr>
        <p:spPr>
          <a:xfrm>
            <a:off x="560125" y="1438700"/>
            <a:ext cx="5237400" cy="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4"/>
          <p:cNvSpPr txBox="1"/>
          <p:nvPr/>
        </p:nvSpPr>
        <p:spPr>
          <a:xfrm>
            <a:off x="703225" y="1550125"/>
            <a:ext cx="344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16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Estructura básica HTML</a:t>
            </a:r>
            <a:endParaRPr b="1" sz="160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569600" y="1823675"/>
            <a:ext cx="3840600" cy="13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AutoNum type="arabicPeriod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El 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proyecto 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ya debe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tener la estructura básica HTML dividida en etiquetas semánticas estructurales.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AutoNum type="arabicPeriod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Inclusión de un archivo README.md que explique brevemente el propósito de la página.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601200" y="1550125"/>
            <a:ext cx="418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Contenido Multimedia y Navegación</a:t>
            </a:r>
            <a:endParaRPr b="1" sz="160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4391750" y="1919425"/>
            <a:ext cx="4398900" cy="13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AutoNum type="arabicPeriod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Debe incluir al menos un archivo multimedia (imagen, video o audio) correctamente integrado en la página.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AutoNum type="arabicPeriod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Implementación de una lista de enlaces que simule una navegación interna en la página (Inicio, Productos, Contacto, etc.).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grpSp>
        <p:nvGrpSpPr>
          <p:cNvPr id="67" name="Google Shape;67;p14"/>
          <p:cNvGrpSpPr/>
          <p:nvPr/>
        </p:nvGrpSpPr>
        <p:grpSpPr>
          <a:xfrm>
            <a:off x="633775" y="616800"/>
            <a:ext cx="748983" cy="741681"/>
            <a:chOff x="0" y="0"/>
            <a:chExt cx="1867789" cy="1845437"/>
          </a:xfrm>
        </p:grpSpPr>
        <p:sp>
          <p:nvSpPr>
            <p:cNvPr id="68" name="Google Shape;68;p14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69" name="Google Shape;69;p14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14"/>
          <p:cNvSpPr/>
          <p:nvPr/>
        </p:nvSpPr>
        <p:spPr>
          <a:xfrm>
            <a:off x="746366" y="692366"/>
            <a:ext cx="524166" cy="524166"/>
          </a:xfrm>
          <a:custGeom>
            <a:rect b="b" l="l" r="r" t="t"/>
            <a:pathLst>
              <a:path extrusionOk="0" h="979750" w="979750">
                <a:moveTo>
                  <a:pt x="0" y="0"/>
                </a:moveTo>
                <a:lnTo>
                  <a:pt x="979750" y="0"/>
                </a:lnTo>
                <a:lnTo>
                  <a:pt x="979750" y="979750"/>
                </a:lnTo>
                <a:lnTo>
                  <a:pt x="0" y="9797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71" name="Google Shape;71;p14"/>
          <p:cNvGrpSpPr/>
          <p:nvPr/>
        </p:nvGrpSpPr>
        <p:grpSpPr>
          <a:xfrm>
            <a:off x="1527359" y="1003509"/>
            <a:ext cx="3147557" cy="382815"/>
            <a:chOff x="0" y="-9525"/>
            <a:chExt cx="1657918" cy="201641"/>
          </a:xfrm>
        </p:grpSpPr>
        <p:sp>
          <p:nvSpPr>
            <p:cNvPr id="72" name="Google Shape;72;p14"/>
            <p:cNvSpPr/>
            <p:nvPr/>
          </p:nvSpPr>
          <p:spPr>
            <a:xfrm>
              <a:off x="0" y="0"/>
              <a:ext cx="1657918" cy="192116"/>
            </a:xfrm>
            <a:custGeom>
              <a:rect b="b" l="l" r="r" t="t"/>
              <a:pathLst>
                <a:path extrusionOk="0" h="192116" w="1657918">
                  <a:moveTo>
                    <a:pt x="0" y="0"/>
                  </a:moveTo>
                  <a:lnTo>
                    <a:pt x="1657918" y="0"/>
                  </a:lnTo>
                  <a:lnTo>
                    <a:pt x="1657918" y="192116"/>
                  </a:lnTo>
                  <a:lnTo>
                    <a:pt x="0" y="192116"/>
                  </a:lnTo>
                  <a:close/>
                </a:path>
              </a:pathLst>
            </a:custGeom>
            <a:solidFill>
              <a:srgbClr val="FFAB40">
                <a:alpha val="50590"/>
              </a:srgbClr>
            </a:solidFill>
            <a:ln>
              <a:noFill/>
            </a:ln>
          </p:spPr>
        </p:sp>
        <p:sp>
          <p:nvSpPr>
            <p:cNvPr id="73" name="Google Shape;73;p14"/>
            <p:cNvSpPr txBox="1"/>
            <p:nvPr/>
          </p:nvSpPr>
          <p:spPr>
            <a:xfrm>
              <a:off x="0" y="-9525"/>
              <a:ext cx="1657800" cy="2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" name="Google Shape;74;p14"/>
          <p:cNvSpPr/>
          <p:nvPr/>
        </p:nvSpPr>
        <p:spPr>
          <a:xfrm>
            <a:off x="1527359" y="1044825"/>
            <a:ext cx="300187" cy="300187"/>
          </a:xfrm>
          <a:custGeom>
            <a:rect b="b" l="l" r="r" t="t"/>
            <a:pathLst>
              <a:path extrusionOk="0" h="600374" w="600374">
                <a:moveTo>
                  <a:pt x="0" y="0"/>
                </a:moveTo>
                <a:lnTo>
                  <a:pt x="600374" y="0"/>
                </a:lnTo>
                <a:lnTo>
                  <a:pt x="600374" y="600373"/>
                </a:lnTo>
                <a:lnTo>
                  <a:pt x="0" y="6003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75" name="Google Shape;75;p14"/>
          <p:cNvSpPr txBox="1"/>
          <p:nvPr/>
        </p:nvSpPr>
        <p:spPr>
          <a:xfrm>
            <a:off x="1827546" y="1035301"/>
            <a:ext cx="2847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s" sz="2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Optativos | No entregables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672725" y="3043125"/>
            <a:ext cx="344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16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Formulario de contacto</a:t>
            </a:r>
            <a:endParaRPr b="1" sz="160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560125" y="3357700"/>
            <a:ext cx="3840600" cy="13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AutoNum type="arabicPeriod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Creación de un formulario de contacto con campos de nombre, correo electrónico y mensaje, utilizando Formspree.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4601200" y="3043125"/>
            <a:ext cx="344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Subida del Proyecto</a:t>
            </a:r>
            <a:endParaRPr b="1" sz="160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4402150" y="3357700"/>
            <a:ext cx="3840600" cy="13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AutoNum type="arabicPeriod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El proyecto debe estar subido a un hosting gratuito (Netlify o GitHub Pages), con una URL funcional.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cxnSp>
        <p:nvCxnSpPr>
          <p:cNvPr id="80" name="Google Shape;80;p14"/>
          <p:cNvCxnSpPr/>
          <p:nvPr/>
        </p:nvCxnSpPr>
        <p:spPr>
          <a:xfrm flipH="1">
            <a:off x="4474250" y="1737250"/>
            <a:ext cx="9600" cy="2161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/>
        </p:nvSpPr>
        <p:spPr>
          <a:xfrm>
            <a:off x="508950" y="1934525"/>
            <a:ext cx="8256900" cy="11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1" lang="es" sz="6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Ruta de Aprendizaje</a:t>
            </a:r>
            <a:endParaRPr b="1" i="0" sz="6000" u="none" cap="none" strike="noStrike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2434650" y="3127250"/>
            <a:ext cx="42747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s" sz="18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Clase 08 - “Bootstrap &amp; Git”</a:t>
            </a:r>
            <a:endParaRPr b="1" sz="1800"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10454750" y="1472825"/>
            <a:ext cx="491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1382850" y="398575"/>
            <a:ext cx="40905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1" i="0" lang="es" sz="3500" u="none" cap="none" strike="noStrik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Ruta de Avance</a:t>
            </a:r>
            <a:endParaRPr b="1" i="0" sz="3500" u="none" cap="none" strike="noStrike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cxnSp>
        <p:nvCxnSpPr>
          <p:cNvPr id="93" name="Google Shape;93;p16"/>
          <p:cNvCxnSpPr/>
          <p:nvPr/>
        </p:nvCxnSpPr>
        <p:spPr>
          <a:xfrm>
            <a:off x="560125" y="1438700"/>
            <a:ext cx="5237400" cy="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" name="Google Shape;94;p16"/>
          <p:cNvSpPr txBox="1"/>
          <p:nvPr/>
        </p:nvSpPr>
        <p:spPr>
          <a:xfrm>
            <a:off x="560125" y="1603650"/>
            <a:ext cx="392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16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Estilos Básicos Aplicados con CSS</a:t>
            </a:r>
            <a:endParaRPr b="1" sz="160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393350" y="2137900"/>
            <a:ext cx="4090500" cy="13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AutoNum type="arabicPeriod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El proyecto debe tener un archivo styles.css que contenga los estilos básicos aplicados al header, footer, y la lista de navegación.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AutoNum type="arabicPeriod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Las fuentes deben estar personalizadas utilizando Google Fonts o similar.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AutoNum type="arabicPeriod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Aplicación de un fondo personalizado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en la página.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grpSp>
        <p:nvGrpSpPr>
          <p:cNvPr id="96" name="Google Shape;96;p16"/>
          <p:cNvGrpSpPr/>
          <p:nvPr/>
        </p:nvGrpSpPr>
        <p:grpSpPr>
          <a:xfrm>
            <a:off x="633775" y="616800"/>
            <a:ext cx="748983" cy="741681"/>
            <a:chOff x="0" y="0"/>
            <a:chExt cx="1867789" cy="1845437"/>
          </a:xfrm>
        </p:grpSpPr>
        <p:sp>
          <p:nvSpPr>
            <p:cNvPr id="97" name="Google Shape;97;p16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98" name="Google Shape;98;p16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16"/>
          <p:cNvSpPr/>
          <p:nvPr/>
        </p:nvSpPr>
        <p:spPr>
          <a:xfrm>
            <a:off x="746366" y="692366"/>
            <a:ext cx="524166" cy="524166"/>
          </a:xfrm>
          <a:custGeom>
            <a:rect b="b" l="l" r="r" t="t"/>
            <a:pathLst>
              <a:path extrusionOk="0" h="979750" w="979750">
                <a:moveTo>
                  <a:pt x="0" y="0"/>
                </a:moveTo>
                <a:lnTo>
                  <a:pt x="979750" y="0"/>
                </a:lnTo>
                <a:lnTo>
                  <a:pt x="979750" y="979750"/>
                </a:lnTo>
                <a:lnTo>
                  <a:pt x="0" y="9797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00" name="Google Shape;100;p16"/>
          <p:cNvGrpSpPr/>
          <p:nvPr/>
        </p:nvGrpSpPr>
        <p:grpSpPr>
          <a:xfrm>
            <a:off x="1527359" y="1003509"/>
            <a:ext cx="3147557" cy="382815"/>
            <a:chOff x="0" y="-9525"/>
            <a:chExt cx="1657918" cy="201641"/>
          </a:xfrm>
        </p:grpSpPr>
        <p:sp>
          <p:nvSpPr>
            <p:cNvPr id="101" name="Google Shape;101;p16"/>
            <p:cNvSpPr/>
            <p:nvPr/>
          </p:nvSpPr>
          <p:spPr>
            <a:xfrm>
              <a:off x="0" y="0"/>
              <a:ext cx="1657918" cy="192116"/>
            </a:xfrm>
            <a:custGeom>
              <a:rect b="b" l="l" r="r" t="t"/>
              <a:pathLst>
                <a:path extrusionOk="0" h="192116" w="1657918">
                  <a:moveTo>
                    <a:pt x="0" y="0"/>
                  </a:moveTo>
                  <a:lnTo>
                    <a:pt x="1657918" y="0"/>
                  </a:lnTo>
                  <a:lnTo>
                    <a:pt x="1657918" y="192116"/>
                  </a:lnTo>
                  <a:lnTo>
                    <a:pt x="0" y="192116"/>
                  </a:lnTo>
                  <a:close/>
                </a:path>
              </a:pathLst>
            </a:custGeom>
            <a:solidFill>
              <a:srgbClr val="FFAB40">
                <a:alpha val="50590"/>
              </a:srgbClr>
            </a:solidFill>
            <a:ln>
              <a:noFill/>
            </a:ln>
          </p:spPr>
        </p:sp>
        <p:sp>
          <p:nvSpPr>
            <p:cNvPr id="102" name="Google Shape;102;p16"/>
            <p:cNvSpPr txBox="1"/>
            <p:nvPr/>
          </p:nvSpPr>
          <p:spPr>
            <a:xfrm>
              <a:off x="0" y="-9525"/>
              <a:ext cx="1657800" cy="2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3" name="Google Shape;103;p16"/>
          <p:cNvSpPr/>
          <p:nvPr/>
        </p:nvSpPr>
        <p:spPr>
          <a:xfrm>
            <a:off x="1527359" y="1044825"/>
            <a:ext cx="300187" cy="300187"/>
          </a:xfrm>
          <a:custGeom>
            <a:rect b="b" l="l" r="r" t="t"/>
            <a:pathLst>
              <a:path extrusionOk="0" h="600374" w="600374">
                <a:moveTo>
                  <a:pt x="0" y="0"/>
                </a:moveTo>
                <a:lnTo>
                  <a:pt x="600374" y="0"/>
                </a:lnTo>
                <a:lnTo>
                  <a:pt x="600374" y="600373"/>
                </a:lnTo>
                <a:lnTo>
                  <a:pt x="0" y="6003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4" name="Google Shape;104;p16"/>
          <p:cNvSpPr txBox="1"/>
          <p:nvPr/>
        </p:nvSpPr>
        <p:spPr>
          <a:xfrm>
            <a:off x="1827546" y="1035301"/>
            <a:ext cx="2847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s" sz="2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Optativos | No entregables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4474250" y="1560600"/>
            <a:ext cx="414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Diseño Responsivo con Flexbox y Grid</a:t>
            </a:r>
            <a:endParaRPr b="1" sz="160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4700125" y="2051800"/>
            <a:ext cx="3923700" cy="13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AutoNum type="arabicPeriod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Una sección, por ej: "Productos", debe estar organizada en cards de manera responsiva utilizando Flexbox.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AutoNum type="arabicPeriod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Una sección, por ej: "Reseñas", debe estar organizada en cards de manera responsiva utilizando Grid.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AutoNum type="arabicPeriod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Una sección, por ej: "Contacto", debe ser responsive utilizando Media Queries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cxnSp>
        <p:nvCxnSpPr>
          <p:cNvPr id="107" name="Google Shape;107;p16"/>
          <p:cNvCxnSpPr/>
          <p:nvPr/>
        </p:nvCxnSpPr>
        <p:spPr>
          <a:xfrm flipH="1">
            <a:off x="4474250" y="1737250"/>
            <a:ext cx="9600" cy="2161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/>
        </p:nvSpPr>
        <p:spPr>
          <a:xfrm>
            <a:off x="1382850" y="398575"/>
            <a:ext cx="40905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1" i="0" lang="es" sz="3500" u="none" cap="none" strike="noStrik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Ruta de Avance</a:t>
            </a:r>
            <a:endParaRPr b="1" i="0" sz="3500" u="none" cap="none" strike="noStrike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cxnSp>
        <p:nvCxnSpPr>
          <p:cNvPr id="113" name="Google Shape;113;p17"/>
          <p:cNvCxnSpPr/>
          <p:nvPr/>
        </p:nvCxnSpPr>
        <p:spPr>
          <a:xfrm>
            <a:off x="560125" y="1438700"/>
            <a:ext cx="5237400" cy="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" name="Google Shape;114;p17"/>
          <p:cNvSpPr txBox="1"/>
          <p:nvPr/>
        </p:nvSpPr>
        <p:spPr>
          <a:xfrm>
            <a:off x="633775" y="1737213"/>
            <a:ext cx="418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Modelo de Caja </a:t>
            </a:r>
            <a:endParaRPr b="1" sz="160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393350" y="2137900"/>
            <a:ext cx="4090500" cy="13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AutoNum type="arabicPeriod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Definición correcta del modelo de caja (márgenes, rellenos, bordes) para los elementos principales (header, main, footer).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AutoNum type="arabicPeriod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Lista de productos ordenados en cards los cuales se adaptan a los distintos tipos de pantalla.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grpSp>
        <p:nvGrpSpPr>
          <p:cNvPr id="116" name="Google Shape;116;p17"/>
          <p:cNvGrpSpPr/>
          <p:nvPr/>
        </p:nvGrpSpPr>
        <p:grpSpPr>
          <a:xfrm>
            <a:off x="633775" y="616800"/>
            <a:ext cx="748983" cy="741681"/>
            <a:chOff x="0" y="0"/>
            <a:chExt cx="1867789" cy="1845437"/>
          </a:xfrm>
        </p:grpSpPr>
        <p:sp>
          <p:nvSpPr>
            <p:cNvPr id="117" name="Google Shape;117;p17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118" name="Google Shape;118;p17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7"/>
          <p:cNvSpPr/>
          <p:nvPr/>
        </p:nvSpPr>
        <p:spPr>
          <a:xfrm>
            <a:off x="746366" y="692366"/>
            <a:ext cx="524166" cy="524166"/>
          </a:xfrm>
          <a:custGeom>
            <a:rect b="b" l="l" r="r" t="t"/>
            <a:pathLst>
              <a:path extrusionOk="0" h="979750" w="979750">
                <a:moveTo>
                  <a:pt x="0" y="0"/>
                </a:moveTo>
                <a:lnTo>
                  <a:pt x="979750" y="0"/>
                </a:lnTo>
                <a:lnTo>
                  <a:pt x="979750" y="979750"/>
                </a:lnTo>
                <a:lnTo>
                  <a:pt x="0" y="9797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20" name="Google Shape;120;p17"/>
          <p:cNvGrpSpPr/>
          <p:nvPr/>
        </p:nvGrpSpPr>
        <p:grpSpPr>
          <a:xfrm>
            <a:off x="1527359" y="1003509"/>
            <a:ext cx="3147557" cy="382815"/>
            <a:chOff x="0" y="-9525"/>
            <a:chExt cx="1657918" cy="201641"/>
          </a:xfrm>
        </p:grpSpPr>
        <p:sp>
          <p:nvSpPr>
            <p:cNvPr id="121" name="Google Shape;121;p17"/>
            <p:cNvSpPr/>
            <p:nvPr/>
          </p:nvSpPr>
          <p:spPr>
            <a:xfrm>
              <a:off x="0" y="0"/>
              <a:ext cx="1657918" cy="192116"/>
            </a:xfrm>
            <a:custGeom>
              <a:rect b="b" l="l" r="r" t="t"/>
              <a:pathLst>
                <a:path extrusionOk="0" h="192116" w="1657918">
                  <a:moveTo>
                    <a:pt x="0" y="0"/>
                  </a:moveTo>
                  <a:lnTo>
                    <a:pt x="1657918" y="0"/>
                  </a:lnTo>
                  <a:lnTo>
                    <a:pt x="1657918" y="192116"/>
                  </a:lnTo>
                  <a:lnTo>
                    <a:pt x="0" y="192116"/>
                  </a:lnTo>
                  <a:close/>
                </a:path>
              </a:pathLst>
            </a:custGeom>
            <a:solidFill>
              <a:srgbClr val="FFAB40">
                <a:alpha val="50590"/>
              </a:srgbClr>
            </a:solidFill>
            <a:ln>
              <a:noFill/>
            </a:ln>
          </p:spPr>
        </p:sp>
        <p:sp>
          <p:nvSpPr>
            <p:cNvPr id="122" name="Google Shape;122;p17"/>
            <p:cNvSpPr txBox="1"/>
            <p:nvPr/>
          </p:nvSpPr>
          <p:spPr>
            <a:xfrm>
              <a:off x="0" y="-9525"/>
              <a:ext cx="1657800" cy="2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3" name="Google Shape;123;p17"/>
          <p:cNvSpPr/>
          <p:nvPr/>
        </p:nvSpPr>
        <p:spPr>
          <a:xfrm>
            <a:off x="1527359" y="1044825"/>
            <a:ext cx="300187" cy="300187"/>
          </a:xfrm>
          <a:custGeom>
            <a:rect b="b" l="l" r="r" t="t"/>
            <a:pathLst>
              <a:path extrusionOk="0" h="600374" w="600374">
                <a:moveTo>
                  <a:pt x="0" y="0"/>
                </a:moveTo>
                <a:lnTo>
                  <a:pt x="600374" y="0"/>
                </a:lnTo>
                <a:lnTo>
                  <a:pt x="600374" y="600373"/>
                </a:lnTo>
                <a:lnTo>
                  <a:pt x="0" y="6003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4" name="Google Shape;124;p17"/>
          <p:cNvSpPr txBox="1"/>
          <p:nvPr/>
        </p:nvSpPr>
        <p:spPr>
          <a:xfrm>
            <a:off x="1827546" y="1035301"/>
            <a:ext cx="2847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s" sz="2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Optativos | No entregables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4674850" y="1737225"/>
            <a:ext cx="445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Uso de Bootstrap y Git</a:t>
            </a:r>
            <a:endParaRPr b="1" sz="160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4674850" y="2137900"/>
            <a:ext cx="3923700" cy="13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AutoNum type="arabicPeriod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Reemplazo del navbar original con un navbar responsivo creado con Bootstrap.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AutoNum type="arabicPeriod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El proyecto debe estar en un repositorio GitHub, con commits que documenten los cambios.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cxnSp>
        <p:nvCxnSpPr>
          <p:cNvPr id="127" name="Google Shape;127;p17"/>
          <p:cNvCxnSpPr/>
          <p:nvPr/>
        </p:nvCxnSpPr>
        <p:spPr>
          <a:xfrm flipH="1">
            <a:off x="4474250" y="1737250"/>
            <a:ext cx="9600" cy="2161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/>
        </p:nvSpPr>
        <p:spPr>
          <a:xfrm>
            <a:off x="508950" y="1934525"/>
            <a:ext cx="8256900" cy="11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1" lang="es" sz="6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Ruta de Aprendizaje</a:t>
            </a:r>
            <a:endParaRPr b="1" i="0" sz="6000" u="none" cap="none" strike="noStrike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2434650" y="3127250"/>
            <a:ext cx="42747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s" sz="18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Clase 12 - “ DOM &amp; Eventos”</a:t>
            </a:r>
            <a:endParaRPr b="1" sz="1800"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10454750" y="1472825"/>
            <a:ext cx="491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/>
        </p:nvSpPr>
        <p:spPr>
          <a:xfrm>
            <a:off x="1382850" y="398575"/>
            <a:ext cx="40905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1" i="0" lang="es" sz="3500" u="none" cap="none" strike="noStrik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Ruta de Avance</a:t>
            </a:r>
            <a:endParaRPr b="1" i="0" sz="3500" u="none" cap="none" strike="noStrike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cxnSp>
        <p:nvCxnSpPr>
          <p:cNvPr id="140" name="Google Shape;140;p19"/>
          <p:cNvCxnSpPr/>
          <p:nvPr/>
        </p:nvCxnSpPr>
        <p:spPr>
          <a:xfrm>
            <a:off x="560125" y="1438700"/>
            <a:ext cx="5237400" cy="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1" name="Google Shape;141;p19"/>
          <p:cNvSpPr txBox="1"/>
          <p:nvPr/>
        </p:nvSpPr>
        <p:spPr>
          <a:xfrm>
            <a:off x="560125" y="1737213"/>
            <a:ext cx="418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Funcionalidad JavaScript</a:t>
            </a:r>
            <a:endParaRPr b="1" sz="160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393350" y="2137900"/>
            <a:ext cx="4090500" cy="13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AutoNum type="arabicPeriod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El  proyecto tiene que tener un archivo script.js relacionado con el HTML.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AutoNum type="arabicPeriod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Debemos poder revisar el código por medio del inspector que nos ofrece nuestro navegador  y asegurarnos de que nuestro proyecto no nos està dando ningùn error.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grpSp>
        <p:nvGrpSpPr>
          <p:cNvPr id="143" name="Google Shape;143;p19"/>
          <p:cNvGrpSpPr/>
          <p:nvPr/>
        </p:nvGrpSpPr>
        <p:grpSpPr>
          <a:xfrm>
            <a:off x="633775" y="616800"/>
            <a:ext cx="748983" cy="741681"/>
            <a:chOff x="0" y="0"/>
            <a:chExt cx="1867789" cy="1845437"/>
          </a:xfrm>
        </p:grpSpPr>
        <p:sp>
          <p:nvSpPr>
            <p:cNvPr id="144" name="Google Shape;144;p19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145" name="Google Shape;145;p19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" name="Google Shape;146;p19"/>
          <p:cNvSpPr/>
          <p:nvPr/>
        </p:nvSpPr>
        <p:spPr>
          <a:xfrm>
            <a:off x="746366" y="692366"/>
            <a:ext cx="524166" cy="524166"/>
          </a:xfrm>
          <a:custGeom>
            <a:rect b="b" l="l" r="r" t="t"/>
            <a:pathLst>
              <a:path extrusionOk="0" h="979750" w="979750">
                <a:moveTo>
                  <a:pt x="0" y="0"/>
                </a:moveTo>
                <a:lnTo>
                  <a:pt x="979750" y="0"/>
                </a:lnTo>
                <a:lnTo>
                  <a:pt x="979750" y="979750"/>
                </a:lnTo>
                <a:lnTo>
                  <a:pt x="0" y="9797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47" name="Google Shape;147;p19"/>
          <p:cNvGrpSpPr/>
          <p:nvPr/>
        </p:nvGrpSpPr>
        <p:grpSpPr>
          <a:xfrm>
            <a:off x="1527359" y="1003509"/>
            <a:ext cx="3147557" cy="382815"/>
            <a:chOff x="0" y="-9525"/>
            <a:chExt cx="1657918" cy="201641"/>
          </a:xfrm>
        </p:grpSpPr>
        <p:sp>
          <p:nvSpPr>
            <p:cNvPr id="148" name="Google Shape;148;p19"/>
            <p:cNvSpPr/>
            <p:nvPr/>
          </p:nvSpPr>
          <p:spPr>
            <a:xfrm>
              <a:off x="0" y="0"/>
              <a:ext cx="1657918" cy="192116"/>
            </a:xfrm>
            <a:custGeom>
              <a:rect b="b" l="l" r="r" t="t"/>
              <a:pathLst>
                <a:path extrusionOk="0" h="192116" w="1657918">
                  <a:moveTo>
                    <a:pt x="0" y="0"/>
                  </a:moveTo>
                  <a:lnTo>
                    <a:pt x="1657918" y="0"/>
                  </a:lnTo>
                  <a:lnTo>
                    <a:pt x="1657918" y="192116"/>
                  </a:lnTo>
                  <a:lnTo>
                    <a:pt x="0" y="192116"/>
                  </a:lnTo>
                  <a:close/>
                </a:path>
              </a:pathLst>
            </a:custGeom>
            <a:solidFill>
              <a:srgbClr val="FFAB40">
                <a:alpha val="50590"/>
              </a:srgbClr>
            </a:solidFill>
            <a:ln>
              <a:noFill/>
            </a:ln>
          </p:spPr>
        </p:sp>
        <p:sp>
          <p:nvSpPr>
            <p:cNvPr id="149" name="Google Shape;149;p19"/>
            <p:cNvSpPr txBox="1"/>
            <p:nvPr/>
          </p:nvSpPr>
          <p:spPr>
            <a:xfrm>
              <a:off x="0" y="-9525"/>
              <a:ext cx="1657800" cy="2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19"/>
          <p:cNvSpPr/>
          <p:nvPr/>
        </p:nvSpPr>
        <p:spPr>
          <a:xfrm>
            <a:off x="1527359" y="1044825"/>
            <a:ext cx="300187" cy="300187"/>
          </a:xfrm>
          <a:custGeom>
            <a:rect b="b" l="l" r="r" t="t"/>
            <a:pathLst>
              <a:path extrusionOk="0" h="600374" w="600374">
                <a:moveTo>
                  <a:pt x="0" y="0"/>
                </a:moveTo>
                <a:lnTo>
                  <a:pt x="600374" y="0"/>
                </a:lnTo>
                <a:lnTo>
                  <a:pt x="600374" y="600373"/>
                </a:lnTo>
                <a:lnTo>
                  <a:pt x="0" y="6003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1" name="Google Shape;151;p19"/>
          <p:cNvSpPr txBox="1"/>
          <p:nvPr/>
        </p:nvSpPr>
        <p:spPr>
          <a:xfrm>
            <a:off x="1827546" y="1035301"/>
            <a:ext cx="2847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s" sz="2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Optativos | No entregables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4483850" y="1737225"/>
            <a:ext cx="445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Condicionales y Ciclos</a:t>
            </a:r>
            <a:endParaRPr b="1" sz="160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4674925" y="2137900"/>
            <a:ext cx="3923700" cy="13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AutoNum type="arabicPeriod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Implementación de una función que verifique si todos los campos del formulario de contacto están completos, mostrando un mensaje en la consola.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AutoNum type="arabicPeriod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Creación de un ciclo que genere dinámicamente una lista de productos disponibles y los muestre en la consola 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cxnSp>
        <p:nvCxnSpPr>
          <p:cNvPr id="154" name="Google Shape;154;p19"/>
          <p:cNvCxnSpPr/>
          <p:nvPr/>
        </p:nvCxnSpPr>
        <p:spPr>
          <a:xfrm flipH="1">
            <a:off x="4474250" y="1737250"/>
            <a:ext cx="9600" cy="2161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/>
        </p:nvSpPr>
        <p:spPr>
          <a:xfrm>
            <a:off x="1382850" y="398575"/>
            <a:ext cx="40905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1" i="0" lang="es" sz="3500" u="none" cap="none" strike="noStrik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Ruta de Avance</a:t>
            </a:r>
            <a:endParaRPr b="1" i="0" sz="3500" u="none" cap="none" strike="noStrike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cxnSp>
        <p:nvCxnSpPr>
          <p:cNvPr id="160" name="Google Shape;160;p20"/>
          <p:cNvCxnSpPr/>
          <p:nvPr/>
        </p:nvCxnSpPr>
        <p:spPr>
          <a:xfrm>
            <a:off x="560125" y="1438700"/>
            <a:ext cx="5237400" cy="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1" name="Google Shape;161;p20"/>
          <p:cNvSpPr txBox="1"/>
          <p:nvPr/>
        </p:nvSpPr>
        <p:spPr>
          <a:xfrm>
            <a:off x="560125" y="1737213"/>
            <a:ext cx="418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Manipulación Básica del DOM y Eventos</a:t>
            </a:r>
            <a:endParaRPr b="1" sz="160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393350" y="2329400"/>
            <a:ext cx="4090500" cy="13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AutoNum type="arabicPeriod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El Implementación de un evento click que muestra la descripción ampliada del producto que clickeamos.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AutoNum type="arabicPeriod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Listado de productos incluidos en nuestro HTML generado por medio de una función en Js. 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grpSp>
        <p:nvGrpSpPr>
          <p:cNvPr id="163" name="Google Shape;163;p20"/>
          <p:cNvGrpSpPr/>
          <p:nvPr/>
        </p:nvGrpSpPr>
        <p:grpSpPr>
          <a:xfrm>
            <a:off x="633775" y="616800"/>
            <a:ext cx="748983" cy="741681"/>
            <a:chOff x="0" y="0"/>
            <a:chExt cx="1867789" cy="1845437"/>
          </a:xfrm>
        </p:grpSpPr>
        <p:sp>
          <p:nvSpPr>
            <p:cNvPr id="164" name="Google Shape;164;p20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165" name="Google Shape;165;p20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" name="Google Shape;166;p20"/>
          <p:cNvSpPr/>
          <p:nvPr/>
        </p:nvSpPr>
        <p:spPr>
          <a:xfrm>
            <a:off x="746366" y="692366"/>
            <a:ext cx="524166" cy="524166"/>
          </a:xfrm>
          <a:custGeom>
            <a:rect b="b" l="l" r="r" t="t"/>
            <a:pathLst>
              <a:path extrusionOk="0" h="979750" w="979750">
                <a:moveTo>
                  <a:pt x="0" y="0"/>
                </a:moveTo>
                <a:lnTo>
                  <a:pt x="979750" y="0"/>
                </a:lnTo>
                <a:lnTo>
                  <a:pt x="979750" y="979750"/>
                </a:lnTo>
                <a:lnTo>
                  <a:pt x="0" y="9797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67" name="Google Shape;167;p20"/>
          <p:cNvGrpSpPr/>
          <p:nvPr/>
        </p:nvGrpSpPr>
        <p:grpSpPr>
          <a:xfrm>
            <a:off x="1527359" y="1003509"/>
            <a:ext cx="3147557" cy="382815"/>
            <a:chOff x="0" y="-9525"/>
            <a:chExt cx="1657918" cy="201641"/>
          </a:xfrm>
        </p:grpSpPr>
        <p:sp>
          <p:nvSpPr>
            <p:cNvPr id="168" name="Google Shape;168;p20"/>
            <p:cNvSpPr/>
            <p:nvPr/>
          </p:nvSpPr>
          <p:spPr>
            <a:xfrm>
              <a:off x="0" y="0"/>
              <a:ext cx="1657918" cy="192116"/>
            </a:xfrm>
            <a:custGeom>
              <a:rect b="b" l="l" r="r" t="t"/>
              <a:pathLst>
                <a:path extrusionOk="0" h="192116" w="1657918">
                  <a:moveTo>
                    <a:pt x="0" y="0"/>
                  </a:moveTo>
                  <a:lnTo>
                    <a:pt x="1657918" y="0"/>
                  </a:lnTo>
                  <a:lnTo>
                    <a:pt x="1657918" y="192116"/>
                  </a:lnTo>
                  <a:lnTo>
                    <a:pt x="0" y="192116"/>
                  </a:lnTo>
                  <a:close/>
                </a:path>
              </a:pathLst>
            </a:custGeom>
            <a:solidFill>
              <a:srgbClr val="FFAB40">
                <a:alpha val="50590"/>
              </a:srgbClr>
            </a:solidFill>
            <a:ln>
              <a:noFill/>
            </a:ln>
          </p:spPr>
        </p:sp>
        <p:sp>
          <p:nvSpPr>
            <p:cNvPr id="169" name="Google Shape;169;p20"/>
            <p:cNvSpPr txBox="1"/>
            <p:nvPr/>
          </p:nvSpPr>
          <p:spPr>
            <a:xfrm>
              <a:off x="0" y="-9525"/>
              <a:ext cx="1657800" cy="2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0" name="Google Shape;170;p20"/>
          <p:cNvSpPr/>
          <p:nvPr/>
        </p:nvSpPr>
        <p:spPr>
          <a:xfrm>
            <a:off x="1527359" y="1044825"/>
            <a:ext cx="300187" cy="300187"/>
          </a:xfrm>
          <a:custGeom>
            <a:rect b="b" l="l" r="r" t="t"/>
            <a:pathLst>
              <a:path extrusionOk="0" h="600374" w="600374">
                <a:moveTo>
                  <a:pt x="0" y="0"/>
                </a:moveTo>
                <a:lnTo>
                  <a:pt x="600374" y="0"/>
                </a:lnTo>
                <a:lnTo>
                  <a:pt x="600374" y="600373"/>
                </a:lnTo>
                <a:lnTo>
                  <a:pt x="0" y="6003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1" name="Google Shape;171;p20"/>
          <p:cNvSpPr txBox="1"/>
          <p:nvPr/>
        </p:nvSpPr>
        <p:spPr>
          <a:xfrm>
            <a:off x="1827546" y="1035301"/>
            <a:ext cx="2847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s" sz="2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Optativos | No entregables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0"/>
          <p:cNvSpPr txBox="1"/>
          <p:nvPr/>
        </p:nvSpPr>
        <p:spPr>
          <a:xfrm>
            <a:off x="4483850" y="1737225"/>
            <a:ext cx="445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Funciones Modulares</a:t>
            </a:r>
            <a:endParaRPr b="1" sz="160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73" name="Google Shape;173;p20"/>
          <p:cNvSpPr txBox="1"/>
          <p:nvPr/>
        </p:nvSpPr>
        <p:spPr>
          <a:xfrm>
            <a:off x="4674925" y="2329400"/>
            <a:ext cx="3923700" cy="13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AutoNum type="arabicPeriod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Creación de una función que cree un array de productos y los muestre en la página utilizando una plantilla HTML dinámica.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cxnSp>
        <p:nvCxnSpPr>
          <p:cNvPr id="174" name="Google Shape;174;p20"/>
          <p:cNvCxnSpPr/>
          <p:nvPr/>
        </p:nvCxnSpPr>
        <p:spPr>
          <a:xfrm flipH="1">
            <a:off x="4474250" y="1737250"/>
            <a:ext cx="9600" cy="2161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/>
        </p:nvSpPr>
        <p:spPr>
          <a:xfrm>
            <a:off x="508950" y="1934525"/>
            <a:ext cx="8256900" cy="11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1" lang="es" sz="6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Ruta de Aprendizaje</a:t>
            </a:r>
            <a:endParaRPr b="1" i="0" sz="6000" u="none" cap="none" strike="noStrike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80" name="Google Shape;180;p21"/>
          <p:cNvSpPr txBox="1"/>
          <p:nvPr/>
        </p:nvSpPr>
        <p:spPr>
          <a:xfrm>
            <a:off x="2292450" y="3127250"/>
            <a:ext cx="53379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500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 </a:t>
            </a:r>
            <a:r>
              <a:rPr b="1" lang="es" sz="16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Clase 16 - “ Proyecto final integrado</a:t>
            </a:r>
            <a:r>
              <a:rPr lang="es" sz="1300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r</a:t>
            </a:r>
            <a:r>
              <a:rPr b="0" i="0" lang="es" sz="1300" u="none" cap="none" strike="noStrike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”</a:t>
            </a:r>
            <a:endParaRPr b="0" i="0" sz="1300" u="none" cap="none" strike="noStrike">
              <a:solidFill>
                <a:schemeClr val="lt1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sp>
        <p:nvSpPr>
          <p:cNvPr id="181" name="Google Shape;181;p21"/>
          <p:cNvSpPr txBox="1"/>
          <p:nvPr/>
        </p:nvSpPr>
        <p:spPr>
          <a:xfrm>
            <a:off x="10454750" y="1472825"/>
            <a:ext cx="491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