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9" r:id="rId7"/>
    <p:sldId id="270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58" r:id="rId18"/>
    <p:sldId id="259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DOM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Laboratorio de Computación III                                                          UTN-FRA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682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72A0CF-EB68-4D58-9BBC-C1D869C4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Propiedades firstChild  lastChild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4DCB4107-DE74-45BD-80CB-067C3EBAE38A}"/>
              </a:ext>
            </a:extLst>
          </p:cNvPr>
          <p:cNvSpPr/>
          <p:nvPr/>
        </p:nvSpPr>
        <p:spPr>
          <a:xfrm>
            <a:off x="457200" y="2765515"/>
            <a:ext cx="11277600" cy="2803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333333"/>
                </a:solidFill>
                <a:latin typeface="+mj-lt"/>
              </a:rPr>
              <a:t>Habíamos visto anteriormente que podemos acceder a todos los hijos de un nodo por medio del vector childNodes. </a:t>
            </a:r>
          </a:p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333333"/>
                </a:solidFill>
                <a:latin typeface="+mj-lt"/>
              </a:rPr>
              <a:t>Otra forma de acceder al primer y último nodo hijo es por medio de las propiedades obj.</a:t>
            </a:r>
            <a:r>
              <a:rPr lang="es-AR" sz="2000" b="1" dirty="0">
                <a:solidFill>
                  <a:srgbClr val="333333"/>
                </a:solidFill>
                <a:latin typeface="+mj-lt"/>
              </a:rPr>
              <a:t>firstChild </a:t>
            </a:r>
            <a:r>
              <a:rPr lang="es-AR" sz="2000" dirty="0">
                <a:solidFill>
                  <a:srgbClr val="333333"/>
                </a:solidFill>
                <a:latin typeface="+mj-lt"/>
              </a:rPr>
              <a:t>(retorna la referencia del primer hijo, es lo mismo que poner obj.childNodes[0]) y obj.</a:t>
            </a:r>
            <a:r>
              <a:rPr lang="es-AR" sz="2000" b="1" dirty="0">
                <a:solidFill>
                  <a:srgbClr val="333333"/>
                </a:solidFill>
                <a:latin typeface="+mj-lt"/>
              </a:rPr>
              <a:t>lastChild</a:t>
            </a:r>
            <a:r>
              <a:rPr lang="es-AR" sz="2000" dirty="0">
                <a:solidFill>
                  <a:srgbClr val="333333"/>
                </a:solidFill>
                <a:latin typeface="+mj-lt"/>
              </a:rPr>
              <a:t> (retorna la referencia del último hijo, es sinónimo de poner obj.childNodes[obj.childNodes.length-1])</a:t>
            </a:r>
            <a:endParaRPr lang="es-A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47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E47611-E343-40BB-8732-6ECE2C5D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47920"/>
            <a:ext cx="10648949" cy="728480"/>
          </a:xfrm>
        </p:spPr>
        <p:txBody>
          <a:bodyPr/>
          <a:lstStyle/>
          <a:p>
            <a:r>
              <a:rPr lang="es-AR" dirty="0"/>
              <a:t>Agregar un nodo de texto (appendChild - createTextNode)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C485E057-2F19-4F07-9B3F-710959FD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7" y="2615364"/>
            <a:ext cx="1128712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Para la creación de un nodo de texto disponemos del siguiente método de la clase document: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                        var nt=document.createTextNode('Texto del nodo’);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Para añadirlo luego a un párrafo por ejemplo debemos llamar al método appendChild: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                        var </a:t>
            </a: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nparrafo=document.getElementById(</a:t>
            </a:r>
            <a:r>
              <a:rPr lang="es-AR" altLang="es-AR" sz="2000" dirty="0" smtClean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‘</a:t>
            </a: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parrafo</a:t>
            </a:r>
            <a:r>
              <a:rPr lang="es-AR" altLang="es-AR" sz="2000" dirty="0" smtClean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’</a:t>
            </a: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); 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                        nparrafo.appendChild(nt);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8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D4A0EB-1A24-4881-A2CB-9ECE4556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hasChildNodes - removeChild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435429" y="2463913"/>
            <a:ext cx="11277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 smtClean="0">
                <a:solidFill>
                  <a:srgbClr val="333333"/>
                </a:solidFill>
                <a:latin typeface="+mj-lt"/>
              </a:rPr>
              <a:t>Un método </a:t>
            </a:r>
            <a:r>
              <a:rPr lang="es-AR" sz="2000" dirty="0">
                <a:solidFill>
                  <a:srgbClr val="333333"/>
                </a:solidFill>
                <a:latin typeface="+mj-lt"/>
              </a:rPr>
              <a:t>importante que contiene todo nodo de tipo elemento (son los nodos que apuntan a una marca </a:t>
            </a:r>
            <a:r>
              <a:rPr lang="es-AR" sz="2000" dirty="0" smtClean="0">
                <a:solidFill>
                  <a:srgbClr val="333333"/>
                </a:solidFill>
                <a:latin typeface="+mj-lt"/>
              </a:rPr>
              <a:t>HTML). Es</a:t>
            </a:r>
            <a:r>
              <a:rPr lang="es-AR" sz="2000" b="1" dirty="0" smtClean="0">
                <a:solidFill>
                  <a:srgbClr val="333333"/>
                </a:solidFill>
                <a:latin typeface="+mj-lt"/>
              </a:rPr>
              <a:t> hasChildNodes()</a:t>
            </a:r>
            <a:r>
              <a:rPr lang="es-AR" sz="2000" dirty="0" smtClean="0">
                <a:solidFill>
                  <a:srgbClr val="333333"/>
                </a:solidFill>
                <a:latin typeface="+mj-lt"/>
              </a:rPr>
              <a:t>, el mismo </a:t>
            </a:r>
            <a:r>
              <a:rPr lang="es-AR" sz="2000" dirty="0">
                <a:solidFill>
                  <a:srgbClr val="333333"/>
                </a:solidFill>
                <a:latin typeface="+mj-lt"/>
              </a:rPr>
              <a:t>retorna true en caso que el nodo tenga nodos hijos (sean nodos de tipo texto o nodos de tipo elemento</a:t>
            </a:r>
            <a:r>
              <a:rPr lang="es-AR" sz="2000" dirty="0" smtClean="0">
                <a:solidFill>
                  <a:srgbClr val="333333"/>
                </a:solidFill>
                <a:latin typeface="+mj-lt"/>
              </a:rPr>
              <a:t>). Por ejemplo:</a:t>
            </a:r>
          </a:p>
          <a:p>
            <a:pPr algn="just"/>
            <a:endParaRPr lang="es-AR" sz="2000" dirty="0">
              <a:solidFill>
                <a:srgbClr val="333333"/>
              </a:solidFill>
              <a:latin typeface="+mj-lt"/>
            </a:endParaRPr>
          </a:p>
          <a:p>
            <a:pPr algn="just"/>
            <a:r>
              <a:rPr lang="es-AR" sz="2000" dirty="0" smtClean="0"/>
              <a:t>                            var parrafo=document.getElementById</a:t>
            </a:r>
            <a:r>
              <a:rPr lang="es-AR" sz="2000" dirty="0"/>
              <a:t>('parrafo</a:t>
            </a:r>
            <a:r>
              <a:rPr lang="es-AR" sz="2000" dirty="0" smtClean="0"/>
              <a:t>');</a:t>
            </a:r>
          </a:p>
          <a:p>
            <a:pPr algn="just"/>
            <a:r>
              <a:rPr lang="es-AR" sz="2000" dirty="0" smtClean="0"/>
              <a:t>                                  if </a:t>
            </a:r>
            <a:r>
              <a:rPr lang="es-AR" sz="2000" dirty="0"/>
              <a:t>(nparrafo.hasChildNodes</a:t>
            </a:r>
            <a:r>
              <a:rPr lang="es-AR" sz="2000" dirty="0" smtClean="0"/>
              <a:t>()) </a:t>
            </a:r>
            <a:r>
              <a:rPr lang="es-AR" sz="2000" dirty="0"/>
              <a:t>{ </a:t>
            </a:r>
            <a:endParaRPr lang="es-AR" sz="2000" dirty="0" smtClean="0"/>
          </a:p>
          <a:p>
            <a:pPr algn="just"/>
            <a:r>
              <a:rPr lang="es-AR" sz="2000" dirty="0" smtClean="0"/>
              <a:t>                                  parrafo.removeChild(parrafo.lastChild);</a:t>
            </a:r>
          </a:p>
          <a:p>
            <a:pPr algn="just"/>
            <a:r>
              <a:rPr lang="es-AR" sz="2000" dirty="0" smtClean="0"/>
              <a:t>                                  } </a:t>
            </a:r>
          </a:p>
          <a:p>
            <a:pPr algn="just"/>
            <a:r>
              <a:rPr lang="es-AR" sz="2000" dirty="0"/>
              <a:t>En caso que la condición se verifique verdadera entrará al bloque del if y se ejecutará la llamada a la función </a:t>
            </a:r>
            <a:r>
              <a:rPr lang="es-AR" sz="2000" b="1" dirty="0"/>
              <a:t>removeChild</a:t>
            </a:r>
            <a:r>
              <a:rPr lang="es-AR" sz="2000" dirty="0"/>
              <a:t>. La misma requiere una referencia al nodo texto que queremos borrar. Y lo último que aparece es la propiedad </a:t>
            </a:r>
            <a:r>
              <a:rPr lang="es-AR" sz="2000" b="1" dirty="0"/>
              <a:t>lastChild</a:t>
            </a:r>
            <a:r>
              <a:rPr lang="es-AR" sz="2000" dirty="0"/>
              <a:t> que tiene todo nodo de tipo elemento, el mismo almacena la referencia al último nodo hijo que contiene dicha marca</a:t>
            </a:r>
            <a:r>
              <a:rPr lang="es-AR" sz="2000" dirty="0" smtClean="0"/>
              <a:t>.</a:t>
            </a:r>
            <a:endParaRPr lang="es-A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21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7274" y="869542"/>
            <a:ext cx="10209732" cy="728480"/>
          </a:xfrm>
        </p:spPr>
        <p:txBody>
          <a:bodyPr/>
          <a:lstStyle/>
          <a:p>
            <a:r>
              <a:rPr lang="es-AR" dirty="0"/>
              <a:t>Crear y agregar un nodo de tipo elemento (createElement - appendChild)</a:t>
            </a:r>
            <a:endParaRPr lang="es-A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4137" y="2311615"/>
            <a:ext cx="1124276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Para crear nodos de tipo elemento disponemos del método</a:t>
            </a:r>
            <a:r>
              <a:rPr kumimoji="0" lang="es-AR" altLang="es-AR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createElement </a:t>
            </a: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que contiene el objeto document: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                                       </a:t>
            </a: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var elemento=</a:t>
            </a:r>
            <a:r>
              <a:rPr kumimoji="0" lang="es-AR" altLang="es-A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document.createElement</a:t>
            </a: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(“p");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2000" dirty="0">
              <a:solidFill>
                <a:srgbClr val="333333"/>
              </a:solidFill>
              <a:latin typeface="+mj-lt"/>
              <a:cs typeface="Arial" panose="020B0604020202020204" pitchFamily="34" charset="0"/>
            </a:endParaRPr>
          </a:p>
          <a:p>
            <a:pPr lvl="0" defTabSz="914400"/>
            <a:r>
              <a:rPr lang="es-AR" altLang="es-AR" sz="20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Pero recordemos que los nodos elemento no contienen el texto, sino que hay que crear un nodo de texto y añadirlo al nodo de tipo elemento</a:t>
            </a:r>
            <a:r>
              <a:rPr lang="es-AR" altLang="es-AR" sz="2000" dirty="0" smtClean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:</a:t>
            </a:r>
          </a:p>
          <a:p>
            <a:pPr lvl="0" defTabSz="914400"/>
            <a:endParaRPr lang="es-AR" altLang="es-AR" sz="2000" dirty="0">
              <a:solidFill>
                <a:srgbClr val="333333"/>
              </a:solidFill>
              <a:latin typeface="+mj-lt"/>
              <a:cs typeface="Arial" panose="020B0604020202020204" pitchFamily="34" charset="0"/>
            </a:endParaRPr>
          </a:p>
          <a:p>
            <a:pPr lvl="0" defTabSz="914400"/>
            <a:r>
              <a:rPr lang="es-AR" altLang="es-AR" sz="2000" dirty="0" smtClean="0">
                <a:solidFill>
                  <a:srgbClr val="333333"/>
                </a:solidFill>
                <a:cs typeface="Arial" panose="020B0604020202020204" pitchFamily="34" charset="0"/>
              </a:rPr>
              <a:t>                                        var </a:t>
            </a:r>
            <a:r>
              <a:rPr lang="es-AR" altLang="es-AR" sz="2000" dirty="0">
                <a:solidFill>
                  <a:srgbClr val="333333"/>
                </a:solidFill>
                <a:cs typeface="Arial" panose="020B0604020202020204" pitchFamily="34" charset="0"/>
              </a:rPr>
              <a:t>texto=</a:t>
            </a:r>
            <a:r>
              <a:rPr lang="es-AR" altLang="es-AR" sz="2000" dirty="0" err="1">
                <a:solidFill>
                  <a:srgbClr val="333333"/>
                </a:solidFill>
                <a:cs typeface="Arial" panose="020B0604020202020204" pitchFamily="34" charset="0"/>
              </a:rPr>
              <a:t>document.createTextNode</a:t>
            </a:r>
            <a:r>
              <a:rPr lang="es-AR" altLang="es-AR" sz="2000" dirty="0">
                <a:solidFill>
                  <a:srgbClr val="333333"/>
                </a:solidFill>
                <a:cs typeface="Arial" panose="020B0604020202020204" pitchFamily="34" charset="0"/>
              </a:rPr>
              <a:t>('Hola Mundo'); </a:t>
            </a:r>
            <a:endParaRPr lang="es-AR" altLang="es-AR" sz="2000" dirty="0" smtClean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lvl="0" defTabSz="914400"/>
            <a:r>
              <a:rPr lang="es-AR" altLang="es-AR" sz="2000" dirty="0" smtClean="0">
                <a:solidFill>
                  <a:srgbClr val="333333"/>
                </a:solidFill>
                <a:cs typeface="Arial" panose="020B0604020202020204" pitchFamily="34" charset="0"/>
              </a:rPr>
              <a:t>                                               </a:t>
            </a:r>
            <a:r>
              <a:rPr lang="es-AR" altLang="es-AR" sz="2000" dirty="0" err="1" smtClean="0">
                <a:solidFill>
                  <a:srgbClr val="333333"/>
                </a:solidFill>
                <a:cs typeface="Arial" panose="020B0604020202020204" pitchFamily="34" charset="0"/>
              </a:rPr>
              <a:t>elemento.appendChild</a:t>
            </a:r>
            <a:r>
              <a:rPr lang="es-AR" altLang="es-AR" sz="2000" dirty="0" smtClean="0">
                <a:solidFill>
                  <a:srgbClr val="333333"/>
                </a:solidFill>
                <a:cs typeface="Arial" panose="020B0604020202020204" pitchFamily="34" charset="0"/>
              </a:rPr>
              <a:t>(texto</a:t>
            </a:r>
            <a:r>
              <a:rPr lang="es-AR" altLang="es-AR" sz="2000" dirty="0">
                <a:solidFill>
                  <a:srgbClr val="333333"/>
                </a:solidFill>
                <a:cs typeface="Arial" panose="020B0604020202020204" pitchFamily="34" charset="0"/>
              </a:rPr>
              <a:t>); </a:t>
            </a:r>
            <a:endParaRPr lang="es-AR" altLang="es-AR" sz="2000" dirty="0">
              <a:cs typeface="Arial" panose="020B0604020202020204" pitchFamily="34" charset="0"/>
            </a:endParaRPr>
          </a:p>
          <a:p>
            <a:pPr lvl="0" defTabSz="914400"/>
            <a:r>
              <a:rPr lang="es-AR" altLang="es-AR" sz="20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Por último obtenemos una referencia </a:t>
            </a:r>
            <a:r>
              <a:rPr lang="es-AR" altLang="es-AR" sz="2000" dirty="0" smtClean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a un div </a:t>
            </a:r>
            <a:r>
              <a:rPr lang="es-AR" altLang="es-AR" sz="20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y añadimos el párrafo que acabamos de crear</a:t>
            </a:r>
            <a:r>
              <a:rPr lang="es-AR" altLang="es-AR" sz="2000" dirty="0" smtClean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:</a:t>
            </a:r>
            <a:endParaRPr lang="es-AR" altLang="es-AR" sz="2000" dirty="0">
              <a:solidFill>
                <a:srgbClr val="333333"/>
              </a:solidFill>
              <a:latin typeface="+mj-lt"/>
              <a:cs typeface="Arial" panose="020B0604020202020204" pitchFamily="34" charset="0"/>
            </a:endParaRPr>
          </a:p>
          <a:p>
            <a:pPr lvl="0" defTabSz="914400"/>
            <a:r>
              <a:rPr lang="es-AR" altLang="es-AR" sz="2000" dirty="0" smtClean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                                       </a:t>
            </a:r>
            <a:r>
              <a:rPr lang="es-AR" altLang="es-AR" sz="2000" dirty="0" smtClean="0">
                <a:solidFill>
                  <a:srgbClr val="333333"/>
                </a:solidFill>
                <a:cs typeface="Arial" panose="020B0604020202020204" pitchFamily="34" charset="0"/>
              </a:rPr>
              <a:t>var </a:t>
            </a:r>
            <a:r>
              <a:rPr lang="es-AR" altLang="es-AR" sz="2000" dirty="0">
                <a:solidFill>
                  <a:srgbClr val="333333"/>
                </a:solidFill>
                <a:cs typeface="Arial" panose="020B0604020202020204" pitchFamily="34" charset="0"/>
              </a:rPr>
              <a:t>obj=document.getElementById('</a:t>
            </a:r>
            <a:r>
              <a:rPr lang="es-AR" altLang="es-AR" sz="2000" dirty="0" err="1">
                <a:solidFill>
                  <a:srgbClr val="333333"/>
                </a:solidFill>
                <a:cs typeface="Arial" panose="020B0604020202020204" pitchFamily="34" charset="0"/>
              </a:rPr>
              <a:t>parrafos</a:t>
            </a:r>
            <a:r>
              <a:rPr lang="es-AR" altLang="es-AR" sz="2000" dirty="0">
                <a:solidFill>
                  <a:srgbClr val="333333"/>
                </a:solidFill>
                <a:cs typeface="Arial" panose="020B0604020202020204" pitchFamily="34" charset="0"/>
              </a:rPr>
              <a:t>'); </a:t>
            </a:r>
            <a:r>
              <a:rPr lang="es-AR" altLang="es-AR" sz="2000" dirty="0" smtClean="0">
                <a:solidFill>
                  <a:srgbClr val="333333"/>
                </a:solidFill>
                <a:cs typeface="Arial" panose="020B0604020202020204" pitchFamily="34" charset="0"/>
              </a:rPr>
              <a:t>                                   </a:t>
            </a:r>
          </a:p>
          <a:p>
            <a:pPr lvl="0" defTabSz="914400"/>
            <a:r>
              <a:rPr lang="es-AR" altLang="es-AR" sz="2000" dirty="0" smtClean="0">
                <a:solidFill>
                  <a:srgbClr val="333333"/>
                </a:solidFill>
                <a:cs typeface="Arial" panose="020B0604020202020204" pitchFamily="34" charset="0"/>
              </a:rPr>
              <a:t>                                              obj.appendChild(elemento);</a:t>
            </a:r>
          </a:p>
          <a:p>
            <a:pPr lvl="0" defTabSz="914400"/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Para removerlo usamos removeChild()</a:t>
            </a:r>
            <a:r>
              <a:rPr kumimoji="0" lang="es-AR" altLang="es-AR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igual que con los nodos texto.</a:t>
            </a:r>
            <a:endParaRPr kumimoji="0" lang="es-AR" alt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148" y="895669"/>
            <a:ext cx="10296817" cy="728480"/>
          </a:xfrm>
        </p:spPr>
        <p:txBody>
          <a:bodyPr/>
          <a:lstStyle/>
          <a:p>
            <a:r>
              <a:rPr lang="es-AR" dirty="0"/>
              <a:t>Crear un atributo y agregárselo a un nodo de tipo elemento (setAttribute)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357052" y="2218687"/>
            <a:ext cx="11260182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>
                <a:solidFill>
                  <a:srgbClr val="333333"/>
                </a:solidFill>
                <a:latin typeface="+mj-lt"/>
              </a:rPr>
              <a:t>Hay muchas marcas HTML que pueden tener definidos atributos. Muchos de estos son casi obligatorios para su funcionamiento. Imaginemos la marca HTML &lt;a&gt; , si no definimos el atributo href con la dirección del sitio poco sentido tendrá incluirla en la página</a:t>
            </a:r>
            <a:r>
              <a:rPr lang="es-AR" sz="2000" dirty="0" smtClean="0">
                <a:solidFill>
                  <a:srgbClr val="333333"/>
                </a:solidFill>
                <a:latin typeface="+mj-lt"/>
              </a:rPr>
              <a:t>.</a:t>
            </a:r>
          </a:p>
          <a:p>
            <a:pPr algn="just"/>
            <a:r>
              <a:rPr lang="es-AR" sz="2000" dirty="0">
                <a:solidFill>
                  <a:srgbClr val="333333"/>
                </a:solidFill>
                <a:latin typeface="+mj-lt"/>
              </a:rPr>
              <a:t>	</a:t>
            </a:r>
            <a:r>
              <a:rPr lang="es-AR" sz="2000" dirty="0" smtClean="0">
                <a:solidFill>
                  <a:srgbClr val="333333"/>
                </a:solidFill>
                <a:latin typeface="+mj-lt"/>
              </a:rPr>
              <a:t>			             </a:t>
            </a:r>
            <a:r>
              <a:rPr lang="es-AR" dirty="0" smtClean="0">
                <a:solidFill>
                  <a:srgbClr val="333333"/>
                </a:solidFill>
                <a:latin typeface="+mj-lt"/>
              </a:rPr>
              <a:t>var</a:t>
            </a:r>
            <a:r>
              <a:rPr lang="es-AR" dirty="0" smtClean="0"/>
              <a:t> enlace = document.createElement</a:t>
            </a:r>
            <a:r>
              <a:rPr lang="es-AR" dirty="0"/>
              <a:t>('a</a:t>
            </a:r>
            <a:r>
              <a:rPr lang="es-AR" dirty="0" smtClean="0"/>
              <a:t>');</a:t>
            </a:r>
          </a:p>
          <a:p>
            <a:pPr algn="just"/>
            <a:endParaRPr lang="es-AR" dirty="0" smtClean="0"/>
          </a:p>
          <a:p>
            <a:pPr algn="just"/>
            <a:r>
              <a:rPr lang="es-AR" dirty="0">
                <a:latin typeface="+mj-lt"/>
              </a:rPr>
              <a:t>	</a:t>
            </a:r>
            <a:r>
              <a:rPr lang="es-AR" dirty="0" smtClean="0">
                <a:latin typeface="+mj-lt"/>
              </a:rPr>
              <a:t>					var </a:t>
            </a:r>
            <a:r>
              <a:rPr lang="es-AR" dirty="0" smtClean="0"/>
              <a:t>nodotexto = document.createTextNode</a:t>
            </a:r>
            <a:r>
              <a:rPr lang="es-AR" dirty="0"/>
              <a:t>('google</a:t>
            </a:r>
            <a:r>
              <a:rPr lang="es-AR" dirty="0" smtClean="0"/>
              <a:t>');</a:t>
            </a:r>
          </a:p>
          <a:p>
            <a:pPr algn="just"/>
            <a:endParaRPr lang="es-AR" dirty="0" smtClean="0"/>
          </a:p>
          <a:p>
            <a:pPr algn="just"/>
            <a:r>
              <a:rPr lang="es-AR" dirty="0"/>
              <a:t>	</a:t>
            </a:r>
            <a:r>
              <a:rPr lang="es-AR" dirty="0" smtClean="0"/>
              <a:t>				</a:t>
            </a:r>
            <a:r>
              <a:rPr lang="es-AR" dirty="0"/>
              <a:t> </a:t>
            </a:r>
            <a:r>
              <a:rPr lang="es-AR" dirty="0" smtClean="0"/>
              <a:t>       enlace.appendChild(nodotexto);</a:t>
            </a:r>
          </a:p>
          <a:p>
            <a:pPr algn="just"/>
            <a:endParaRPr lang="es-AR" dirty="0" smtClean="0"/>
          </a:p>
          <a:p>
            <a:pPr algn="just"/>
            <a:r>
              <a:rPr lang="es-AR" dirty="0"/>
              <a:t>	</a:t>
            </a:r>
            <a:r>
              <a:rPr lang="es-AR" dirty="0" smtClean="0"/>
              <a:t>					</a:t>
            </a:r>
            <a:r>
              <a:rPr lang="es-AR" dirty="0"/>
              <a:t> </a:t>
            </a:r>
            <a:r>
              <a:rPr lang="es-AR" b="1" dirty="0" smtClean="0"/>
              <a:t>enlace.setAttribute</a:t>
            </a:r>
            <a:r>
              <a:rPr lang="es-AR" b="1" dirty="0"/>
              <a:t>('href','http://www.google.com.ar</a:t>
            </a:r>
            <a:r>
              <a:rPr lang="es-AR" b="1" dirty="0" smtClean="0"/>
              <a:t>');</a:t>
            </a:r>
          </a:p>
          <a:p>
            <a:pPr algn="just"/>
            <a:endParaRPr lang="es-AR" b="1" dirty="0" smtClean="0"/>
          </a:p>
          <a:p>
            <a:pPr algn="just"/>
            <a:r>
              <a:rPr lang="es-AR" dirty="0"/>
              <a:t>	</a:t>
            </a:r>
            <a:r>
              <a:rPr lang="es-AR" dirty="0" smtClean="0"/>
              <a:t>					</a:t>
            </a:r>
            <a:r>
              <a:rPr lang="es-AR" b="1" dirty="0"/>
              <a:t> </a:t>
            </a:r>
            <a:r>
              <a:rPr lang="es-AR" dirty="0"/>
              <a:t>document.getElementById</a:t>
            </a:r>
            <a:r>
              <a:rPr lang="es-AR" dirty="0" smtClean="0"/>
              <a:t>(‘div').appendChild(enlace);</a:t>
            </a:r>
          </a:p>
          <a:p>
            <a:pPr algn="just"/>
            <a:endParaRPr lang="es-AR" dirty="0" smtClean="0"/>
          </a:p>
          <a:p>
            <a:pPr algn="just"/>
            <a:r>
              <a:rPr lang="es-AR" sz="2000" dirty="0"/>
              <a:t>El primer parámetro es el nombre de la propiedad (en este caso href) y el segundo es el valor que toma la propiedad</a:t>
            </a:r>
            <a:r>
              <a:rPr lang="es-AR" sz="2000" dirty="0" smtClean="0"/>
              <a:t>.</a:t>
            </a:r>
            <a:endParaRPr lang="es-A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96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394" y="965337"/>
            <a:ext cx="10267406" cy="728480"/>
          </a:xfrm>
        </p:spPr>
        <p:txBody>
          <a:bodyPr/>
          <a:lstStyle/>
          <a:p>
            <a:r>
              <a:rPr lang="es-AR" dirty="0" smtClean="0"/>
              <a:t>removeAttribute – getAttribute - hasAttribute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522514" y="2281647"/>
            <a:ext cx="1117309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>
                <a:solidFill>
                  <a:srgbClr val="333333"/>
                </a:solidFill>
                <a:latin typeface="+mj-lt"/>
              </a:rPr>
              <a:t>La actividad inversa de agregar un atributo a una marca HTML se logra mediante el método </a:t>
            </a:r>
            <a:r>
              <a:rPr lang="es-AR" sz="2000" b="1" dirty="0">
                <a:solidFill>
                  <a:srgbClr val="333333"/>
                </a:solidFill>
                <a:latin typeface="+mj-lt"/>
              </a:rPr>
              <a:t>removeAttribute</a:t>
            </a:r>
            <a:r>
              <a:rPr lang="es-AR" sz="2000" b="1" dirty="0" smtClean="0">
                <a:solidFill>
                  <a:srgbClr val="333333"/>
                </a:solidFill>
                <a:latin typeface="+mj-lt"/>
              </a:rPr>
              <a:t>.</a:t>
            </a:r>
          </a:p>
          <a:p>
            <a:pPr algn="just"/>
            <a:endParaRPr lang="es-AR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just"/>
            <a:r>
              <a:rPr lang="es-AR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							</a:t>
            </a:r>
            <a:r>
              <a:rPr lang="es-A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enlace.removeAttribute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('href</a:t>
            </a:r>
            <a:r>
              <a:rPr lang="es-A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');</a:t>
            </a:r>
          </a:p>
          <a:p>
            <a:pPr algn="just"/>
            <a:endParaRPr lang="es-AR" b="1" dirty="0"/>
          </a:p>
          <a:p>
            <a:pPr algn="just"/>
            <a:r>
              <a:rPr lang="es-AR" sz="2000" dirty="0"/>
              <a:t>Si queremos conocer el valor de un atributo de un nodo de tipo elemento lo podemos hacer llamando al método </a:t>
            </a:r>
            <a:r>
              <a:rPr lang="es-AR" sz="2000" b="1" dirty="0"/>
              <a:t>getAttribute</a:t>
            </a:r>
            <a:r>
              <a:rPr lang="es-AR" sz="2000" dirty="0" smtClean="0"/>
              <a:t>.</a:t>
            </a:r>
          </a:p>
          <a:p>
            <a:pPr algn="just"/>
            <a:endParaRPr lang="es-AR" sz="2000" b="1" dirty="0"/>
          </a:p>
          <a:p>
            <a:pPr algn="just"/>
            <a:r>
              <a:rPr lang="es-AR" sz="2000" b="1" dirty="0" smtClean="0"/>
              <a:t>							</a:t>
            </a:r>
            <a:r>
              <a:rPr lang="es-A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console.log(enlace.getAttribute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('href</a:t>
            </a:r>
            <a:r>
              <a:rPr lang="es-A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'));</a:t>
            </a:r>
          </a:p>
          <a:p>
            <a:pPr algn="just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altLang="es-AR" sz="2000" dirty="0">
                <a:solidFill>
                  <a:srgbClr val="333333"/>
                </a:solidFill>
                <a:cs typeface="Arial" panose="020B0604020202020204" pitchFamily="34" charset="0"/>
              </a:rPr>
              <a:t>Para controlar si un elemento HTML tiene un cierto atributo disponemos de un método llamado </a:t>
            </a:r>
            <a:r>
              <a:rPr lang="es-AR" altLang="es-AR" sz="2000" b="1" dirty="0">
                <a:solidFill>
                  <a:srgbClr val="333333"/>
                </a:solidFill>
                <a:cs typeface="Arial" panose="020B0604020202020204" pitchFamily="34" charset="0"/>
              </a:rPr>
              <a:t>hasAttribute</a:t>
            </a:r>
            <a:r>
              <a:rPr lang="es-AR" altLang="es-AR" sz="2000" dirty="0">
                <a:solidFill>
                  <a:srgbClr val="333333"/>
                </a:solidFill>
                <a:cs typeface="Arial" panose="020B0604020202020204" pitchFamily="34" charset="0"/>
              </a:rPr>
              <a:t> al que le pasamos como referencia el atributo a verificar su existencia: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altLang="es-AR" sz="2000" dirty="0" smtClean="0">
                <a:solidFill>
                  <a:srgbClr val="333333"/>
                </a:solidFill>
                <a:cs typeface="Arial" panose="020B0604020202020204" pitchFamily="34" charset="0"/>
              </a:rPr>
              <a:t>                                              </a:t>
            </a:r>
            <a:r>
              <a:rPr lang="es-AR" altLang="es-AR" sz="20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enlace.getAttribute(‘href');</a:t>
            </a: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1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3697" y="947920"/>
            <a:ext cx="9922349" cy="728480"/>
          </a:xfrm>
        </p:spPr>
        <p:txBody>
          <a:bodyPr/>
          <a:lstStyle/>
          <a:p>
            <a:r>
              <a:rPr lang="es-AR" dirty="0"/>
              <a:t>Accediendo al estilo de una marca HTML.</a:t>
            </a:r>
            <a:endParaRPr lang="es-A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4138" y="2550724"/>
            <a:ext cx="113037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Las propiedades de estilo CSS de una marca HTML se pueden modificar luego que la página se cargó en el navegador.</a:t>
            </a:r>
            <a:endParaRPr kumimoji="0" lang="es-AR" alt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Debemos tener en cuenta que para acceder a los estilos, los nombres de las propiedades tienen un ligero cambio, esto es debido a que el carácter '-' no está permitido en JavaScript para la definición de una variable.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sz="2000" dirty="0" smtClean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A</a:t>
            </a: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todas las propiedades debemos sacarle el guion.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                                   Una propiedad llamada:  font-size:10px;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sz="20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D</a:t>
            </a: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esde JavaScript la debemos invocar como:   puntero.style.fontSize='60px';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Siendo puntero una referencia a un nodo.</a:t>
            </a:r>
            <a:endParaRPr kumimoji="0" lang="es-AR" alt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95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023" y="573451"/>
            <a:ext cx="8761413" cy="728480"/>
          </a:xfrm>
        </p:spPr>
        <p:txBody>
          <a:bodyPr/>
          <a:lstStyle/>
          <a:p>
            <a:r>
              <a:rPr lang="es-AR" dirty="0"/>
              <a:t>Seleccionar elementos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77" y="1197428"/>
            <a:ext cx="7254240" cy="544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023" y="573451"/>
            <a:ext cx="8761413" cy="728480"/>
          </a:xfrm>
        </p:spPr>
        <p:txBody>
          <a:bodyPr/>
          <a:lstStyle/>
          <a:p>
            <a:r>
              <a:rPr lang="es-AR" dirty="0"/>
              <a:t>Creación de nodos y atributos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29" y="1301931"/>
            <a:ext cx="8131245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4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023" y="573451"/>
            <a:ext cx="8761413" cy="728480"/>
          </a:xfrm>
        </p:spPr>
        <p:txBody>
          <a:bodyPr/>
          <a:lstStyle/>
          <a:p>
            <a:r>
              <a:rPr lang="es-AR" dirty="0"/>
              <a:t>Acceso a nodos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6B62C4CA-AC40-435C-BCB1-88A28B16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68" y="1622332"/>
            <a:ext cx="8464393" cy="50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C7EA927-A777-4F2B-AA77-6A7395CC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HTML Dinámico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36531DF5-46B6-4BBB-B3C7-C1F4A10BB047}"/>
              </a:ext>
            </a:extLst>
          </p:cNvPr>
          <p:cNvSpPr/>
          <p:nvPr/>
        </p:nvSpPr>
        <p:spPr>
          <a:xfrm>
            <a:off x="505641" y="2777443"/>
            <a:ext cx="111633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>
                <a:solidFill>
                  <a:srgbClr val="333333"/>
                </a:solidFill>
                <a:latin typeface="+mj-lt"/>
              </a:rPr>
              <a:t>DHTML tiene por objetivo aumentar la funcionalidad de un sitio web. Se puede utilizar para crear animaciones, menús desplegables, mostrar y ocultar partes de una página luego que la página fue cargada completamente, crear un entramado de capas que con sólo el HTML y CSS sería imposible alcanzar.</a:t>
            </a:r>
          </a:p>
          <a:p>
            <a:r>
              <a:rPr lang="es-AR" sz="2000" dirty="0">
                <a:latin typeface="+mj-lt"/>
              </a:rPr>
              <a:t>DHTML ofrece a los creadores de páginas web la posibilidad de modificar, cambiar la apariencia, ocultar, mostrar y animar el contenido dinámicamente.</a:t>
            </a:r>
          </a:p>
          <a:p>
            <a:r>
              <a:rPr lang="es-AR" sz="2000" dirty="0">
                <a:latin typeface="+mj-lt"/>
              </a:rPr>
              <a:t>Con DHTML podemos, </a:t>
            </a:r>
            <a:r>
              <a:rPr lang="es-AR" sz="2000" dirty="0" smtClean="0">
                <a:latin typeface="+mj-lt"/>
              </a:rPr>
              <a:t>después</a:t>
            </a:r>
            <a:r>
              <a:rPr lang="es-AR" sz="2000" dirty="0" smtClean="0">
                <a:latin typeface="+mj-lt"/>
              </a:rPr>
              <a:t> </a:t>
            </a:r>
            <a:r>
              <a:rPr lang="es-AR" sz="2000" dirty="0">
                <a:latin typeface="+mj-lt"/>
              </a:rPr>
              <a:t>de cargada la página en el navegador, acceder a cada una de las marcas </a:t>
            </a:r>
            <a:r>
              <a:rPr lang="es-AR" sz="2000" dirty="0" smtClean="0">
                <a:latin typeface="+mj-lt"/>
              </a:rPr>
              <a:t>HTML, </a:t>
            </a:r>
            <a:r>
              <a:rPr lang="es-AR" sz="2000" dirty="0">
                <a:latin typeface="+mj-lt"/>
              </a:rPr>
              <a:t>modificar sus atributos, ocultarlas, volverlas a mostrar y acceder al estilo definido para dicha marca.</a:t>
            </a:r>
          </a:p>
          <a:p>
            <a:r>
              <a:rPr lang="es-AR" sz="2000" dirty="0">
                <a:latin typeface="+mj-lt"/>
              </a:rPr>
              <a:t>Mediante JavaScript accedemos al DOM (Document Object Model) sin utilizar librerías específicas como puede ser JQuery.</a:t>
            </a:r>
          </a:p>
        </p:txBody>
      </p:sp>
    </p:spTree>
    <p:extLst>
      <p:ext uri="{BB962C8B-B14F-4D97-AF65-F5344CB8AC3E}">
        <p14:creationId xmlns:p14="http://schemas.microsoft.com/office/powerpoint/2010/main" val="35193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3D9CB8-BCA2-4660-A7F5-E69D074B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Document Object Model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3479AC53-3E70-41FD-9617-78BC53120FDC}"/>
              </a:ext>
            </a:extLst>
          </p:cNvPr>
          <p:cNvSpPr/>
          <p:nvPr/>
        </p:nvSpPr>
        <p:spPr>
          <a:xfrm>
            <a:off x="495299" y="2717364"/>
            <a:ext cx="11172825" cy="2803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333333"/>
                </a:solidFill>
                <a:latin typeface="+mj-lt"/>
              </a:rPr>
              <a:t>Mediante el DOM podemos acceder al contenido y estilo de cada marca del documento y modificarlo de acuerdo a algún evento.</a:t>
            </a:r>
            <a:r>
              <a:rPr lang="es-AR" sz="2000" dirty="0">
                <a:latin typeface="+mj-lt"/>
              </a:rPr>
              <a:t/>
            </a:r>
            <a:br>
              <a:rPr lang="es-AR" sz="2000" dirty="0">
                <a:latin typeface="+mj-lt"/>
              </a:rPr>
            </a:br>
            <a:r>
              <a:rPr lang="es-AR" sz="2000" dirty="0">
                <a:solidFill>
                  <a:srgbClr val="333333"/>
                </a:solidFill>
                <a:latin typeface="+mj-lt"/>
              </a:rPr>
              <a:t>Mediante el DOM podemos insertar, borrar, modificar marcas HTML. Podemos acceder a la hoja de estilo definida a la página y dinámicamente agregar, modificar o borrar propiedades. Todos esto sin tener que recargar la página del servidor, es decir todo se hace en el cliente (navegador) mediante JavaScript</a:t>
            </a:r>
            <a:endParaRPr lang="es-A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55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DOM  - Document Object Model -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615" y="2829661"/>
            <a:ext cx="6572445" cy="359726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49" y="2708043"/>
            <a:ext cx="3208298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16EF16E-C528-4F03-8C8F-4CCC5CE2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Nodos Hijos (childNodes)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DBF273AE-FBA8-41F1-BF38-B75328BBB886}"/>
              </a:ext>
            </a:extLst>
          </p:cNvPr>
          <p:cNvSpPr/>
          <p:nvPr/>
        </p:nvSpPr>
        <p:spPr>
          <a:xfrm>
            <a:off x="414337" y="2811244"/>
            <a:ext cx="1136332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333333"/>
                </a:solidFill>
                <a:latin typeface="+mj-lt"/>
              </a:rPr>
              <a:t>Cada nodo tiene un solo nodo padre, pero puede tener muchos hijos.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altLang="es-AR" sz="2000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El DOM provee a cada nodo de un vector que almacena la referencia a cada nodo hijo, la propiedad se llama: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altLang="es-AR" sz="2000" dirty="0">
              <a:solidFill>
                <a:srgbClr val="333333"/>
              </a:solidFill>
              <a:latin typeface="+mj-lt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altLang="es-AR" sz="2000" b="1" dirty="0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                                                                    childNodes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altLang="es-AR" sz="2000" dirty="0">
              <a:solidFill>
                <a:srgbClr val="333333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s-AR" sz="2000" dirty="0">
                <a:latin typeface="+mj-lt"/>
              </a:rPr>
              <a:t>Este vector almacena una referencia a cada nodo hijo.</a:t>
            </a:r>
          </a:p>
          <a:p>
            <a:r>
              <a:rPr lang="es-AR" sz="2000" dirty="0">
                <a:latin typeface="+mj-lt"/>
              </a:rPr>
              <a:t>Los nodos pueden ser de tipo: </a:t>
            </a:r>
            <a:r>
              <a:rPr lang="es-AR" sz="2000" b="1" dirty="0">
                <a:latin typeface="+mj-lt"/>
              </a:rPr>
              <a:t>ELEMENT_NODE </a:t>
            </a:r>
            <a:r>
              <a:rPr lang="es-AR" sz="2000" dirty="0">
                <a:latin typeface="+mj-lt"/>
              </a:rPr>
              <a:t>(nodo elemento) o </a:t>
            </a:r>
            <a:r>
              <a:rPr lang="es-AR" sz="2000" b="1" dirty="0">
                <a:latin typeface="+mj-lt"/>
              </a:rPr>
              <a:t>TEXT_NODE </a:t>
            </a:r>
            <a:r>
              <a:rPr lang="es-AR" sz="2000" dirty="0">
                <a:latin typeface="+mj-lt"/>
              </a:rPr>
              <a:t>(nodo texto).</a:t>
            </a:r>
          </a:p>
          <a:p>
            <a:endParaRPr lang="es-AR" sz="2000" dirty="0">
              <a:latin typeface="+mj-lt"/>
            </a:endParaRPr>
          </a:p>
          <a:p>
            <a:pPr algn="just"/>
            <a:r>
              <a:rPr lang="es-AR" sz="2000" dirty="0">
                <a:solidFill>
                  <a:srgbClr val="FF0000"/>
                </a:solidFill>
                <a:latin typeface="+mj-lt"/>
              </a:rPr>
              <a:t>Es importante notar que el texto contenido en un elemento de HTML no pertenece al nodo, sino que se encuentra en otro nodo especial que se llama nodo texto (TEXT_NODE)</a:t>
            </a:r>
          </a:p>
        </p:txBody>
      </p:sp>
    </p:spTree>
    <p:extLst>
      <p:ext uri="{BB962C8B-B14F-4D97-AF65-F5344CB8AC3E}">
        <p14:creationId xmlns:p14="http://schemas.microsoft.com/office/powerpoint/2010/main" val="680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Nodos                      nodeType</a:t>
            </a:r>
            <a:endParaRPr lang="es-A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61805" y="2656102"/>
            <a:ext cx="5477692" cy="385356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    </a:t>
            </a: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ELEMENT_NODE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2    </a:t>
            </a: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ATTRIBUTE_NODE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3    </a:t>
            </a: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TEXT_NODE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4    </a:t>
            </a: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CDATA_SECTION_NODE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5    </a:t>
            </a: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ENTITY_REFERENCE_NODE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6    </a:t>
            </a: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ENTITY_NODE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7  </a:t>
            </a: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  PROCESSING_INSTRUCTION_NODE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8</a:t>
            </a: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    COMMENT_NODE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9</a:t>
            </a: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    DOCUMENT_NODE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10</a:t>
            </a: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  DOCUMENT_TYPE_NODE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11</a:t>
            </a: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  DOCUMENT_FRAGMENT_NODE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12</a:t>
            </a: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  NOTATION_NODE</a:t>
            </a: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endParaRPr kumimoji="0" lang="es-AR" alt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70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513" y="796062"/>
            <a:ext cx="6850974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3892982-5F0A-41FB-B8AA-80F6903A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Nodo padre (parentNode)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0DBD8E76-A75D-4757-B2A9-1A94E552DC3D}"/>
              </a:ext>
            </a:extLst>
          </p:cNvPr>
          <p:cNvSpPr/>
          <p:nvPr/>
        </p:nvSpPr>
        <p:spPr>
          <a:xfrm>
            <a:off x="382587" y="2724150"/>
            <a:ext cx="11323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333333"/>
                </a:solidFill>
                <a:latin typeface="+mj-lt"/>
              </a:rPr>
              <a:t>Si tenemos la referencia a un nodo podemos obtener fácilmente la referencia del nodo padre mediante la propiedad </a:t>
            </a:r>
            <a:r>
              <a:rPr lang="es-AR" sz="2000" b="1" dirty="0">
                <a:solidFill>
                  <a:srgbClr val="333333"/>
                </a:solidFill>
                <a:latin typeface="+mj-lt"/>
              </a:rPr>
              <a:t>parentNode</a:t>
            </a:r>
            <a:r>
              <a:rPr lang="es-AR" sz="2000" dirty="0">
                <a:solidFill>
                  <a:srgbClr val="333333"/>
                </a:solidFill>
                <a:latin typeface="+mj-lt"/>
              </a:rPr>
              <a:t>.</a:t>
            </a:r>
            <a:endParaRPr lang="es-A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36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AA1365-CBCB-452C-BE1F-D0B2F12A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9417796" cy="728480"/>
          </a:xfrm>
        </p:spPr>
        <p:txBody>
          <a:bodyPr/>
          <a:lstStyle/>
          <a:p>
            <a:r>
              <a:rPr lang="es-AR" sz="3200" dirty="0"/>
              <a:t>Nodos hermanos (nextSibling previousSibling)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4979F34A-647A-477B-8C4A-3F4D2905D2E4}"/>
              </a:ext>
            </a:extLst>
          </p:cNvPr>
          <p:cNvSpPr/>
          <p:nvPr/>
        </p:nvSpPr>
        <p:spPr>
          <a:xfrm>
            <a:off x="390526" y="2543175"/>
            <a:ext cx="115443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333333"/>
                </a:solidFill>
                <a:latin typeface="+mj-lt"/>
              </a:rPr>
              <a:t>Si tenemos la referencia de un nodo podemos fácilmente acceder a los otros nodos que se encuentran en la misma altura dentro del árbol que genera el DOM. </a:t>
            </a:r>
          </a:p>
          <a:p>
            <a:r>
              <a:rPr lang="es-AR" sz="2000" dirty="0">
                <a:latin typeface="+mj-lt"/>
              </a:rPr>
              <a:t>La propiedad </a:t>
            </a:r>
            <a:r>
              <a:rPr lang="es-AR" sz="2000" b="1" dirty="0">
                <a:latin typeface="+mj-lt"/>
              </a:rPr>
              <a:t>nextSibling</a:t>
            </a:r>
            <a:r>
              <a:rPr lang="es-AR" sz="2000" dirty="0">
                <a:latin typeface="+mj-lt"/>
              </a:rPr>
              <a:t> retorna la referencia del nodo hermano que se encuentra inmediatamente más abajo en el archivo HTML, pero a la misma altura si lo pensamos al archivo HTML como un árbol. También existe una propiedad llamado </a:t>
            </a:r>
            <a:r>
              <a:rPr lang="es-AR" sz="2000" b="1" dirty="0">
                <a:latin typeface="+mj-lt"/>
              </a:rPr>
              <a:t>previousSibling</a:t>
            </a:r>
            <a:r>
              <a:rPr lang="es-AR" sz="2000" dirty="0">
                <a:latin typeface="+mj-lt"/>
              </a:rPr>
              <a:t> que retorna la referencia del nodo hermano que se encuentra inmediatamente más arriba en el archivo HTML.</a:t>
            </a:r>
            <a:br>
              <a:rPr lang="es-AR" sz="2000" dirty="0">
                <a:latin typeface="+mj-lt"/>
              </a:rPr>
            </a:br>
            <a:r>
              <a:rPr lang="es-AR" sz="2000" b="1" dirty="0">
                <a:latin typeface="+mj-lt"/>
              </a:rPr>
              <a:t>nextSibling</a:t>
            </a:r>
            <a:r>
              <a:rPr lang="es-AR" sz="2000" dirty="0">
                <a:latin typeface="+mj-lt"/>
              </a:rPr>
              <a:t> y </a:t>
            </a:r>
            <a:r>
              <a:rPr lang="es-AR" sz="2000" b="1" dirty="0">
                <a:latin typeface="+mj-lt"/>
              </a:rPr>
              <a:t>previousSibling</a:t>
            </a:r>
            <a:r>
              <a:rPr lang="es-AR" sz="2000" dirty="0">
                <a:latin typeface="+mj-lt"/>
              </a:rPr>
              <a:t> retornan null en caso de no existir más nodos en dicho nivel.</a:t>
            </a:r>
          </a:p>
          <a:p>
            <a:endParaRPr lang="es-AR" sz="2000" dirty="0">
              <a:latin typeface="+mj-lt"/>
            </a:endParaRPr>
          </a:p>
          <a:p>
            <a:r>
              <a:rPr lang="es-AR" sz="2000" b="1" dirty="0"/>
              <a:t>Recordar: </a:t>
            </a:r>
            <a:r>
              <a:rPr lang="es-AR" sz="2000" dirty="0"/>
              <a:t>Algo muy importante que hay que tener en cuenta es que si hay un salto de línea entre dos elementos lo interpreta y crea un nodo de texto.</a:t>
            </a:r>
            <a:endParaRPr lang="es-A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42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1100</TotalTime>
  <Words>1005</Words>
  <Application>Microsoft Office PowerPoint</Application>
  <PresentationFormat>Panorámica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Helvetica Neue</vt:lpstr>
      <vt:lpstr>Menlo</vt:lpstr>
      <vt:lpstr>Wingdings 3</vt:lpstr>
      <vt:lpstr>Sala de reuniones Ion</vt:lpstr>
      <vt:lpstr>DOM</vt:lpstr>
      <vt:lpstr>HTML Dinámico</vt:lpstr>
      <vt:lpstr>Document Object Model</vt:lpstr>
      <vt:lpstr>DOM  - Document Object Model -</vt:lpstr>
      <vt:lpstr>Nodos Hijos (childNodes)</vt:lpstr>
      <vt:lpstr>Tipos de Nodos                      nodeType</vt:lpstr>
      <vt:lpstr>Presentación de PowerPoint</vt:lpstr>
      <vt:lpstr>Nodo padre (parentNode)</vt:lpstr>
      <vt:lpstr>Nodos hermanos (nextSibling previousSibling)</vt:lpstr>
      <vt:lpstr>Propiedades firstChild  lastChild</vt:lpstr>
      <vt:lpstr>Agregar un nodo de texto (appendChild - createTextNode)</vt:lpstr>
      <vt:lpstr>hasChildNodes - removeChild</vt:lpstr>
      <vt:lpstr>Crear y agregar un nodo de tipo elemento (createElement - appendChild)</vt:lpstr>
      <vt:lpstr>Crear un atributo y agregárselo a un nodo de tipo elemento (setAttribute)</vt:lpstr>
      <vt:lpstr>removeAttribute – getAttribute - hasAttribute</vt:lpstr>
      <vt:lpstr>Accediendo al estilo de una marca HTML.</vt:lpstr>
      <vt:lpstr>Seleccionar elementos</vt:lpstr>
      <vt:lpstr>Creación de nodos y atributos</vt:lpstr>
      <vt:lpstr>Acceso a nodos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Christian Baus</dc:creator>
  <cp:lastModifiedBy>Christian Baus</cp:lastModifiedBy>
  <cp:revision>53</cp:revision>
  <dcterms:created xsi:type="dcterms:W3CDTF">2019-04-16T16:30:05Z</dcterms:created>
  <dcterms:modified xsi:type="dcterms:W3CDTF">2019-04-23T18:53:08Z</dcterms:modified>
</cp:coreProperties>
</file>