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j4qK0e8K35IBwSQfHBhVDXL7Ck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572848c141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572848c14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572848c14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g572848c141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572848c14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572848c141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572848c141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2" name="Google Shape;332;g572848c141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572848c14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g572848c141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72848c141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72848c1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a de título" showMasterSp="0" type="title">
  <p:cSld name="TITLE">
    <p:spTree>
      <p:nvGrpSpPr>
        <p:cNvPr id="22" name="Shape 22"/>
        <p:cNvGrpSpPr/>
        <p:nvPr/>
      </p:nvGrpSpPr>
      <p:grpSpPr>
        <a:xfrm>
          <a:off x="0" y="0"/>
          <a:ext cx="0" cy="0"/>
          <a:chOff x="0" y="0"/>
          <a:chExt cx="0" cy="0"/>
        </a:xfrm>
      </p:grpSpPr>
      <p:grpSp>
        <p:nvGrpSpPr>
          <p:cNvPr id="23" name="Google Shape;23;p67"/>
          <p:cNvGrpSpPr/>
          <p:nvPr/>
        </p:nvGrpSpPr>
        <p:grpSpPr>
          <a:xfrm>
            <a:off x="0" y="-2373"/>
            <a:ext cx="12192000" cy="6867027"/>
            <a:chOff x="0" y="-2373"/>
            <a:chExt cx="12192000" cy="6867027"/>
          </a:xfrm>
        </p:grpSpPr>
        <p:sp>
          <p:nvSpPr>
            <p:cNvPr id="24" name="Google Shape;24;p6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67"/>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lt2"/>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7"/>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440"/>
              <a:buNone/>
              <a:defRPr cap="none">
                <a:solidFill>
                  <a:schemeClr val="accent1"/>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3" name="Google Shape;33;p67"/>
          <p:cNvSpPr txBox="1"/>
          <p:nvPr>
            <p:ph idx="10" type="dt"/>
          </p:nvPr>
        </p:nvSpPr>
        <p:spPr>
          <a:xfrm rot="5400000">
            <a:off x="10089390" y="1792223"/>
            <a:ext cx="990599" cy="304799"/>
          </a:xfrm>
          <a:prstGeom prst="rect">
            <a:avLst/>
          </a:prstGeom>
          <a:noFill/>
          <a:ln>
            <a:noFill/>
          </a:ln>
        </p:spPr>
        <p:txBody>
          <a:bodyPr anchorCtr="0" anchor="t" bIns="45700" lIns="91425" spcFirstLastPara="1" rIns="91425" wrap="square" tIns="45700"/>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7"/>
          <p:cNvSpPr txBox="1"/>
          <p:nvPr>
            <p:ph idx="11" type="ftr"/>
          </p:nvPr>
        </p:nvSpPr>
        <p:spPr>
          <a:xfrm rot="5400000">
            <a:off x="8959592" y="3226820"/>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b="0" i="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67"/>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con título" showMasterSp="0" type="picTx">
  <p:cSld name="PICTURE_WITH_CAPTION_TEXT">
    <p:spTree>
      <p:nvGrpSpPr>
        <p:cNvPr id="123" name="Shape 123"/>
        <p:cNvGrpSpPr/>
        <p:nvPr/>
      </p:nvGrpSpPr>
      <p:grpSpPr>
        <a:xfrm>
          <a:off x="0" y="0"/>
          <a:ext cx="0" cy="0"/>
          <a:chOff x="0" y="0"/>
          <a:chExt cx="0" cy="0"/>
        </a:xfrm>
      </p:grpSpPr>
      <p:grpSp>
        <p:nvGrpSpPr>
          <p:cNvPr id="124" name="Google Shape;124;p76"/>
          <p:cNvGrpSpPr/>
          <p:nvPr/>
        </p:nvGrpSpPr>
        <p:grpSpPr>
          <a:xfrm>
            <a:off x="0" y="-2373"/>
            <a:ext cx="12192000" cy="6867027"/>
            <a:chOff x="0" y="-2373"/>
            <a:chExt cx="12192000" cy="6867027"/>
          </a:xfrm>
        </p:grpSpPr>
        <p:sp>
          <p:nvSpPr>
            <p:cNvPr id="125" name="Google Shape;125;p7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6"/>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6"/>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33" name="Google Shape;133;p76"/>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7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5" name="Google Shape;135;p76"/>
          <p:cNvSpPr txBox="1"/>
          <p:nvPr>
            <p:ph type="title"/>
          </p:nvPr>
        </p:nvSpPr>
        <p:spPr>
          <a:xfrm>
            <a:off x="1153907" y="1693332"/>
            <a:ext cx="3860260" cy="17356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76"/>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37" name="Google Shape;137;p76"/>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38" name="Google Shape;138;p76"/>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76"/>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7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n panorámica con descripción">
  <p:cSld name="Imagen panorámica con descripción">
    <p:spTree>
      <p:nvGrpSpPr>
        <p:cNvPr id="142" name="Shape 142"/>
        <p:cNvGrpSpPr/>
        <p:nvPr/>
      </p:nvGrpSpPr>
      <p:grpSpPr>
        <a:xfrm>
          <a:off x="0" y="0"/>
          <a:ext cx="0" cy="0"/>
          <a:chOff x="0" y="0"/>
          <a:chExt cx="0" cy="0"/>
        </a:xfrm>
      </p:grpSpPr>
      <p:grpSp>
        <p:nvGrpSpPr>
          <p:cNvPr id="143" name="Google Shape;143;p77"/>
          <p:cNvGrpSpPr/>
          <p:nvPr/>
        </p:nvGrpSpPr>
        <p:grpSpPr>
          <a:xfrm>
            <a:off x="0" y="-2373"/>
            <a:ext cx="12192000" cy="6867027"/>
            <a:chOff x="0" y="-2373"/>
            <a:chExt cx="12192000" cy="6867027"/>
          </a:xfrm>
        </p:grpSpPr>
        <p:sp>
          <p:nvSpPr>
            <p:cNvPr id="144" name="Google Shape;144;p7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7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77"/>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7"/>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2" name="Google Shape;152;p77"/>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3" name="Google Shape;153;p77"/>
          <p:cNvSpPr txBox="1"/>
          <p:nvPr>
            <p:ph type="title"/>
          </p:nvPr>
        </p:nvSpPr>
        <p:spPr>
          <a:xfrm>
            <a:off x="1154956" y="4966674"/>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77"/>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55" name="Google Shape;155;p77"/>
          <p:cNvSpPr txBox="1"/>
          <p:nvPr>
            <p:ph idx="1" type="body"/>
          </p:nvPr>
        </p:nvSpPr>
        <p:spPr>
          <a:xfrm>
            <a:off x="1154956" y="553666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56" name="Google Shape;156;p77"/>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77"/>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7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7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ita con descripción" showMasterSp="0">
  <p:cSld name="Cita con descripción">
    <p:spTree>
      <p:nvGrpSpPr>
        <p:cNvPr id="160" name="Shape 160"/>
        <p:cNvGrpSpPr/>
        <p:nvPr/>
      </p:nvGrpSpPr>
      <p:grpSpPr>
        <a:xfrm>
          <a:off x="0" y="0"/>
          <a:ext cx="0" cy="0"/>
          <a:chOff x="0" y="0"/>
          <a:chExt cx="0" cy="0"/>
        </a:xfrm>
      </p:grpSpPr>
      <p:grpSp>
        <p:nvGrpSpPr>
          <p:cNvPr id="161" name="Google Shape;161;p78"/>
          <p:cNvGrpSpPr/>
          <p:nvPr/>
        </p:nvGrpSpPr>
        <p:grpSpPr>
          <a:xfrm>
            <a:off x="0" y="-2373"/>
            <a:ext cx="12192000" cy="6867027"/>
            <a:chOff x="0" y="-2373"/>
            <a:chExt cx="12192000" cy="6867027"/>
          </a:xfrm>
        </p:grpSpPr>
        <p:sp>
          <p:nvSpPr>
            <p:cNvPr id="162" name="Google Shape;162;p7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7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7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78"/>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78"/>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0" name="Google Shape;170;p7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1" name="Google Shape;171;p78"/>
          <p:cNvSpPr txBox="1"/>
          <p:nvPr/>
        </p:nvSpPr>
        <p:spPr>
          <a:xfrm>
            <a:off x="9719438" y="2631815"/>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s-AR"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2" name="Google Shape;172;p78"/>
          <p:cNvSpPr txBox="1"/>
          <p:nvPr/>
        </p:nvSpPr>
        <p:spPr>
          <a:xfrm>
            <a:off x="898295" y="591093"/>
            <a:ext cx="801912" cy="156966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600"/>
              <a:buFont typeface="Arial"/>
              <a:buNone/>
            </a:pPr>
            <a:r>
              <a:rPr b="0" i="0" lang="es-AR" sz="96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73" name="Google Shape;173;p78"/>
          <p:cNvSpPr txBox="1"/>
          <p:nvPr>
            <p:ph type="title"/>
          </p:nvPr>
        </p:nvSpPr>
        <p:spPr>
          <a:xfrm>
            <a:off x="1581878" y="980517"/>
            <a:ext cx="8453906" cy="2698249"/>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78"/>
          <p:cNvSpPr txBox="1"/>
          <p:nvPr>
            <p:ph idx="1" type="body"/>
          </p:nvPr>
        </p:nvSpPr>
        <p:spPr>
          <a:xfrm>
            <a:off x="1945945" y="3678766"/>
            <a:ext cx="7725772"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5" name="Google Shape;175;p78"/>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76" name="Google Shape;176;p78"/>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78"/>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7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rjeta de nombre" showMasterSp="0">
  <p:cSld name="Tarjeta de nombre">
    <p:spTree>
      <p:nvGrpSpPr>
        <p:cNvPr id="180" name="Shape 180"/>
        <p:cNvGrpSpPr/>
        <p:nvPr/>
      </p:nvGrpSpPr>
      <p:grpSpPr>
        <a:xfrm>
          <a:off x="0" y="0"/>
          <a:ext cx="0" cy="0"/>
          <a:chOff x="0" y="0"/>
          <a:chExt cx="0" cy="0"/>
        </a:xfrm>
      </p:grpSpPr>
      <p:grpSp>
        <p:nvGrpSpPr>
          <p:cNvPr id="181" name="Google Shape;181;p79"/>
          <p:cNvGrpSpPr/>
          <p:nvPr/>
        </p:nvGrpSpPr>
        <p:grpSpPr>
          <a:xfrm>
            <a:off x="0" y="-2373"/>
            <a:ext cx="12192000" cy="6867027"/>
            <a:chOff x="0" y="-2373"/>
            <a:chExt cx="12192000" cy="6867027"/>
          </a:xfrm>
        </p:grpSpPr>
        <p:sp>
          <p:nvSpPr>
            <p:cNvPr id="182" name="Google Shape;182;p7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7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7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79"/>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79"/>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90" name="Google Shape;190;p7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91" name="Google Shape;191;p79"/>
          <p:cNvSpPr txBox="1"/>
          <p:nvPr>
            <p:ph type="title"/>
          </p:nvPr>
        </p:nvSpPr>
        <p:spPr>
          <a:xfrm>
            <a:off x="1154954" y="2370667"/>
            <a:ext cx="8825660" cy="1822514"/>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79"/>
          <p:cNvSpPr txBox="1"/>
          <p:nvPr>
            <p:ph idx="1" type="body"/>
          </p:nvPr>
        </p:nvSpPr>
        <p:spPr>
          <a:xfrm>
            <a:off x="1154954" y="5033068"/>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93" name="Google Shape;193;p79"/>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79"/>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7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3">
  <p:cSld name="Columna 3">
    <p:spTree>
      <p:nvGrpSpPr>
        <p:cNvPr id="197" name="Shape 197"/>
        <p:cNvGrpSpPr/>
        <p:nvPr/>
      </p:nvGrpSpPr>
      <p:grpSpPr>
        <a:xfrm>
          <a:off x="0" y="0"/>
          <a:ext cx="0" cy="0"/>
          <a:chOff x="0" y="0"/>
          <a:chExt cx="0" cy="0"/>
        </a:xfrm>
      </p:grpSpPr>
      <p:sp>
        <p:nvSpPr>
          <p:cNvPr id="198" name="Google Shape;198;p80"/>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80"/>
          <p:cNvSpPr txBox="1"/>
          <p:nvPr>
            <p:ph idx="1" type="body"/>
          </p:nvPr>
        </p:nvSpPr>
        <p:spPr>
          <a:xfrm>
            <a:off x="1154954" y="2617299"/>
            <a:ext cx="3129168" cy="5762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0" name="Google Shape;200;p80"/>
          <p:cNvSpPr txBox="1"/>
          <p:nvPr>
            <p:ph idx="2" type="body"/>
          </p:nvPr>
        </p:nvSpPr>
        <p:spPr>
          <a:xfrm>
            <a:off x="1154954" y="3193561"/>
            <a:ext cx="3129168" cy="283349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1" name="Google Shape;201;p80"/>
          <p:cNvSpPr txBox="1"/>
          <p:nvPr>
            <p:ph idx="3" type="body"/>
          </p:nvPr>
        </p:nvSpPr>
        <p:spPr>
          <a:xfrm>
            <a:off x="4512721" y="2603502"/>
            <a:ext cx="3145380" cy="5762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2" name="Google Shape;202;p80"/>
          <p:cNvSpPr txBox="1"/>
          <p:nvPr>
            <p:ph idx="4" type="body"/>
          </p:nvPr>
        </p:nvSpPr>
        <p:spPr>
          <a:xfrm>
            <a:off x="4512721" y="3193561"/>
            <a:ext cx="3145380" cy="283349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03" name="Google Shape;203;p80"/>
          <p:cNvSpPr txBox="1"/>
          <p:nvPr>
            <p:ph idx="5" type="body"/>
          </p:nvPr>
        </p:nvSpPr>
        <p:spPr>
          <a:xfrm>
            <a:off x="7886700" y="2617299"/>
            <a:ext cx="3161029" cy="576261"/>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04" name="Google Shape;204;p80"/>
          <p:cNvSpPr txBox="1"/>
          <p:nvPr>
            <p:ph idx="6" type="body"/>
          </p:nvPr>
        </p:nvSpPr>
        <p:spPr>
          <a:xfrm>
            <a:off x="7886700" y="3193561"/>
            <a:ext cx="3164719" cy="283349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05" name="Google Shape;205;p80"/>
          <p:cNvCxnSpPr/>
          <p:nvPr/>
        </p:nvCxnSpPr>
        <p:spPr>
          <a:xfrm>
            <a:off x="4403971" y="2569633"/>
            <a:ext cx="0" cy="3492499"/>
          </a:xfrm>
          <a:prstGeom prst="straightConnector1">
            <a:avLst/>
          </a:prstGeom>
          <a:noFill/>
          <a:ln cap="flat" cmpd="sng" w="12700">
            <a:solidFill>
              <a:schemeClr val="accent1">
                <a:alpha val="40392"/>
              </a:schemeClr>
            </a:solidFill>
            <a:prstDash val="solid"/>
            <a:round/>
            <a:headEnd len="sm" w="sm" type="none"/>
            <a:tailEnd len="sm" w="sm" type="none"/>
          </a:ln>
        </p:spPr>
      </p:cxnSp>
      <p:cxnSp>
        <p:nvCxnSpPr>
          <p:cNvPr id="206" name="Google Shape;206;p80"/>
          <p:cNvCxnSpPr/>
          <p:nvPr/>
        </p:nvCxnSpPr>
        <p:spPr>
          <a:xfrm>
            <a:off x="7772401" y="2569633"/>
            <a:ext cx="0" cy="3492499"/>
          </a:xfrm>
          <a:prstGeom prst="straightConnector1">
            <a:avLst/>
          </a:prstGeom>
          <a:noFill/>
          <a:ln cap="flat" cmpd="sng" w="12700">
            <a:solidFill>
              <a:schemeClr val="accent1">
                <a:alpha val="40392"/>
              </a:schemeClr>
            </a:solidFill>
            <a:prstDash val="solid"/>
            <a:round/>
            <a:headEnd len="sm" w="sm" type="none"/>
            <a:tailEnd len="sm" w="sm" type="none"/>
          </a:ln>
        </p:spPr>
      </p:cxnSp>
      <p:sp>
        <p:nvSpPr>
          <p:cNvPr id="207" name="Google Shape;207;p80"/>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80"/>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8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lumna de imagen 3">
  <p:cSld name="Columna de imagen 3">
    <p:spTree>
      <p:nvGrpSpPr>
        <p:cNvPr id="210" name="Shape 210"/>
        <p:cNvGrpSpPr/>
        <p:nvPr/>
      </p:nvGrpSpPr>
      <p:grpSpPr>
        <a:xfrm>
          <a:off x="0" y="0"/>
          <a:ext cx="0" cy="0"/>
          <a:chOff x="0" y="0"/>
          <a:chExt cx="0" cy="0"/>
        </a:xfrm>
      </p:grpSpPr>
      <p:sp>
        <p:nvSpPr>
          <p:cNvPr id="211" name="Google Shape;211;p81"/>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3600"/>
              <a:buFont typeface="Century Gothic"/>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2" name="Google Shape;212;p81"/>
          <p:cNvSpPr txBox="1"/>
          <p:nvPr>
            <p:ph idx="1" type="body"/>
          </p:nvPr>
        </p:nvSpPr>
        <p:spPr>
          <a:xfrm>
            <a:off x="1154952" y="4532845"/>
            <a:ext cx="3050439" cy="5762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3" name="Google Shape;213;p81"/>
          <p:cNvSpPr/>
          <p:nvPr>
            <p:ph idx="2" type="pic"/>
          </p:nvPr>
        </p:nvSpPr>
        <p:spPr>
          <a:xfrm>
            <a:off x="1334552"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4" name="Google Shape;214;p81"/>
          <p:cNvSpPr txBox="1"/>
          <p:nvPr>
            <p:ph idx="3" type="body"/>
          </p:nvPr>
        </p:nvSpPr>
        <p:spPr>
          <a:xfrm>
            <a:off x="1154953" y="5109107"/>
            <a:ext cx="3050437" cy="9179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5" name="Google Shape;215;p81"/>
          <p:cNvSpPr txBox="1"/>
          <p:nvPr>
            <p:ph idx="4" type="body"/>
          </p:nvPr>
        </p:nvSpPr>
        <p:spPr>
          <a:xfrm>
            <a:off x="4572537" y="4532846"/>
            <a:ext cx="3046766" cy="65115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6" name="Google Shape;216;p81"/>
          <p:cNvSpPr/>
          <p:nvPr>
            <p:ph idx="5" type="pic"/>
          </p:nvPr>
        </p:nvSpPr>
        <p:spPr>
          <a:xfrm>
            <a:off x="4748463" y="2603500"/>
            <a:ext cx="2691241"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17" name="Google Shape;217;p81"/>
          <p:cNvSpPr txBox="1"/>
          <p:nvPr>
            <p:ph idx="6" type="body"/>
          </p:nvPr>
        </p:nvSpPr>
        <p:spPr>
          <a:xfrm>
            <a:off x="4568865" y="5184002"/>
            <a:ext cx="3050438" cy="84305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218" name="Google Shape;218;p81"/>
          <p:cNvSpPr txBox="1"/>
          <p:nvPr>
            <p:ph idx="7" type="body"/>
          </p:nvPr>
        </p:nvSpPr>
        <p:spPr>
          <a:xfrm>
            <a:off x="7983434" y="4532847"/>
            <a:ext cx="3050438" cy="651154"/>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219" name="Google Shape;219;p81"/>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352"/>
              </a:srgbClr>
            </a:outerShdw>
          </a:effectLst>
        </p:spPr>
        <p:txBody>
          <a:bodyPr anchorCtr="0" anchor="t" bIns="45700" lIns="91425" spcFirstLastPara="1" rIns="91425" wrap="square" tIns="45700">
            <a:normAutofit/>
          </a:bodyPr>
          <a:lstStyle>
            <a:lvl1pPr lvl="0" marR="0" rtl="0" algn="ctr">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lnSpc>
                <a:spcPct val="100000"/>
              </a:lnSpc>
              <a:spcBef>
                <a:spcPts val="1000"/>
              </a:spcBef>
              <a:spcAft>
                <a:spcPts val="0"/>
              </a:spcAft>
              <a:buClr>
                <a:schemeClr val="accent1"/>
              </a:buClr>
              <a:buSzPts val="128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220" name="Google Shape;220;p81"/>
          <p:cNvSpPr txBox="1"/>
          <p:nvPr>
            <p:ph idx="9" type="body"/>
          </p:nvPr>
        </p:nvSpPr>
        <p:spPr>
          <a:xfrm>
            <a:off x="7983434" y="5184001"/>
            <a:ext cx="3050437" cy="84305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221" name="Google Shape;221;p81"/>
          <p:cNvCxnSpPr/>
          <p:nvPr/>
        </p:nvCxnSpPr>
        <p:spPr>
          <a:xfrm>
            <a:off x="4388153" y="2603500"/>
            <a:ext cx="0" cy="3517594"/>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222" name="Google Shape;222;p81"/>
          <p:cNvCxnSpPr/>
          <p:nvPr/>
        </p:nvCxnSpPr>
        <p:spPr>
          <a:xfrm>
            <a:off x="7801905" y="2603500"/>
            <a:ext cx="0" cy="3492500"/>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223" name="Google Shape;223;p81"/>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81"/>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8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texto vertical" type="vertTx">
  <p:cSld name="VERTICAL_TEXT">
    <p:spTree>
      <p:nvGrpSpPr>
        <p:cNvPr id="226" name="Shape 226"/>
        <p:cNvGrpSpPr/>
        <p:nvPr/>
      </p:nvGrpSpPr>
      <p:grpSpPr>
        <a:xfrm>
          <a:off x="0" y="0"/>
          <a:ext cx="0" cy="0"/>
          <a:chOff x="0" y="0"/>
          <a:chExt cx="0" cy="0"/>
        </a:xfrm>
      </p:grpSpPr>
      <p:sp>
        <p:nvSpPr>
          <p:cNvPr id="227" name="Google Shape;227;p82"/>
          <p:cNvSpPr txBox="1"/>
          <p:nvPr>
            <p:ph type="title"/>
          </p:nvPr>
        </p:nvSpPr>
        <p:spPr>
          <a:xfrm>
            <a:off x="1154953" y="973668"/>
            <a:ext cx="8825660"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82"/>
          <p:cNvSpPr txBox="1"/>
          <p:nvPr>
            <p:ph idx="1" type="body"/>
          </p:nvPr>
        </p:nvSpPr>
        <p:spPr>
          <a:xfrm rot="5400000">
            <a:off x="3827511" y="-69056"/>
            <a:ext cx="3416300" cy="876141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29" name="Google Shape;229;p82"/>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82"/>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8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vertical y texto" showMasterSp="0" type="vertTitleAndTx">
  <p:cSld name="VERTICAL_TITLE_AND_VERTICAL_TEXT">
    <p:spTree>
      <p:nvGrpSpPr>
        <p:cNvPr id="232" name="Shape 232"/>
        <p:cNvGrpSpPr/>
        <p:nvPr/>
      </p:nvGrpSpPr>
      <p:grpSpPr>
        <a:xfrm>
          <a:off x="0" y="0"/>
          <a:ext cx="0" cy="0"/>
          <a:chOff x="0" y="0"/>
          <a:chExt cx="0" cy="0"/>
        </a:xfrm>
      </p:grpSpPr>
      <p:grpSp>
        <p:nvGrpSpPr>
          <p:cNvPr id="233" name="Google Shape;233;p83"/>
          <p:cNvGrpSpPr/>
          <p:nvPr/>
        </p:nvGrpSpPr>
        <p:grpSpPr>
          <a:xfrm>
            <a:off x="0" y="-2373"/>
            <a:ext cx="12192000" cy="6867027"/>
            <a:chOff x="0" y="-2373"/>
            <a:chExt cx="12192000" cy="6867027"/>
          </a:xfrm>
        </p:grpSpPr>
        <p:sp>
          <p:nvSpPr>
            <p:cNvPr id="234" name="Google Shape;234;p8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8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8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8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8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8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83"/>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83"/>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83"/>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43" name="Google Shape;243;p8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44" name="Google Shape;244;p83"/>
          <p:cNvSpPr txBox="1"/>
          <p:nvPr>
            <p:ph type="title"/>
          </p:nvPr>
        </p:nvSpPr>
        <p:spPr>
          <a:xfrm rot="5400000">
            <a:off x="6909428" y="2945796"/>
            <a:ext cx="4748589" cy="1413933"/>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5" name="Google Shape;245;p83"/>
          <p:cNvSpPr txBox="1"/>
          <p:nvPr>
            <p:ph idx="1" type="body"/>
          </p:nvPr>
        </p:nvSpPr>
        <p:spPr>
          <a:xfrm rot="5400000">
            <a:off x="1904432" y="528990"/>
            <a:ext cx="4748590" cy="6247546"/>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46" name="Google Shape;246;p83"/>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83"/>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8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8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descripción" showMasterSp="0">
  <p:cSld name="Título y descripción">
    <p:spTree>
      <p:nvGrpSpPr>
        <p:cNvPr id="37" name="Shape 37"/>
        <p:cNvGrpSpPr/>
        <p:nvPr/>
      </p:nvGrpSpPr>
      <p:grpSpPr>
        <a:xfrm>
          <a:off x="0" y="0"/>
          <a:ext cx="0" cy="0"/>
          <a:chOff x="0" y="0"/>
          <a:chExt cx="0" cy="0"/>
        </a:xfrm>
      </p:grpSpPr>
      <p:grpSp>
        <p:nvGrpSpPr>
          <p:cNvPr id="38" name="Google Shape;38;p68"/>
          <p:cNvGrpSpPr/>
          <p:nvPr/>
        </p:nvGrpSpPr>
        <p:grpSpPr>
          <a:xfrm>
            <a:off x="0" y="-2373"/>
            <a:ext cx="12192000" cy="6867027"/>
            <a:chOff x="0" y="-2373"/>
            <a:chExt cx="12192000" cy="6867027"/>
          </a:xfrm>
        </p:grpSpPr>
        <p:sp>
          <p:nvSpPr>
            <p:cNvPr id="39" name="Google Shape;39;p6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8"/>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8"/>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47" name="Google Shape;47;p68"/>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48" name="Google Shape;48;p68"/>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8"/>
          <p:cNvSpPr txBox="1"/>
          <p:nvPr>
            <p:ph idx="1" type="body"/>
          </p:nvPr>
        </p:nvSpPr>
        <p:spPr>
          <a:xfrm>
            <a:off x="1154954" y="3543300"/>
            <a:ext cx="8825659" cy="24765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50" name="Google Shape;50;p68"/>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8"/>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8"/>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olo el título" type="titleOnly">
  <p:cSld name="TITLE_ONLY">
    <p:spTree>
      <p:nvGrpSpPr>
        <p:cNvPr id="54" name="Shape 54"/>
        <p:cNvGrpSpPr/>
        <p:nvPr/>
      </p:nvGrpSpPr>
      <p:grpSpPr>
        <a:xfrm>
          <a:off x="0" y="0"/>
          <a:ext cx="0" cy="0"/>
          <a:chOff x="0" y="0"/>
          <a:chExt cx="0" cy="0"/>
        </a:xfrm>
      </p:grpSpPr>
      <p:sp>
        <p:nvSpPr>
          <p:cNvPr id="55" name="Google Shape;55;p69"/>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9"/>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9"/>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 blanco" showMasterSp="0" type="blank">
  <p:cSld name="BLANK">
    <p:spTree>
      <p:nvGrpSpPr>
        <p:cNvPr id="59" name="Shape 59"/>
        <p:cNvGrpSpPr/>
        <p:nvPr/>
      </p:nvGrpSpPr>
      <p:grpSpPr>
        <a:xfrm>
          <a:off x="0" y="0"/>
          <a:ext cx="0" cy="0"/>
          <a:chOff x="0" y="0"/>
          <a:chExt cx="0" cy="0"/>
        </a:xfrm>
      </p:grpSpPr>
      <p:sp>
        <p:nvSpPr>
          <p:cNvPr id="60" name="Google Shape;60;p70"/>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0"/>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ítulo y objetos" type="obj">
  <p:cSld name="OBJECT">
    <p:spTree>
      <p:nvGrpSpPr>
        <p:cNvPr id="64" name="Shape 64"/>
        <p:cNvGrpSpPr/>
        <p:nvPr/>
      </p:nvGrpSpPr>
      <p:grpSpPr>
        <a:xfrm>
          <a:off x="0" y="0"/>
          <a:ext cx="0" cy="0"/>
          <a:chOff x="0" y="0"/>
          <a:chExt cx="0" cy="0"/>
        </a:xfrm>
      </p:grpSpPr>
      <p:sp>
        <p:nvSpPr>
          <p:cNvPr id="65" name="Google Shape;65;p71"/>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1"/>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71"/>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1"/>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cabezado de sección" showMasterSp="0" type="secHead">
  <p:cSld name="SECTION_HEADER">
    <p:spTree>
      <p:nvGrpSpPr>
        <p:cNvPr id="70" name="Shape 70"/>
        <p:cNvGrpSpPr/>
        <p:nvPr/>
      </p:nvGrpSpPr>
      <p:grpSpPr>
        <a:xfrm>
          <a:off x="0" y="0"/>
          <a:ext cx="0" cy="0"/>
          <a:chOff x="0" y="0"/>
          <a:chExt cx="0" cy="0"/>
        </a:xfrm>
      </p:grpSpPr>
      <p:grpSp>
        <p:nvGrpSpPr>
          <p:cNvPr id="71" name="Google Shape;71;p72"/>
          <p:cNvGrpSpPr/>
          <p:nvPr/>
        </p:nvGrpSpPr>
        <p:grpSpPr>
          <a:xfrm>
            <a:off x="0" y="-2373"/>
            <a:ext cx="12192000" cy="6867027"/>
            <a:chOff x="0" y="-2373"/>
            <a:chExt cx="12192000" cy="6867027"/>
          </a:xfrm>
        </p:grpSpPr>
        <p:sp>
          <p:nvSpPr>
            <p:cNvPr id="72" name="Google Shape;72;p7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7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7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7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7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2"/>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2"/>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72"/>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81" name="Google Shape;81;p7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82" name="Google Shape;82;p72"/>
          <p:cNvSpPr txBox="1"/>
          <p:nvPr>
            <p:ph type="title"/>
          </p:nvPr>
        </p:nvSpPr>
        <p:spPr>
          <a:xfrm>
            <a:off x="1154956" y="2677645"/>
            <a:ext cx="4351023" cy="228382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2"/>
          <p:cNvSpPr txBox="1"/>
          <p:nvPr>
            <p:ph idx="1" type="body"/>
          </p:nvPr>
        </p:nvSpPr>
        <p:spPr>
          <a:xfrm>
            <a:off x="6895558" y="2677644"/>
            <a:ext cx="3755379" cy="2283823"/>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4" name="Google Shape;84;p72"/>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2"/>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s objetos" type="twoObj">
  <p:cSld name="TWO_OBJECTS">
    <p:spTree>
      <p:nvGrpSpPr>
        <p:cNvPr id="88" name="Shape 88"/>
        <p:cNvGrpSpPr/>
        <p:nvPr/>
      </p:nvGrpSpPr>
      <p:grpSpPr>
        <a:xfrm>
          <a:off x="0" y="0"/>
          <a:ext cx="0" cy="0"/>
          <a:chOff x="0" y="0"/>
          <a:chExt cx="0" cy="0"/>
        </a:xfrm>
      </p:grpSpPr>
      <p:sp>
        <p:nvSpPr>
          <p:cNvPr id="89" name="Google Shape;89;p73"/>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3"/>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1" name="Google Shape;91;p73"/>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2" name="Google Shape;92;p73"/>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3"/>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7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ción" type="twoTxTwoObj">
  <p:cSld name="TWO_OBJECTS_WITH_TEXT">
    <p:spTree>
      <p:nvGrpSpPr>
        <p:cNvPr id="95" name="Shape 95"/>
        <p:cNvGrpSpPr/>
        <p:nvPr/>
      </p:nvGrpSpPr>
      <p:grpSpPr>
        <a:xfrm>
          <a:off x="0" y="0"/>
          <a:ext cx="0" cy="0"/>
          <a:chOff x="0" y="0"/>
          <a:chExt cx="0" cy="0"/>
        </a:xfrm>
      </p:grpSpPr>
      <p:sp>
        <p:nvSpPr>
          <p:cNvPr id="96" name="Google Shape;96;p74"/>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algn="l">
              <a:lnSpc>
                <a:spcPct val="100000"/>
              </a:lnSpc>
              <a:spcBef>
                <a:spcPts val="0"/>
              </a:spcBef>
              <a:spcAft>
                <a:spcPts val="0"/>
              </a:spcAft>
              <a:buClr>
                <a:schemeClr val="lt2"/>
              </a:buClr>
              <a:buSzPts val="36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74"/>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98" name="Google Shape;98;p74"/>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9" name="Google Shape;99;p74"/>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0" name="Google Shape;100;p74"/>
          <p:cNvSpPr txBox="1"/>
          <p:nvPr>
            <p:ph idx="4" type="body"/>
          </p:nvPr>
        </p:nvSpPr>
        <p:spPr>
          <a:xfrm>
            <a:off x="6208710"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74"/>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74"/>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7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ido con título" showMasterSp="0" type="objTx">
  <p:cSld name="OBJECT_WITH_CAPTION_TEXT">
    <p:spTree>
      <p:nvGrpSpPr>
        <p:cNvPr id="104" name="Shape 104"/>
        <p:cNvGrpSpPr/>
        <p:nvPr/>
      </p:nvGrpSpPr>
      <p:grpSpPr>
        <a:xfrm>
          <a:off x="0" y="0"/>
          <a:ext cx="0" cy="0"/>
          <a:chOff x="0" y="0"/>
          <a:chExt cx="0" cy="0"/>
        </a:xfrm>
      </p:grpSpPr>
      <p:grpSp>
        <p:nvGrpSpPr>
          <p:cNvPr id="105" name="Google Shape;105;p75"/>
          <p:cNvGrpSpPr/>
          <p:nvPr/>
        </p:nvGrpSpPr>
        <p:grpSpPr>
          <a:xfrm>
            <a:off x="0" y="-2373"/>
            <a:ext cx="12192000" cy="6867027"/>
            <a:chOff x="0" y="-2373"/>
            <a:chExt cx="12192000" cy="6867027"/>
          </a:xfrm>
        </p:grpSpPr>
        <p:sp>
          <p:nvSpPr>
            <p:cNvPr id="106" name="Google Shape;106;p7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7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7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7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5"/>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5"/>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5"/>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5" name="Google Shape;115;p7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6" name="Google Shape;116;p75"/>
          <p:cNvSpPr txBox="1"/>
          <p:nvPr>
            <p:ph type="title"/>
          </p:nvPr>
        </p:nvSpPr>
        <p:spPr>
          <a:xfrm>
            <a:off x="1154954" y="1295400"/>
            <a:ext cx="2793159" cy="1600200"/>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75"/>
          <p:cNvSpPr txBox="1"/>
          <p:nvPr>
            <p:ph idx="1" type="body"/>
          </p:nvPr>
        </p:nvSpPr>
        <p:spPr>
          <a:xfrm>
            <a:off x="5781146" y="1447800"/>
            <a:ext cx="5190065" cy="4572000"/>
          </a:xfrm>
          <a:prstGeom prst="rect">
            <a:avLst/>
          </a:prstGeom>
          <a:noFill/>
          <a:ln>
            <a:noFill/>
          </a:ln>
        </p:spPr>
        <p:txBody>
          <a:bodyPr anchorCtr="0" anchor="ctr"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8" name="Google Shape;118;p75"/>
          <p:cNvSpPr txBox="1"/>
          <p:nvPr>
            <p:ph idx="2" type="body"/>
          </p:nvPr>
        </p:nvSpPr>
        <p:spPr>
          <a:xfrm>
            <a:off x="1154955" y="2895600"/>
            <a:ext cx="2793158" cy="312927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solidFill>
                  <a:schemeClr val="accent1"/>
                </a:solidFill>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19" name="Google Shape;119;p75"/>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75"/>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7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grpSp>
        <p:nvGrpSpPr>
          <p:cNvPr id="6" name="Google Shape;6;p66"/>
          <p:cNvGrpSpPr/>
          <p:nvPr/>
        </p:nvGrpSpPr>
        <p:grpSpPr>
          <a:xfrm>
            <a:off x="0" y="-2373"/>
            <a:ext cx="12192000" cy="6867027"/>
            <a:chOff x="0" y="-2373"/>
            <a:chExt cx="12192000" cy="6867027"/>
          </a:xfrm>
        </p:grpSpPr>
        <p:sp>
          <p:nvSpPr>
            <p:cNvPr id="7" name="Google Shape;7;p66"/>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6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6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6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6"/>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66"/>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6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66"/>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7" name="Google Shape;17;p66"/>
          <p:cNvSpPr txBox="1"/>
          <p:nvPr>
            <p:ph idx="1" type="body"/>
          </p:nvPr>
        </p:nvSpPr>
        <p:spPr>
          <a:xfrm>
            <a:off x="1154955" y="2603500"/>
            <a:ext cx="8761412" cy="3416300"/>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8" name="Google Shape;18;p66"/>
          <p:cNvSpPr txBox="1"/>
          <p:nvPr>
            <p:ph idx="10" type="dt"/>
          </p:nvPr>
        </p:nvSpPr>
        <p:spPr>
          <a:xfrm>
            <a:off x="10650938" y="6394061"/>
            <a:ext cx="990599" cy="304799"/>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19" name="Google Shape;19;p66"/>
          <p:cNvSpPr txBox="1"/>
          <p:nvPr>
            <p:ph idx="11" type="ftr"/>
          </p:nvPr>
        </p:nvSpPr>
        <p:spPr>
          <a:xfrm>
            <a:off x="528358" y="6391838"/>
            <a:ext cx="3859795" cy="304801"/>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1" i="0" sz="10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20" name="Google Shape;20;p66"/>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0" Type="http://schemas.openxmlformats.org/officeDocument/2006/relationships/hyperlink" Target="https://es.wikipedia.org/wiki/Usabilidad" TargetMode="Externa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s.wikipedia.org/wiki/JavaScript" TargetMode="External"/><Relationship Id="rId4" Type="http://schemas.openxmlformats.org/officeDocument/2006/relationships/hyperlink" Target="https://es.wikipedia.org/wiki/XML" TargetMode="External"/><Relationship Id="rId9" Type="http://schemas.openxmlformats.org/officeDocument/2006/relationships/hyperlink" Target="https://es.wikipedia.org/wiki/As%C3%ADncrono" TargetMode="External"/><Relationship Id="rId5" Type="http://schemas.openxmlformats.org/officeDocument/2006/relationships/hyperlink" Target="https://es.wikipedia.org/wiki/Desarrollo_web" TargetMode="External"/><Relationship Id="rId6" Type="http://schemas.openxmlformats.org/officeDocument/2006/relationships/hyperlink" Target="https://es.wikipedia.org/wiki/Rich_Internet_Application" TargetMode="External"/><Relationship Id="rId7" Type="http://schemas.openxmlformats.org/officeDocument/2006/relationships/hyperlink" Target="https://es.wikipedia.org/wiki/Cliente_(inform%C3%A1tica)" TargetMode="External"/><Relationship Id="rId8" Type="http://schemas.openxmlformats.org/officeDocument/2006/relationships/hyperlink" Target="https://es.wikipedia.org/wiki/Navegador_we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s.wikipedia.org/wiki/Servidor" TargetMode="External"/><Relationship Id="rId4" Type="http://schemas.openxmlformats.org/officeDocument/2006/relationships/hyperlink" Target="https://es.wikipedia.org/wiki/Cliente_(inform%C3%A1tica)" TargetMode="External"/><Relationship Id="rId5" Type="http://schemas.openxmlformats.org/officeDocument/2006/relationships/hyperlink" Target="https://es.wikipedia.org/wiki/Servidor" TargetMode="External"/><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oncepto.de/internet/" TargetMode="External"/><Relationship Id="rId4" Type="http://schemas.openxmlformats.org/officeDocument/2006/relationships/hyperlink" Target="https://concepto.de/protocolo-informatic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1" Type="http://schemas.openxmlformats.org/officeDocument/2006/relationships/hyperlink" Target="https://developer.mozilla.org/en-US/docs/Web/HTTP/Methods/PATCH" TargetMode="External"/><Relationship Id="rId10" Type="http://schemas.openxmlformats.org/officeDocument/2006/relationships/hyperlink" Target="https://developer.mozilla.org/en-US/docs/Web/HTTP/Methods/TRACE"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mozilla.org/en-US/docs/Web/HTTP/Methods/GET" TargetMode="External"/><Relationship Id="rId4" Type="http://schemas.openxmlformats.org/officeDocument/2006/relationships/hyperlink" Target="https://developer.mozilla.org/en-US/docs/Web/HTTP/Methods/HEAD" TargetMode="External"/><Relationship Id="rId9" Type="http://schemas.openxmlformats.org/officeDocument/2006/relationships/hyperlink" Target="https://developer.mozilla.org/en-US/docs/Web/HTTP/Methods/OPTIONS" TargetMode="External"/><Relationship Id="rId5" Type="http://schemas.openxmlformats.org/officeDocument/2006/relationships/hyperlink" Target="https://developer.mozilla.org/en-US/docs/Web/HTTP/Methods/POST" TargetMode="External"/><Relationship Id="rId6" Type="http://schemas.openxmlformats.org/officeDocument/2006/relationships/hyperlink" Target="https://developer.mozilla.org/en-US/docs/Web/HTTP/Methods/PUT" TargetMode="External"/><Relationship Id="rId7" Type="http://schemas.openxmlformats.org/officeDocument/2006/relationships/hyperlink" Target="https://developer.mozilla.org/en-US/docs/Web/HTTP/Methods/DELETE" TargetMode="External"/><Relationship Id="rId8" Type="http://schemas.openxmlformats.org/officeDocument/2006/relationships/hyperlink" Target="https://developer.mozilla.org/en-US/docs/Web/HTTP/Methods/CONN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mozilla.org/en/JavaScript" TargetMode="External"/><Relationship Id="rId4" Type="http://schemas.openxmlformats.org/officeDocument/2006/relationships/hyperlink" Target="http://www.w3.org/TR/XMLHttpReque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1"/>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5400"/>
              <a:buFont typeface="Century Gothic"/>
              <a:buNone/>
            </a:pPr>
            <a:r>
              <a:rPr lang="es-AR"/>
              <a:t>AJAX</a:t>
            </a:r>
            <a:endParaRPr/>
          </a:p>
        </p:txBody>
      </p:sp>
      <p:sp>
        <p:nvSpPr>
          <p:cNvPr id="255" name="Google Shape;255;p1"/>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lang="es-AR"/>
              <a:t>LABORATORIO DE COMPUTACIÓN III                                                          UTN-FRA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g572848c141_0_3"/>
          <p:cNvSpPr txBox="1"/>
          <p:nvPr>
            <p:ph type="title"/>
          </p:nvPr>
        </p:nvSpPr>
        <p:spPr>
          <a:xfrm>
            <a:off x="1154953" y="973668"/>
            <a:ext cx="87615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XMLHttpRequest - readyState</a:t>
            </a:r>
            <a:endParaRPr/>
          </a:p>
        </p:txBody>
      </p:sp>
      <p:sp>
        <p:nvSpPr>
          <p:cNvPr id="311" name="Google Shape;311;g572848c141_0_3"/>
          <p:cNvSpPr txBox="1"/>
          <p:nvPr/>
        </p:nvSpPr>
        <p:spPr>
          <a:xfrm>
            <a:off x="1642798" y="3054200"/>
            <a:ext cx="8906400" cy="24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572848c141_0_3"/>
          <p:cNvSpPr txBox="1"/>
          <p:nvPr/>
        </p:nvSpPr>
        <p:spPr>
          <a:xfrm>
            <a:off x="857250" y="2893225"/>
            <a:ext cx="9919500" cy="53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333333"/>
                </a:solidFill>
                <a:highlight>
                  <a:srgbClr val="FFFFFF"/>
                </a:highlight>
              </a:rPr>
              <a:t>El readyState nos indica el estado de la petición. Puede tomar alguno de los siguientes valores:</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a:p>
            <a:pPr indent="0" lvl="0" marL="0" rtl="0" algn="l">
              <a:spcBef>
                <a:spcPts val="0"/>
              </a:spcBef>
              <a:spcAft>
                <a:spcPts val="0"/>
              </a:spcAft>
              <a:buNone/>
            </a:pPr>
            <a:r>
              <a:t/>
            </a:r>
            <a:endParaRPr>
              <a:latin typeface="Century Gothic"/>
              <a:ea typeface="Century Gothic"/>
              <a:cs typeface="Century Gothic"/>
              <a:sym typeface="Century Gothic"/>
            </a:endParaRPr>
          </a:p>
        </p:txBody>
      </p:sp>
      <p:pic>
        <p:nvPicPr>
          <p:cNvPr id="313" name="Google Shape;313;g572848c141_0_3"/>
          <p:cNvPicPr preferRelativeResize="0"/>
          <p:nvPr/>
        </p:nvPicPr>
        <p:blipFill>
          <a:blip r:embed="rId3">
            <a:alphaModFix/>
          </a:blip>
          <a:stretch>
            <a:fillRect/>
          </a:stretch>
        </p:blipFill>
        <p:spPr>
          <a:xfrm>
            <a:off x="2266950" y="3756413"/>
            <a:ext cx="7658100" cy="138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g572848c141_0_12"/>
          <p:cNvSpPr txBox="1"/>
          <p:nvPr>
            <p:ph type="title"/>
          </p:nvPr>
        </p:nvSpPr>
        <p:spPr>
          <a:xfrm>
            <a:off x="1154950" y="973675"/>
            <a:ext cx="89982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XMLHttpRequest - </a:t>
            </a:r>
            <a:r>
              <a:rPr lang="es-AR"/>
              <a:t>onreadystatechange</a:t>
            </a:r>
            <a:endParaRPr/>
          </a:p>
        </p:txBody>
      </p:sp>
      <p:sp>
        <p:nvSpPr>
          <p:cNvPr id="319" name="Google Shape;319;g572848c141_0_12"/>
          <p:cNvSpPr txBox="1"/>
          <p:nvPr/>
        </p:nvSpPr>
        <p:spPr>
          <a:xfrm>
            <a:off x="1642798" y="3054200"/>
            <a:ext cx="8906400" cy="24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sp>
        <p:nvSpPr>
          <p:cNvPr id="320" name="Google Shape;320;g572848c141_0_12"/>
          <p:cNvSpPr txBox="1"/>
          <p:nvPr/>
        </p:nvSpPr>
        <p:spPr>
          <a:xfrm>
            <a:off x="857250" y="2394600"/>
            <a:ext cx="10188000" cy="7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sz="1800">
                <a:solidFill>
                  <a:srgbClr val="333333"/>
                </a:solidFill>
                <a:highlight>
                  <a:srgbClr val="FFFFFF"/>
                </a:highlight>
              </a:rPr>
              <a:t>Es u</a:t>
            </a:r>
            <a:r>
              <a:rPr lang="es-AR" sz="1800">
                <a:solidFill>
                  <a:srgbClr val="333333"/>
                </a:solidFill>
                <a:highlight>
                  <a:srgbClr val="FFFFFF"/>
                </a:highlight>
              </a:rPr>
              <a:t>na función del objeto JavaScript que se llama cuando el atributo readyState cambia. El callback se llama desde la interfaz del usuario.</a:t>
            </a:r>
            <a:endParaRPr sz="1800">
              <a:solidFill>
                <a:srgbClr val="333333"/>
              </a:solidFill>
              <a:highlight>
                <a:srgbClr val="FFFFFF"/>
              </a:highlight>
            </a:endParaRPr>
          </a:p>
          <a:p>
            <a:pPr indent="0" lvl="0" marL="0" marR="0" rtl="0" algn="l">
              <a:lnSpc>
                <a:spcPct val="100000"/>
              </a:lnSpc>
              <a:spcBef>
                <a:spcPts val="0"/>
              </a:spcBef>
              <a:spcAft>
                <a:spcPts val="0"/>
              </a:spcAft>
              <a:buNone/>
            </a:pPr>
            <a:r>
              <a:t/>
            </a:r>
            <a:endParaRPr sz="1800">
              <a:solidFill>
                <a:srgbClr val="333333"/>
              </a:solidFill>
              <a:highlight>
                <a:srgbClr val="FFFFFF"/>
              </a:highlight>
            </a:endParaRPr>
          </a:p>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pic>
        <p:nvPicPr>
          <p:cNvPr id="321" name="Google Shape;321;g572848c141_0_12"/>
          <p:cNvPicPr preferRelativeResize="0"/>
          <p:nvPr/>
        </p:nvPicPr>
        <p:blipFill>
          <a:blip r:embed="rId3">
            <a:alphaModFix/>
          </a:blip>
          <a:stretch>
            <a:fillRect/>
          </a:stretch>
        </p:blipFill>
        <p:spPr>
          <a:xfrm>
            <a:off x="2054838" y="3630775"/>
            <a:ext cx="7572375" cy="234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g572848c141_0_26"/>
          <p:cNvSpPr txBox="1"/>
          <p:nvPr>
            <p:ph type="title"/>
          </p:nvPr>
        </p:nvSpPr>
        <p:spPr>
          <a:xfrm>
            <a:off x="1154950" y="973675"/>
            <a:ext cx="89982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XMLHttpRequest - onreadystatechange</a:t>
            </a:r>
            <a:endParaRPr/>
          </a:p>
        </p:txBody>
      </p:sp>
      <p:sp>
        <p:nvSpPr>
          <p:cNvPr id="327" name="Google Shape;327;g572848c141_0_26"/>
          <p:cNvSpPr txBox="1"/>
          <p:nvPr/>
        </p:nvSpPr>
        <p:spPr>
          <a:xfrm>
            <a:off x="1642798" y="3054200"/>
            <a:ext cx="8906400" cy="24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sp>
        <p:nvSpPr>
          <p:cNvPr id="328" name="Google Shape;328;g572848c141_0_26"/>
          <p:cNvSpPr txBox="1"/>
          <p:nvPr/>
        </p:nvSpPr>
        <p:spPr>
          <a:xfrm>
            <a:off x="852000" y="2347100"/>
            <a:ext cx="10488000" cy="7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sz="1800">
                <a:solidFill>
                  <a:srgbClr val="333333"/>
                </a:solidFill>
                <a:highlight>
                  <a:srgbClr val="FFFFFF"/>
                </a:highlight>
              </a:rPr>
              <a:t>La función callback deberá analizar si la petición </a:t>
            </a:r>
            <a:r>
              <a:rPr lang="es-AR" sz="1800">
                <a:solidFill>
                  <a:srgbClr val="333333"/>
                </a:solidFill>
                <a:highlight>
                  <a:srgbClr val="FFFFFF"/>
                </a:highlight>
              </a:rPr>
              <a:t>terminó</a:t>
            </a:r>
            <a:r>
              <a:rPr lang="es-AR" sz="1800">
                <a:solidFill>
                  <a:srgbClr val="333333"/>
                </a:solidFill>
                <a:highlight>
                  <a:srgbClr val="FFFFFF"/>
                </a:highlight>
              </a:rPr>
              <a:t> con </a:t>
            </a:r>
            <a:r>
              <a:rPr lang="es-AR" sz="1800">
                <a:solidFill>
                  <a:srgbClr val="333333"/>
                </a:solidFill>
                <a:highlight>
                  <a:srgbClr val="FFFFFF"/>
                </a:highlight>
              </a:rPr>
              <a:t>éxito</a:t>
            </a:r>
            <a:r>
              <a:rPr lang="es-AR" sz="1800">
                <a:solidFill>
                  <a:srgbClr val="333333"/>
                </a:solidFill>
                <a:highlight>
                  <a:srgbClr val="FFFFFF"/>
                </a:highlight>
              </a:rPr>
              <a:t> y realizar las tareas que correspondan</a:t>
            </a:r>
            <a:endParaRPr sz="1800">
              <a:solidFill>
                <a:srgbClr val="333333"/>
              </a:solidFill>
              <a:highlight>
                <a:srgbClr val="FFFFFF"/>
              </a:highlight>
            </a:endParaRPr>
          </a:p>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pic>
        <p:nvPicPr>
          <p:cNvPr id="329" name="Google Shape;329;g572848c141_0_26"/>
          <p:cNvPicPr preferRelativeResize="0"/>
          <p:nvPr/>
        </p:nvPicPr>
        <p:blipFill>
          <a:blip r:embed="rId3">
            <a:alphaModFix/>
          </a:blip>
          <a:stretch>
            <a:fillRect/>
          </a:stretch>
        </p:blipFill>
        <p:spPr>
          <a:xfrm>
            <a:off x="1596900" y="3054200"/>
            <a:ext cx="8998200" cy="36780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g572848c141_0_39"/>
          <p:cNvSpPr txBox="1"/>
          <p:nvPr>
            <p:ph type="title"/>
          </p:nvPr>
        </p:nvSpPr>
        <p:spPr>
          <a:xfrm>
            <a:off x="1154950" y="973675"/>
            <a:ext cx="89982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XMLHttpRequest - GET</a:t>
            </a:r>
            <a:endParaRPr/>
          </a:p>
        </p:txBody>
      </p:sp>
      <p:sp>
        <p:nvSpPr>
          <p:cNvPr id="335" name="Google Shape;335;g572848c141_0_39"/>
          <p:cNvSpPr txBox="1"/>
          <p:nvPr/>
        </p:nvSpPr>
        <p:spPr>
          <a:xfrm>
            <a:off x="1642798" y="3054200"/>
            <a:ext cx="8906400" cy="24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sp>
        <p:nvSpPr>
          <p:cNvPr id="336" name="Google Shape;336;g572848c141_0_39"/>
          <p:cNvSpPr txBox="1"/>
          <p:nvPr/>
        </p:nvSpPr>
        <p:spPr>
          <a:xfrm>
            <a:off x="852000" y="2347100"/>
            <a:ext cx="10488000" cy="7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333333"/>
              </a:solidFill>
              <a:highlight>
                <a:srgbClr val="FFFFFF"/>
              </a:highlight>
            </a:endParaRPr>
          </a:p>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pic>
        <p:nvPicPr>
          <p:cNvPr id="337" name="Google Shape;337;g572848c141_0_39"/>
          <p:cNvPicPr preferRelativeResize="0"/>
          <p:nvPr/>
        </p:nvPicPr>
        <p:blipFill>
          <a:blip r:embed="rId3">
            <a:alphaModFix/>
          </a:blip>
          <a:stretch>
            <a:fillRect/>
          </a:stretch>
        </p:blipFill>
        <p:spPr>
          <a:xfrm>
            <a:off x="852000" y="3003521"/>
            <a:ext cx="10692299" cy="22057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g572848c141_0_46"/>
          <p:cNvSpPr txBox="1"/>
          <p:nvPr>
            <p:ph type="title"/>
          </p:nvPr>
        </p:nvSpPr>
        <p:spPr>
          <a:xfrm>
            <a:off x="1154950" y="973675"/>
            <a:ext cx="8998200" cy="707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XMLHttpRequest - POST</a:t>
            </a:r>
            <a:endParaRPr/>
          </a:p>
        </p:txBody>
      </p:sp>
      <p:sp>
        <p:nvSpPr>
          <p:cNvPr id="343" name="Google Shape;343;g572848c141_0_46"/>
          <p:cNvSpPr txBox="1"/>
          <p:nvPr/>
        </p:nvSpPr>
        <p:spPr>
          <a:xfrm>
            <a:off x="1642798" y="3054200"/>
            <a:ext cx="8906400" cy="24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sp>
        <p:nvSpPr>
          <p:cNvPr id="344" name="Google Shape;344;g572848c141_0_46"/>
          <p:cNvSpPr txBox="1"/>
          <p:nvPr/>
        </p:nvSpPr>
        <p:spPr>
          <a:xfrm>
            <a:off x="852000" y="2347100"/>
            <a:ext cx="10488000" cy="7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800">
              <a:solidFill>
                <a:srgbClr val="333333"/>
              </a:solidFill>
              <a:highlight>
                <a:srgbClr val="FFFFFF"/>
              </a:highlight>
            </a:endParaRPr>
          </a:p>
          <a:p>
            <a:pPr indent="0" lvl="0" marL="0" marR="0" rtl="0" algn="l">
              <a:lnSpc>
                <a:spcPct val="100000"/>
              </a:lnSpc>
              <a:spcBef>
                <a:spcPts val="0"/>
              </a:spcBef>
              <a:spcAft>
                <a:spcPts val="0"/>
              </a:spcAft>
              <a:buNone/>
            </a:pPr>
            <a:r>
              <a:t/>
            </a:r>
            <a:endParaRPr sz="1800">
              <a:solidFill>
                <a:srgbClr val="333333"/>
              </a:solidFill>
              <a:highlight>
                <a:srgbClr val="FFFFFF"/>
              </a:highlight>
            </a:endParaRPr>
          </a:p>
        </p:txBody>
      </p:sp>
      <p:pic>
        <p:nvPicPr>
          <p:cNvPr id="345" name="Google Shape;345;g572848c141_0_46"/>
          <p:cNvPicPr preferRelativeResize="0"/>
          <p:nvPr/>
        </p:nvPicPr>
        <p:blipFill>
          <a:blip r:embed="rId3">
            <a:alphaModFix/>
          </a:blip>
          <a:stretch>
            <a:fillRect/>
          </a:stretch>
        </p:blipFill>
        <p:spPr>
          <a:xfrm>
            <a:off x="1052975" y="3054200"/>
            <a:ext cx="10086050" cy="2303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g572848c141_0_55"/>
          <p:cNvSpPr txBox="1"/>
          <p:nvPr>
            <p:ph type="title"/>
          </p:nvPr>
        </p:nvSpPr>
        <p:spPr>
          <a:xfrm>
            <a:off x="1154953" y="973668"/>
            <a:ext cx="8761500" cy="707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AR"/>
              <a:t>JSON.parse() y JSON.stringify()</a:t>
            </a:r>
            <a:endParaRPr/>
          </a:p>
        </p:txBody>
      </p:sp>
      <p:sp>
        <p:nvSpPr>
          <p:cNvPr id="351" name="Google Shape;351;g572848c141_0_55"/>
          <p:cNvSpPr txBox="1"/>
          <p:nvPr/>
        </p:nvSpPr>
        <p:spPr>
          <a:xfrm>
            <a:off x="1714500" y="2437800"/>
            <a:ext cx="8559000" cy="229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sz="1800">
                <a:solidFill>
                  <a:srgbClr val="333333"/>
                </a:solidFill>
                <a:highlight>
                  <a:srgbClr val="FFFFFF"/>
                </a:highlight>
              </a:rPr>
              <a:t>El método JSON.parse() analiza una cadena de texto como JSON, transformando opcionalmente  el valor producido por el análisis.</a:t>
            </a:r>
            <a:endParaRPr sz="1800">
              <a:solidFill>
                <a:srgbClr val="333333"/>
              </a:solidFill>
              <a:highlight>
                <a:srgbClr val="FFFFFF"/>
              </a:highlight>
            </a:endParaRPr>
          </a:p>
          <a:p>
            <a:pPr indent="0" lvl="0" marL="0" marR="0" rtl="0" algn="l">
              <a:lnSpc>
                <a:spcPct val="100000"/>
              </a:lnSpc>
              <a:spcBef>
                <a:spcPts val="0"/>
              </a:spcBef>
              <a:spcAft>
                <a:spcPts val="0"/>
              </a:spcAft>
              <a:buNone/>
            </a:pPr>
            <a:r>
              <a:t/>
            </a:r>
            <a:endParaRPr sz="1800">
              <a:solidFill>
                <a:srgbClr val="333333"/>
              </a:solidFill>
              <a:highlight>
                <a:srgbClr val="FFFFFF"/>
              </a:highlight>
            </a:endParaRPr>
          </a:p>
          <a:p>
            <a:pPr indent="0" lvl="0" marL="0" marR="0" rtl="0" algn="l">
              <a:lnSpc>
                <a:spcPct val="100000"/>
              </a:lnSpc>
              <a:spcBef>
                <a:spcPts val="0"/>
              </a:spcBef>
              <a:spcAft>
                <a:spcPts val="0"/>
              </a:spcAft>
              <a:buNone/>
            </a:pPr>
            <a:r>
              <a:rPr lang="es-AR" sz="1800">
                <a:solidFill>
                  <a:srgbClr val="333333"/>
                </a:solidFill>
                <a:highlight>
                  <a:srgbClr val="FFFFFF"/>
                </a:highlight>
              </a:rPr>
              <a:t>El método JSON.stringify() convierte un objeto o valor de JavaScript en una cadena de texto JSON</a:t>
            </a:r>
            <a:endParaRPr sz="1200">
              <a:solidFill>
                <a:srgbClr val="333333"/>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
          <p:cNvSpPr txBox="1"/>
          <p:nvPr>
            <p:ph type="title"/>
          </p:nvPr>
        </p:nvSpPr>
        <p:spPr>
          <a:xfrm>
            <a:off x="1154954" y="1063416"/>
            <a:ext cx="8825659" cy="137975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2"/>
              </a:buClr>
              <a:buSzPts val="4000"/>
              <a:buFont typeface="Century Gothic"/>
              <a:buNone/>
            </a:pPr>
            <a:r>
              <a:rPr lang="es-AR"/>
              <a:t>AJAX</a:t>
            </a:r>
            <a:endParaRPr/>
          </a:p>
        </p:txBody>
      </p:sp>
      <p:sp>
        <p:nvSpPr>
          <p:cNvPr id="261" name="Google Shape;261;p2"/>
          <p:cNvSpPr txBox="1"/>
          <p:nvPr>
            <p:ph idx="1" type="body"/>
          </p:nvPr>
        </p:nvSpPr>
        <p:spPr>
          <a:xfrm>
            <a:off x="478675" y="3429000"/>
            <a:ext cx="11036400" cy="2199900"/>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1000"/>
              </a:spcBef>
              <a:spcAft>
                <a:spcPts val="0"/>
              </a:spcAft>
              <a:buSzPts val="1920"/>
              <a:buNone/>
            </a:pPr>
            <a:r>
              <a:rPr lang="es-AR">
                <a:solidFill>
                  <a:srgbClr val="222222"/>
                </a:solidFill>
                <a:highlight>
                  <a:srgbClr val="FFFFFF"/>
                </a:highlight>
                <a:latin typeface="Arial"/>
                <a:ea typeface="Arial"/>
                <a:cs typeface="Arial"/>
                <a:sym typeface="Arial"/>
              </a:rPr>
              <a:t>AJAX, acrónimo de Asynchronous JavaScript And XML (</a:t>
            </a:r>
            <a:r>
              <a:rPr lang="es-AR">
                <a:solidFill>
                  <a:srgbClr val="222222"/>
                </a:solidFill>
                <a:highlight>
                  <a:srgbClr val="FFFFFF"/>
                </a:highlight>
                <a:uFill>
                  <a:noFill/>
                </a:uFill>
                <a:latin typeface="Arial"/>
                <a:ea typeface="Arial"/>
                <a:cs typeface="Arial"/>
                <a:sym typeface="Arial"/>
                <a:hlinkClick r:id="rId3"/>
              </a:rPr>
              <a:t>JavaScript</a:t>
            </a:r>
            <a:r>
              <a:rPr lang="es-AR">
                <a:solidFill>
                  <a:srgbClr val="222222"/>
                </a:solidFill>
                <a:highlight>
                  <a:srgbClr val="FFFFFF"/>
                </a:highlight>
                <a:latin typeface="Arial"/>
                <a:ea typeface="Arial"/>
                <a:cs typeface="Arial"/>
                <a:sym typeface="Arial"/>
              </a:rPr>
              <a:t> asíncrono y </a:t>
            </a:r>
            <a:r>
              <a:rPr lang="es-AR">
                <a:solidFill>
                  <a:srgbClr val="222222"/>
                </a:solidFill>
                <a:highlight>
                  <a:srgbClr val="FFFFFF"/>
                </a:highlight>
                <a:uFill>
                  <a:noFill/>
                </a:uFill>
                <a:latin typeface="Arial"/>
                <a:ea typeface="Arial"/>
                <a:cs typeface="Arial"/>
                <a:sym typeface="Arial"/>
                <a:hlinkClick r:id="rId4"/>
              </a:rPr>
              <a:t>XML</a:t>
            </a:r>
            <a:r>
              <a:rPr lang="es-AR">
                <a:solidFill>
                  <a:srgbClr val="222222"/>
                </a:solidFill>
                <a:highlight>
                  <a:srgbClr val="FFFFFF"/>
                </a:highlight>
                <a:latin typeface="Arial"/>
                <a:ea typeface="Arial"/>
                <a:cs typeface="Arial"/>
                <a:sym typeface="Arial"/>
              </a:rPr>
              <a:t>), es una técnica de </a:t>
            </a:r>
            <a:r>
              <a:rPr lang="es-AR">
                <a:solidFill>
                  <a:srgbClr val="222222"/>
                </a:solidFill>
                <a:highlight>
                  <a:srgbClr val="FFFFFF"/>
                </a:highlight>
                <a:uFill>
                  <a:noFill/>
                </a:uFill>
                <a:latin typeface="Arial"/>
                <a:ea typeface="Arial"/>
                <a:cs typeface="Arial"/>
                <a:sym typeface="Arial"/>
                <a:hlinkClick r:id="rId5"/>
              </a:rPr>
              <a:t>desarrollo web</a:t>
            </a:r>
            <a:r>
              <a:rPr lang="es-AR">
                <a:solidFill>
                  <a:srgbClr val="222222"/>
                </a:solidFill>
                <a:highlight>
                  <a:srgbClr val="FFFFFF"/>
                </a:highlight>
                <a:latin typeface="Arial"/>
                <a:ea typeface="Arial"/>
                <a:cs typeface="Arial"/>
                <a:sym typeface="Arial"/>
              </a:rPr>
              <a:t> para crear aplicaciones interactivas o </a:t>
            </a:r>
            <a:r>
              <a:rPr lang="es-AR">
                <a:solidFill>
                  <a:srgbClr val="222222"/>
                </a:solidFill>
                <a:highlight>
                  <a:srgbClr val="FFFFFF"/>
                </a:highlight>
                <a:uFill>
                  <a:noFill/>
                </a:uFill>
                <a:latin typeface="Arial"/>
                <a:ea typeface="Arial"/>
                <a:cs typeface="Arial"/>
                <a:sym typeface="Arial"/>
                <a:hlinkClick r:id="rId6"/>
              </a:rPr>
              <a:t>RIA</a:t>
            </a:r>
            <a:r>
              <a:rPr lang="es-AR">
                <a:solidFill>
                  <a:srgbClr val="222222"/>
                </a:solidFill>
                <a:highlight>
                  <a:srgbClr val="FFFFFF"/>
                </a:highlight>
                <a:latin typeface="Arial"/>
                <a:ea typeface="Arial"/>
                <a:cs typeface="Arial"/>
                <a:sym typeface="Arial"/>
              </a:rPr>
              <a:t> (Rich Internet Applications). Estas aplicaciones se ejecutan en el </a:t>
            </a:r>
            <a:r>
              <a:rPr lang="es-AR">
                <a:solidFill>
                  <a:srgbClr val="222222"/>
                </a:solidFill>
                <a:highlight>
                  <a:srgbClr val="FFFFFF"/>
                </a:highlight>
                <a:uFill>
                  <a:noFill/>
                </a:uFill>
                <a:latin typeface="Arial"/>
                <a:ea typeface="Arial"/>
                <a:cs typeface="Arial"/>
                <a:sym typeface="Arial"/>
                <a:hlinkClick r:id="rId7"/>
              </a:rPr>
              <a:t>cliente</a:t>
            </a:r>
            <a:r>
              <a:rPr lang="es-AR">
                <a:solidFill>
                  <a:srgbClr val="222222"/>
                </a:solidFill>
                <a:highlight>
                  <a:srgbClr val="FFFFFF"/>
                </a:highlight>
                <a:latin typeface="Arial"/>
                <a:ea typeface="Arial"/>
                <a:cs typeface="Arial"/>
                <a:sym typeface="Arial"/>
              </a:rPr>
              <a:t>, es decir, en el </a:t>
            </a:r>
            <a:r>
              <a:rPr lang="es-AR">
                <a:solidFill>
                  <a:srgbClr val="222222"/>
                </a:solidFill>
                <a:highlight>
                  <a:srgbClr val="FFFFFF"/>
                </a:highlight>
                <a:uFill>
                  <a:noFill/>
                </a:uFill>
                <a:latin typeface="Arial"/>
                <a:ea typeface="Arial"/>
                <a:cs typeface="Arial"/>
                <a:sym typeface="Arial"/>
                <a:hlinkClick r:id="rId8"/>
              </a:rPr>
              <a:t>navegador</a:t>
            </a:r>
            <a:r>
              <a:rPr lang="es-AR">
                <a:solidFill>
                  <a:srgbClr val="222222"/>
                </a:solidFill>
                <a:highlight>
                  <a:srgbClr val="FFFFFF"/>
                </a:highlight>
                <a:latin typeface="Arial"/>
                <a:ea typeface="Arial"/>
                <a:cs typeface="Arial"/>
                <a:sym typeface="Arial"/>
              </a:rPr>
              <a:t> de los usuarios mientras se mantiene la comunicación </a:t>
            </a:r>
            <a:r>
              <a:rPr lang="es-AR">
                <a:solidFill>
                  <a:srgbClr val="222222"/>
                </a:solidFill>
                <a:highlight>
                  <a:srgbClr val="FFFFFF"/>
                </a:highlight>
                <a:uFill>
                  <a:noFill/>
                </a:uFill>
                <a:latin typeface="Arial"/>
                <a:ea typeface="Arial"/>
                <a:cs typeface="Arial"/>
                <a:sym typeface="Arial"/>
                <a:hlinkClick r:id="rId9"/>
              </a:rPr>
              <a:t>asíncrona</a:t>
            </a:r>
            <a:r>
              <a:rPr lang="es-AR">
                <a:solidFill>
                  <a:srgbClr val="222222"/>
                </a:solidFill>
                <a:highlight>
                  <a:srgbClr val="FFFFFF"/>
                </a:highlight>
                <a:latin typeface="Arial"/>
                <a:ea typeface="Arial"/>
                <a:cs typeface="Arial"/>
                <a:sym typeface="Arial"/>
              </a:rPr>
              <a:t> con el servidor en segundo plano. De esta forma es posible realizar cambios sobre las páginas sin necesidad de recargarlas, mejorando la interactividad, velocidad y </a:t>
            </a:r>
            <a:r>
              <a:rPr lang="es-AR">
                <a:solidFill>
                  <a:srgbClr val="222222"/>
                </a:solidFill>
                <a:highlight>
                  <a:srgbClr val="FFFFFF"/>
                </a:highlight>
                <a:uFill>
                  <a:noFill/>
                </a:uFill>
                <a:latin typeface="Arial"/>
                <a:ea typeface="Arial"/>
                <a:cs typeface="Arial"/>
                <a:sym typeface="Arial"/>
                <a:hlinkClick r:id="rId10"/>
              </a:rPr>
              <a:t>usabilidad</a:t>
            </a:r>
            <a:r>
              <a:rPr lang="es-AR">
                <a:solidFill>
                  <a:srgbClr val="222222"/>
                </a:solidFill>
                <a:highlight>
                  <a:srgbClr val="FFFFFF"/>
                </a:highlight>
                <a:latin typeface="Arial"/>
                <a:ea typeface="Arial"/>
                <a:cs typeface="Arial"/>
                <a:sym typeface="Arial"/>
              </a:rPr>
              <a:t> en las aplicaciones.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Arquitectura cliente-servidor </a:t>
            </a:r>
            <a:endParaRPr/>
          </a:p>
        </p:txBody>
      </p:sp>
      <p:sp>
        <p:nvSpPr>
          <p:cNvPr id="267" name="Google Shape;267;p3"/>
          <p:cNvSpPr txBox="1"/>
          <p:nvPr/>
        </p:nvSpPr>
        <p:spPr>
          <a:xfrm>
            <a:off x="500062" y="2476297"/>
            <a:ext cx="11191875"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lang="es-AR" sz="1800">
                <a:solidFill>
                  <a:srgbClr val="222222"/>
                </a:solidFill>
                <a:highlight>
                  <a:srgbClr val="FFFFFF"/>
                </a:highlight>
              </a:rPr>
              <a:t>La arquitectura </a:t>
            </a:r>
            <a:r>
              <a:rPr b="1" lang="es-AR" sz="1800">
                <a:solidFill>
                  <a:srgbClr val="222222"/>
                </a:solidFill>
                <a:highlight>
                  <a:srgbClr val="FFFFFF"/>
                </a:highlight>
              </a:rPr>
              <a:t>cliente-servidor</a:t>
            </a:r>
            <a:r>
              <a:rPr lang="es-AR" sz="1800">
                <a:solidFill>
                  <a:srgbClr val="222222"/>
                </a:solidFill>
                <a:highlight>
                  <a:srgbClr val="FFFFFF"/>
                </a:highlight>
              </a:rPr>
              <a:t> es un modelo de diseño de software en el que las tareas se reparten entre los proveedores de recursos o servicios, llamados </a:t>
            </a:r>
            <a:r>
              <a:rPr lang="es-AR" sz="1800">
                <a:solidFill>
                  <a:srgbClr val="222222"/>
                </a:solidFill>
                <a:highlight>
                  <a:srgbClr val="FFFFFF"/>
                </a:highlight>
                <a:uFill>
                  <a:noFill/>
                </a:uFill>
                <a:hlinkClick r:id="rId3"/>
              </a:rPr>
              <a:t>servidores</a:t>
            </a:r>
            <a:r>
              <a:rPr lang="es-AR" sz="1800">
                <a:solidFill>
                  <a:srgbClr val="222222"/>
                </a:solidFill>
                <a:highlight>
                  <a:srgbClr val="FFFFFF"/>
                </a:highlight>
              </a:rPr>
              <a:t>, y los demandantes, llamados </a:t>
            </a:r>
            <a:r>
              <a:rPr lang="es-AR" sz="1800">
                <a:solidFill>
                  <a:srgbClr val="222222"/>
                </a:solidFill>
                <a:highlight>
                  <a:srgbClr val="FFFFFF"/>
                </a:highlight>
                <a:uFill>
                  <a:noFill/>
                </a:uFill>
                <a:hlinkClick r:id="rId4"/>
              </a:rPr>
              <a:t>clientes</a:t>
            </a:r>
            <a:r>
              <a:rPr lang="es-AR" sz="1800">
                <a:solidFill>
                  <a:srgbClr val="222222"/>
                </a:solidFill>
                <a:highlight>
                  <a:srgbClr val="FFFFFF"/>
                </a:highlight>
              </a:rPr>
              <a:t>. Un cliente realiza peticiones a otro programa, el </a:t>
            </a:r>
            <a:r>
              <a:rPr lang="es-AR" sz="1800">
                <a:solidFill>
                  <a:srgbClr val="222222"/>
                </a:solidFill>
                <a:highlight>
                  <a:srgbClr val="FFFFFF"/>
                </a:highlight>
                <a:uFill>
                  <a:noFill/>
                </a:uFill>
                <a:hlinkClick r:id="rId5"/>
              </a:rPr>
              <a:t>servidor</a:t>
            </a:r>
            <a:r>
              <a:rPr lang="es-AR" sz="1800">
                <a:solidFill>
                  <a:srgbClr val="222222"/>
                </a:solidFill>
                <a:highlight>
                  <a:srgbClr val="FFFFFF"/>
                </a:highlight>
              </a:rPr>
              <a:t>, quien le da respuesta. </a:t>
            </a:r>
            <a:endParaRPr b="0" i="0" sz="1800" u="none" cap="none" strike="noStrike">
              <a:solidFill>
                <a:srgbClr val="000000"/>
              </a:solidFill>
              <a:latin typeface="Arial"/>
              <a:ea typeface="Arial"/>
              <a:cs typeface="Arial"/>
              <a:sym typeface="Arial"/>
            </a:endParaRPr>
          </a:p>
        </p:txBody>
      </p:sp>
      <p:pic>
        <p:nvPicPr>
          <p:cNvPr id="268" name="Google Shape;268;p3"/>
          <p:cNvPicPr preferRelativeResize="0"/>
          <p:nvPr/>
        </p:nvPicPr>
        <p:blipFill>
          <a:blip r:embed="rId6">
            <a:alphaModFix/>
          </a:blip>
          <a:stretch>
            <a:fillRect/>
          </a:stretch>
        </p:blipFill>
        <p:spPr>
          <a:xfrm>
            <a:off x="3266725" y="3618124"/>
            <a:ext cx="5658549" cy="269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4"/>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HTTP</a:t>
            </a:r>
            <a:endParaRPr/>
          </a:p>
        </p:txBody>
      </p:sp>
      <p:sp>
        <p:nvSpPr>
          <p:cNvPr id="274" name="Google Shape;274;p4"/>
          <p:cNvSpPr txBox="1"/>
          <p:nvPr/>
        </p:nvSpPr>
        <p:spPr>
          <a:xfrm>
            <a:off x="644475" y="2858875"/>
            <a:ext cx="10725000" cy="335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AR" sz="1800">
                <a:solidFill>
                  <a:schemeClr val="dk1"/>
                </a:solidFill>
                <a:highlight>
                  <a:srgbClr val="FFFFFF"/>
                </a:highlight>
              </a:rPr>
              <a:t>El http es un lenguaje que media entre las peticiones del cliente y las respuestas del servidor en la </a:t>
            </a:r>
            <a:r>
              <a:rPr lang="es-AR" sz="1800">
                <a:solidFill>
                  <a:schemeClr val="dk1"/>
                </a:solidFill>
                <a:highlight>
                  <a:srgbClr val="FFFFFF"/>
                </a:highlight>
                <a:uFill>
                  <a:noFill/>
                </a:uFill>
                <a:hlinkClick r:id="rId3"/>
              </a:rPr>
              <a:t>Internet</a:t>
            </a:r>
            <a:r>
              <a:rPr lang="es-AR" sz="1800">
                <a:solidFill>
                  <a:schemeClr val="dk1"/>
                </a:solidFill>
                <a:highlight>
                  <a:srgbClr val="FFFFFF"/>
                </a:highlight>
              </a:rPr>
              <a:t>, para permitir una comunicación fluida y en un mismo “lenguaje”. Este </a:t>
            </a:r>
            <a:r>
              <a:rPr lang="es-AR" sz="1800">
                <a:solidFill>
                  <a:schemeClr val="dk1"/>
                </a:solidFill>
                <a:highlight>
                  <a:srgbClr val="FFFFFF"/>
                </a:highlight>
                <a:uFill>
                  <a:noFill/>
                </a:uFill>
                <a:hlinkClick r:id="rId4"/>
              </a:rPr>
              <a:t>protocolo</a:t>
            </a:r>
            <a:r>
              <a:rPr lang="es-AR" sz="1800">
                <a:solidFill>
                  <a:schemeClr val="dk1"/>
                </a:solidFill>
                <a:highlight>
                  <a:srgbClr val="FFFFFF"/>
                </a:highlight>
              </a:rPr>
              <a:t> establece las pautas a seguir, los métodos de petición (llamados “verbos”) y cuenta con cierta flexibilidad para incorporar nuevas peticiones y funcionalidades, en especial a medida que se avanza en sus versiones.</a:t>
            </a:r>
            <a:endParaRPr sz="180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78" name="Shape 278"/>
        <p:cNvGrpSpPr/>
        <p:nvPr/>
      </p:nvGrpSpPr>
      <p:grpSpPr>
        <a:xfrm>
          <a:off x="0" y="0"/>
          <a:ext cx="0" cy="0"/>
          <a:chOff x="0" y="0"/>
          <a:chExt cx="0" cy="0"/>
        </a:xfrm>
      </p:grpSpPr>
      <p:sp>
        <p:nvSpPr>
          <p:cNvPr id="279" name="Google Shape;279;p5"/>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HTTP - Mensajes</a:t>
            </a:r>
            <a:endParaRPr/>
          </a:p>
        </p:txBody>
      </p:sp>
      <p:sp>
        <p:nvSpPr>
          <p:cNvPr id="280" name="Google Shape;280;p5"/>
          <p:cNvSpPr txBox="1"/>
          <p:nvPr/>
        </p:nvSpPr>
        <p:spPr>
          <a:xfrm>
            <a:off x="552450" y="2981325"/>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81" name="Google Shape;281;p5"/>
          <p:cNvSpPr/>
          <p:nvPr/>
        </p:nvSpPr>
        <p:spPr>
          <a:xfrm>
            <a:off x="415725" y="2488350"/>
            <a:ext cx="11665200" cy="43320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lang="es-AR" sz="1600">
                <a:solidFill>
                  <a:srgbClr val="333333"/>
                </a:solidFill>
              </a:rPr>
              <a:t>Las peticiones y respuestas HTTP, comparten una estructura similar, compuesta de:</a:t>
            </a:r>
            <a:endParaRPr sz="1600">
              <a:solidFill>
                <a:srgbClr val="333333"/>
              </a:solidFill>
            </a:endParaRPr>
          </a:p>
          <a:p>
            <a:pPr indent="-330200" lvl="0" marL="457200" rtl="0" algn="l">
              <a:lnSpc>
                <a:spcPct val="115000"/>
              </a:lnSpc>
              <a:spcBef>
                <a:spcPts val="1800"/>
              </a:spcBef>
              <a:spcAft>
                <a:spcPts val="0"/>
              </a:spcAft>
              <a:buClr>
                <a:srgbClr val="333333"/>
              </a:buClr>
              <a:buSzPts val="1600"/>
              <a:buAutoNum type="arabicPeriod"/>
            </a:pPr>
            <a:r>
              <a:rPr lang="es-AR" sz="1600">
                <a:solidFill>
                  <a:srgbClr val="333333"/>
                </a:solidFill>
              </a:rPr>
              <a:t>Una</a:t>
            </a:r>
            <a:r>
              <a:rPr i="1" lang="es-AR" sz="1600">
                <a:solidFill>
                  <a:srgbClr val="333333"/>
                </a:solidFill>
              </a:rPr>
              <a:t> línea de inicio</a:t>
            </a:r>
            <a:r>
              <a:rPr lang="es-AR" sz="1600">
                <a:solidFill>
                  <a:srgbClr val="333333"/>
                </a:solidFill>
              </a:rPr>
              <a:t> ('</a:t>
            </a:r>
            <a:r>
              <a:rPr i="1" lang="es-AR" sz="1600">
                <a:solidFill>
                  <a:srgbClr val="333333"/>
                </a:solidFill>
              </a:rPr>
              <a:t>start-line</a:t>
            </a:r>
            <a:r>
              <a:rPr lang="es-AR" sz="1600">
                <a:solidFill>
                  <a:srgbClr val="333333"/>
                </a:solidFill>
              </a:rPr>
              <a:t>' en inglés) describiendo la petición a ser implementada, o su estado, sea de éxito o fracaso. Esta línea de comienzo, es siempre una única línea. </a:t>
            </a:r>
            <a:endParaRPr sz="1600">
              <a:solidFill>
                <a:srgbClr val="333333"/>
              </a:solidFill>
            </a:endParaRPr>
          </a:p>
          <a:p>
            <a:pPr indent="-330200" lvl="0" marL="457200" rtl="0" algn="l">
              <a:lnSpc>
                <a:spcPct val="115000"/>
              </a:lnSpc>
              <a:spcBef>
                <a:spcPts val="0"/>
              </a:spcBef>
              <a:spcAft>
                <a:spcPts val="0"/>
              </a:spcAft>
              <a:buClr>
                <a:srgbClr val="333333"/>
              </a:buClr>
              <a:buSzPts val="1600"/>
              <a:buAutoNum type="arabicPeriod"/>
            </a:pPr>
            <a:r>
              <a:rPr lang="es-AR" sz="1600">
                <a:solidFill>
                  <a:srgbClr val="333333"/>
                </a:solidFill>
              </a:rPr>
              <a:t>Un grupo opcional de </a:t>
            </a:r>
            <a:r>
              <a:rPr i="1" lang="es-AR" sz="1600">
                <a:solidFill>
                  <a:srgbClr val="333333"/>
                </a:solidFill>
              </a:rPr>
              <a:t>cabeceras HTTP</a:t>
            </a:r>
            <a:r>
              <a:rPr lang="es-AR" sz="1600">
                <a:solidFill>
                  <a:srgbClr val="333333"/>
                </a:solidFill>
              </a:rPr>
              <a:t>, indicando la petición o describiendo el cuerpo ('</a:t>
            </a:r>
            <a:r>
              <a:rPr i="1" lang="es-AR" sz="1600">
                <a:solidFill>
                  <a:srgbClr val="333333"/>
                </a:solidFill>
              </a:rPr>
              <a:t>body</a:t>
            </a:r>
            <a:r>
              <a:rPr lang="es-AR" sz="1600">
                <a:solidFill>
                  <a:srgbClr val="333333"/>
                </a:solidFill>
              </a:rPr>
              <a:t>' en inglés) que se incluye en el mensaje. </a:t>
            </a:r>
            <a:endParaRPr sz="1600">
              <a:solidFill>
                <a:srgbClr val="333333"/>
              </a:solidFill>
            </a:endParaRPr>
          </a:p>
          <a:p>
            <a:pPr indent="-330200" lvl="0" marL="457200" rtl="0" algn="l">
              <a:lnSpc>
                <a:spcPct val="115000"/>
              </a:lnSpc>
              <a:spcBef>
                <a:spcPts val="0"/>
              </a:spcBef>
              <a:spcAft>
                <a:spcPts val="0"/>
              </a:spcAft>
              <a:buClr>
                <a:srgbClr val="333333"/>
              </a:buClr>
              <a:buSzPts val="1600"/>
              <a:buAutoNum type="arabicPeriod"/>
            </a:pPr>
            <a:r>
              <a:rPr lang="es-AR" sz="1600">
                <a:solidFill>
                  <a:srgbClr val="333333"/>
                </a:solidFill>
              </a:rPr>
              <a:t>Una línea vacía ('</a:t>
            </a:r>
            <a:r>
              <a:rPr i="1" lang="es-AR" sz="1600">
                <a:solidFill>
                  <a:srgbClr val="333333"/>
                </a:solidFill>
              </a:rPr>
              <a:t>empty-line</a:t>
            </a:r>
            <a:r>
              <a:rPr lang="es-AR" sz="1600">
                <a:solidFill>
                  <a:srgbClr val="333333"/>
                </a:solidFill>
              </a:rPr>
              <a:t>' en inglés) indicando toda la meta-información ha sido enviada.</a:t>
            </a:r>
            <a:endParaRPr sz="1600">
              <a:solidFill>
                <a:srgbClr val="333333"/>
              </a:solidFill>
            </a:endParaRPr>
          </a:p>
          <a:p>
            <a:pPr indent="-330200" lvl="0" marL="457200" rtl="0" algn="l">
              <a:lnSpc>
                <a:spcPct val="115000"/>
              </a:lnSpc>
              <a:spcBef>
                <a:spcPts val="0"/>
              </a:spcBef>
              <a:spcAft>
                <a:spcPts val="0"/>
              </a:spcAft>
              <a:buClr>
                <a:srgbClr val="333333"/>
              </a:buClr>
              <a:buSzPts val="1600"/>
              <a:buAutoNum type="arabicPeriod"/>
            </a:pPr>
            <a:r>
              <a:rPr lang="es-AR" sz="1600">
                <a:solidFill>
                  <a:srgbClr val="333333"/>
                </a:solidFill>
              </a:rPr>
              <a:t>Un campo de cuerpo de mensaje opcional ('</a:t>
            </a:r>
            <a:r>
              <a:rPr i="1" lang="es-AR" sz="1600">
                <a:solidFill>
                  <a:srgbClr val="333333"/>
                </a:solidFill>
              </a:rPr>
              <a:t>body</a:t>
            </a:r>
            <a:r>
              <a:rPr lang="es-AR" sz="1600">
                <a:solidFill>
                  <a:srgbClr val="333333"/>
                </a:solidFill>
              </a:rPr>
              <a:t>' en inglés) que lleva los datos asociados con la petición (como contenido de un formulario HTML), o los archivos o documentos asociados a una respuesta (como una página HTML, o un archivo de audio, vídeo ... ) . La presencia del cuerpo y su tamaño es indicada en la línea de inicio y las cabeceras HTTP.</a:t>
            </a:r>
            <a:endParaRPr sz="1600">
              <a:solidFill>
                <a:srgbClr val="333333"/>
              </a:solidFill>
            </a:endParaRPr>
          </a:p>
          <a:p>
            <a:pPr indent="0" lvl="0" marL="457200" rtl="0" algn="l">
              <a:lnSpc>
                <a:spcPct val="115000"/>
              </a:lnSpc>
              <a:spcBef>
                <a:spcPts val="4100"/>
              </a:spcBef>
              <a:spcAft>
                <a:spcPts val="0"/>
              </a:spcAft>
              <a:buNone/>
            </a:pPr>
            <a:r>
              <a:rPr lang="es-AR" sz="1600">
                <a:solidFill>
                  <a:srgbClr val="333333"/>
                </a:solidFill>
              </a:rPr>
              <a:t>La línea de inicio y las cabeceras HTTP, del mensaje, son conocidas como la </a:t>
            </a:r>
            <a:r>
              <a:rPr i="1" lang="es-AR" sz="1600">
                <a:solidFill>
                  <a:srgbClr val="333333"/>
                </a:solidFill>
              </a:rPr>
              <a:t>cabeza</a:t>
            </a:r>
            <a:r>
              <a:rPr lang="es-AR" sz="1600">
                <a:solidFill>
                  <a:srgbClr val="333333"/>
                </a:solidFill>
              </a:rPr>
              <a:t> de la peticiones, mientras que su contenido en datos se conoce como el </a:t>
            </a:r>
            <a:r>
              <a:rPr i="1" lang="es-AR" sz="1600">
                <a:solidFill>
                  <a:srgbClr val="333333"/>
                </a:solidFill>
              </a:rPr>
              <a:t>cuerpo</a:t>
            </a:r>
            <a:r>
              <a:rPr lang="es-AR" sz="1600">
                <a:solidFill>
                  <a:srgbClr val="333333"/>
                </a:solidFill>
              </a:rPr>
              <a:t> del mensaje.</a:t>
            </a:r>
            <a:endParaRPr sz="1600">
              <a:solidFill>
                <a:srgbClr val="333333"/>
              </a:solidFill>
            </a:endParaRPr>
          </a:p>
          <a:p>
            <a:pPr indent="0" lvl="0" marL="0" marR="0" rtl="0" algn="l">
              <a:lnSpc>
                <a:spcPct val="100000"/>
              </a:lnSpc>
              <a:spcBef>
                <a:spcPts val="4100"/>
              </a:spcBef>
              <a:spcAft>
                <a:spcPts val="0"/>
              </a:spcAft>
              <a:buClr>
                <a:srgbClr val="000000"/>
              </a:buClr>
              <a:buSzPts val="1800"/>
              <a:buFont typeface="Arial"/>
              <a:buNone/>
            </a:pPr>
            <a:r>
              <a:t/>
            </a:r>
            <a:endParaRPr sz="2400">
              <a:solidFill>
                <a:srgbClr val="212529"/>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6"/>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HTTP - Verbos</a:t>
            </a:r>
            <a:endParaRPr/>
          </a:p>
        </p:txBody>
      </p:sp>
      <p:sp>
        <p:nvSpPr>
          <p:cNvPr id="287" name="Google Shape;287;p6"/>
          <p:cNvSpPr txBox="1"/>
          <p:nvPr/>
        </p:nvSpPr>
        <p:spPr>
          <a:xfrm>
            <a:off x="485775" y="2914650"/>
            <a:ext cx="11191800" cy="344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AR" sz="1800">
                <a:solidFill>
                  <a:srgbClr val="333333"/>
                </a:solidFill>
                <a:highlight>
                  <a:srgbClr val="FFFFFF"/>
                </a:highlight>
              </a:rPr>
              <a:t>HTTP define un conjunto de </a:t>
            </a:r>
            <a:r>
              <a:rPr b="1" lang="es-AR" sz="1800">
                <a:solidFill>
                  <a:srgbClr val="333333"/>
                </a:solidFill>
                <a:highlight>
                  <a:srgbClr val="FFFFFF"/>
                </a:highlight>
              </a:rPr>
              <a:t>métodos de petición</a:t>
            </a:r>
            <a:r>
              <a:rPr lang="es-AR" sz="1800">
                <a:solidFill>
                  <a:srgbClr val="333333"/>
                </a:solidFill>
                <a:highlight>
                  <a:srgbClr val="FFFFFF"/>
                </a:highlight>
              </a:rPr>
              <a:t> para indicar la acción que se desea realizar para un recurso determinado. Aunque estos también pueden ser sustantivos, estos métodos de solicitud a veces son llamados </a:t>
            </a:r>
            <a:r>
              <a:rPr i="1" lang="es-AR" sz="1800">
                <a:solidFill>
                  <a:srgbClr val="333333"/>
                </a:solidFill>
                <a:highlight>
                  <a:srgbClr val="FFFFFF"/>
                </a:highlight>
              </a:rPr>
              <a:t>HTTP verbs</a:t>
            </a:r>
            <a:r>
              <a:rPr lang="es-AR" sz="1800">
                <a:solidFill>
                  <a:srgbClr val="333333"/>
                </a:solidFill>
                <a:highlight>
                  <a:srgbClr val="FFFFFF"/>
                </a:highlight>
              </a:rPr>
              <a:t>. Cada uno de ellos implementan una semántica diferente, pero algunas características similares son compartidas por un grupo de ellos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1" name="Shape 291"/>
        <p:cNvGrpSpPr/>
        <p:nvPr/>
      </p:nvGrpSpPr>
      <p:grpSpPr>
        <a:xfrm>
          <a:off x="0" y="0"/>
          <a:ext cx="0" cy="0"/>
          <a:chOff x="0" y="0"/>
          <a:chExt cx="0" cy="0"/>
        </a:xfrm>
      </p:grpSpPr>
      <p:sp>
        <p:nvSpPr>
          <p:cNvPr id="292" name="Google Shape;292;p7"/>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HTTP - Verbos</a:t>
            </a:r>
            <a:endParaRPr/>
          </a:p>
        </p:txBody>
      </p:sp>
      <p:sp>
        <p:nvSpPr>
          <p:cNvPr id="293" name="Google Shape;293;p7"/>
          <p:cNvSpPr txBox="1"/>
          <p:nvPr/>
        </p:nvSpPr>
        <p:spPr>
          <a:xfrm>
            <a:off x="1154950" y="2521400"/>
            <a:ext cx="9634200" cy="365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s-AR" sz="1600"/>
              <a:t>GET</a:t>
            </a:r>
            <a:r>
              <a:rPr lang="es-AR" sz="1600">
                <a:solidFill>
                  <a:srgbClr val="333333"/>
                </a:solidFill>
                <a:uFill>
                  <a:noFill/>
                </a:uFill>
                <a:hlinkClick r:id="rId3"/>
              </a:rPr>
              <a:t>:</a:t>
            </a:r>
            <a:r>
              <a:rPr lang="es-AR" sz="1600">
                <a:solidFill>
                  <a:srgbClr val="333333"/>
                </a:solidFill>
              </a:rPr>
              <a:t>El método GET  solicita una representación de un recurso específico. Las peticiones que usan el método GET sólo deben recuperar datos.</a:t>
            </a:r>
            <a:endParaRPr sz="1600">
              <a:solidFill>
                <a:srgbClr val="333333"/>
              </a:solidFill>
            </a:endParaRPr>
          </a:p>
          <a:p>
            <a:pPr indent="0" lvl="0" marL="0" marR="0" rtl="0" algn="l">
              <a:lnSpc>
                <a:spcPct val="100000"/>
              </a:lnSpc>
              <a:spcBef>
                <a:spcPts val="0"/>
              </a:spcBef>
              <a:spcAft>
                <a:spcPts val="0"/>
              </a:spcAft>
              <a:buNone/>
            </a:pPr>
            <a:r>
              <a:rPr b="1" lang="es-AR" sz="1600"/>
              <a:t>HEAD</a:t>
            </a:r>
            <a:r>
              <a:rPr lang="es-AR" sz="1600">
                <a:solidFill>
                  <a:srgbClr val="333333"/>
                </a:solidFill>
                <a:uFill>
                  <a:noFill/>
                </a:uFill>
                <a:hlinkClick r:id="rId4"/>
              </a:rPr>
              <a:t>:</a:t>
            </a:r>
            <a:r>
              <a:rPr lang="es-AR" sz="1600">
                <a:solidFill>
                  <a:srgbClr val="333333"/>
                </a:solidFill>
              </a:rPr>
              <a:t>El método HEAD pide una respuesta idéntica a la de una petición GET, pero sin el cuerpo de la respuesta.</a:t>
            </a:r>
            <a:endParaRPr sz="1600">
              <a:solidFill>
                <a:srgbClr val="333333"/>
              </a:solidFill>
            </a:endParaRPr>
          </a:p>
          <a:p>
            <a:pPr indent="0" lvl="0" marL="0" marR="0" rtl="0" algn="l">
              <a:lnSpc>
                <a:spcPct val="100000"/>
              </a:lnSpc>
              <a:spcBef>
                <a:spcPts val="0"/>
              </a:spcBef>
              <a:spcAft>
                <a:spcPts val="0"/>
              </a:spcAft>
              <a:buNone/>
            </a:pPr>
            <a:r>
              <a:rPr b="1" lang="es-AR" sz="1600"/>
              <a:t>POST</a:t>
            </a:r>
            <a:r>
              <a:rPr lang="es-AR" sz="1600">
                <a:solidFill>
                  <a:srgbClr val="333333"/>
                </a:solidFill>
                <a:uFill>
                  <a:noFill/>
                </a:uFill>
                <a:hlinkClick r:id="rId5"/>
              </a:rPr>
              <a:t>:</a:t>
            </a:r>
            <a:r>
              <a:rPr lang="es-AR" sz="1600">
                <a:solidFill>
                  <a:srgbClr val="333333"/>
                </a:solidFill>
              </a:rPr>
              <a:t>El método POST se utiliza para enviar una entidad a un recurso en específico, causando a menudo un cambio en el estado o efectos secundarios en el servidor.</a:t>
            </a:r>
            <a:endParaRPr sz="1600">
              <a:solidFill>
                <a:srgbClr val="333333"/>
              </a:solidFill>
            </a:endParaRPr>
          </a:p>
          <a:p>
            <a:pPr indent="0" lvl="0" marL="0" marR="0" rtl="0" algn="l">
              <a:lnSpc>
                <a:spcPct val="100000"/>
              </a:lnSpc>
              <a:spcBef>
                <a:spcPts val="0"/>
              </a:spcBef>
              <a:spcAft>
                <a:spcPts val="0"/>
              </a:spcAft>
              <a:buNone/>
            </a:pPr>
            <a:r>
              <a:rPr b="1" lang="es-AR" sz="1600"/>
              <a:t>PUT</a:t>
            </a:r>
            <a:r>
              <a:rPr lang="es-AR" sz="1600">
                <a:solidFill>
                  <a:srgbClr val="333333"/>
                </a:solidFill>
                <a:uFill>
                  <a:noFill/>
                </a:uFill>
                <a:hlinkClick r:id="rId6"/>
              </a:rPr>
              <a:t>:</a:t>
            </a:r>
            <a:r>
              <a:rPr lang="es-AR" sz="1600">
                <a:solidFill>
                  <a:srgbClr val="333333"/>
                </a:solidFill>
              </a:rPr>
              <a:t>El modo PUT reemplaza todas las representaciones actuales del recurso de destino con la carga útil de la petición.</a:t>
            </a:r>
            <a:endParaRPr sz="1600">
              <a:solidFill>
                <a:srgbClr val="333333"/>
              </a:solidFill>
            </a:endParaRPr>
          </a:p>
          <a:p>
            <a:pPr indent="0" lvl="0" marL="0" marR="0" rtl="0" algn="l">
              <a:lnSpc>
                <a:spcPct val="100000"/>
              </a:lnSpc>
              <a:spcBef>
                <a:spcPts val="0"/>
              </a:spcBef>
              <a:spcAft>
                <a:spcPts val="0"/>
              </a:spcAft>
              <a:buNone/>
            </a:pPr>
            <a:r>
              <a:rPr b="1" lang="es-AR" sz="1600"/>
              <a:t>DELETE</a:t>
            </a:r>
            <a:r>
              <a:rPr lang="es-AR" sz="1600">
                <a:solidFill>
                  <a:srgbClr val="333333"/>
                </a:solidFill>
                <a:uFill>
                  <a:noFill/>
                </a:uFill>
                <a:hlinkClick r:id="rId7"/>
              </a:rPr>
              <a:t>:</a:t>
            </a:r>
            <a:r>
              <a:rPr lang="es-AR" sz="1600">
                <a:solidFill>
                  <a:srgbClr val="333333"/>
                </a:solidFill>
              </a:rPr>
              <a:t>El método DELETE borra un recurso en específico.</a:t>
            </a:r>
            <a:endParaRPr sz="1600">
              <a:solidFill>
                <a:srgbClr val="333333"/>
              </a:solidFill>
            </a:endParaRPr>
          </a:p>
          <a:p>
            <a:pPr indent="0" lvl="0" marL="0" marR="0" rtl="0" algn="l">
              <a:lnSpc>
                <a:spcPct val="100000"/>
              </a:lnSpc>
              <a:spcBef>
                <a:spcPts val="0"/>
              </a:spcBef>
              <a:spcAft>
                <a:spcPts val="0"/>
              </a:spcAft>
              <a:buNone/>
            </a:pPr>
            <a:r>
              <a:rPr b="1" lang="es-AR" sz="1600"/>
              <a:t>CONNECT</a:t>
            </a:r>
            <a:r>
              <a:rPr lang="es-AR" sz="1600">
                <a:solidFill>
                  <a:srgbClr val="333333"/>
                </a:solidFill>
                <a:uFill>
                  <a:noFill/>
                </a:uFill>
                <a:hlinkClick r:id="rId8"/>
              </a:rPr>
              <a:t>:</a:t>
            </a:r>
            <a:r>
              <a:rPr lang="es-AR" sz="1600">
                <a:solidFill>
                  <a:srgbClr val="333333"/>
                </a:solidFill>
              </a:rPr>
              <a:t>El método CONNECT establece un túnel hacia el servidor identificado por el recurso.</a:t>
            </a:r>
            <a:endParaRPr sz="1600">
              <a:solidFill>
                <a:srgbClr val="333333"/>
              </a:solidFill>
            </a:endParaRPr>
          </a:p>
          <a:p>
            <a:pPr indent="0" lvl="0" marL="0" marR="0" rtl="0" algn="l">
              <a:lnSpc>
                <a:spcPct val="100000"/>
              </a:lnSpc>
              <a:spcBef>
                <a:spcPts val="0"/>
              </a:spcBef>
              <a:spcAft>
                <a:spcPts val="0"/>
              </a:spcAft>
              <a:buNone/>
            </a:pPr>
            <a:r>
              <a:rPr b="1" lang="es-AR" sz="1600"/>
              <a:t>OPTIONS</a:t>
            </a:r>
            <a:r>
              <a:rPr lang="es-AR" sz="1600">
                <a:solidFill>
                  <a:srgbClr val="333333"/>
                </a:solidFill>
                <a:uFill>
                  <a:noFill/>
                </a:uFill>
                <a:hlinkClick r:id="rId9"/>
              </a:rPr>
              <a:t>:</a:t>
            </a:r>
            <a:r>
              <a:rPr lang="es-AR" sz="1600">
                <a:solidFill>
                  <a:srgbClr val="333333"/>
                </a:solidFill>
              </a:rPr>
              <a:t>El método OPTIONS es utilizado para describir las opciones de comunicación para el recurso de destino.</a:t>
            </a:r>
            <a:endParaRPr sz="1600">
              <a:solidFill>
                <a:srgbClr val="333333"/>
              </a:solidFill>
            </a:endParaRPr>
          </a:p>
          <a:p>
            <a:pPr indent="0" lvl="0" marL="0" marR="0" rtl="0" algn="l">
              <a:lnSpc>
                <a:spcPct val="100000"/>
              </a:lnSpc>
              <a:spcBef>
                <a:spcPts val="0"/>
              </a:spcBef>
              <a:spcAft>
                <a:spcPts val="0"/>
              </a:spcAft>
              <a:buNone/>
            </a:pPr>
            <a:r>
              <a:rPr b="1" lang="es-AR" sz="1600"/>
              <a:t>TRACE</a:t>
            </a:r>
            <a:r>
              <a:rPr lang="es-AR" sz="1600">
                <a:solidFill>
                  <a:srgbClr val="333333"/>
                </a:solidFill>
                <a:uFill>
                  <a:noFill/>
                </a:uFill>
                <a:hlinkClick r:id="rId10"/>
              </a:rPr>
              <a:t>:</a:t>
            </a:r>
            <a:r>
              <a:rPr lang="es-AR" sz="1600">
                <a:solidFill>
                  <a:srgbClr val="333333"/>
                </a:solidFill>
              </a:rPr>
              <a:t>El método TRACE  realiza una prueba de bucle de retorno de mensaje a lo largo de la ruta al recurso de destino.</a:t>
            </a:r>
            <a:endParaRPr sz="1600">
              <a:solidFill>
                <a:srgbClr val="333333"/>
              </a:solidFill>
            </a:endParaRPr>
          </a:p>
          <a:p>
            <a:pPr indent="0" lvl="0" marL="0" marR="0" rtl="0" algn="l">
              <a:lnSpc>
                <a:spcPct val="100000"/>
              </a:lnSpc>
              <a:spcBef>
                <a:spcPts val="0"/>
              </a:spcBef>
              <a:spcAft>
                <a:spcPts val="0"/>
              </a:spcAft>
              <a:buNone/>
            </a:pPr>
            <a:r>
              <a:rPr b="1" lang="es-AR" sz="1600"/>
              <a:t>PATCH</a:t>
            </a:r>
            <a:r>
              <a:rPr lang="es-AR" sz="1600">
                <a:solidFill>
                  <a:srgbClr val="333333"/>
                </a:solidFill>
                <a:uFill>
                  <a:noFill/>
                </a:uFill>
                <a:hlinkClick r:id="rId11"/>
              </a:rPr>
              <a:t>:</a:t>
            </a:r>
            <a:r>
              <a:rPr lang="es-AR" sz="1600">
                <a:solidFill>
                  <a:srgbClr val="333333"/>
                </a:solidFill>
              </a:rPr>
              <a:t>El método PATCH  es utilizado para aplicar modificaciones parciales a un recurso.</a:t>
            </a:r>
            <a:endParaRPr>
              <a:solidFill>
                <a:srgbClr val="333333"/>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297" name="Shape 297"/>
        <p:cNvGrpSpPr/>
        <p:nvPr/>
      </p:nvGrpSpPr>
      <p:grpSpPr>
        <a:xfrm>
          <a:off x="0" y="0"/>
          <a:ext cx="0" cy="0"/>
          <a:chOff x="0" y="0"/>
          <a:chExt cx="0" cy="0"/>
        </a:xfrm>
      </p:grpSpPr>
      <p:sp>
        <p:nvSpPr>
          <p:cNvPr id="298" name="Google Shape;298;p8"/>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HTTP - Codigos de estado</a:t>
            </a:r>
            <a:endParaRPr/>
          </a:p>
        </p:txBody>
      </p:sp>
      <p:sp>
        <p:nvSpPr>
          <p:cNvPr id="299" name="Google Shape;299;p8"/>
          <p:cNvSpPr txBox="1"/>
          <p:nvPr/>
        </p:nvSpPr>
        <p:spPr>
          <a:xfrm>
            <a:off x="1077750" y="2541199"/>
            <a:ext cx="10036500" cy="202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lang="es-AR" sz="1800">
                <a:solidFill>
                  <a:srgbClr val="333333"/>
                </a:solidFill>
                <a:highlight>
                  <a:srgbClr val="FFFFFF"/>
                </a:highlight>
              </a:rPr>
              <a:t>Los códigos de estado de respuesta HTTP indican si se ha completado satisfactoriamente una solicitud HTTP específica. Las respuestas se agrupan en cinco clases: respuestas informativas(100), respuestas satisfactorias(200), redirecciones(300), errores de los clientes(400) y errores de los servidores(500).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9"/>
          <p:cNvSpPr txBox="1"/>
          <p:nvPr>
            <p:ph type="title"/>
          </p:nvPr>
        </p:nvSpPr>
        <p:spPr>
          <a:xfrm>
            <a:off x="1154953" y="973668"/>
            <a:ext cx="8761413" cy="706964"/>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2"/>
              </a:buClr>
              <a:buSzPts val="3600"/>
              <a:buFont typeface="Century Gothic"/>
              <a:buNone/>
            </a:pPr>
            <a:r>
              <a:rPr lang="es-AR"/>
              <a:t>XMLHttpRequest</a:t>
            </a:r>
            <a:endParaRPr/>
          </a:p>
        </p:txBody>
      </p:sp>
      <p:sp>
        <p:nvSpPr>
          <p:cNvPr id="305" name="Google Shape;305;p9"/>
          <p:cNvSpPr txBox="1"/>
          <p:nvPr/>
        </p:nvSpPr>
        <p:spPr>
          <a:xfrm>
            <a:off x="1642798" y="3054200"/>
            <a:ext cx="8906400" cy="24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AR" sz="1800">
                <a:solidFill>
                  <a:srgbClr val="333333"/>
                </a:solidFill>
                <a:highlight>
                  <a:srgbClr val="FFFFFF"/>
                </a:highlight>
              </a:rPr>
              <a:t>E</a:t>
            </a:r>
            <a:r>
              <a:rPr lang="es-AR" sz="1800">
                <a:solidFill>
                  <a:srgbClr val="333333"/>
                </a:solidFill>
                <a:highlight>
                  <a:srgbClr val="FFFFFF"/>
                </a:highlight>
              </a:rPr>
              <a:t>s un objeto </a:t>
            </a:r>
            <a:r>
              <a:rPr lang="es-AR" sz="1800">
                <a:solidFill>
                  <a:srgbClr val="333333"/>
                </a:solidFill>
                <a:highlight>
                  <a:srgbClr val="FFFFFF"/>
                </a:highlight>
                <a:uFill>
                  <a:noFill/>
                </a:uFill>
                <a:hlinkClick r:id="rId3"/>
              </a:rPr>
              <a:t>JavaScript</a:t>
            </a:r>
            <a:r>
              <a:rPr lang="es-AR" sz="1800">
                <a:solidFill>
                  <a:srgbClr val="333333"/>
                </a:solidFill>
                <a:highlight>
                  <a:srgbClr val="FFFFFF"/>
                </a:highlight>
              </a:rPr>
              <a:t> que fue diseñado por Microsoft y adoptado por Mozilla, Apple y Google. Actualmente es un </a:t>
            </a:r>
            <a:r>
              <a:rPr lang="es-AR" sz="1800">
                <a:solidFill>
                  <a:srgbClr val="333333"/>
                </a:solidFill>
                <a:highlight>
                  <a:srgbClr val="FFFFFF"/>
                </a:highlight>
                <a:uFill>
                  <a:noFill/>
                </a:uFill>
                <a:hlinkClick r:id="rId4"/>
              </a:rPr>
              <a:t>estándar de la W3C</a:t>
            </a:r>
            <a:r>
              <a:rPr lang="es-AR" sz="1800">
                <a:solidFill>
                  <a:srgbClr val="333333"/>
                </a:solidFill>
                <a:highlight>
                  <a:srgbClr val="FFFFFF"/>
                </a:highlight>
              </a:rPr>
              <a:t>. Proporciona una forma fácil de obtener información de una URL sin tener que recargar la página completa. Una página web puede actualizar sólo una parte de la página sin interrumpir lo que el usuario está haciendo. XMLHttpRequest es ampliamente usado en la programación AJAX.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a de reuniones Ion">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2019-04-11T14:34:11Z</dcterms:created>
  <dc:creator>Christian Baus</dc:creator>
</cp:coreProperties>
</file>