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48" d="100"/>
          <a:sy n="48" d="100"/>
        </p:scale>
        <p:origin x="-5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11</a:t>
            </a:fld>
            <a:endParaRPr lang="es-AR" altLang="en-US"/>
          </a:p>
        </p:txBody>
      </p:sp>
    </p:spTree>
    <p:extLst>
      <p:ext uri="{BB962C8B-B14F-4D97-AF65-F5344CB8AC3E}">
        <p14:creationId xmlns="" xmlns:p14="http://schemas.microsoft.com/office/powerpoint/2010/main"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 xmlns:p14="http://schemas.microsoft.com/office/powerpoint/2010/main"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 xmlns:p14="http://schemas.microsoft.com/office/powerpoint/2010/main"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 xmlns:p14="http://schemas.microsoft.com/office/powerpoint/2010/main"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 xmlns:p14="http://schemas.microsoft.com/office/powerpoint/2010/main"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18</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 xmlns:p14="http://schemas.microsoft.com/office/powerpoint/2010/main"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19</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 xmlns:p14="http://schemas.microsoft.com/office/powerpoint/2010/main"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20</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 xmlns:p14="http://schemas.microsoft.com/office/powerpoint/2010/main"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21</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 xmlns:p14="http://schemas.microsoft.com/office/powerpoint/2010/main"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22</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 xmlns:p14="http://schemas.microsoft.com/office/powerpoint/2010/main"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 xmlns:p14="http://schemas.microsoft.com/office/powerpoint/2010/main"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25</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 xmlns:p14="http://schemas.microsoft.com/office/powerpoint/2010/main"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26</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 xmlns:p14="http://schemas.microsoft.com/office/powerpoint/2010/main"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 xmlns:p14="http://schemas.microsoft.com/office/powerpoint/2010/main"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 xmlns:p14="http://schemas.microsoft.com/office/powerpoint/2010/main"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29</a:t>
            </a:fld>
            <a:endParaRPr lang="es-AR" altLang="en-US"/>
          </a:p>
        </p:txBody>
      </p:sp>
    </p:spTree>
    <p:extLst>
      <p:ext uri="{BB962C8B-B14F-4D97-AF65-F5344CB8AC3E}">
        <p14:creationId xmlns="" xmlns:p14="http://schemas.microsoft.com/office/powerpoint/2010/main"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 xmlns:p14="http://schemas.microsoft.com/office/powerpoint/2010/main"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s-AR" altLang="en-US" dirty="0" smtClean="0">
                <a:latin typeface="Arial" panose="020B0604020202020204" pitchFamily="34" charset="0"/>
              </a:rPr>
              <a:t>Fuente: w3techs.com/</a:t>
            </a:r>
            <a:r>
              <a:rPr lang="es-AR" altLang="en-US" dirty="0" err="1" smtClean="0">
                <a:latin typeface="Arial" panose="020B0604020202020204" pitchFamily="34" charset="0"/>
              </a:rPr>
              <a:t>technologies</a:t>
            </a:r>
            <a:r>
              <a:rPr lang="es-AR" altLang="en-US" dirty="0" smtClean="0">
                <a:latin typeface="Arial" panose="020B0604020202020204" pitchFamily="34" charset="0"/>
              </a:rPr>
              <a:t>/</a:t>
            </a:r>
            <a:r>
              <a:rPr lang="es-AR" altLang="en-US" dirty="0" err="1" smtClean="0">
                <a:latin typeface="Arial" panose="020B0604020202020204" pitchFamily="34" charset="0"/>
              </a:rPr>
              <a:t>overview</a:t>
            </a:r>
            <a:r>
              <a:rPr lang="es-AR" altLang="en-US" dirty="0" smtClean="0">
                <a:latin typeface="Arial" panose="020B0604020202020204" pitchFamily="34" charset="0"/>
              </a:rPr>
              <a:t>/</a:t>
            </a:r>
            <a:r>
              <a:rPr lang="es-AR" altLang="en-US" dirty="0" err="1" smtClean="0">
                <a:latin typeface="Arial" panose="020B0604020202020204" pitchFamily="34" charset="0"/>
              </a:rPr>
              <a:t>programming_language</a:t>
            </a:r>
            <a:r>
              <a:rPr lang="es-AR" altLang="en-US" dirty="0" smtClean="0">
                <a:latin typeface="Arial" panose="020B0604020202020204" pitchFamily="34" charset="0"/>
              </a:rPr>
              <a:t>/</a:t>
            </a:r>
            <a:r>
              <a:rPr lang="es-AR" altLang="en-US" dirty="0" err="1" smtClean="0">
                <a:latin typeface="Arial" panose="020B0604020202020204" pitchFamily="34" charset="0"/>
              </a:rPr>
              <a:t>all</a:t>
            </a:r>
            <a:endParaRPr lang="es-AR" altLang="en-US" dirty="0" smtClean="0">
              <a:latin typeface="Arial" panose="020B0604020202020204" pitchFamily="34" charset="0"/>
            </a:endParaRPr>
          </a:p>
          <a:p>
            <a:endParaRPr lang="es-AR" altLang="en-US" dirty="0"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 xmlns:p14="http://schemas.microsoft.com/office/powerpoint/2010/main"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s-ES" altLang="en-US" dirty="0"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a:t>
            </a:r>
            <a:r>
              <a:rPr lang="es-ES" altLang="en-US" dirty="0" err="1" smtClean="0">
                <a:latin typeface="Arial" panose="020B0604020202020204" pitchFamily="34" charset="0"/>
              </a:rPr>
              <a:t>xml</a:t>
            </a:r>
            <a:r>
              <a:rPr lang="es-ES" altLang="en-US" dirty="0" smtClean="0">
                <a:latin typeface="Arial" panose="020B0604020202020204" pitchFamily="34" charset="0"/>
              </a:rPr>
              <a:t>, etc.). El servidor le responde al cliente entregándole lo que ha solicitado si es posible o, en algunos casos, indicando que no tiene permisos para obtener lo solicitado, que lo que ha solicitado no existe, etc.</a:t>
            </a:r>
          </a:p>
          <a:p>
            <a:r>
              <a:rPr lang="es-ES" altLang="en-US" dirty="0"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 xmlns:p14="http://schemas.microsoft.com/office/powerpoint/2010/main"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 xmlns:p14="http://schemas.microsoft.com/office/powerpoint/2010/main"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 xmlns:p14="http://schemas.microsoft.com/office/powerpoint/2010/main"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9</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 xmlns:p14="http://schemas.microsoft.com/office/powerpoint/2010/main"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 xmlns:p14="http://schemas.microsoft.com/office/powerpoint/2010/main"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 xmlns:p14="http://schemas.microsoft.com/office/powerpoint/2010/main"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 xmlns:p14="http://schemas.microsoft.com/office/powerpoint/2010/main"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 xmlns:p14="http://schemas.microsoft.com/office/powerpoint/2010/main"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 xmlns:p14="http://schemas.microsoft.com/office/powerpoint/2010/main"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dirty="0">
                <a:solidFill>
                  <a:srgbClr val="0000FF"/>
                </a:solidFill>
                <a:latin typeface="Courier New" panose="02070309020205020404" pitchFamily="49" charset="0"/>
                <a:cs typeface="Times New Roman" panose="02020603050405020304" pitchFamily="18" charset="0"/>
              </a:rPr>
              <a:t>if</a:t>
            </a: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smtClean="0">
                <a:solidFill>
                  <a:srgbClr val="000000"/>
                </a:solidFill>
                <a:latin typeface="Courier New" panose="02070309020205020404" pitchFamily="49" charset="0"/>
                <a:cs typeface="Times New Roman" panose="02020603050405020304" pitchFamily="18" charset="0"/>
              </a:rPr>
              <a:t>(</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&gt;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p>
          <a:p>
            <a:pPr eaLnBrk="1" hangingPunct="1">
              <a:buClr>
                <a:srgbClr val="FFFFFF"/>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err="1">
                <a:solidFill>
                  <a:srgbClr val="000000"/>
                </a:solidFill>
                <a:latin typeface="Courier New" panose="02070309020205020404" pitchFamily="49" charset="0"/>
                <a:cs typeface="Times New Roman" panose="02020603050405020304" pitchFamily="18" charset="0"/>
              </a:rPr>
              <a:t>HacerAlgo</a:t>
            </a:r>
            <a:r>
              <a:rPr lang="en-GB" altLang="en-US" sz="1600" dirty="0">
                <a:solidFill>
                  <a:srgbClr val="000000"/>
                </a:solidFill>
                <a:latin typeface="Courier New" panose="02070309020205020404" pitchFamily="49" charset="0"/>
                <a:cs typeface="Times New Roman" panose="02020603050405020304" pitchFamily="18" charset="0"/>
              </a:rPr>
              <a:t>();  {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r>
              <a:rPr lang="en-GB" altLang="en-US" sz="1600" dirty="0">
                <a:solidFill>
                  <a:srgbClr val="0000FF"/>
                </a:solidFill>
                <a:latin typeface="Courier New" panose="02070309020205020404" pitchFamily="49" charset="0"/>
                <a:cs typeface="Times New Roman" panose="02020603050405020304" pitchFamily="18" charset="0"/>
              </a:rPr>
              <a:t>else</a:t>
            </a: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err="1">
                <a:solidFill>
                  <a:srgbClr val="0000FF"/>
                </a:solidFill>
                <a:latin typeface="Courier New" panose="02070309020205020404" pitchFamily="49" charset="0"/>
                <a:cs typeface="Times New Roman" panose="02020603050405020304" pitchFamily="18" charset="0"/>
              </a:rPr>
              <a:t>else</a:t>
            </a:r>
            <a:r>
              <a:rPr lang="en-GB" altLang="en-US" sz="1600" dirty="0">
                <a:solidFill>
                  <a:srgbClr val="0000FF"/>
                </a:solidFill>
                <a:latin typeface="Courier New" panose="02070309020205020404" pitchFamily="49" charset="0"/>
                <a:cs typeface="Times New Roman" panose="02020603050405020304" pitchFamily="18" charset="0"/>
              </a:rPr>
              <a:t> if</a:t>
            </a:r>
            <a:r>
              <a:rPr lang="en-GB" altLang="en-US" sz="1600" dirty="0">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FF"/>
                </a:solidFill>
                <a:latin typeface="Courier New" panose="02070309020205020404" pitchFamily="49" charset="0"/>
                <a:cs typeface="Times New Roman" panose="02020603050405020304" pitchFamily="18" charset="0"/>
              </a:rPr>
              <a:t>else </a:t>
            </a:r>
            <a:r>
              <a:rPr lang="en-GB" altLang="en-US" sz="16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dirty="0">
                <a:solidFill>
                  <a:schemeClr val="accent2"/>
                </a:solidFill>
                <a:latin typeface="Courier New" panose="02070309020205020404" pitchFamily="49" charset="0"/>
                <a:cs typeface="Times New Roman" panose="02020603050405020304" pitchFamily="18" charset="0"/>
              </a:rPr>
              <a:t>$a </a:t>
            </a:r>
            <a:r>
              <a:rPr lang="en-GB" altLang="en-US" sz="2000" dirty="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dirty="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dirty="0">
                <a:solidFill>
                  <a:srgbClr val="0000FF"/>
                </a:solidFill>
                <a:latin typeface="Courier New" panose="02070309020205020404" pitchFamily="49" charset="0"/>
                <a:cs typeface="Times New Roman" panose="02020603050405020304" pitchFamily="18" charset="0"/>
              </a:rPr>
              <a:t>switch</a:t>
            </a: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chemeClr val="accent2"/>
                </a:solidFill>
                <a:latin typeface="Courier New" panose="02070309020205020404" pitchFamily="49" charset="0"/>
                <a:cs typeface="Times New Roman" panose="02020603050405020304" pitchFamily="18" charset="0"/>
              </a:rPr>
              <a:t>$a</a:t>
            </a:r>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case</a:t>
            </a:r>
            <a:r>
              <a:rPr lang="en-GB" altLang="en-US" sz="2000" dirty="0">
                <a:solidFill>
                  <a:srgbClr val="000000"/>
                </a:solidFill>
                <a:latin typeface="Courier New" panose="02070309020205020404" pitchFamily="49" charset="0"/>
                <a:cs typeface="Times New Roman" panose="02020603050405020304" pitchFamily="18" charset="0"/>
              </a:rPr>
              <a:t> 1: </a:t>
            </a:r>
            <a:r>
              <a:rPr lang="en-GB" altLang="en-US" sz="2000" dirty="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case</a:t>
            </a:r>
            <a:r>
              <a:rPr lang="en-GB" altLang="en-US" sz="2000" dirty="0">
                <a:solidFill>
                  <a:srgbClr val="000000"/>
                </a:solidFill>
                <a:latin typeface="Courier New" panose="02070309020205020404" pitchFamily="49" charset="0"/>
                <a:cs typeface="Times New Roman" panose="02020603050405020304" pitchFamily="18" charset="0"/>
              </a:rPr>
              <a:t> 2: </a:t>
            </a:r>
            <a:r>
              <a:rPr lang="en-GB" altLang="en-US" sz="2000" dirty="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default</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ES_tradnl" dirty="0" smtClean="0"/>
              <a:t>Introducción a PHP</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74650" y="1295400"/>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19812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dirty="0">
                <a:solidFill>
                  <a:srgbClr val="009900"/>
                </a:solidFill>
                <a:latin typeface="Courier New" panose="02070309020205020404" pitchFamily="49" charset="0"/>
                <a:cs typeface="Times New Roman" panose="02020603050405020304" pitchFamily="18" charset="0"/>
              </a:rPr>
              <a:t>//</a:t>
            </a:r>
            <a:r>
              <a:rPr lang="en-GB" altLang="en-US" sz="2000" dirty="0" err="1">
                <a:solidFill>
                  <a:srgbClr val="009900"/>
                </a:solidFill>
                <a:latin typeface="Courier New" panose="02070309020205020404" pitchFamily="49" charset="0"/>
                <a:cs typeface="Times New Roman" panose="02020603050405020304" pitchFamily="18" charset="0"/>
              </a:rPr>
              <a:t>Partes</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declaración</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prueba</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acción</a:t>
            </a:r>
            <a:endParaRPr lang="en-GB" altLang="en-US" sz="2000" dirty="0">
              <a:solidFill>
                <a:srgbClr val="0099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dirty="0">
                <a:solidFill>
                  <a:srgbClr val="0000FF"/>
                </a:solidFill>
                <a:latin typeface="Courier New" panose="02070309020205020404" pitchFamily="49" charset="0"/>
                <a:cs typeface="Times New Roman" panose="02020603050405020304" pitchFamily="18" charset="0"/>
              </a:rPr>
              <a:t>for</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=0;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 &lt; 10;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bg1"/>
                </a:solidFill>
                <a:latin typeface="Courier New" panose="02070309020205020404" pitchFamily="49" charset="0"/>
                <a:cs typeface="Times New Roman" panose="02020603050405020304" pitchFamily="18" charset="0"/>
              </a:rPr>
              <a:t>echo</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993300"/>
                </a:solidFill>
                <a:latin typeface="Courier New" panose="02070309020205020404" pitchFamily="49" charset="0"/>
                <a:cs typeface="Times New Roman" panose="02020603050405020304" pitchFamily="18" charset="0"/>
              </a:rPr>
              <a:t>“&lt;</a:t>
            </a:r>
            <a:r>
              <a:rPr lang="en-GB" altLang="en-US" sz="2000" dirty="0" err="1">
                <a:solidFill>
                  <a:srgbClr val="993300"/>
                </a:solidFill>
                <a:latin typeface="Courier New" panose="02070309020205020404" pitchFamily="49" charset="0"/>
                <a:cs typeface="Times New Roman" panose="02020603050405020304" pitchFamily="18" charset="0"/>
              </a:rPr>
              <a:t>br</a:t>
            </a:r>
            <a:r>
              <a:rPr lang="en-GB" altLang="en-US" sz="2000" dirty="0">
                <a:solidFill>
                  <a:srgbClr val="993300"/>
                </a:solidFill>
                <a:latin typeface="Courier New" panose="02070309020205020404" pitchFamily="49" charset="0"/>
                <a:cs typeface="Times New Roman" panose="02020603050405020304" pitchFamily="18" charset="0"/>
              </a:rPr>
              <a:t>/&gt;”</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057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371600"/>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condicion</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true</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dirty="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dirty="0">
                <a:solidFill>
                  <a:srgbClr val="0000FF"/>
                </a:solidFill>
                <a:latin typeface="Courier New" panose="02070309020205020404" pitchFamily="49" charset="0"/>
                <a:cs typeface="Times New Roman" panose="02020603050405020304" pitchFamily="18" charset="0"/>
              </a:rPr>
              <a:t>do</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9900"/>
                </a:solidFill>
                <a:latin typeface="Courier New" panose="02070309020205020404" pitchFamily="49" charset="0"/>
                <a:cs typeface="Times New Roman" panose="02020603050405020304" pitchFamily="18" charset="0"/>
              </a:rPr>
              <a:t>		//En </a:t>
            </a:r>
            <a:r>
              <a:rPr lang="en-GB" altLang="en-US" sz="2000" dirty="0" err="1">
                <a:solidFill>
                  <a:srgbClr val="009900"/>
                </a:solidFill>
                <a:latin typeface="Courier New" panose="02070309020205020404" pitchFamily="49" charset="0"/>
                <a:cs typeface="Times New Roman" panose="02020603050405020304" pitchFamily="18" charset="0"/>
              </a:rPr>
              <a:t>algún</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momento</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poner</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condicion</a:t>
            </a:r>
            <a:r>
              <a:rPr lang="en-GB" altLang="en-US" sz="2000" dirty="0">
                <a:solidFill>
                  <a:srgbClr val="009900"/>
                </a:solidFill>
                <a:latin typeface="Courier New" panose="02070309020205020404" pitchFamily="49" charset="0"/>
                <a:cs typeface="Times New Roman" panose="02020603050405020304" pitchFamily="18" charset="0"/>
              </a:rPr>
              <a:t> = false</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rgbClr val="0000FF"/>
                </a:solidFill>
                <a:latin typeface="Courier New" panose="02070309020205020404" pitchFamily="49" charset="0"/>
                <a:cs typeface="Times New Roman" panose="02020603050405020304" pitchFamily="18" charset="0"/>
              </a:rPr>
              <a:t>while</a:t>
            </a: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condicion</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 true</a:t>
            </a:r>
            <a:r>
              <a:rPr lang="en-GB" altLang="en-US" sz="2000" dirty="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 xmlns:p14="http://schemas.microsoft.com/office/powerpoint/2010/main"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138056"/>
          </a:xfrm>
        </p:spPr>
        <p:txBody>
          <a:bodyPr/>
          <a:lstStyle/>
          <a:p>
            <a:pPr>
              <a:defRPr/>
            </a:pPr>
            <a:r>
              <a:rPr lang="es-ES" sz="2800" dirty="0"/>
              <a:t>Un </a:t>
            </a:r>
            <a:r>
              <a:rPr lang="es-ES" sz="2800" dirty="0" err="1"/>
              <a:t>array</a:t>
            </a:r>
            <a:r>
              <a:rPr lang="es-ES" sz="2800" dirty="0"/>
              <a:t> en PHP es realmente un mapa ordenado. Un mapa es un tipo de datos </a:t>
            </a:r>
            <a:r>
              <a:rPr lang="es-ES" sz="2800" dirty="0" smtClean="0"/>
              <a:t>que asocia</a:t>
            </a:r>
            <a:r>
              <a:rPr lang="es-ES" sz="2800" dirty="0"/>
              <a:t> </a:t>
            </a:r>
            <a:r>
              <a:rPr lang="es-ES" sz="2800" i="1" dirty="0" smtClean="0"/>
              <a:t>valores</a:t>
            </a:r>
            <a:r>
              <a:rPr lang="es-ES" sz="2800" dirty="0"/>
              <a:t> </a:t>
            </a:r>
            <a:r>
              <a:rPr lang="es-ES" sz="2800" dirty="0" smtClean="0"/>
              <a:t>con</a:t>
            </a:r>
            <a:r>
              <a:rPr lang="es-ES" sz="2800" dirty="0"/>
              <a:t>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a:t>
            </a:r>
            <a:r>
              <a:rPr lang="es-AR" sz="2800" dirty="0" smtClean="0"/>
              <a:t>constructor </a:t>
            </a:r>
            <a:r>
              <a:rPr lang="es-ES" sz="2800" dirty="0" err="1" smtClean="0"/>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 = </a:t>
            </a:r>
            <a:r>
              <a:rPr lang="en-GB" altLang="en-US" sz="2000" dirty="0">
                <a:solidFill>
                  <a:srgbClr val="0000FF"/>
                </a:solidFill>
                <a:latin typeface="Courier New" panose="02070309020205020404" pitchFamily="49" charset="0"/>
                <a:cs typeface="Courier New" panose="02070309020205020404" pitchFamily="49" charset="0"/>
              </a:rPr>
              <a:t>array</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rgbClr val="C00000"/>
                </a:solidFill>
                <a:latin typeface="Courier New" panose="02070309020205020404" pitchFamily="49" charset="0"/>
                <a:cs typeface="Courier New" panose="02070309020205020404" pitchFamily="49" charset="0"/>
              </a:rPr>
              <a:t>"Juan"</a:t>
            </a:r>
            <a:r>
              <a:rPr lang="en-GB" altLang="en-US" sz="2000" dirty="0">
                <a:solidFill>
                  <a:srgbClr val="000000"/>
                </a:solidFill>
                <a:latin typeface="Courier New" panose="02070309020205020404" pitchFamily="49" charset="0"/>
                <a:cs typeface="Courier New" panose="02070309020205020404" pitchFamily="49" charset="0"/>
              </a:rPr>
              <a:t>=&gt;22,</a:t>
            </a:r>
            <a:r>
              <a:rPr lang="en-GB" altLang="en-US" sz="2000" dirty="0">
                <a:solidFill>
                  <a:srgbClr val="C00000"/>
                </a:solidFill>
                <a:latin typeface="Courier New" panose="02070309020205020404" pitchFamily="49" charset="0"/>
                <a:cs typeface="Courier New" panose="02070309020205020404" pitchFamily="49" charset="0"/>
              </a:rPr>
              <a:t>"Romina"</a:t>
            </a:r>
            <a:r>
              <a:rPr lang="en-GB" altLang="en-US" sz="2000" dirty="0">
                <a:solidFill>
                  <a:srgbClr val="000000"/>
                </a:solidFill>
                <a:latin typeface="Courier New" panose="02070309020205020404" pitchFamily="49" charset="0"/>
                <a:cs typeface="Courier New" panose="02070309020205020404" pitchFamily="49" charset="0"/>
              </a:rPr>
              <a:t>=&gt;12,</a:t>
            </a:r>
            <a:r>
              <a:rPr lang="en-GB" altLang="en-US" sz="2000" dirty="0">
                <a:solidFill>
                  <a:srgbClr val="C00000"/>
                </a:solidFill>
                <a:latin typeface="Courier New" panose="02070309020205020404" pitchFamily="49" charset="0"/>
                <a:cs typeface="Courier New" panose="02070309020205020404" pitchFamily="49" charset="0"/>
              </a:rPr>
              <a:t>"Uriel"</a:t>
            </a:r>
            <a:r>
              <a:rPr lang="en-GB" altLang="en-US" sz="2000" dirty="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dirty="0" err="1">
                <a:solidFill>
                  <a:srgbClr val="0000FF"/>
                </a:solidFill>
                <a:latin typeface="Courier New" panose="02070309020205020404" pitchFamily="49" charset="0"/>
                <a:cs typeface="Courier New" panose="02070309020205020404" pitchFamily="49" charset="0"/>
              </a:rPr>
              <a:t>var_dump</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err="1">
                <a:solidFill>
                  <a:srgbClr val="00B050"/>
                </a:solidFill>
                <a:latin typeface="Courier New" panose="02070309020205020404" pitchFamily="49" charset="0"/>
                <a:cs typeface="Courier New" panose="02070309020205020404" pitchFamily="49" charset="0"/>
              </a:rPr>
              <a:t>Salida</a:t>
            </a: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s-AR" altLang="en-US" sz="2000" dirty="0" err="1">
                <a:solidFill>
                  <a:srgbClr val="00B050"/>
                </a:solidFill>
                <a:latin typeface="Courier New" panose="02070309020205020404" pitchFamily="49" charset="0"/>
                <a:cs typeface="Courier New" panose="02070309020205020404" pitchFamily="49" charset="0"/>
              </a:rPr>
              <a:t>array</a:t>
            </a:r>
            <a:r>
              <a:rPr lang="es-AR" altLang="en-US" sz="2000" dirty="0">
                <a:solidFill>
                  <a:srgbClr val="00B050"/>
                </a:solidFill>
                <a:latin typeface="Courier New" panose="02070309020205020404" pitchFamily="49" charset="0"/>
                <a:cs typeface="Courier New" panose="02070309020205020404" pitchFamily="49" charset="0"/>
              </a:rPr>
              <a:t>(3</a:t>
            </a:r>
            <a:r>
              <a:rPr lang="en-GB" altLang="en-US" sz="2000" dirty="0">
                <a:solidFill>
                  <a:srgbClr val="00B050"/>
                </a:solidFill>
                <a:latin typeface="Courier New" panose="02070309020205020404" pitchFamily="49" charset="0"/>
                <a:cs typeface="Courier New" panose="02070309020205020404" pitchFamily="49" charset="0"/>
              </a:rPr>
              <a:t>){["Juan"]=&gt;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(22)["</a:t>
            </a:r>
            <a:r>
              <a:rPr lang="en-GB" altLang="en-US" sz="2000" dirty="0" err="1">
                <a:solidFill>
                  <a:srgbClr val="00B050"/>
                </a:solidFill>
                <a:latin typeface="Courier New" panose="02070309020205020404" pitchFamily="49" charset="0"/>
                <a:cs typeface="Courier New" panose="02070309020205020404" pitchFamily="49" charset="0"/>
              </a:rPr>
              <a:t>Romina</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(12)</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 </a:t>
            </a:r>
            <a:r>
              <a:rPr lang="en-GB" altLang="en-US" sz="2000" dirty="0" err="1">
                <a:solidFill>
                  <a:srgbClr val="00B050"/>
                </a:solidFill>
                <a:latin typeface="Courier New" panose="02070309020205020404" pitchFamily="49" charset="0"/>
                <a:cs typeface="Courier New" panose="02070309020205020404" pitchFamily="49" charset="0"/>
              </a:rPr>
              <a:t>Uriel</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(8</a:t>
            </a:r>
            <a:r>
              <a:rPr lang="es-AR" altLang="en-US" sz="2000" dirty="0">
                <a:solidFill>
                  <a:srgbClr val="00B050"/>
                </a:solidFill>
                <a:latin typeface="Courier New" panose="02070309020205020404" pitchFamily="49" charset="0"/>
                <a:cs typeface="Courier New" panose="02070309020205020404" pitchFamily="49" charset="0"/>
              </a:rPr>
              <a:t>)}</a:t>
            </a:r>
            <a:endParaRPr lang="en-GB" altLang="en-US" sz="2000" dirty="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dirty="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 xmlns:p14="http://schemas.microsoft.com/office/powerpoint/2010/main"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2606867"/>
          </a:xfrm>
        </p:spPr>
        <p:txBody>
          <a:bodyPr/>
          <a:lstStyle/>
          <a:p>
            <a:pPr eaLnBrk="1" hangingPunct="1">
              <a:defRPr/>
            </a:pPr>
            <a:r>
              <a:rPr lang="es-ES" dirty="0" smtClean="0"/>
              <a:t>Realizar los primeros ejercicios de la guía</a:t>
            </a:r>
            <a:r>
              <a:rPr lang="es-ES" dirty="0" smtClean="0"/>
              <a:t>.</a:t>
            </a:r>
          </a:p>
          <a:p>
            <a:pPr eaLnBrk="1" hangingPunct="1">
              <a:defRPr/>
            </a:pPr>
            <a:endParaRPr lang="es-ES" dirty="0" smtClean="0"/>
          </a:p>
          <a:p>
            <a:pPr eaLnBrk="1" hangingPunct="1">
              <a:defRPr/>
            </a:pPr>
            <a:r>
              <a:rPr lang="es-ES" dirty="0" smtClean="0"/>
              <a:t>Aplicar las recomendaciones estándares PSR-1.</a:t>
            </a:r>
          </a:p>
          <a:p>
            <a:pPr lvl="1" eaLnBrk="1" hangingPunct="1">
              <a:defRPr/>
            </a:pPr>
            <a:r>
              <a:rPr lang="es-ES" dirty="0" smtClean="0"/>
              <a:t>https://www.php-fig.org/psr/psr-1</a:t>
            </a:r>
            <a:r>
              <a:rPr lang="es-ES" dirty="0" smtClean="0"/>
              <a:t>/</a:t>
            </a:r>
            <a:endParaRPr lang="es-ES"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1026" name="Picture 2"/>
          <p:cNvPicPr>
            <a:picLocks noChangeAspect="1" noChangeArrowheads="1"/>
          </p:cNvPicPr>
          <p:nvPr/>
        </p:nvPicPr>
        <p:blipFill>
          <a:blip r:embed="rId3" cstate="print"/>
          <a:srcRect/>
          <a:stretch>
            <a:fillRect/>
          </a:stretch>
        </p:blipFill>
        <p:spPr bwMode="auto">
          <a:xfrm>
            <a:off x="685800" y="3581400"/>
            <a:ext cx="7848600" cy="2952750"/>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a:t>
            </a:r>
            <a:r>
              <a:rPr lang="es-AR" sz="2800" dirty="0" smtClean="0"/>
              <a:t>PHP (para nuestro caso).</a:t>
            </a:r>
            <a:endParaRPr lang="es-AR" sz="2800" dirty="0" smtClean="0"/>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4667250"/>
            <a:ext cx="1581150" cy="152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b="1" dirty="0" smtClean="0">
                <a:solidFill>
                  <a:srgbClr val="FF0000"/>
                </a:solidFill>
                <a:latin typeface="Courier New" pitchFamily="49" charset="0"/>
              </a:rPr>
              <a:t>&lt;?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a:t>
            </a:r>
            <a:r>
              <a:rPr lang="en-US" sz="2400" dirty="0" smtClean="0">
                <a:solidFill>
                  <a:schemeClr val="accent2">
                    <a:lumMod val="75000"/>
                  </a:schemeClr>
                </a:solidFill>
                <a:latin typeface="Courier New" pitchFamily="49" charset="0"/>
              </a:rPr>
              <a:t>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smtClean="0">
                <a:solidFill>
                  <a:srgbClr val="FF0000"/>
                </a:solidFill>
                <a:latin typeface="Courier New" pitchFamily="49" charset="0"/>
              </a:rPr>
              <a:t>?&gt;</a:t>
            </a:r>
            <a:endParaRPr lang="en-US" sz="2400" b="1" dirty="0">
              <a:solidFill>
                <a:srgbClr val="FF0000"/>
              </a:solidFill>
              <a:latin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2211</TotalTime>
  <Words>1399</Words>
  <Application>Microsoft Office PowerPoint</Application>
  <PresentationFormat>Presentación en pantalla (4:3)</PresentationFormat>
  <Paragraphs>326</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
  <cp:lastModifiedBy>Neiner Maximiliano</cp:lastModifiedBy>
  <cp:revision>155</cp:revision>
  <cp:lastPrinted>1601-01-01T00:00:00Z</cp:lastPrinted>
  <dcterms:created xsi:type="dcterms:W3CDTF">1601-01-01T00:00:00Z</dcterms:created>
  <dcterms:modified xsi:type="dcterms:W3CDTF">2018-02-21T18:33:18Z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