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290" r:id="rId2"/>
    <p:sldId id="327" r:id="rId3"/>
    <p:sldId id="325" r:id="rId4"/>
    <p:sldId id="402" r:id="rId5"/>
    <p:sldId id="422" r:id="rId6"/>
    <p:sldId id="411" r:id="rId7"/>
    <p:sldId id="412" r:id="rId8"/>
    <p:sldId id="423" r:id="rId9"/>
    <p:sldId id="414" r:id="rId10"/>
    <p:sldId id="424" r:id="rId11"/>
    <p:sldId id="413" r:id="rId12"/>
    <p:sldId id="415" r:id="rId13"/>
    <p:sldId id="416" r:id="rId14"/>
    <p:sldId id="425" r:id="rId15"/>
    <p:sldId id="418" r:id="rId16"/>
    <p:sldId id="426" r:id="rId17"/>
    <p:sldId id="419" r:id="rId18"/>
    <p:sldId id="427" r:id="rId19"/>
    <p:sldId id="420" r:id="rId20"/>
    <p:sldId id="428" r:id="rId21"/>
    <p:sldId id="429" r:id="rId22"/>
    <p:sldId id="430" r:id="rId23"/>
    <p:sldId id="435" r:id="rId24"/>
    <p:sldId id="432" r:id="rId25"/>
    <p:sldId id="436" r:id="rId26"/>
    <p:sldId id="437" r:id="rId27"/>
    <p:sldId id="434" r:id="rId28"/>
    <p:sldId id="366" r:id="rId29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0000FF"/>
    <a:srgbClr val="969696"/>
    <a:srgbClr val="C0C0C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0" autoAdjust="0"/>
    <p:restoredTop sz="85262" autoAdjust="0"/>
  </p:normalViewPr>
  <p:slideViewPr>
    <p:cSldViewPr>
      <p:cViewPr varScale="1">
        <p:scale>
          <a:sx n="46" d="100"/>
          <a:sy n="46" d="100"/>
        </p:scale>
        <p:origin x="-106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7CCC42-6F6B-45C0-B871-41133040F953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3696065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noProof="0" smtClean="0"/>
              <a:t>Click to edit Master text styles</a:t>
            </a:r>
          </a:p>
          <a:p>
            <a:pPr lvl="1"/>
            <a:r>
              <a:rPr lang="es-AR" noProof="0" smtClean="0"/>
              <a:t>Second level</a:t>
            </a:r>
          </a:p>
          <a:p>
            <a:pPr lvl="2"/>
            <a:r>
              <a:rPr lang="es-AR" noProof="0" smtClean="0"/>
              <a:t>Third level</a:t>
            </a:r>
          </a:p>
          <a:p>
            <a:pPr lvl="3"/>
            <a:r>
              <a:rPr lang="es-AR" noProof="0" smtClean="0"/>
              <a:t>Fourth level</a:t>
            </a:r>
          </a:p>
          <a:p>
            <a:pPr lvl="4"/>
            <a:r>
              <a:rPr lang="es-AR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9D99C6-9085-4E12-8736-920C9ED35A26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8897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01BDEB-0E67-4274-9BED-3F8C9CF4E01B}" type="slidenum">
              <a:rPr lang="es-AR" altLang="en-US"/>
              <a:pPr eaLnBrk="1" hangingPunct="1"/>
              <a:t>1</a:t>
            </a:fld>
            <a:endParaRPr lang="es-AR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5347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11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303780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12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303780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13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303780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14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8626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15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303780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16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8626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17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303780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18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8626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19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303780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20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862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2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7095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21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8626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>
                <a:latin typeface="Arial" panose="020B0604020202020204" pitchFamily="34" charset="0"/>
              </a:rPr>
              <a:t/>
            </a:r>
            <a:br>
              <a:rPr lang="es-AR" altLang="en-US">
                <a:latin typeface="Arial" panose="020B0604020202020204" pitchFamily="34" charset="0"/>
              </a:rPr>
            </a:br>
            <a:endParaRPr lang="es-AR" altLang="en-US">
              <a:latin typeface="Arial" panose="020B0604020202020204" pitchFamily="34" charset="0"/>
            </a:endParaRPr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825" indent="-285702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807" indent="-228562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9931" indent="-228562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054" indent="-228562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177" indent="-2285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300" indent="-2285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423" indent="-2285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5547" indent="-2285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39707E-0FD4-4FE5-ACC6-6D8605383E7E}" type="slidenum">
              <a:rPr lang="es-AR" altLang="en-US"/>
              <a:pPr eaLnBrk="1" hangingPunct="1"/>
              <a:t>22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25577060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23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86261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>
                <a:latin typeface="Arial" panose="020B0604020202020204" pitchFamily="34" charset="0"/>
              </a:rPr>
              <a:t/>
            </a:r>
            <a:br>
              <a:rPr lang="es-AR" altLang="en-US">
                <a:latin typeface="Arial" panose="020B0604020202020204" pitchFamily="34" charset="0"/>
              </a:rPr>
            </a:br>
            <a:endParaRPr lang="es-AR" altLang="en-US">
              <a:latin typeface="Arial" panose="020B0604020202020204" pitchFamily="34" charset="0"/>
            </a:endParaRPr>
          </a:p>
          <a:p>
            <a:r>
              <a:rPr lang="es-AR" altLang="en-US">
                <a:latin typeface="Arial" panose="020B0604020202020204" pitchFamily="34" charset="0"/>
                <a:cs typeface="Arial"/>
              </a:rPr>
              <a:t/>
            </a:r>
            <a:br>
              <a:rPr lang="es-AR" altLang="en-US">
                <a:latin typeface="Arial" panose="020B0604020202020204" pitchFamily="34" charset="0"/>
                <a:cs typeface="Arial"/>
              </a:rPr>
            </a:br>
            <a:endParaRPr lang="es-AR" altLang="en-US">
              <a:latin typeface="Arial" panose="020B0604020202020204" pitchFamily="34" charset="0"/>
              <a:cs typeface="Arial"/>
            </a:endParaRPr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825" indent="-285702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807" indent="-228562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9931" indent="-228562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054" indent="-228562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177" indent="-2285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300" indent="-2285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423" indent="-2285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5547" indent="-2285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4E4FF5-B637-4A3C-92A3-F67B91A2C838}" type="slidenum">
              <a:rPr lang="es-AR" altLang="en-US"/>
              <a:pPr eaLnBrk="1" hangingPunct="1"/>
              <a:t>24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35848006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25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86261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n-US">
                <a:latin typeface="Arial" panose="020B0604020202020204" pitchFamily="34" charset="0"/>
              </a:rPr>
              <a:t/>
            </a:r>
            <a:br>
              <a:rPr lang="es-ES" altLang="en-US">
                <a:latin typeface="Arial" panose="020B0604020202020204" pitchFamily="34" charset="0"/>
              </a:rPr>
            </a:br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3072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825" indent="-285702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807" indent="-228562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9931" indent="-228562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054" indent="-228562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177" indent="-2285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300" indent="-2285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423" indent="-2285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5547" indent="-2285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68F312E-15AA-4E5A-A000-712FEE34548F}" type="slidenum">
              <a:rPr lang="es-AR" altLang="en-US"/>
              <a:pPr eaLnBrk="1" hangingPunct="1"/>
              <a:t>26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4659299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47466">
              <a:defRPr/>
            </a:pPr>
            <a:r>
              <a:rPr lang="es-ES" sz="1500" dirty="0" err="1" smtClean="0"/>
              <a:t>Super</a:t>
            </a:r>
            <a:r>
              <a:rPr lang="es-ES" sz="1500" dirty="0" smtClean="0"/>
              <a:t> globales significa que siempre serán accesibles, desde cualquier clase, función o archivo, sin tener que hacer nada especial.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27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9267162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28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1060475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3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862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4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303780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5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8626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6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303780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8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8626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9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303780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10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862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601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859873141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982595636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055559654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81000" y="1416050"/>
            <a:ext cx="8388350" cy="1511300"/>
          </a:xfrm>
        </p:spPr>
        <p:txBody>
          <a:bodyPr/>
          <a:lstStyle/>
          <a:p>
            <a:pPr lvl="0"/>
            <a:endParaRPr lang="es-AR" noProof="0" smtClean="0"/>
          </a:p>
        </p:txBody>
      </p:sp>
    </p:spTree>
    <p:extLst>
      <p:ext uri="{BB962C8B-B14F-4D97-AF65-F5344CB8AC3E}">
        <p14:creationId xmlns:p14="http://schemas.microsoft.com/office/powerpoint/2010/main" xmlns="" val="1266727584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675393057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74010229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xmlns="" val="3155499384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678942536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166405866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414955222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5519905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xmlns="" val="2035273768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xmlns="" val="1476083631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16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613" y="3679825"/>
            <a:ext cx="8697912" cy="755650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Maximiliano </a:t>
            </a:r>
            <a:r>
              <a:rPr lang="es-AR" dirty="0" err="1" smtClean="0"/>
              <a:t>Neiner</a:t>
            </a:r>
            <a:endParaRPr lang="es-AR" sz="2400" dirty="0" smtClean="0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328613" y="304800"/>
            <a:ext cx="8588375" cy="2751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74001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Programación III</a:t>
            </a:r>
            <a:b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PHP</a:t>
            </a:r>
          </a:p>
          <a:p>
            <a:pPr algn="ctr">
              <a:lnSpc>
                <a:spcPct val="90000"/>
              </a:lnSpc>
              <a:defRPr/>
            </a:pP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/>
            </a:r>
            <a:b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Clase </a:t>
            </a:r>
            <a:r>
              <a:rPr lang="es-AR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3</a:t>
            </a:r>
            <a:endParaRPr lang="es-AR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69667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>
                <a:latin typeface="Franklin Gothic Medium" charset="0"/>
              </a:rPr>
              <a:t>Manipulación de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Generalidades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Abrir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Cerrar archivos</a:t>
            </a:r>
          </a:p>
          <a:p>
            <a:pPr lvl="1" eaLnBrk="1" hangingPunct="1">
              <a:defRPr/>
            </a:pPr>
            <a:r>
              <a:rPr lang="es-ES" sz="3200" dirty="0" smtClean="0">
                <a:solidFill>
                  <a:schemeClr val="accent1"/>
                </a:solidFill>
                <a:latin typeface="Franklin Gothic Medium" charset="0"/>
              </a:rPr>
              <a:t>Leer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Escribir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Copiar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Borrar archivos</a:t>
            </a:r>
            <a:endParaRPr lang="es-ES" dirty="0">
              <a:latin typeface="Franklin Gothic Medium" charset="0"/>
            </a:endParaRPr>
          </a:p>
          <a:p>
            <a:pPr eaLnBrk="1" hangingPunct="1">
              <a:defRPr/>
            </a:pPr>
            <a:r>
              <a:rPr lang="es-ES" dirty="0" smtClean="0"/>
              <a:t>Envío de datos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fread</a:t>
            </a:r>
            <a:r>
              <a:rPr lang="es-AR" dirty="0" smtClean="0"/>
              <a:t>()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022366"/>
          </a:xfrm>
        </p:spPr>
        <p:txBody>
          <a:bodyPr/>
          <a:lstStyle/>
          <a:p>
            <a:r>
              <a:rPr lang="es-ES" sz="2800" dirty="0" smtClean="0"/>
              <a:t>Nos permite leer de un archivo abierto.</a:t>
            </a:r>
          </a:p>
          <a:p>
            <a:r>
              <a:rPr lang="es-ES" sz="2800" dirty="0" smtClean="0"/>
              <a:t>El primer parámetro de </a:t>
            </a:r>
            <a:r>
              <a:rPr lang="es-ES" sz="2800" b="1" i="1" dirty="0" err="1" smtClean="0"/>
              <a:t>fread</a:t>
            </a:r>
            <a:r>
              <a:rPr lang="es-ES" sz="2800" dirty="0" smtClean="0"/>
              <a:t> contiene el indicador del archivo a ser leído, y el segundo especifica el número máximo de bytes que serán leídos.</a:t>
            </a:r>
          </a:p>
          <a:p>
            <a:r>
              <a:rPr lang="es-ES" sz="2800" dirty="0" smtClean="0"/>
              <a:t>Retorna un </a:t>
            </a:r>
            <a:r>
              <a:rPr lang="es-ES" sz="2800" dirty="0" err="1" smtClean="0"/>
              <a:t>string</a:t>
            </a:r>
            <a:r>
              <a:rPr lang="es-ES" sz="2800" dirty="0" smtClean="0"/>
              <a:t> que representa al contenido del archivo leído.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3238" y="5072063"/>
            <a:ext cx="8229600" cy="12525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GB" alt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GB" altLang="en-US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indicador_archivo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filesize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err="1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archivo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//Lee el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archivo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completo</a:t>
            </a:r>
            <a:endParaRPr lang="en-GB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s-AR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518348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fgets</a:t>
            </a:r>
            <a:r>
              <a:rPr lang="es-AR" dirty="0" smtClean="0"/>
              <a:t>()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634567"/>
          </a:xfrm>
        </p:spPr>
        <p:txBody>
          <a:bodyPr/>
          <a:lstStyle/>
          <a:p>
            <a:r>
              <a:rPr lang="es-ES" sz="2800" dirty="0" smtClean="0"/>
              <a:t>Nos permite leer una línea de una archivo abierto.</a:t>
            </a:r>
          </a:p>
          <a:p>
            <a:r>
              <a:rPr lang="es-ES" sz="2800" dirty="0" smtClean="0"/>
              <a:t>Requiere como parámetro el indicador del archivo a ser leído, y retorna un </a:t>
            </a:r>
            <a:r>
              <a:rPr lang="es-ES" sz="2800" dirty="0" err="1" smtClean="0"/>
              <a:t>string</a:t>
            </a:r>
            <a:r>
              <a:rPr lang="es-ES" sz="2800" dirty="0" smtClean="0"/>
              <a:t> que representa la línea que fue leída.</a:t>
            </a:r>
          </a:p>
          <a:p>
            <a:r>
              <a:rPr lang="es-ES" sz="2800" dirty="0" smtClean="0"/>
              <a:t>Después de cada llamada a </a:t>
            </a:r>
            <a:r>
              <a:rPr lang="es-ES" sz="2800" b="1" i="1" dirty="0" err="1" smtClean="0"/>
              <a:t>fgets</a:t>
            </a:r>
            <a:r>
              <a:rPr lang="es-ES" sz="2800" dirty="0" smtClean="0"/>
              <a:t>, el cursor se mueve a la siguiente línea.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3238" y="4614863"/>
            <a:ext cx="8229600" cy="10239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GB" alt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GB" altLang="en-US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indicador_archivo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altLang="en-US" sz="20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s-AR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518348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feof</a:t>
            </a:r>
            <a:r>
              <a:rPr lang="es-AR" dirty="0" smtClean="0"/>
              <a:t>() (</a:t>
            </a:r>
            <a:r>
              <a:rPr lang="es-AR" dirty="0" err="1" smtClean="0"/>
              <a:t>End</a:t>
            </a:r>
            <a:r>
              <a:rPr lang="es-AR" dirty="0" smtClean="0"/>
              <a:t> Of </a:t>
            </a:r>
            <a:r>
              <a:rPr lang="es-AR" dirty="0" err="1" smtClean="0"/>
              <a:t>File</a:t>
            </a:r>
            <a:r>
              <a:rPr lang="es-AR" dirty="0" smtClean="0"/>
              <a:t>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1363450"/>
          </a:xfrm>
        </p:spPr>
        <p:txBody>
          <a:bodyPr/>
          <a:lstStyle/>
          <a:p>
            <a:r>
              <a:rPr lang="es-ES" sz="2800" dirty="0" smtClean="0"/>
              <a:t>Retorna un booleano que indica si se ha llegado al fin del archivo.</a:t>
            </a:r>
          </a:p>
          <a:p>
            <a:r>
              <a:rPr lang="es-ES" sz="2800" dirty="0" smtClean="0"/>
              <a:t>Requiere cómo parámetro el indicador.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3238" y="3657601"/>
            <a:ext cx="8229600" cy="2895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GB" alt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GB" altLang="en-US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GB" alt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err="1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archivo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//Lee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línea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línea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hasta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EOF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while(!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feof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altLang="en-US" sz="2000" dirty="0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“&lt;</a:t>
            </a:r>
            <a:r>
              <a:rPr lang="en-GB" altLang="en-US" sz="2000" dirty="0" err="1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altLang="en-US" sz="2000" dirty="0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/&gt;”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altLang="en-US" sz="20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s-AR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518348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69667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>
                <a:latin typeface="Franklin Gothic Medium" charset="0"/>
              </a:rPr>
              <a:t>Manipulación de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Generalidades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Abrir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Cerrar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Leer archivos</a:t>
            </a:r>
          </a:p>
          <a:p>
            <a:pPr lvl="1" eaLnBrk="1" hangingPunct="1">
              <a:defRPr/>
            </a:pPr>
            <a:r>
              <a:rPr lang="es-ES" sz="3200" dirty="0" smtClean="0">
                <a:solidFill>
                  <a:schemeClr val="accent1"/>
                </a:solidFill>
                <a:latin typeface="Franklin Gothic Medium" charset="0"/>
              </a:rPr>
              <a:t>Escribir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Copiar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Borrar archivos</a:t>
            </a:r>
            <a:endParaRPr lang="es-ES" dirty="0">
              <a:latin typeface="Franklin Gothic Medium" charset="0"/>
            </a:endParaRPr>
          </a:p>
          <a:p>
            <a:pPr eaLnBrk="1" hangingPunct="1">
              <a:defRPr/>
            </a:pPr>
            <a:r>
              <a:rPr lang="es-ES" dirty="0" smtClean="0"/>
              <a:t>Envío de datos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fwrite</a:t>
            </a:r>
            <a:r>
              <a:rPr lang="es-AR" dirty="0" smtClean="0"/>
              <a:t>() - </a:t>
            </a:r>
            <a:r>
              <a:rPr lang="es-AR" dirty="0" err="1" smtClean="0"/>
              <a:t>fputs</a:t>
            </a:r>
            <a:r>
              <a:rPr lang="es-AR" dirty="0" smtClean="0"/>
              <a:t>()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905685"/>
          </a:xfrm>
        </p:spPr>
        <p:txBody>
          <a:bodyPr/>
          <a:lstStyle/>
          <a:p>
            <a:r>
              <a:rPr lang="es-ES" sz="2800" dirty="0" smtClean="0"/>
              <a:t>Nos permite escribir en un archivo abierto.</a:t>
            </a:r>
          </a:p>
          <a:p>
            <a:r>
              <a:rPr lang="es-ES" sz="2800" dirty="0" smtClean="0"/>
              <a:t>La función parará cuando llegue al fin del archivo o cuando alcance la longitud especificada. </a:t>
            </a:r>
          </a:p>
          <a:p>
            <a:r>
              <a:rPr lang="es-ES" sz="2800" dirty="0" smtClean="0"/>
              <a:t>El primer parámetro contiene el archivo a ser leído, y el segundo es el </a:t>
            </a:r>
            <a:r>
              <a:rPr lang="es-ES" sz="2800" dirty="0" err="1" smtClean="0"/>
              <a:t>string</a:t>
            </a:r>
            <a:r>
              <a:rPr lang="es-ES" sz="2800" dirty="0" smtClean="0"/>
              <a:t> a ser escrito. El tercer parámetro es opcional e indica la cantidad de bytes a ser escritos.</a:t>
            </a:r>
          </a:p>
          <a:p>
            <a:r>
              <a:rPr lang="es-ES" sz="2800" dirty="0" smtClean="0"/>
              <a:t>Retorna la cantidad de bytes que se escribieron o FALSE si hubo error.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3238" y="5334001"/>
            <a:ext cx="8229600" cy="1295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GB" alt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GB" altLang="en-US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indicador_archivo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altLang="en-US" sz="2000" dirty="0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en-GB" altLang="en-US" sz="2000" dirty="0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longitud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fputs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indicador_archivo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altLang="en-US" sz="2000" dirty="0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en-GB" altLang="en-US" sz="2000" dirty="0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longitud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en-GB" altLang="en-US" sz="20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s-AR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518348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69667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>
                <a:latin typeface="Franklin Gothic Medium" charset="0"/>
              </a:rPr>
              <a:t>Manipulación de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Generalidades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Abrir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Cerrar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Leer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Escribir archivos</a:t>
            </a:r>
          </a:p>
          <a:p>
            <a:pPr lvl="1" eaLnBrk="1" hangingPunct="1">
              <a:defRPr/>
            </a:pPr>
            <a:r>
              <a:rPr lang="es-ES" sz="3200" dirty="0" smtClean="0">
                <a:solidFill>
                  <a:schemeClr val="accent1"/>
                </a:solidFill>
                <a:latin typeface="Franklin Gothic Medium" charset="0"/>
              </a:rPr>
              <a:t>Copiar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Borrar archivos</a:t>
            </a:r>
            <a:endParaRPr lang="es-ES" dirty="0">
              <a:latin typeface="Franklin Gothic Medium" charset="0"/>
            </a:endParaRPr>
          </a:p>
          <a:p>
            <a:pPr eaLnBrk="1" hangingPunct="1">
              <a:defRPr/>
            </a:pPr>
            <a:r>
              <a:rPr lang="es-ES" dirty="0" smtClean="0"/>
              <a:t>Envío de datos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copy</a:t>
            </a:r>
            <a:r>
              <a:rPr lang="es-AR" dirty="0" smtClean="0"/>
              <a:t>()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634567"/>
          </a:xfrm>
        </p:spPr>
        <p:txBody>
          <a:bodyPr/>
          <a:lstStyle/>
          <a:p>
            <a:r>
              <a:rPr lang="es-ES" sz="2800" dirty="0" smtClean="0"/>
              <a:t>Permite copiar un archivo.</a:t>
            </a:r>
          </a:p>
          <a:p>
            <a:r>
              <a:rPr lang="es-ES" sz="2800" dirty="0" smtClean="0"/>
              <a:t>Los parámetros que recibe son los nombres de los archivos. El primero es el archivo origen, luego el destino de la copia.</a:t>
            </a:r>
          </a:p>
          <a:p>
            <a:r>
              <a:rPr lang="es-ES" sz="2800" dirty="0" smtClean="0"/>
              <a:t>Retorna TRUE en caso de éxito o FALSE si hubo algún error.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3238" y="4267200"/>
            <a:ext cx="8229600" cy="990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GB" alt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GB" altLang="en-US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copy(</a:t>
            </a:r>
            <a:r>
              <a:rPr lang="en-GB" altLang="en-US" sz="2000" dirty="0" err="1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archivo_origen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 dirty="0" err="1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archivo_destino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s-AR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518348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69667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>
                <a:latin typeface="Franklin Gothic Medium" charset="0"/>
              </a:rPr>
              <a:t>Manipulación de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Generalidades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Abrir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Cerrar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Leer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Escribir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Copiar archivos</a:t>
            </a:r>
          </a:p>
          <a:p>
            <a:pPr lvl="1" eaLnBrk="1" hangingPunct="1">
              <a:defRPr/>
            </a:pPr>
            <a:r>
              <a:rPr lang="es-ES" sz="3200" dirty="0" smtClean="0">
                <a:solidFill>
                  <a:schemeClr val="accent1"/>
                </a:solidFill>
                <a:latin typeface="Franklin Gothic Medium" charset="0"/>
              </a:rPr>
              <a:t>Borrar archivos</a:t>
            </a:r>
            <a:endParaRPr lang="es-ES" sz="3200" dirty="0">
              <a:solidFill>
                <a:schemeClr val="accent1"/>
              </a:solidFill>
              <a:latin typeface="Franklin Gothic Medium" charset="0"/>
            </a:endParaRPr>
          </a:p>
          <a:p>
            <a:pPr eaLnBrk="1" hangingPunct="1">
              <a:defRPr/>
            </a:pPr>
            <a:r>
              <a:rPr lang="es-ES" dirty="0" smtClean="0"/>
              <a:t>Envío de datos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unlink</a:t>
            </a:r>
            <a:r>
              <a:rPr lang="es-AR" dirty="0" smtClean="0"/>
              <a:t>()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246769"/>
          </a:xfrm>
        </p:spPr>
        <p:txBody>
          <a:bodyPr/>
          <a:lstStyle/>
          <a:p>
            <a:r>
              <a:rPr lang="es-ES" sz="2800" dirty="0" smtClean="0"/>
              <a:t>Permite eliminar un archivo.</a:t>
            </a:r>
          </a:p>
          <a:p>
            <a:r>
              <a:rPr lang="es-ES" sz="2800" dirty="0" smtClean="0"/>
              <a:t>Recibe el nombre del archivo a ser borrado como primer parámetro.</a:t>
            </a:r>
          </a:p>
          <a:p>
            <a:r>
              <a:rPr lang="es-ES" sz="2800" dirty="0" smtClean="0"/>
              <a:t>Retorna TRUE en caso de éxito o FALSE si hubo algún error.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3238" y="4572000"/>
            <a:ext cx="8229600" cy="990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GB" alt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GB" altLang="en-US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unlink(</a:t>
            </a:r>
            <a:r>
              <a:rPr lang="en-GB" altLang="en-US" sz="2000" dirty="0" err="1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archivo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s-AR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518348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1101840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Manipulación de archivos</a:t>
            </a:r>
          </a:p>
          <a:p>
            <a:pPr eaLnBrk="1" hangingPunct="1">
              <a:defRPr/>
            </a:pPr>
            <a:r>
              <a:rPr lang="es-ES" dirty="0" smtClean="0"/>
              <a:t>Envío de datos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1172629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>
                <a:latin typeface="Franklin Gothic Medium" charset="0"/>
              </a:rPr>
              <a:t>Manipulación de archivos</a:t>
            </a:r>
          </a:p>
          <a:p>
            <a:pPr eaLnBrk="1" hangingPunct="1">
              <a:defRPr/>
            </a:pPr>
            <a:r>
              <a:rPr lang="es-ES" sz="3600" dirty="0" smtClean="0"/>
              <a:t>Envío de datos</a:t>
            </a:r>
            <a:endParaRPr lang="es-AR" sz="36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2659190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>
                <a:latin typeface="Franklin Gothic Medium" charset="0"/>
              </a:rPr>
              <a:t>Manipulación de archivos</a:t>
            </a:r>
          </a:p>
          <a:p>
            <a:pPr eaLnBrk="1" hangingPunct="1">
              <a:defRPr/>
            </a:pPr>
            <a:r>
              <a:rPr lang="es-ES" sz="3600" dirty="0" smtClean="0">
                <a:solidFill>
                  <a:schemeClr val="accent1"/>
                </a:solidFill>
              </a:rPr>
              <a:t>Envío de </a:t>
            </a:r>
            <a:r>
              <a:rPr lang="es-ES" sz="3600" dirty="0" smtClean="0">
                <a:solidFill>
                  <a:schemeClr val="accent1"/>
                </a:solidFill>
              </a:rPr>
              <a:t>datos</a:t>
            </a:r>
          </a:p>
          <a:p>
            <a:pPr lvl="1" eaLnBrk="1" hangingPunct="1">
              <a:defRPr/>
            </a:pPr>
            <a:r>
              <a:rPr lang="es-ES" dirty="0" smtClean="0">
                <a:solidFill>
                  <a:schemeClr val="accent1"/>
                </a:solidFill>
              </a:rPr>
              <a:t>HTTP</a:t>
            </a:r>
          </a:p>
          <a:p>
            <a:pPr lvl="1" eaLnBrk="1" hangingPunct="1">
              <a:defRPr/>
            </a:pPr>
            <a:r>
              <a:rPr lang="es-ES_tradnl" dirty="0" smtClean="0"/>
              <a:t>GET</a:t>
            </a:r>
          </a:p>
          <a:p>
            <a:pPr lvl="1" eaLnBrk="1" hangingPunct="1">
              <a:defRPr/>
            </a:pPr>
            <a:r>
              <a:rPr lang="es-ES_tradnl" dirty="0" smtClean="0"/>
              <a:t>POST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/>
              <a:t>HTTP </a:t>
            </a:r>
            <a:r>
              <a:rPr lang="es-AR" sz="2800" dirty="0"/>
              <a:t>(HTTP: </a:t>
            </a:r>
            <a:r>
              <a:rPr lang="es-AR" sz="2800" dirty="0" err="1"/>
              <a:t>Hypertext</a:t>
            </a:r>
            <a:r>
              <a:rPr lang="es-AR" sz="2800" dirty="0"/>
              <a:t> Transfer Protocol)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376309"/>
          </a:xfrm>
        </p:spPr>
        <p:txBody>
          <a:bodyPr/>
          <a:lstStyle/>
          <a:p>
            <a:pPr>
              <a:defRPr/>
            </a:pPr>
            <a:r>
              <a:rPr lang="es-ES" sz="2800" dirty="0"/>
              <a:t>HTTP está diseñado para permitir comunicaciones entre clientes y servidores.</a:t>
            </a:r>
          </a:p>
          <a:p>
            <a:pPr>
              <a:defRPr/>
            </a:pPr>
            <a:endParaRPr lang="es-ES" sz="1000" dirty="0"/>
          </a:p>
          <a:p>
            <a:pPr>
              <a:defRPr/>
            </a:pPr>
            <a:r>
              <a:rPr lang="es-ES" sz="2800" dirty="0"/>
              <a:t>HTTP funciona como un protocolo de pedido-respuesta entre cliente y servidor.</a:t>
            </a:r>
          </a:p>
          <a:p>
            <a:pPr>
              <a:defRPr/>
            </a:pPr>
            <a:endParaRPr lang="es-ES" sz="1000" dirty="0"/>
          </a:p>
          <a:p>
            <a:pPr>
              <a:defRPr/>
            </a:pPr>
            <a:r>
              <a:rPr lang="es-ES" sz="2800" dirty="0"/>
              <a:t>Un navegador web puede ser el cliente y una aplicación sobre un computador que aloja un sito web puede ser el servidor.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206" y="5168900"/>
            <a:ext cx="1381857" cy="132556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115617" y="4901035"/>
            <a:ext cx="1008111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+mn-lt"/>
                <a:cs typeface="Arial"/>
              </a:rPr>
              <a:t>Cliente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99863" y="4888316"/>
            <a:ext cx="1512888" cy="191892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044920" y="4758920"/>
            <a:ext cx="1090613" cy="40011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s-ES" sz="2000" dirty="0">
                <a:latin typeface="+mn-lt"/>
                <a:cs typeface="Arial"/>
              </a:rPr>
              <a:t>Servidor</a:t>
            </a:r>
          </a:p>
        </p:txBody>
      </p:sp>
      <p:sp>
        <p:nvSpPr>
          <p:cNvPr id="11" name="Flecha curvada hacia abajo 10"/>
          <p:cNvSpPr/>
          <p:nvPr/>
        </p:nvSpPr>
        <p:spPr bwMode="auto">
          <a:xfrm>
            <a:off x="2052638" y="4859338"/>
            <a:ext cx="5067421" cy="764931"/>
          </a:xfrm>
          <a:prstGeom prst="curvedDownArrow">
            <a:avLst/>
          </a:prstGeom>
          <a:solidFill>
            <a:srgbClr val="7030A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Elipse 12"/>
          <p:cNvSpPr/>
          <p:nvPr/>
        </p:nvSpPr>
        <p:spPr bwMode="auto">
          <a:xfrm>
            <a:off x="3567113" y="4899025"/>
            <a:ext cx="1688244" cy="56569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/>
              </a:rPr>
              <a:t>Petición</a:t>
            </a:r>
          </a:p>
        </p:txBody>
      </p:sp>
      <p:sp>
        <p:nvSpPr>
          <p:cNvPr id="15" name="Flecha curvada hacia abajo 14"/>
          <p:cNvSpPr/>
          <p:nvPr/>
        </p:nvSpPr>
        <p:spPr bwMode="auto">
          <a:xfrm rot="10860000">
            <a:off x="1999942" y="5978894"/>
            <a:ext cx="5001042" cy="688975"/>
          </a:xfrm>
          <a:prstGeom prst="curvedDownArrow">
            <a:avLst/>
          </a:prstGeom>
          <a:solidFill>
            <a:srgbClr val="7030A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Elipse 15"/>
          <p:cNvSpPr/>
          <p:nvPr/>
        </p:nvSpPr>
        <p:spPr bwMode="auto">
          <a:xfrm>
            <a:off x="3393071" y="5980996"/>
            <a:ext cx="2145445" cy="56569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/>
              </a:rPr>
              <a:t>Respuesta</a:t>
            </a:r>
          </a:p>
        </p:txBody>
      </p: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2659190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>
                <a:latin typeface="Franklin Gothic Medium" charset="0"/>
              </a:rPr>
              <a:t>Manipulación de archivos</a:t>
            </a:r>
          </a:p>
          <a:p>
            <a:pPr eaLnBrk="1" hangingPunct="1">
              <a:defRPr/>
            </a:pPr>
            <a:r>
              <a:rPr lang="es-ES" sz="3600" dirty="0" smtClean="0">
                <a:solidFill>
                  <a:schemeClr val="accent1"/>
                </a:solidFill>
              </a:rPr>
              <a:t>Envío de </a:t>
            </a:r>
            <a:r>
              <a:rPr lang="es-ES" sz="3600" dirty="0" smtClean="0">
                <a:solidFill>
                  <a:schemeClr val="accent1"/>
                </a:solidFill>
              </a:rPr>
              <a:t>datos</a:t>
            </a:r>
          </a:p>
          <a:p>
            <a:pPr lvl="1" eaLnBrk="1" hangingPunct="1">
              <a:defRPr/>
            </a:pPr>
            <a:r>
              <a:rPr lang="es-ES" dirty="0" smtClean="0"/>
              <a:t>HTTP</a:t>
            </a:r>
          </a:p>
          <a:p>
            <a:pPr lvl="1" eaLnBrk="1" hangingPunct="1">
              <a:defRPr/>
            </a:pPr>
            <a:r>
              <a:rPr lang="es-ES_tradnl" dirty="0" smtClean="0">
                <a:solidFill>
                  <a:schemeClr val="accent1"/>
                </a:solidFill>
              </a:rPr>
              <a:t>GET</a:t>
            </a:r>
          </a:p>
          <a:p>
            <a:pPr lvl="1" eaLnBrk="1" hangingPunct="1">
              <a:defRPr/>
            </a:pPr>
            <a:r>
              <a:rPr lang="es-ES_tradnl" dirty="0" smtClean="0"/>
              <a:t>POST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/>
              <a:t>Método GET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004447"/>
          </a:xfrm>
        </p:spPr>
        <p:txBody>
          <a:bodyPr/>
          <a:lstStyle/>
          <a:p>
            <a:pPr>
              <a:defRPr/>
            </a:pPr>
            <a:r>
              <a:rPr lang="es-AR" sz="2800" dirty="0"/>
              <a:t>El par </a:t>
            </a:r>
            <a:r>
              <a:rPr lang="es-ES" sz="2800" dirty="0"/>
              <a:t>de </a:t>
            </a:r>
            <a:r>
              <a:rPr lang="es-AR" sz="2800" dirty="0"/>
              <a:t>nombres/valores </a:t>
            </a:r>
            <a:r>
              <a:rPr lang="es-ES" sz="2800" dirty="0"/>
              <a:t>es enviado en la dirección </a:t>
            </a:r>
            <a:r>
              <a:rPr lang="es-ES" sz="2800" dirty="0" smtClean="0"/>
              <a:t>URL </a:t>
            </a:r>
            <a:r>
              <a:rPr lang="es-AR" sz="2800" dirty="0" smtClean="0"/>
              <a:t>(</a:t>
            </a:r>
            <a:r>
              <a:rPr lang="es-AR" sz="2800" dirty="0"/>
              <a:t>texto claro). </a:t>
            </a:r>
          </a:p>
          <a:p>
            <a:pPr>
              <a:defRPr/>
            </a:pPr>
            <a:r>
              <a:rPr lang="es-ES" sz="2800" dirty="0"/>
              <a:t>Las peticiones GET </a:t>
            </a:r>
            <a:r>
              <a:rPr lang="es-AR" sz="2800" dirty="0"/>
              <a:t>se </a:t>
            </a:r>
            <a:r>
              <a:rPr lang="es-ES" sz="2800" dirty="0"/>
              <a:t>pueden </a:t>
            </a:r>
            <a:r>
              <a:rPr lang="es-AR" sz="2800" dirty="0"/>
              <a:t>almacenar en caché</a:t>
            </a:r>
            <a:r>
              <a:rPr lang="es-ES" sz="2800" dirty="0"/>
              <a:t>.</a:t>
            </a:r>
          </a:p>
          <a:p>
            <a:pPr>
              <a:defRPr/>
            </a:pPr>
            <a:r>
              <a:rPr lang="es-ES" sz="2800" dirty="0"/>
              <a:t>Permanecen en el historial del navegador.</a:t>
            </a:r>
          </a:p>
          <a:p>
            <a:pPr>
              <a:defRPr/>
            </a:pPr>
            <a:r>
              <a:rPr lang="es-ES" sz="2800" dirty="0"/>
              <a:t>Pueden ser </a:t>
            </a:r>
            <a:r>
              <a:rPr lang="es-AR" sz="2800" dirty="0"/>
              <a:t>marcadas (book marked).</a:t>
            </a:r>
            <a:endParaRPr lang="es-ES" sz="2800" dirty="0"/>
          </a:p>
          <a:p>
            <a:pPr>
              <a:defRPr/>
            </a:pPr>
            <a:r>
              <a:rPr lang="es-ES" sz="2800" dirty="0"/>
              <a:t>Nunca debe ser utilizado cuando se trata de datos confidenciales.</a:t>
            </a:r>
          </a:p>
          <a:p>
            <a:pPr>
              <a:defRPr/>
            </a:pPr>
            <a:r>
              <a:rPr lang="es-ES" sz="2800" dirty="0"/>
              <a:t>Tiene limitaciones de </a:t>
            </a:r>
            <a:r>
              <a:rPr lang="es-AR" sz="2800" dirty="0"/>
              <a:t>longitud de datos (longitud máxima de 2048 caracteres en la URL).</a:t>
            </a:r>
            <a:endParaRPr lang="es-ES" sz="2800" dirty="0"/>
          </a:p>
          <a:p>
            <a:pPr>
              <a:defRPr/>
            </a:pPr>
            <a:endParaRPr lang="es-AR" sz="2800" dirty="0"/>
          </a:p>
        </p:txBody>
      </p: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2659190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>
                <a:latin typeface="Franklin Gothic Medium" charset="0"/>
              </a:rPr>
              <a:t>Manipulación de archivos</a:t>
            </a:r>
          </a:p>
          <a:p>
            <a:pPr eaLnBrk="1" hangingPunct="1">
              <a:defRPr/>
            </a:pPr>
            <a:r>
              <a:rPr lang="es-ES" sz="3600" dirty="0" smtClean="0">
                <a:solidFill>
                  <a:schemeClr val="accent1"/>
                </a:solidFill>
              </a:rPr>
              <a:t>Envío de </a:t>
            </a:r>
            <a:r>
              <a:rPr lang="es-ES" sz="3600" dirty="0" smtClean="0">
                <a:solidFill>
                  <a:schemeClr val="accent1"/>
                </a:solidFill>
              </a:rPr>
              <a:t>datos</a:t>
            </a:r>
          </a:p>
          <a:p>
            <a:pPr lvl="1" eaLnBrk="1" hangingPunct="1">
              <a:defRPr/>
            </a:pPr>
            <a:r>
              <a:rPr lang="es-ES" dirty="0" smtClean="0"/>
              <a:t>HTTP</a:t>
            </a:r>
          </a:p>
          <a:p>
            <a:pPr lvl="1" eaLnBrk="1" hangingPunct="1">
              <a:defRPr/>
            </a:pPr>
            <a:r>
              <a:rPr lang="es-ES_tradnl" dirty="0" smtClean="0"/>
              <a:t>GET</a:t>
            </a:r>
          </a:p>
          <a:p>
            <a:pPr lvl="1" eaLnBrk="1" hangingPunct="1">
              <a:defRPr/>
            </a:pPr>
            <a:r>
              <a:rPr lang="es-ES_tradnl" dirty="0" smtClean="0">
                <a:solidFill>
                  <a:schemeClr val="accent1"/>
                </a:solidFill>
              </a:rPr>
              <a:t>POST</a:t>
            </a:r>
            <a:endParaRPr lang="es-AR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Método POST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850011"/>
          </a:xfrm>
        </p:spPr>
        <p:txBody>
          <a:bodyPr/>
          <a:lstStyle/>
          <a:p>
            <a:pPr>
              <a:defRPr/>
            </a:pPr>
            <a:r>
              <a:rPr lang="es-ES" sz="2800" dirty="0"/>
              <a:t>El par de nombres/valores es enviado en el cuerpo del mensaje HTTP.</a:t>
            </a:r>
          </a:p>
          <a:p>
            <a:pPr>
              <a:defRPr/>
            </a:pPr>
            <a:r>
              <a:rPr lang="es-ES" sz="2800" dirty="0"/>
              <a:t>Las peticiones POST no se almacenan en caché.</a:t>
            </a:r>
          </a:p>
          <a:p>
            <a:pPr>
              <a:defRPr/>
            </a:pPr>
            <a:r>
              <a:rPr lang="es-ES" sz="2800" dirty="0"/>
              <a:t>No permanecen en el historial del navegador.</a:t>
            </a:r>
          </a:p>
          <a:p>
            <a:pPr>
              <a:defRPr/>
            </a:pPr>
            <a:r>
              <a:rPr lang="es-ES" sz="2800" dirty="0"/>
              <a:t>No pueden ser marcadas.</a:t>
            </a:r>
          </a:p>
          <a:p>
            <a:pPr>
              <a:defRPr/>
            </a:pPr>
            <a:r>
              <a:rPr lang="es-ES" sz="2800" dirty="0"/>
              <a:t>No poseen restricciones de longitud de datos.</a:t>
            </a:r>
          </a:p>
        </p:txBody>
      </p: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/>
              <a:t>Manejo de Formularios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284524"/>
          </a:xfrm>
        </p:spPr>
        <p:txBody>
          <a:bodyPr/>
          <a:lstStyle/>
          <a:p>
            <a:r>
              <a:rPr lang="es-ES" sz="2800" dirty="0"/>
              <a:t>Tanto GET como POST crean un </a:t>
            </a:r>
            <a:r>
              <a:rPr lang="es-ES" sz="2800" i="1" dirty="0" err="1"/>
              <a:t>array</a:t>
            </a:r>
            <a:r>
              <a:rPr lang="es-ES" sz="2800" i="1" dirty="0"/>
              <a:t> asociativo</a:t>
            </a:r>
            <a:r>
              <a:rPr lang="es-ES" sz="2800" dirty="0"/>
              <a:t>.</a:t>
            </a:r>
          </a:p>
          <a:p>
            <a:r>
              <a:rPr lang="es-ES" sz="2800" dirty="0"/>
              <a:t>Dicho </a:t>
            </a:r>
            <a:r>
              <a:rPr lang="es-ES" sz="2800" dirty="0" err="1"/>
              <a:t>array</a:t>
            </a:r>
            <a:r>
              <a:rPr lang="es-ES" sz="2800" dirty="0"/>
              <a:t> contiene pares de clave-valor, dónde las claves son los nombres (atributo </a:t>
            </a:r>
            <a:r>
              <a:rPr lang="es-ES" sz="2800" b="1" i="1" dirty="0" err="1"/>
              <a:t>name</a:t>
            </a:r>
            <a:r>
              <a:rPr lang="es-ES" sz="2800" dirty="0"/>
              <a:t>) de los controles del formulario y los valores son la entrada de datos del usuario.</a:t>
            </a:r>
          </a:p>
          <a:p>
            <a:r>
              <a:rPr lang="es-ES" sz="2800" dirty="0">
                <a:latin typeface="Franklin Gothic Medium" charset="0"/>
              </a:rPr>
              <a:t>PHP utiliza las </a:t>
            </a:r>
            <a:r>
              <a:rPr lang="es-ES" sz="2800" b="1" i="1" dirty="0" err="1">
                <a:latin typeface="Franklin Gothic Medium" charset="0"/>
              </a:rPr>
              <a:t>super</a:t>
            </a:r>
            <a:r>
              <a:rPr lang="es-ES" sz="2800" b="1" i="1" dirty="0">
                <a:latin typeface="Franklin Gothic Medium" charset="0"/>
              </a:rPr>
              <a:t> globales </a:t>
            </a:r>
            <a:r>
              <a:rPr lang="es-ES" sz="2800" dirty="0">
                <a:latin typeface="Franklin Gothic Medium" charset="0"/>
              </a:rPr>
              <a:t>$_</a:t>
            </a:r>
            <a:r>
              <a:rPr lang="es-ES" sz="2800" dirty="0" smtClean="0">
                <a:latin typeface="Franklin Gothic Medium" charset="0"/>
              </a:rPr>
              <a:t>GET,  </a:t>
            </a:r>
            <a:r>
              <a:rPr lang="es-ES" sz="2800" dirty="0">
                <a:latin typeface="Franklin Gothic Medium" charset="0"/>
              </a:rPr>
              <a:t>$_</a:t>
            </a:r>
            <a:r>
              <a:rPr lang="es-ES" sz="2800" dirty="0" smtClean="0">
                <a:latin typeface="Franklin Gothic Medium" charset="0"/>
              </a:rPr>
              <a:t>POST y $_REQUEST </a:t>
            </a:r>
            <a:r>
              <a:rPr lang="es-ES" sz="2800" dirty="0">
                <a:latin typeface="Franklin Gothic Medium" charset="0"/>
              </a:rPr>
              <a:t>para recolectar datos provenientes de un </a:t>
            </a:r>
            <a:r>
              <a:rPr lang="es-ES" sz="2800" dirty="0" err="1">
                <a:latin typeface="Franklin Gothic Medium" charset="0"/>
              </a:rPr>
              <a:t>Form</a:t>
            </a:r>
            <a:r>
              <a:rPr lang="es-ES" sz="2800" dirty="0">
                <a:latin typeface="Franklin Gothic Medium" charset="0"/>
              </a:rPr>
              <a:t>. </a:t>
            </a:r>
          </a:p>
          <a:p>
            <a:r>
              <a:rPr lang="es-ES" sz="2800" dirty="0" smtClean="0"/>
              <a:t>$_</a:t>
            </a:r>
            <a:r>
              <a:rPr lang="es-ES" sz="2800" dirty="0"/>
              <a:t>GET es un </a:t>
            </a:r>
            <a:r>
              <a:rPr lang="es-ES" sz="2800" dirty="0" err="1"/>
              <a:t>array</a:t>
            </a:r>
            <a:r>
              <a:rPr lang="es-ES" sz="2800" dirty="0"/>
              <a:t> pasado por GET.</a:t>
            </a:r>
          </a:p>
          <a:p>
            <a:r>
              <a:rPr lang="es-ES" sz="2800" dirty="0"/>
              <a:t>$_POST es un </a:t>
            </a:r>
            <a:r>
              <a:rPr lang="es-ES" sz="2800" dirty="0" err="1"/>
              <a:t>array</a:t>
            </a:r>
            <a:r>
              <a:rPr lang="es-ES" sz="2800" dirty="0"/>
              <a:t> pasado por POST</a:t>
            </a:r>
            <a:r>
              <a:rPr lang="es-ES" sz="2800" dirty="0" smtClean="0"/>
              <a:t>.</a:t>
            </a:r>
          </a:p>
          <a:p>
            <a:r>
              <a:rPr lang="es-ES" sz="2800" dirty="0" smtClean="0"/>
              <a:t>$_REQUEST es un </a:t>
            </a:r>
            <a:r>
              <a:rPr lang="es-ES" sz="2800" dirty="0" err="1" smtClean="0"/>
              <a:t>array</a:t>
            </a:r>
            <a:r>
              <a:rPr lang="es-ES" sz="2800" dirty="0" smtClean="0"/>
              <a:t> asociativo que contiene $_GET, $_POST y $_COOKIE.</a:t>
            </a:r>
          </a:p>
        </p:txBody>
      </p: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393113" cy="750888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 smtClean="0"/>
              <a:t>Ejercitación</a:t>
            </a:r>
          </a:p>
        </p:txBody>
      </p:sp>
      <p:pic>
        <p:nvPicPr>
          <p:cNvPr id="22531" name="Picture 4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90600"/>
            <a:ext cx="414655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69667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>
                <a:latin typeface="Franklin Gothic Medium" charset="0"/>
              </a:rPr>
              <a:t>Manipulación de archivos</a:t>
            </a:r>
          </a:p>
          <a:p>
            <a:pPr lvl="1" eaLnBrk="1" hangingPunct="1">
              <a:defRPr/>
            </a:pPr>
            <a:r>
              <a:rPr lang="es-ES" sz="3200" dirty="0" smtClean="0">
                <a:solidFill>
                  <a:schemeClr val="accent1"/>
                </a:solidFill>
                <a:latin typeface="Franklin Gothic Medium" charset="0"/>
              </a:rPr>
              <a:t>Generalidades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Abrir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Cerrar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Leer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Escribir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Copiar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Borrar archivos</a:t>
            </a:r>
            <a:endParaRPr lang="es-ES" dirty="0">
              <a:latin typeface="Franklin Gothic Medium" charset="0"/>
            </a:endParaRPr>
          </a:p>
          <a:p>
            <a:pPr eaLnBrk="1" hangingPunct="1">
              <a:defRPr/>
            </a:pPr>
            <a:r>
              <a:rPr lang="es-ES" dirty="0" smtClean="0"/>
              <a:t>Envío de datos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smtClean="0"/>
              <a:t>E/S con Archivos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795159"/>
          </a:xfrm>
        </p:spPr>
        <p:txBody>
          <a:bodyPr/>
          <a:lstStyle/>
          <a:p>
            <a:r>
              <a:rPr lang="es-ES" sz="2800" dirty="0" smtClean="0"/>
              <a:t>El manejo de archivos (de texto o binarios) es una parte importante de una aplicación web.</a:t>
            </a:r>
          </a:p>
          <a:p>
            <a:r>
              <a:rPr lang="es-ES" sz="2800" dirty="0" smtClean="0"/>
              <a:t>PHP nos provee de una extensa gama de funciones de acceso a archivos.</a:t>
            </a:r>
          </a:p>
          <a:p>
            <a:r>
              <a:rPr lang="es-ES" sz="2800" dirty="0" smtClean="0"/>
              <a:t>En esta clase veremos las funciones básicas:</a:t>
            </a:r>
          </a:p>
          <a:p>
            <a:pPr lvl="1"/>
            <a:r>
              <a:rPr lang="es-ES" sz="2400" dirty="0" err="1" smtClean="0"/>
              <a:t>fopen</a:t>
            </a:r>
            <a:r>
              <a:rPr lang="es-ES" sz="2400" dirty="0" smtClean="0"/>
              <a:t> (</a:t>
            </a:r>
            <a:r>
              <a:rPr lang="es-ES" sz="2400" dirty="0" err="1" smtClean="0"/>
              <a:t>arbrir</a:t>
            </a:r>
            <a:r>
              <a:rPr lang="es-ES" sz="2400" dirty="0" smtClean="0"/>
              <a:t>)</a:t>
            </a:r>
          </a:p>
          <a:p>
            <a:pPr lvl="1"/>
            <a:r>
              <a:rPr lang="es-ES" sz="2400" dirty="0" err="1" smtClean="0"/>
              <a:t>fclose</a:t>
            </a:r>
            <a:r>
              <a:rPr lang="es-ES" sz="2400" dirty="0" smtClean="0"/>
              <a:t> (cerrar)</a:t>
            </a:r>
          </a:p>
          <a:p>
            <a:pPr lvl="1"/>
            <a:r>
              <a:rPr lang="es-ES" sz="2400" dirty="0" err="1" smtClean="0"/>
              <a:t>fread</a:t>
            </a:r>
            <a:r>
              <a:rPr lang="es-ES" sz="2400" dirty="0" smtClean="0"/>
              <a:t>/</a:t>
            </a:r>
            <a:r>
              <a:rPr lang="es-ES" sz="2400" dirty="0" err="1" smtClean="0"/>
              <a:t>fgets</a:t>
            </a:r>
            <a:r>
              <a:rPr lang="es-ES" sz="2400" dirty="0" smtClean="0"/>
              <a:t> (leer)</a:t>
            </a:r>
          </a:p>
          <a:p>
            <a:pPr lvl="1"/>
            <a:r>
              <a:rPr lang="es-ES" sz="2400" dirty="0" err="1" smtClean="0"/>
              <a:t>fwrite</a:t>
            </a:r>
            <a:r>
              <a:rPr lang="es-ES" sz="2400" dirty="0" smtClean="0"/>
              <a:t>/</a:t>
            </a:r>
            <a:r>
              <a:rPr lang="es-ES" sz="2400" dirty="0" err="1" smtClean="0"/>
              <a:t>fputs</a:t>
            </a:r>
            <a:r>
              <a:rPr lang="es-ES" sz="2400" dirty="0" smtClean="0"/>
              <a:t> (escribir)</a:t>
            </a:r>
          </a:p>
          <a:p>
            <a:pPr lvl="1"/>
            <a:r>
              <a:rPr lang="es-ES" sz="2400" dirty="0" err="1" smtClean="0"/>
              <a:t>copy</a:t>
            </a:r>
            <a:r>
              <a:rPr lang="es-ES" sz="2400" dirty="0" smtClean="0"/>
              <a:t> (copia)</a:t>
            </a:r>
          </a:p>
          <a:p>
            <a:pPr lvl="1"/>
            <a:r>
              <a:rPr lang="es-ES" sz="2400" dirty="0" err="1" smtClean="0"/>
              <a:t>unlink</a:t>
            </a:r>
            <a:r>
              <a:rPr lang="es-ES" sz="2400" dirty="0" smtClean="0"/>
              <a:t> (elimina)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xmlns="" val="143518348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69667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>
                <a:latin typeface="Franklin Gothic Medium" charset="0"/>
              </a:rPr>
              <a:t>Manipulación de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Generalidades</a:t>
            </a:r>
          </a:p>
          <a:p>
            <a:pPr lvl="1" eaLnBrk="1" hangingPunct="1">
              <a:defRPr/>
            </a:pPr>
            <a:r>
              <a:rPr lang="es-ES" sz="3200" dirty="0" smtClean="0">
                <a:solidFill>
                  <a:schemeClr val="accent1"/>
                </a:solidFill>
                <a:latin typeface="Franklin Gothic Medium" charset="0"/>
              </a:rPr>
              <a:t>Abrir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Cerrar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Leer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Escribir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Copiar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Borrar archivos</a:t>
            </a:r>
            <a:endParaRPr lang="es-ES" dirty="0">
              <a:latin typeface="Franklin Gothic Medium" charset="0"/>
            </a:endParaRPr>
          </a:p>
          <a:p>
            <a:pPr eaLnBrk="1" hangingPunct="1">
              <a:defRPr/>
            </a:pPr>
            <a:r>
              <a:rPr lang="es-ES" dirty="0" smtClean="0"/>
              <a:t>Envío de datos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fopen</a:t>
            </a:r>
            <a:r>
              <a:rPr lang="es-AR" dirty="0" smtClean="0"/>
              <a:t>() </a:t>
            </a:r>
            <a:r>
              <a:rPr lang="es-AR" sz="2800" dirty="0" smtClean="0"/>
              <a:t>(1/2)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022366"/>
          </a:xfrm>
        </p:spPr>
        <p:txBody>
          <a:bodyPr/>
          <a:lstStyle/>
          <a:p>
            <a:r>
              <a:rPr lang="es-ES" sz="2800" dirty="0" smtClean="0"/>
              <a:t>Nos permite abrir un archivo ya sea de manera local o externa (http:// o ftp://).</a:t>
            </a:r>
          </a:p>
          <a:p>
            <a:r>
              <a:rPr lang="es-ES" sz="2800" dirty="0" smtClean="0"/>
              <a:t>El primer parámetro de </a:t>
            </a:r>
            <a:r>
              <a:rPr lang="es-ES" sz="2800" b="1" i="1" dirty="0" err="1" smtClean="0"/>
              <a:t>fopen</a:t>
            </a:r>
            <a:r>
              <a:rPr lang="es-ES" sz="2800" dirty="0" smtClean="0"/>
              <a:t> contiene el nombre del archivo a ser abierto, y el segundo especifica el modo en que el archivo será abierto.</a:t>
            </a:r>
          </a:p>
          <a:p>
            <a:r>
              <a:rPr lang="es-ES" sz="2800" dirty="0" smtClean="0"/>
              <a:t>El valor de retorno de </a:t>
            </a:r>
            <a:r>
              <a:rPr lang="es-ES" sz="2800" b="1" i="1" dirty="0" err="1" smtClean="0"/>
              <a:t>fopen</a:t>
            </a:r>
            <a:r>
              <a:rPr lang="es-ES" sz="2800" dirty="0" smtClean="0"/>
              <a:t> es un entero. Nos servirá para referenciar al archivo abierto.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3238" y="4843463"/>
            <a:ext cx="8229600" cy="10239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GB" alt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GB" altLang="en-US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err="1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archivo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altLang="en-US" sz="20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s-AR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518348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fopen</a:t>
            </a:r>
            <a:r>
              <a:rPr lang="es-AR" dirty="0" smtClean="0"/>
              <a:t>() </a:t>
            </a:r>
            <a:r>
              <a:rPr lang="es-AR" sz="2800" dirty="0" smtClean="0"/>
              <a:t>(2/2)</a:t>
            </a:r>
            <a:endParaRPr lang="es-AR" sz="2800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381000" y="1143000"/>
          <a:ext cx="8388350" cy="5486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3000"/>
                <a:gridCol w="7245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2400" dirty="0" smtClean="0"/>
                        <a:t>Modo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400" dirty="0" smtClean="0"/>
                        <a:t>Descripción</a:t>
                      </a:r>
                      <a:endParaRPr lang="es-A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r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 Abre</a:t>
                      </a:r>
                      <a:r>
                        <a:rPr lang="es-AR" sz="2400" baseline="0" dirty="0" smtClean="0"/>
                        <a:t> un archivo para sólo lectura.</a:t>
                      </a:r>
                      <a:r>
                        <a:rPr lang="es-AR" sz="1800" baseline="0" dirty="0" smtClean="0"/>
                        <a:t> El cursor comienza al principio del archivo.</a:t>
                      </a:r>
                      <a:endParaRPr lang="es-A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w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Abre</a:t>
                      </a:r>
                      <a:r>
                        <a:rPr lang="es-AR" sz="2400" baseline="0" dirty="0" smtClean="0"/>
                        <a:t> un archivo para sólo escritura.</a:t>
                      </a:r>
                      <a:r>
                        <a:rPr lang="es-AR" sz="1800" baseline="0" dirty="0" smtClean="0"/>
                        <a:t> Si no existe, crea uno nuevo. Si existe, borra el contenido.</a:t>
                      </a:r>
                      <a:endParaRPr lang="es-A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a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400" dirty="0" smtClean="0"/>
                        <a:t>Abre</a:t>
                      </a:r>
                      <a:r>
                        <a:rPr lang="es-AR" sz="2400" baseline="0" dirty="0" smtClean="0"/>
                        <a:t> un archivo para sólo escritura.</a:t>
                      </a:r>
                      <a:r>
                        <a:rPr lang="es-AR" sz="1800" baseline="0" dirty="0" smtClean="0"/>
                        <a:t> Si no existe, crea uno nuevo. Si existe, mantiene el contenido. El cursor comienza en el final del archivo.</a:t>
                      </a:r>
                      <a:endParaRPr lang="es-A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x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Crea un nuevo archivo</a:t>
                      </a:r>
                      <a:r>
                        <a:rPr lang="es-AR" sz="2400" baseline="0" dirty="0" smtClean="0"/>
                        <a:t> para sólo lectura.</a:t>
                      </a:r>
                      <a:r>
                        <a:rPr lang="es-AR" sz="1800" baseline="0" dirty="0" smtClean="0"/>
                        <a:t> Retorna FALSE y un error si el archivo existe.</a:t>
                      </a:r>
                      <a:endParaRPr lang="es-A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r+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Abre un archivo </a:t>
                      </a:r>
                      <a:r>
                        <a:rPr lang="es-AR" sz="2400" baseline="0" dirty="0" smtClean="0"/>
                        <a:t>para</a:t>
                      </a:r>
                      <a:r>
                        <a:rPr lang="es-AR" sz="2400" dirty="0" smtClean="0"/>
                        <a:t> lectura/escritura. Ídem r.</a:t>
                      </a:r>
                      <a:endParaRPr lang="es-A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w+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Abre un archivo </a:t>
                      </a:r>
                      <a:r>
                        <a:rPr lang="es-AR" sz="2400" baseline="0" dirty="0" smtClean="0"/>
                        <a:t>para</a:t>
                      </a:r>
                      <a:r>
                        <a:rPr lang="es-AR" sz="2400" dirty="0" smtClean="0"/>
                        <a:t> lectura/escritura. Ídem w.</a:t>
                      </a:r>
                      <a:endParaRPr lang="es-A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a+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400" dirty="0" smtClean="0"/>
                        <a:t>Abre un archivo </a:t>
                      </a:r>
                      <a:r>
                        <a:rPr lang="es-AR" sz="2400" baseline="0" dirty="0" smtClean="0"/>
                        <a:t>para</a:t>
                      </a:r>
                      <a:r>
                        <a:rPr lang="es-AR" sz="2400" dirty="0" smtClean="0"/>
                        <a:t> lectura/escritura. Ídem a.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x+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400" dirty="0" smtClean="0"/>
                        <a:t>Crea un archivo </a:t>
                      </a:r>
                      <a:r>
                        <a:rPr lang="es-AR" sz="2400" baseline="0" dirty="0" smtClean="0"/>
                        <a:t>para</a:t>
                      </a:r>
                      <a:r>
                        <a:rPr lang="es-AR" sz="2400" dirty="0" smtClean="0"/>
                        <a:t> lectura/escritura. Ídem x.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69667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>
                <a:latin typeface="Franklin Gothic Medium" charset="0"/>
              </a:rPr>
              <a:t>Manipulación de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Generalidades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Abrir archivos</a:t>
            </a:r>
          </a:p>
          <a:p>
            <a:pPr lvl="1" eaLnBrk="1" hangingPunct="1">
              <a:defRPr/>
            </a:pPr>
            <a:r>
              <a:rPr lang="es-ES" sz="3200" dirty="0" smtClean="0">
                <a:solidFill>
                  <a:schemeClr val="accent1"/>
                </a:solidFill>
                <a:latin typeface="Franklin Gothic Medium" charset="0"/>
              </a:rPr>
              <a:t>Cerrar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Leer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Escribir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Copiar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Borrar archivos</a:t>
            </a:r>
            <a:endParaRPr lang="es-ES" dirty="0">
              <a:latin typeface="Franklin Gothic Medium" charset="0"/>
            </a:endParaRPr>
          </a:p>
          <a:p>
            <a:pPr eaLnBrk="1" hangingPunct="1">
              <a:defRPr/>
            </a:pPr>
            <a:r>
              <a:rPr lang="es-ES" dirty="0" smtClean="0"/>
              <a:t>Envío de datos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fclose</a:t>
            </a:r>
            <a:r>
              <a:rPr lang="es-AR" dirty="0" smtClean="0"/>
              <a:t>()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1858970"/>
          </a:xfrm>
        </p:spPr>
        <p:txBody>
          <a:bodyPr/>
          <a:lstStyle/>
          <a:p>
            <a:r>
              <a:rPr lang="es-ES" sz="2800" dirty="0" smtClean="0"/>
              <a:t>Nos permite cerrar un archivo abierto.</a:t>
            </a:r>
          </a:p>
          <a:p>
            <a:r>
              <a:rPr lang="es-ES" sz="2800" b="1" i="1" dirty="0" err="1" smtClean="0"/>
              <a:t>fclose</a:t>
            </a:r>
            <a:r>
              <a:rPr lang="es-ES" sz="2800" dirty="0" smtClean="0"/>
              <a:t> requiere el indicador del archivo a ser cerrado (la variable que referencia al archivo).</a:t>
            </a:r>
          </a:p>
          <a:p>
            <a:r>
              <a:rPr lang="es-ES" sz="2800" dirty="0" smtClean="0"/>
              <a:t>Retorna TRUE si tuvo éxito, FALSE caso contrario.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3238" y="3852863"/>
            <a:ext cx="8229600" cy="16335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GB" alt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GB" altLang="en-US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GB" alt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err="1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archivo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//MAS CODIGO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s-AR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518348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1_VS_NET Launch Template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1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2641</TotalTime>
  <Words>1144</Words>
  <Application>Microsoft Office PowerPoint</Application>
  <PresentationFormat>Presentación en pantalla (4:3)</PresentationFormat>
  <Paragraphs>255</Paragraphs>
  <Slides>28</Slides>
  <Notes>27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1_VS_NET Launch Template</vt:lpstr>
      <vt:lpstr>Maximiliano Neiner</vt:lpstr>
      <vt:lpstr>Temas a Tratar</vt:lpstr>
      <vt:lpstr>Temas a Tratar</vt:lpstr>
      <vt:lpstr>E/S con Archivos</vt:lpstr>
      <vt:lpstr>Temas a Tratar</vt:lpstr>
      <vt:lpstr>fopen() (1/2)</vt:lpstr>
      <vt:lpstr>fopen() (2/2)</vt:lpstr>
      <vt:lpstr>Temas a Tratar</vt:lpstr>
      <vt:lpstr>fclose()</vt:lpstr>
      <vt:lpstr>Temas a Tratar</vt:lpstr>
      <vt:lpstr>fread()</vt:lpstr>
      <vt:lpstr>fgets()</vt:lpstr>
      <vt:lpstr>feof() (End Of File)</vt:lpstr>
      <vt:lpstr>Temas a Tratar</vt:lpstr>
      <vt:lpstr>fwrite() - fputs()</vt:lpstr>
      <vt:lpstr>Temas a Tratar</vt:lpstr>
      <vt:lpstr>copy()</vt:lpstr>
      <vt:lpstr>Temas a Tratar</vt:lpstr>
      <vt:lpstr>unlink()</vt:lpstr>
      <vt:lpstr>Temas a Tratar</vt:lpstr>
      <vt:lpstr>Temas a Tratar</vt:lpstr>
      <vt:lpstr>HTTP (HTTP: Hypertext Transfer Protocol)</vt:lpstr>
      <vt:lpstr>Temas a Tratar</vt:lpstr>
      <vt:lpstr>Método GET</vt:lpstr>
      <vt:lpstr>Temas a Tratar</vt:lpstr>
      <vt:lpstr>Método POST</vt:lpstr>
      <vt:lpstr>Manejo de Formularios</vt:lpstr>
      <vt:lpstr>Ejercitación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Archivos en PHP</dc:title>
  <dc:subject>Archivos</dc:subject>
  <dc:creator/>
  <cp:lastModifiedBy>ExpeUEW7</cp:lastModifiedBy>
  <cp:revision>200</cp:revision>
  <cp:lastPrinted>1601-01-01T00:00:00Z</cp:lastPrinted>
  <dcterms:created xsi:type="dcterms:W3CDTF">1601-01-01T00:00:00Z</dcterms:created>
  <dcterms:modified xsi:type="dcterms:W3CDTF">2017-03-11T13:22:19Z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