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579B5-027C-4318-8949-B0580910693A}">
  <a:tblStyle styleId="{39B579B5-027C-4318-8949-B05809106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9373eb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9373eb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138896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138896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cb2167db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cb2167db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b0a99d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b0a99d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e9373eb9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e9373eb9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167db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167db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No observamos fuertes correlaciones con el target, salvo el alcohol.</a:t>
            </a:r>
            <a:endParaRPr sz="12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Podríamos agrupar los sulfuros.</a:t>
            </a:r>
            <a:endParaRPr sz="12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b2167db2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b2167db2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b2167db2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b2167db2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be88934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be8893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ajyellow46/wine-qual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75500" y="1006750"/>
            <a:ext cx="7138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20"/>
              <a:t>Estudio y Predicción de la Calidad del Vino</a:t>
            </a:r>
            <a:endParaRPr sz="41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65925" y="3298900"/>
            <a:ext cx="52695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Elena Rufeil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Agustín </a:t>
            </a:r>
            <a:r>
              <a:rPr lang="es"/>
              <a:t>Fernández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Guadalupe Alvarez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025" y="3112575"/>
            <a:ext cx="3079350" cy="18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65925" y="2164050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Resaca de ML (Grupo 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8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Problema a Resolver</a:t>
            </a:r>
            <a:endParaRPr sz="212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759200"/>
            <a:ext cx="8520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0000"/>
                </a:solidFill>
              </a:rPr>
              <a:t>Dadas las </a:t>
            </a:r>
            <a:r>
              <a:rPr b="1" lang="es">
                <a:solidFill>
                  <a:srgbClr val="990000"/>
                </a:solidFill>
              </a:rPr>
              <a:t>características</a:t>
            </a:r>
            <a:r>
              <a:rPr b="1" lang="es">
                <a:solidFill>
                  <a:srgbClr val="990000"/>
                </a:solidFill>
              </a:rPr>
              <a:t> fisicoquímicas de un vino, ¿podemos predecir su calidad?</a:t>
            </a:r>
            <a:endParaRPr b="1">
              <a:solidFill>
                <a:srgbClr val="99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Tipo de Problema: Clasificación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Estrategia: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Transformar el único atributo categórico en una variable numérica o bien analizar vino blanco y vino tinto por separado.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Estandarizar los features.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Ingeniería de feature (ej: sulfuros)?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Balancear el target (ej: de 1 a 3)?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Balancear el set de entrenamiento y el de testeo.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Pretendemos aplicar diversos métodos de clasificación supervisada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(</a:t>
            </a:r>
            <a:r>
              <a:rPr lang="es"/>
              <a:t>K-Nearest-Neighbor</a:t>
            </a:r>
            <a:r>
              <a:rPr lang="es"/>
              <a:t> , Random Forests, </a:t>
            </a:r>
            <a:r>
              <a:rPr lang="es"/>
              <a:t> Regresión Logística, Redes Neuronales</a:t>
            </a:r>
            <a:r>
              <a:rPr lang="es"/>
              <a:t>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22250" y="140875"/>
            <a:ext cx="19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Dataset</a:t>
            </a:r>
            <a:endParaRPr sz="222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22250" y="713575"/>
            <a:ext cx="50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Data set creado por Cortez et al. (2009).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1818"/>
              <a:buChar char="●"/>
            </a:pPr>
            <a:r>
              <a:rPr lang="es"/>
              <a:t>Fuente:</a:t>
            </a:r>
            <a:r>
              <a:rPr lang="es"/>
              <a:t> </a:t>
            </a: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https://www.kaggle.com/rajyellow46/wine-quality</a:t>
            </a:r>
            <a:endParaRPr sz="22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Compuesto por una serie de </a:t>
            </a:r>
            <a:r>
              <a:rPr lang="es">
                <a:solidFill>
                  <a:srgbClr val="0B5394"/>
                </a:solidFill>
              </a:rPr>
              <a:t>características fisicoquímicas</a:t>
            </a:r>
            <a:r>
              <a:rPr lang="es">
                <a:solidFill>
                  <a:srgbClr val="38761D"/>
                </a:solidFill>
              </a:rPr>
              <a:t> </a:t>
            </a:r>
            <a:r>
              <a:rPr lang="es"/>
              <a:t>de vinos tintos y blancos y una clasificación de su </a:t>
            </a:r>
            <a:r>
              <a:rPr b="1" lang="es">
                <a:solidFill>
                  <a:srgbClr val="990000"/>
                </a:solidFill>
              </a:rPr>
              <a:t>calidad</a:t>
            </a:r>
            <a:r>
              <a:rPr lang="es"/>
              <a:t> (del 0 al 10) basada en la </a:t>
            </a:r>
            <a:r>
              <a:rPr lang="es">
                <a:solidFill>
                  <a:srgbClr val="990000"/>
                </a:solidFill>
              </a:rPr>
              <a:t>experiencia sensorial de el o la catadora.</a:t>
            </a:r>
            <a:r>
              <a:rPr lang="es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Una sola feature de tipo </a:t>
            </a:r>
            <a:r>
              <a:rPr i="1" lang="es"/>
              <a:t>string</a:t>
            </a:r>
            <a:r>
              <a:rPr lang="es"/>
              <a:t>, y es una variable categórica: type (tinto, blanco).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target es numérico discreto.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13 columnas y 6497 filas.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38 valores nulos.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5390500" y="114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{39B579B5-027C-4318-8949-B0580910693A}</a:tableStyleId>
              </a:tblPr>
              <a:tblGrid>
                <a:gridCol w="1538825"/>
                <a:gridCol w="1120500"/>
                <a:gridCol w="770225"/>
              </a:tblGrid>
              <a:tr h="29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Feature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No Nulos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Tipo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4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object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fixed acidity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6487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volatile acidity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6489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citric acid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residual sugar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6495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chlorides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6495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free sulfur dioxide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total sulfur dioxide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density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6488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sulphates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6493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alcohol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float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quality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6497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int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3865275" y="4656925"/>
            <a:ext cx="9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Target!!!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4676625" y="4857025"/>
            <a:ext cx="756000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90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Exploración de los datos: histogramas</a:t>
            </a:r>
            <a:endParaRPr sz="212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9748" l="0" r="0" t="9082"/>
          <a:stretch/>
        </p:blipFill>
        <p:spPr>
          <a:xfrm>
            <a:off x="933375" y="379150"/>
            <a:ext cx="7516577" cy="45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670950" y="4040975"/>
            <a:ext cx="147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Los extremos de calidad están subrepresentados.</a:t>
            </a:r>
            <a:endParaRPr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rot="10800000">
            <a:off x="8384650" y="3114575"/>
            <a:ext cx="22800" cy="9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7722350" y="2202300"/>
            <a:ext cx="14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Una posibilidad sería agrupar los niveles de calidad en 1, 2 y 3?</a:t>
            </a:r>
            <a:endParaRPr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149" y="3926225"/>
            <a:ext cx="1828200" cy="10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00" y="914400"/>
            <a:ext cx="4895750" cy="38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90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Exploración de los datos: </a:t>
            </a:r>
            <a:r>
              <a:rPr lang="es" sz="2120"/>
              <a:t>Vino blanco o vino tinto?</a:t>
            </a:r>
            <a:endParaRPr sz="2120"/>
          </a:p>
        </p:txBody>
      </p:sp>
      <p:sp>
        <p:nvSpPr>
          <p:cNvPr id="88" name="Google Shape;88;p16"/>
          <p:cNvSpPr txBox="1"/>
          <p:nvPr/>
        </p:nvSpPr>
        <p:spPr>
          <a:xfrm>
            <a:off x="7211300" y="1797625"/>
            <a:ext cx="157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El 75% de los datos es de vino blanco</a:t>
            </a:r>
            <a:endParaRPr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90950" y="3262750"/>
            <a:ext cx="13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¿Trabajaremos por separado?</a:t>
            </a:r>
            <a:endParaRPr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6"/>
          <p:cNvCxnSpPr>
            <a:stCxn id="88" idx="2"/>
          </p:cNvCxnSpPr>
          <p:nvPr/>
        </p:nvCxnSpPr>
        <p:spPr>
          <a:xfrm flipH="1">
            <a:off x="7992950" y="2628925"/>
            <a:ext cx="8100" cy="384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90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Exploración de los datos: scatter matrix</a:t>
            </a:r>
            <a:endParaRPr sz="2120"/>
          </a:p>
        </p:txBody>
      </p:sp>
      <p:sp>
        <p:nvSpPr>
          <p:cNvPr id="96" name="Google Shape;96;p17"/>
          <p:cNvSpPr txBox="1"/>
          <p:nvPr/>
        </p:nvSpPr>
        <p:spPr>
          <a:xfrm>
            <a:off x="7670950" y="3605075"/>
            <a:ext cx="14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No observamos fuertes correlaciones.</a:t>
            </a:r>
            <a:endParaRPr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50" y="403750"/>
            <a:ext cx="6293899" cy="46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90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Matriz de Correlación</a:t>
            </a:r>
            <a:endParaRPr sz="2120"/>
          </a:p>
        </p:txBody>
      </p:sp>
      <p:sp>
        <p:nvSpPr>
          <p:cNvPr id="103" name="Google Shape;103;p18"/>
          <p:cNvSpPr txBox="1"/>
          <p:nvPr/>
        </p:nvSpPr>
        <p:spPr>
          <a:xfrm>
            <a:off x="7229825" y="3343525"/>
            <a:ext cx="185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No observamos fuertes correlaciones.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25" y="403525"/>
            <a:ext cx="5624200" cy="46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90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¿Qué podemos aprender de nuestros datos?</a:t>
            </a:r>
            <a:endParaRPr sz="202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25" y="438750"/>
            <a:ext cx="7817724" cy="39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39000" y="4413875"/>
            <a:ext cx="80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No observamos una fuerte correlación entre features. Pero observamos por ejemplo que a</a:t>
            </a:r>
            <a:endParaRPr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calidad: mayor pH, mayor contenido de alcohol y menor densidad.</a:t>
            </a:r>
            <a:endParaRPr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5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Reducción de dimensiones?</a:t>
            </a:r>
            <a:endParaRPr sz="2020"/>
          </a:p>
        </p:txBody>
      </p:sp>
      <p:sp>
        <p:nvSpPr>
          <p:cNvPr id="117" name="Google Shape;117;p20"/>
          <p:cNvSpPr txBox="1"/>
          <p:nvPr/>
        </p:nvSpPr>
        <p:spPr>
          <a:xfrm>
            <a:off x="7563525" y="1852100"/>
            <a:ext cx="1534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PCA realizado sobre los datos estandarizados.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El PC1 explica el 29 % de la varianza de los datos y el PC2 el 22%.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¿Serán necesarios más PC?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617225"/>
            <a:ext cx="7328025" cy="369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5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V</a:t>
            </a:r>
            <a:r>
              <a:rPr lang="es" sz="2020"/>
              <a:t>alores atípicos?</a:t>
            </a:r>
            <a:endParaRPr sz="2020"/>
          </a:p>
        </p:txBody>
      </p:sp>
      <p:sp>
        <p:nvSpPr>
          <p:cNvPr id="124" name="Google Shape;124;p21"/>
          <p:cNvSpPr txBox="1"/>
          <p:nvPr/>
        </p:nvSpPr>
        <p:spPr>
          <a:xfrm>
            <a:off x="194850" y="566450"/>
            <a:ext cx="87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Al observar cada feature de manera independiente, vemos datos que escapan a la tendencia general: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449" y="2809651"/>
            <a:ext cx="3287900" cy="21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11700" y="4157550"/>
            <a:ext cx="28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Detectamos 9 posibles</a:t>
            </a:r>
            <a:r>
              <a:rPr lang="es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 outliers (algunos en la misma fila y no son de calidad 9)</a:t>
            </a:r>
            <a:endParaRPr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1008075"/>
            <a:ext cx="9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oxplots: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75" y="937450"/>
            <a:ext cx="2401150" cy="1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245750" y="1008075"/>
            <a:ext cx="14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plots de cantidad de datos por valor: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913" y="883396"/>
            <a:ext cx="2318575" cy="18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48450" y="2809650"/>
            <a:ext cx="484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Además, e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n el análisis de PCA vimos un punto que se escapa a la nube de puntos. Volviendo a las dimensiones originales, encontramos que esa fila tiene al menos dos valores atípicos: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