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Proxima Nova"/>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ED8959-6D53-4CAD-B5AB-8AD17B9C8FD3}">
  <a:tblStyle styleId="{D3ED8959-6D53-4CAD-B5AB-8AD17B9C8FD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boldItalic.fntdata"/><Relationship Id="rId25" Type="http://schemas.openxmlformats.org/officeDocument/2006/relationships/font" Target="fonts/ProximaNova-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1a4a44965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1a4a44965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1b937cf9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1b937cf9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1fd67a8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1fd67a8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a75ac10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a75ac10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a75ac103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fa75ac103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1b937cfe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1b937cfe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1b937cfe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1b937cfe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b138896a5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b138896a5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bb0a99d1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bb0a99d1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1853563a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1853563a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1853563a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1853563a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1853563a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1853563a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1853563a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1853563a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1a4a4496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1a4a4496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1a4a44965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1a4a44965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rajyellow46/wine-qualit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475500" y="1006750"/>
            <a:ext cx="71382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 sz="4120"/>
              <a:t>Estudio y Predicción de la Calidad del Vino</a:t>
            </a:r>
            <a:endParaRPr sz="4120"/>
          </a:p>
        </p:txBody>
      </p:sp>
      <p:sp>
        <p:nvSpPr>
          <p:cNvPr id="60" name="Google Shape;60;p13"/>
          <p:cNvSpPr txBox="1"/>
          <p:nvPr>
            <p:ph idx="1" type="subTitle"/>
          </p:nvPr>
        </p:nvSpPr>
        <p:spPr>
          <a:xfrm>
            <a:off x="365925" y="3298900"/>
            <a:ext cx="5269500" cy="1347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t>Agustín </a:t>
            </a:r>
            <a:r>
              <a:rPr lang="es"/>
              <a:t>Fernández</a:t>
            </a:r>
            <a:r>
              <a:rPr lang="es"/>
              <a:t> </a:t>
            </a:r>
            <a:endParaRPr/>
          </a:p>
          <a:p>
            <a:pPr indent="0" lvl="0" marL="0" rtl="0" algn="l">
              <a:lnSpc>
                <a:spcPct val="115000"/>
              </a:lnSpc>
              <a:spcBef>
                <a:spcPts val="0"/>
              </a:spcBef>
              <a:spcAft>
                <a:spcPts val="0"/>
              </a:spcAft>
              <a:buNone/>
            </a:pPr>
            <a:r>
              <a:rPr lang="es"/>
              <a:t>Guadalupe Alvarez</a:t>
            </a:r>
            <a:endParaRPr/>
          </a:p>
        </p:txBody>
      </p:sp>
      <p:pic>
        <p:nvPicPr>
          <p:cNvPr id="61" name="Google Shape;61;p13"/>
          <p:cNvPicPr preferRelativeResize="0"/>
          <p:nvPr/>
        </p:nvPicPr>
        <p:blipFill>
          <a:blip r:embed="rId3">
            <a:alphaModFix/>
          </a:blip>
          <a:stretch>
            <a:fillRect/>
          </a:stretch>
        </p:blipFill>
        <p:spPr>
          <a:xfrm>
            <a:off x="5792425" y="3112575"/>
            <a:ext cx="3079350" cy="1820125"/>
          </a:xfrm>
          <a:prstGeom prst="rect">
            <a:avLst/>
          </a:prstGeom>
          <a:noFill/>
          <a:ln>
            <a:noFill/>
          </a:ln>
        </p:spPr>
      </p:pic>
      <p:sp>
        <p:nvSpPr>
          <p:cNvPr id="62" name="Google Shape;62;p13"/>
          <p:cNvSpPr txBox="1"/>
          <p:nvPr>
            <p:ph idx="1" type="subTitle"/>
          </p:nvPr>
        </p:nvSpPr>
        <p:spPr>
          <a:xfrm>
            <a:off x="365925" y="2164050"/>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Resaca de ML (Grupo 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311700" y="16575"/>
            <a:ext cx="8520600" cy="44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s" sz="2008"/>
              <a:t>Feature Importances (</a:t>
            </a:r>
            <a:r>
              <a:rPr lang="es" sz="2200"/>
              <a:t>Random Forest)</a:t>
            </a:r>
            <a:endParaRPr sz="2008"/>
          </a:p>
        </p:txBody>
      </p:sp>
      <p:pic>
        <p:nvPicPr>
          <p:cNvPr id="156" name="Google Shape;156;p22"/>
          <p:cNvPicPr preferRelativeResize="0"/>
          <p:nvPr/>
        </p:nvPicPr>
        <p:blipFill>
          <a:blip r:embed="rId3">
            <a:alphaModFix/>
          </a:blip>
          <a:stretch>
            <a:fillRect/>
          </a:stretch>
        </p:blipFill>
        <p:spPr>
          <a:xfrm>
            <a:off x="0" y="465675"/>
            <a:ext cx="5343525" cy="4200525"/>
          </a:xfrm>
          <a:prstGeom prst="rect">
            <a:avLst/>
          </a:prstGeom>
          <a:noFill/>
          <a:ln>
            <a:noFill/>
          </a:ln>
        </p:spPr>
      </p:pic>
      <p:sp>
        <p:nvSpPr>
          <p:cNvPr id="157" name="Google Shape;157;p22"/>
          <p:cNvSpPr txBox="1"/>
          <p:nvPr/>
        </p:nvSpPr>
        <p:spPr>
          <a:xfrm>
            <a:off x="5427500" y="539250"/>
            <a:ext cx="3649800" cy="41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rgbClr val="CC0000"/>
                </a:solidFill>
                <a:latin typeface="Proxima Nova"/>
                <a:ea typeface="Proxima Nova"/>
                <a:cs typeface="Proxima Nova"/>
                <a:sym typeface="Proxima Nova"/>
              </a:rPr>
              <a:t>●</a:t>
            </a:r>
            <a:r>
              <a:rPr lang="es" sz="1300">
                <a:solidFill>
                  <a:srgbClr val="CC0000"/>
                </a:solidFill>
                <a:latin typeface="Proxima Nova"/>
                <a:ea typeface="Proxima Nova"/>
                <a:cs typeface="Proxima Nova"/>
                <a:sym typeface="Proxima Nova"/>
              </a:rPr>
              <a:t> Sulfatos: sulfato de calcio y sodio se encuentran en las uvas. Sulfato de cobre y amonio se agregan durante la fermentación como nutriente para las levaduras. Afecta el aroma y el sabor del vino.</a:t>
            </a:r>
            <a:endParaRPr sz="1300">
              <a:solidFill>
                <a:srgbClr val="CC0000"/>
              </a:solidFill>
              <a:latin typeface="Proxima Nova"/>
              <a:ea typeface="Proxima Nova"/>
              <a:cs typeface="Proxima Nova"/>
              <a:sym typeface="Proxima Nova"/>
            </a:endParaRPr>
          </a:p>
          <a:p>
            <a:pPr indent="0" lvl="0" marL="0" rtl="0" algn="l">
              <a:spcBef>
                <a:spcPts val="0"/>
              </a:spcBef>
              <a:spcAft>
                <a:spcPts val="0"/>
              </a:spcAft>
              <a:buNone/>
            </a:pPr>
            <a:r>
              <a:t/>
            </a:r>
            <a:endParaRPr sz="1300">
              <a:solidFill>
                <a:srgbClr val="CC0000"/>
              </a:solidFill>
              <a:latin typeface="Proxima Nova"/>
              <a:ea typeface="Proxima Nova"/>
              <a:cs typeface="Proxima Nova"/>
              <a:sym typeface="Proxima Nova"/>
            </a:endParaRPr>
          </a:p>
          <a:p>
            <a:pPr indent="0" lvl="0" marL="0" rtl="0" algn="l">
              <a:spcBef>
                <a:spcPts val="0"/>
              </a:spcBef>
              <a:spcAft>
                <a:spcPts val="0"/>
              </a:spcAft>
              <a:buNone/>
            </a:pPr>
            <a:r>
              <a:rPr lang="es" sz="1000">
                <a:solidFill>
                  <a:srgbClr val="CC0000"/>
                </a:solidFill>
                <a:latin typeface="Proxima Nova"/>
                <a:ea typeface="Proxima Nova"/>
                <a:cs typeface="Proxima Nova"/>
                <a:sym typeface="Proxima Nova"/>
              </a:rPr>
              <a:t>●</a:t>
            </a:r>
            <a:r>
              <a:rPr lang="es" sz="1300">
                <a:solidFill>
                  <a:srgbClr val="CC0000"/>
                </a:solidFill>
                <a:latin typeface="Proxima Nova"/>
                <a:ea typeface="Proxima Nova"/>
                <a:cs typeface="Proxima Nova"/>
                <a:sym typeface="Proxima Nova"/>
              </a:rPr>
              <a:t> Dióxido de azufre: se adiciona para conservar y preservar el vino. Alta concentración no es deseable, ya que afecta el aroma. </a:t>
            </a:r>
            <a:endParaRPr sz="1300">
              <a:solidFill>
                <a:srgbClr val="CC0000"/>
              </a:solidFill>
              <a:latin typeface="Proxima Nova"/>
              <a:ea typeface="Proxima Nova"/>
              <a:cs typeface="Proxima Nova"/>
              <a:sym typeface="Proxima Nova"/>
            </a:endParaRPr>
          </a:p>
          <a:p>
            <a:pPr indent="0" lvl="0" marL="0" rtl="0" algn="l">
              <a:spcBef>
                <a:spcPts val="0"/>
              </a:spcBef>
              <a:spcAft>
                <a:spcPts val="0"/>
              </a:spcAft>
              <a:buNone/>
            </a:pPr>
            <a:r>
              <a:t/>
            </a:r>
            <a:endParaRPr sz="1300">
              <a:solidFill>
                <a:srgbClr val="CC0000"/>
              </a:solidFill>
              <a:latin typeface="Proxima Nova"/>
              <a:ea typeface="Proxima Nova"/>
              <a:cs typeface="Proxima Nova"/>
              <a:sym typeface="Proxima Nova"/>
            </a:endParaRPr>
          </a:p>
          <a:p>
            <a:pPr indent="0" lvl="0" marL="0" rtl="0" algn="l">
              <a:spcBef>
                <a:spcPts val="0"/>
              </a:spcBef>
              <a:spcAft>
                <a:spcPts val="0"/>
              </a:spcAft>
              <a:buNone/>
            </a:pPr>
            <a:r>
              <a:rPr lang="es" sz="1000">
                <a:solidFill>
                  <a:srgbClr val="CC0000"/>
                </a:solidFill>
                <a:latin typeface="Proxima Nova"/>
                <a:ea typeface="Proxima Nova"/>
                <a:cs typeface="Proxima Nova"/>
                <a:sym typeface="Proxima Nova"/>
              </a:rPr>
              <a:t>●</a:t>
            </a:r>
            <a:r>
              <a:rPr lang="es" sz="1300">
                <a:solidFill>
                  <a:srgbClr val="CC0000"/>
                </a:solidFill>
                <a:latin typeface="Proxima Nova"/>
                <a:ea typeface="Proxima Nova"/>
                <a:cs typeface="Proxima Nova"/>
                <a:sym typeface="Proxima Nova"/>
              </a:rPr>
              <a:t> Acidez fija (o titulable): diversos ácidos están presentes en las uvas o se generan o adicionan luego de la fermentación.  La acidez tiene gran influencia en el sabor. </a:t>
            </a:r>
            <a:endParaRPr sz="1300">
              <a:solidFill>
                <a:srgbClr val="CC0000"/>
              </a:solidFill>
              <a:latin typeface="Proxima Nova"/>
              <a:ea typeface="Proxima Nova"/>
              <a:cs typeface="Proxima Nova"/>
              <a:sym typeface="Proxima Nova"/>
            </a:endParaRPr>
          </a:p>
          <a:p>
            <a:pPr indent="0" lvl="0" marL="0" rtl="0" algn="l">
              <a:spcBef>
                <a:spcPts val="0"/>
              </a:spcBef>
              <a:spcAft>
                <a:spcPts val="0"/>
              </a:spcAft>
              <a:buNone/>
            </a:pPr>
            <a:r>
              <a:t/>
            </a:r>
            <a:endParaRPr sz="1300">
              <a:solidFill>
                <a:srgbClr val="CC0000"/>
              </a:solidFill>
              <a:latin typeface="Proxima Nova"/>
              <a:ea typeface="Proxima Nova"/>
              <a:cs typeface="Proxima Nova"/>
              <a:sym typeface="Proxima Nova"/>
            </a:endParaRPr>
          </a:p>
          <a:p>
            <a:pPr indent="0" lvl="0" marL="0" rtl="0" algn="l">
              <a:spcBef>
                <a:spcPts val="0"/>
              </a:spcBef>
              <a:spcAft>
                <a:spcPts val="0"/>
              </a:spcAft>
              <a:buNone/>
            </a:pPr>
            <a:r>
              <a:rPr lang="es" sz="1300">
                <a:solidFill>
                  <a:srgbClr val="CC0000"/>
                </a:solidFill>
                <a:latin typeface="Proxima Nova"/>
                <a:ea typeface="Proxima Nova"/>
                <a:cs typeface="Proxima Nova"/>
                <a:sym typeface="Proxima Nova"/>
              </a:rPr>
              <a:t>Nos resulta muy llamativo que el alcohol se encuentre en último lugar. Sin embargo, el contenido de alcohol puede variar de vino en vino, ya que se forma como producto de la fermentación. </a:t>
            </a:r>
            <a:endParaRPr sz="1300">
              <a:solidFill>
                <a:srgbClr val="CC0000"/>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311700" y="103300"/>
            <a:ext cx="8520600" cy="431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9009"/>
              <a:buNone/>
            </a:pPr>
            <a:r>
              <a:rPr lang="es" sz="2020"/>
              <a:t>Modelos de Boosting</a:t>
            </a:r>
            <a:endParaRPr sz="1620"/>
          </a:p>
        </p:txBody>
      </p:sp>
      <p:pic>
        <p:nvPicPr>
          <p:cNvPr id="163" name="Google Shape;163;p23"/>
          <p:cNvPicPr preferRelativeResize="0"/>
          <p:nvPr/>
        </p:nvPicPr>
        <p:blipFill>
          <a:blip r:embed="rId3">
            <a:alphaModFix/>
          </a:blip>
          <a:stretch>
            <a:fillRect/>
          </a:stretch>
        </p:blipFill>
        <p:spPr>
          <a:xfrm>
            <a:off x="3064988" y="852075"/>
            <a:ext cx="2829450" cy="1996425"/>
          </a:xfrm>
          <a:prstGeom prst="rect">
            <a:avLst/>
          </a:prstGeom>
          <a:noFill/>
          <a:ln>
            <a:noFill/>
          </a:ln>
        </p:spPr>
      </p:pic>
      <p:sp>
        <p:nvSpPr>
          <p:cNvPr id="164" name="Google Shape;164;p23"/>
          <p:cNvSpPr txBox="1"/>
          <p:nvPr/>
        </p:nvSpPr>
        <p:spPr>
          <a:xfrm>
            <a:off x="311700" y="420975"/>
            <a:ext cx="1683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rgbClr val="CC0000"/>
                </a:solidFill>
                <a:latin typeface="Proxima Nova"/>
                <a:ea typeface="Proxima Nova"/>
                <a:cs typeface="Proxima Nova"/>
                <a:sym typeface="Proxima Nova"/>
              </a:rPr>
              <a:t>● </a:t>
            </a:r>
            <a:r>
              <a:rPr b="1" lang="es" sz="1600">
                <a:solidFill>
                  <a:srgbClr val="CC0000"/>
                </a:solidFill>
                <a:latin typeface="Proxima Nova"/>
                <a:ea typeface="Proxima Nova"/>
                <a:cs typeface="Proxima Nova"/>
                <a:sym typeface="Proxima Nova"/>
              </a:rPr>
              <a:t>AdaBoost</a:t>
            </a:r>
            <a:endParaRPr>
              <a:latin typeface="Proxima Nova"/>
              <a:ea typeface="Proxima Nova"/>
              <a:cs typeface="Proxima Nova"/>
              <a:sym typeface="Proxima Nova"/>
            </a:endParaRPr>
          </a:p>
        </p:txBody>
      </p:sp>
      <p:pic>
        <p:nvPicPr>
          <p:cNvPr id="165" name="Google Shape;165;p23"/>
          <p:cNvPicPr preferRelativeResize="0"/>
          <p:nvPr/>
        </p:nvPicPr>
        <p:blipFill>
          <a:blip r:embed="rId4">
            <a:alphaModFix/>
          </a:blip>
          <a:stretch>
            <a:fillRect/>
          </a:stretch>
        </p:blipFill>
        <p:spPr>
          <a:xfrm>
            <a:off x="89625" y="771450"/>
            <a:ext cx="2573900" cy="1918354"/>
          </a:xfrm>
          <a:prstGeom prst="rect">
            <a:avLst/>
          </a:prstGeom>
          <a:noFill/>
          <a:ln>
            <a:noFill/>
          </a:ln>
        </p:spPr>
      </p:pic>
      <p:sp>
        <p:nvSpPr>
          <p:cNvPr id="166" name="Google Shape;166;p23"/>
          <p:cNvSpPr txBox="1"/>
          <p:nvPr/>
        </p:nvSpPr>
        <p:spPr>
          <a:xfrm>
            <a:off x="311700" y="2706975"/>
            <a:ext cx="2139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rgbClr val="CC0000"/>
                </a:solidFill>
                <a:latin typeface="Proxima Nova"/>
                <a:ea typeface="Proxima Nova"/>
                <a:cs typeface="Proxima Nova"/>
                <a:sym typeface="Proxima Nova"/>
              </a:rPr>
              <a:t>●</a:t>
            </a:r>
            <a:r>
              <a:rPr b="1" lang="es" sz="1600">
                <a:solidFill>
                  <a:srgbClr val="CC0000"/>
                </a:solidFill>
                <a:latin typeface="Proxima Nova"/>
                <a:ea typeface="Proxima Nova"/>
                <a:cs typeface="Proxima Nova"/>
                <a:sym typeface="Proxima Nova"/>
              </a:rPr>
              <a:t>GradientB</a:t>
            </a:r>
            <a:r>
              <a:rPr b="1" lang="es" sz="1600">
                <a:solidFill>
                  <a:srgbClr val="CC0000"/>
                </a:solidFill>
                <a:latin typeface="Proxima Nova"/>
                <a:ea typeface="Proxima Nova"/>
                <a:cs typeface="Proxima Nova"/>
                <a:sym typeface="Proxima Nova"/>
              </a:rPr>
              <a:t>oosting</a:t>
            </a:r>
            <a:endParaRPr>
              <a:latin typeface="Proxima Nova"/>
              <a:ea typeface="Proxima Nova"/>
              <a:cs typeface="Proxima Nova"/>
              <a:sym typeface="Proxima Nova"/>
            </a:endParaRPr>
          </a:p>
        </p:txBody>
      </p:sp>
      <p:graphicFrame>
        <p:nvGraphicFramePr>
          <p:cNvPr id="167" name="Google Shape;167;p23"/>
          <p:cNvGraphicFramePr/>
          <p:nvPr/>
        </p:nvGraphicFramePr>
        <p:xfrm>
          <a:off x="6203900" y="1484550"/>
          <a:ext cx="3000000" cy="3000000"/>
        </p:xfrm>
        <a:graphic>
          <a:graphicData uri="http://schemas.openxmlformats.org/drawingml/2006/table">
            <a:tbl>
              <a:tblPr>
                <a:noFill/>
                <a:tableStyleId>{D3ED8959-6D53-4CAD-B5AB-8AD17B9C8FD3}</a:tableStyleId>
              </a:tblPr>
              <a:tblGrid>
                <a:gridCol w="1225975"/>
                <a:gridCol w="1347925"/>
              </a:tblGrid>
              <a:tr h="318950">
                <a:tc>
                  <a:txBody>
                    <a:bodyPr/>
                    <a:lstStyle/>
                    <a:p>
                      <a:pPr indent="0" lvl="0" marL="0" rtl="0" algn="l">
                        <a:spcBef>
                          <a:spcPts val="0"/>
                        </a:spcBef>
                        <a:spcAft>
                          <a:spcPts val="0"/>
                        </a:spcAft>
                        <a:buNone/>
                      </a:pPr>
                      <a:r>
                        <a:rPr lang="es" sz="1200"/>
                        <a:t>Accuracy</a:t>
                      </a:r>
                      <a:endParaRPr sz="12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s" sz="1200"/>
                        <a:t>0.67 ± 0.01</a:t>
                      </a:r>
                      <a:endParaRPr sz="12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r h="331700">
                <a:tc>
                  <a:txBody>
                    <a:bodyPr/>
                    <a:lstStyle/>
                    <a:p>
                      <a:pPr indent="0" lvl="0" marL="0" rtl="0" algn="l">
                        <a:spcBef>
                          <a:spcPts val="0"/>
                        </a:spcBef>
                        <a:spcAft>
                          <a:spcPts val="0"/>
                        </a:spcAft>
                        <a:buNone/>
                      </a:pPr>
                      <a:r>
                        <a:rPr lang="es" sz="1200"/>
                        <a:t>F1_macro</a:t>
                      </a:r>
                      <a:endParaRPr sz="12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s" sz="1200"/>
                        <a:t>0.66 </a:t>
                      </a:r>
                      <a:r>
                        <a:rPr lang="es" sz="1200"/>
                        <a:t>± </a:t>
                      </a:r>
                      <a:r>
                        <a:rPr lang="es" sz="1200"/>
                        <a:t> 0.02</a:t>
                      </a:r>
                      <a:endParaRPr sz="12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bl>
          </a:graphicData>
        </a:graphic>
      </p:graphicFrame>
      <p:graphicFrame>
        <p:nvGraphicFramePr>
          <p:cNvPr id="168" name="Google Shape;168;p23"/>
          <p:cNvGraphicFramePr/>
          <p:nvPr/>
        </p:nvGraphicFramePr>
        <p:xfrm>
          <a:off x="6203900" y="3670575"/>
          <a:ext cx="3000000" cy="3000000"/>
        </p:xfrm>
        <a:graphic>
          <a:graphicData uri="http://schemas.openxmlformats.org/drawingml/2006/table">
            <a:tbl>
              <a:tblPr>
                <a:noFill/>
                <a:tableStyleId>{D3ED8959-6D53-4CAD-B5AB-8AD17B9C8FD3}</a:tableStyleId>
              </a:tblPr>
              <a:tblGrid>
                <a:gridCol w="1225975"/>
                <a:gridCol w="1347925"/>
              </a:tblGrid>
              <a:tr h="318950">
                <a:tc>
                  <a:txBody>
                    <a:bodyPr/>
                    <a:lstStyle/>
                    <a:p>
                      <a:pPr indent="0" lvl="0" marL="0" rtl="0" algn="l">
                        <a:spcBef>
                          <a:spcPts val="0"/>
                        </a:spcBef>
                        <a:spcAft>
                          <a:spcPts val="0"/>
                        </a:spcAft>
                        <a:buNone/>
                      </a:pPr>
                      <a:r>
                        <a:rPr lang="es" sz="1200"/>
                        <a:t>Accuracy</a:t>
                      </a:r>
                      <a:endParaRPr sz="12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s" sz="1200"/>
                        <a:t>0.693  ± 0.006</a:t>
                      </a:r>
                      <a:endParaRPr sz="12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r h="331700">
                <a:tc>
                  <a:txBody>
                    <a:bodyPr/>
                    <a:lstStyle/>
                    <a:p>
                      <a:pPr indent="0" lvl="0" marL="0" rtl="0" algn="l">
                        <a:spcBef>
                          <a:spcPts val="0"/>
                        </a:spcBef>
                        <a:spcAft>
                          <a:spcPts val="0"/>
                        </a:spcAft>
                        <a:buNone/>
                      </a:pPr>
                      <a:r>
                        <a:rPr lang="es" sz="1200"/>
                        <a:t>F1_macro</a:t>
                      </a:r>
                      <a:endParaRPr sz="12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s" sz="1200"/>
                        <a:t>0.685 ± 0.006</a:t>
                      </a:r>
                      <a:endParaRPr sz="12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bl>
          </a:graphicData>
        </a:graphic>
      </p:graphicFrame>
      <p:pic>
        <p:nvPicPr>
          <p:cNvPr id="169" name="Google Shape;169;p23"/>
          <p:cNvPicPr preferRelativeResize="0"/>
          <p:nvPr/>
        </p:nvPicPr>
        <p:blipFill>
          <a:blip r:embed="rId5">
            <a:alphaModFix/>
          </a:blip>
          <a:stretch>
            <a:fillRect/>
          </a:stretch>
        </p:blipFill>
        <p:spPr>
          <a:xfrm>
            <a:off x="3157274" y="3092050"/>
            <a:ext cx="2737150" cy="1931299"/>
          </a:xfrm>
          <a:prstGeom prst="rect">
            <a:avLst/>
          </a:prstGeom>
          <a:noFill/>
          <a:ln>
            <a:noFill/>
          </a:ln>
        </p:spPr>
      </p:pic>
      <p:pic>
        <p:nvPicPr>
          <p:cNvPr id="170" name="Google Shape;170;p23"/>
          <p:cNvPicPr preferRelativeResize="0"/>
          <p:nvPr/>
        </p:nvPicPr>
        <p:blipFill>
          <a:blip r:embed="rId6">
            <a:alphaModFix/>
          </a:blip>
          <a:stretch>
            <a:fillRect/>
          </a:stretch>
        </p:blipFill>
        <p:spPr>
          <a:xfrm>
            <a:off x="210800" y="3153325"/>
            <a:ext cx="2573900" cy="191835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217025" y="1189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120"/>
              <a:t>Pruebas en redes neuronales </a:t>
            </a:r>
            <a:r>
              <a:rPr lang="es" sz="2120"/>
              <a:t>(¿Qué podría malir sal?)</a:t>
            </a:r>
            <a:endParaRPr sz="2120"/>
          </a:p>
        </p:txBody>
      </p:sp>
      <p:sp>
        <p:nvSpPr>
          <p:cNvPr id="176" name="Google Shape;176;p24"/>
          <p:cNvSpPr txBox="1"/>
          <p:nvPr>
            <p:ph idx="1" type="body"/>
          </p:nvPr>
        </p:nvSpPr>
        <p:spPr>
          <a:xfrm>
            <a:off x="3327025" y="2979075"/>
            <a:ext cx="5728500" cy="1918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a:p>
          <a:p>
            <a:pPr indent="-325755" lvl="0" marL="457200" rtl="0" algn="l">
              <a:spcBef>
                <a:spcPts val="1200"/>
              </a:spcBef>
              <a:spcAft>
                <a:spcPts val="0"/>
              </a:spcAft>
              <a:buSzPct val="100000"/>
              <a:buChar char="●"/>
            </a:pPr>
            <a:r>
              <a:rPr lang="es"/>
              <a:t>Probamos + y - capas </a:t>
            </a:r>
            <a:endParaRPr/>
          </a:p>
          <a:p>
            <a:pPr indent="-325755" lvl="0" marL="457200" rtl="0" algn="l">
              <a:spcBef>
                <a:spcPts val="0"/>
              </a:spcBef>
              <a:spcAft>
                <a:spcPts val="0"/>
              </a:spcAft>
              <a:buSzPct val="100000"/>
              <a:buChar char="●"/>
            </a:pPr>
            <a:r>
              <a:rPr lang="es"/>
              <a:t>Probamos + y - Learning Rate </a:t>
            </a:r>
            <a:endParaRPr/>
          </a:p>
          <a:p>
            <a:pPr indent="-325755" lvl="0" marL="457200" rtl="0" algn="l">
              <a:spcBef>
                <a:spcPts val="0"/>
              </a:spcBef>
              <a:spcAft>
                <a:spcPts val="0"/>
              </a:spcAft>
              <a:buSzPct val="100000"/>
              <a:buChar char="●"/>
            </a:pPr>
            <a:r>
              <a:rPr lang="es"/>
              <a:t>Con y sin dropout</a:t>
            </a:r>
            <a:endParaRPr/>
          </a:p>
          <a:p>
            <a:pPr indent="-325755" lvl="0" marL="457200" rtl="0" algn="l">
              <a:spcBef>
                <a:spcPts val="0"/>
              </a:spcBef>
              <a:spcAft>
                <a:spcPts val="0"/>
              </a:spcAft>
              <a:buSzPct val="100000"/>
              <a:buChar char="●"/>
            </a:pPr>
            <a:r>
              <a:rPr lang="es"/>
              <a:t>No nos pareció necesario un early stopping.</a:t>
            </a:r>
            <a:endParaRPr/>
          </a:p>
          <a:p>
            <a:pPr indent="-325755" lvl="0" marL="457200" rtl="0" algn="l">
              <a:spcBef>
                <a:spcPts val="0"/>
              </a:spcBef>
              <a:spcAft>
                <a:spcPts val="0"/>
              </a:spcAft>
              <a:buSzPct val="100000"/>
              <a:buChar char="●"/>
            </a:pPr>
            <a:r>
              <a:rPr lang="es"/>
              <a:t>¿Pocos datos?</a:t>
            </a:r>
            <a:endParaRPr/>
          </a:p>
          <a:p>
            <a:pPr indent="-325755" lvl="0" marL="457200" rtl="0" algn="l">
              <a:spcBef>
                <a:spcPts val="0"/>
              </a:spcBef>
              <a:spcAft>
                <a:spcPts val="0"/>
              </a:spcAft>
              <a:buSzPct val="100000"/>
              <a:buChar char="●"/>
            </a:pPr>
            <a:r>
              <a:rPr lang="es"/>
              <a:t>(Nos duele no haber dado en el clavo probando mil veces)</a:t>
            </a:r>
            <a:endParaRPr/>
          </a:p>
        </p:txBody>
      </p:sp>
      <p:pic>
        <p:nvPicPr>
          <p:cNvPr id="177" name="Google Shape;177;p24"/>
          <p:cNvPicPr preferRelativeResize="0"/>
          <p:nvPr/>
        </p:nvPicPr>
        <p:blipFill>
          <a:blip r:embed="rId3">
            <a:alphaModFix/>
          </a:blip>
          <a:stretch>
            <a:fillRect/>
          </a:stretch>
        </p:blipFill>
        <p:spPr>
          <a:xfrm>
            <a:off x="4173650" y="691675"/>
            <a:ext cx="4025250" cy="2558500"/>
          </a:xfrm>
          <a:prstGeom prst="rect">
            <a:avLst/>
          </a:prstGeom>
          <a:noFill/>
          <a:ln>
            <a:noFill/>
          </a:ln>
        </p:spPr>
      </p:pic>
      <p:pic>
        <p:nvPicPr>
          <p:cNvPr id="178" name="Google Shape;178;p24"/>
          <p:cNvPicPr preferRelativeResize="0"/>
          <p:nvPr/>
        </p:nvPicPr>
        <p:blipFill>
          <a:blip r:embed="rId4">
            <a:alphaModFix/>
          </a:blip>
          <a:stretch>
            <a:fillRect/>
          </a:stretch>
        </p:blipFill>
        <p:spPr>
          <a:xfrm>
            <a:off x="394325" y="691675"/>
            <a:ext cx="2200004" cy="40944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311700" y="612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120"/>
              <a:t>Selección del mejor modelo</a:t>
            </a:r>
            <a:endParaRPr sz="2120"/>
          </a:p>
        </p:txBody>
      </p:sp>
      <p:graphicFrame>
        <p:nvGraphicFramePr>
          <p:cNvPr id="184" name="Google Shape;184;p25"/>
          <p:cNvGraphicFramePr/>
          <p:nvPr/>
        </p:nvGraphicFramePr>
        <p:xfrm>
          <a:off x="360700" y="782875"/>
          <a:ext cx="3000000" cy="3000000"/>
        </p:xfrm>
        <a:graphic>
          <a:graphicData uri="http://schemas.openxmlformats.org/drawingml/2006/table">
            <a:tbl>
              <a:tblPr>
                <a:noFill/>
                <a:tableStyleId>{D3ED8959-6D53-4CAD-B5AB-8AD17B9C8FD3}</a:tableStyleId>
              </a:tblPr>
              <a:tblGrid>
                <a:gridCol w="2421550"/>
                <a:gridCol w="1971475"/>
                <a:gridCol w="2042450"/>
                <a:gridCol w="2036100"/>
              </a:tblGrid>
              <a:tr h="670525">
                <a:tc>
                  <a:txBody>
                    <a:bodyPr/>
                    <a:lstStyle/>
                    <a:p>
                      <a:pPr indent="0" lvl="0" marL="0" rtl="0" algn="ctr">
                        <a:spcBef>
                          <a:spcPts val="0"/>
                        </a:spcBef>
                        <a:spcAft>
                          <a:spcPts val="0"/>
                        </a:spcAft>
                        <a:buNone/>
                      </a:pPr>
                      <a:r>
                        <a:rPr b="1" lang="es" sz="1600"/>
                        <a:t>Modelo</a:t>
                      </a:r>
                      <a:endParaRPr b="1" sz="16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b="1" lang="es" sz="1600"/>
                        <a:t>Accuracy</a:t>
                      </a:r>
                      <a:endParaRPr b="1" sz="16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b="1" lang="es" sz="1600"/>
                        <a:t>F1_macro</a:t>
                      </a:r>
                      <a:endParaRPr b="1" sz="16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b="1" lang="es" sz="1600"/>
                        <a:t>AUC (ROC-promedio)</a:t>
                      </a:r>
                      <a:endParaRPr b="1" sz="16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r h="490475">
                <a:tc>
                  <a:txBody>
                    <a:bodyPr/>
                    <a:lstStyle/>
                    <a:p>
                      <a:pPr indent="0" lvl="0" marL="0" rtl="0" algn="l">
                        <a:spcBef>
                          <a:spcPts val="0"/>
                        </a:spcBef>
                        <a:spcAft>
                          <a:spcPts val="0"/>
                        </a:spcAft>
                        <a:buNone/>
                      </a:pPr>
                      <a:r>
                        <a:rPr lang="es" sz="1600"/>
                        <a:t>Regresor Logístico</a:t>
                      </a:r>
                      <a:endParaRPr sz="16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s" sz="1600"/>
                        <a:t>0.58 ± 0.01</a:t>
                      </a:r>
                      <a:endParaRPr sz="16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s" sz="1600"/>
                        <a:t>0.554 ± 0.009</a:t>
                      </a:r>
                      <a:endParaRPr sz="16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s" sz="1600"/>
                        <a:t>74.95 %</a:t>
                      </a:r>
                      <a:endParaRPr sz="16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r h="490475">
                <a:tc>
                  <a:txBody>
                    <a:bodyPr/>
                    <a:lstStyle/>
                    <a:p>
                      <a:pPr indent="0" lvl="0" marL="0" rtl="0" algn="l">
                        <a:spcBef>
                          <a:spcPts val="0"/>
                        </a:spcBef>
                        <a:spcAft>
                          <a:spcPts val="0"/>
                        </a:spcAft>
                        <a:buClr>
                          <a:srgbClr val="000000"/>
                        </a:buClr>
                        <a:buSzPts val="990"/>
                        <a:buFont typeface="Arial"/>
                        <a:buNone/>
                      </a:pPr>
                      <a:r>
                        <a:rPr lang="es" sz="1600">
                          <a:solidFill>
                            <a:schemeClr val="dk1"/>
                          </a:solidFill>
                          <a:latin typeface="Proxima Nova"/>
                          <a:ea typeface="Proxima Nova"/>
                          <a:cs typeface="Proxima Nova"/>
                          <a:sym typeface="Proxima Nova"/>
                        </a:rPr>
                        <a:t>K</a:t>
                      </a:r>
                      <a:r>
                        <a:rPr lang="es" sz="1600">
                          <a:solidFill>
                            <a:schemeClr val="dk1"/>
                          </a:solidFill>
                        </a:rPr>
                        <a:t>-</a:t>
                      </a:r>
                      <a:r>
                        <a:rPr lang="es" sz="1600">
                          <a:highlight>
                            <a:srgbClr val="FFFFFE"/>
                          </a:highlight>
                        </a:rPr>
                        <a:t>Neighbors</a:t>
                      </a:r>
                      <a:endParaRPr sz="1600">
                        <a:solidFill>
                          <a:schemeClr val="dk1"/>
                        </a:solidFill>
                        <a:highlight>
                          <a:srgbClr val="FFFFFE"/>
                        </a:highlight>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s" sz="1600"/>
                        <a:t>0.69 ± 0.02</a:t>
                      </a:r>
                      <a:endParaRPr sz="16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s" sz="1600"/>
                        <a:t>0.68 ± 0.01</a:t>
                      </a:r>
                      <a:endParaRPr sz="16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s" sz="1600"/>
                        <a:t>86.15 %</a:t>
                      </a:r>
                      <a:endParaRPr sz="16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r h="490475">
                <a:tc>
                  <a:txBody>
                    <a:bodyPr/>
                    <a:lstStyle/>
                    <a:p>
                      <a:pPr indent="0" lvl="0" marL="0" rtl="0" algn="l">
                        <a:spcBef>
                          <a:spcPts val="0"/>
                        </a:spcBef>
                        <a:spcAft>
                          <a:spcPts val="0"/>
                        </a:spcAft>
                        <a:buNone/>
                      </a:pPr>
                      <a:r>
                        <a:rPr lang="es" sz="1600">
                          <a:solidFill>
                            <a:schemeClr val="dk1"/>
                          </a:solidFill>
                          <a:latin typeface="Proxima Nova"/>
                          <a:ea typeface="Proxima Nova"/>
                          <a:cs typeface="Proxima Nova"/>
                          <a:sym typeface="Proxima Nova"/>
                        </a:rPr>
                        <a:t>Random Forest</a:t>
                      </a:r>
                      <a:endParaRPr sz="1600">
                        <a:solidFill>
                          <a:schemeClr val="dk1"/>
                        </a:solidFill>
                        <a:latin typeface="Proxima Nova"/>
                        <a:ea typeface="Proxima Nova"/>
                        <a:cs typeface="Proxima Nova"/>
                        <a:sym typeface="Proxima Nova"/>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s" sz="1600"/>
                        <a:t>0.705 ± 0.008</a:t>
                      </a:r>
                      <a:endParaRPr sz="16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s" sz="1600"/>
                        <a:t>0.70 ± 0.01</a:t>
                      </a:r>
                      <a:endParaRPr sz="16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s" sz="1600"/>
                        <a:t>86.12 %</a:t>
                      </a:r>
                      <a:endParaRPr sz="16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2"/>
                    </a:solidFill>
                  </a:tcPr>
                </a:tc>
              </a:tr>
              <a:tr h="490475">
                <a:tc>
                  <a:txBody>
                    <a:bodyPr/>
                    <a:lstStyle/>
                    <a:p>
                      <a:pPr indent="0" lvl="0" marL="0" rtl="0" algn="l">
                        <a:spcBef>
                          <a:spcPts val="0"/>
                        </a:spcBef>
                        <a:spcAft>
                          <a:spcPts val="0"/>
                        </a:spcAft>
                        <a:buNone/>
                      </a:pPr>
                      <a:r>
                        <a:rPr lang="es" sz="1600">
                          <a:solidFill>
                            <a:schemeClr val="dk1"/>
                          </a:solidFill>
                          <a:latin typeface="Proxima Nova"/>
                          <a:ea typeface="Proxima Nova"/>
                          <a:cs typeface="Proxima Nova"/>
                          <a:sym typeface="Proxima Nova"/>
                        </a:rPr>
                        <a:t>AdaBoost</a:t>
                      </a:r>
                      <a:endParaRPr sz="1600">
                        <a:solidFill>
                          <a:schemeClr val="dk1"/>
                        </a:solidFill>
                        <a:latin typeface="Proxima Nova"/>
                        <a:ea typeface="Proxima Nova"/>
                        <a:cs typeface="Proxima Nova"/>
                        <a:sym typeface="Proxima Nova"/>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s" sz="1600"/>
                        <a:t>0.67 </a:t>
                      </a:r>
                      <a:r>
                        <a:rPr lang="es" sz="1600"/>
                        <a:t> ± 0.1</a:t>
                      </a:r>
                      <a:endParaRPr sz="16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s" sz="1600"/>
                        <a:t>0.66 </a:t>
                      </a:r>
                      <a:r>
                        <a:rPr lang="es" sz="1600"/>
                        <a:t> ± 0.02</a:t>
                      </a:r>
                      <a:endParaRPr sz="16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s" sz="1600"/>
                        <a:t>77.66 %</a:t>
                      </a:r>
                      <a:endParaRPr sz="16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r h="544300">
                <a:tc>
                  <a:txBody>
                    <a:bodyPr/>
                    <a:lstStyle/>
                    <a:p>
                      <a:pPr indent="0" lvl="0" marL="0" rtl="0" algn="l">
                        <a:spcBef>
                          <a:spcPts val="0"/>
                        </a:spcBef>
                        <a:spcAft>
                          <a:spcPts val="0"/>
                        </a:spcAft>
                        <a:buNone/>
                      </a:pPr>
                      <a:r>
                        <a:rPr lang="es" sz="1600">
                          <a:solidFill>
                            <a:schemeClr val="dk1"/>
                          </a:solidFill>
                          <a:latin typeface="Proxima Nova"/>
                          <a:ea typeface="Proxima Nova"/>
                          <a:cs typeface="Proxima Nova"/>
                          <a:sym typeface="Proxima Nova"/>
                        </a:rPr>
                        <a:t>GradientBoosting</a:t>
                      </a:r>
                      <a:endParaRPr sz="1600">
                        <a:solidFill>
                          <a:schemeClr val="dk1"/>
                        </a:solidFill>
                        <a:latin typeface="Proxima Nova"/>
                        <a:ea typeface="Proxima Nova"/>
                        <a:cs typeface="Proxima Nova"/>
                        <a:sym typeface="Proxima Nova"/>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s" sz="1600"/>
                        <a:t>0.693 </a:t>
                      </a:r>
                      <a:r>
                        <a:rPr lang="es" sz="1600"/>
                        <a:t> ± </a:t>
                      </a:r>
                      <a:r>
                        <a:rPr lang="es" sz="1600"/>
                        <a:t>0.006</a:t>
                      </a:r>
                      <a:endParaRPr sz="16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s" sz="1600"/>
                        <a:t>0.685 ± 0.006</a:t>
                      </a:r>
                      <a:endParaRPr sz="16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s" sz="1600"/>
                        <a:t>86.19%</a:t>
                      </a:r>
                      <a:endParaRPr sz="16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r h="490475">
                <a:tc>
                  <a:txBody>
                    <a:bodyPr/>
                    <a:lstStyle/>
                    <a:p>
                      <a:pPr indent="0" lvl="0" marL="0" rtl="0" algn="l">
                        <a:spcBef>
                          <a:spcPts val="0"/>
                        </a:spcBef>
                        <a:spcAft>
                          <a:spcPts val="0"/>
                        </a:spcAft>
                        <a:buNone/>
                      </a:pPr>
                      <a:r>
                        <a:rPr lang="es" sz="1600">
                          <a:solidFill>
                            <a:schemeClr val="dk1"/>
                          </a:solidFill>
                          <a:latin typeface="Proxima Nova"/>
                          <a:ea typeface="Proxima Nova"/>
                          <a:cs typeface="Proxima Nova"/>
                          <a:sym typeface="Proxima Nova"/>
                        </a:rPr>
                        <a:t>ANN</a:t>
                      </a:r>
                      <a:endParaRPr sz="1600">
                        <a:solidFill>
                          <a:schemeClr val="dk1"/>
                        </a:solidFill>
                        <a:latin typeface="Proxima Nova"/>
                        <a:ea typeface="Proxima Nova"/>
                        <a:cs typeface="Proxima Nova"/>
                        <a:sym typeface="Proxima Nova"/>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s" sz="1600"/>
                        <a:t>63.23</a:t>
                      </a:r>
                      <a:endParaRPr sz="16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t/>
                      </a:r>
                      <a:endParaRPr sz="16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t/>
                      </a:r>
                      <a:endParaRPr sz="16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311700" y="2136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120"/>
              <a:t>Desempeño en el </a:t>
            </a:r>
            <a:r>
              <a:rPr i="1" lang="es" sz="2120"/>
              <a:t>test set</a:t>
            </a:r>
            <a:endParaRPr i="1" sz="2120"/>
          </a:p>
        </p:txBody>
      </p:sp>
      <p:graphicFrame>
        <p:nvGraphicFramePr>
          <p:cNvPr id="190" name="Google Shape;190;p26"/>
          <p:cNvGraphicFramePr/>
          <p:nvPr/>
        </p:nvGraphicFramePr>
        <p:xfrm>
          <a:off x="1239200" y="1292775"/>
          <a:ext cx="3000000" cy="3000000"/>
        </p:xfrm>
        <a:graphic>
          <a:graphicData uri="http://schemas.openxmlformats.org/drawingml/2006/table">
            <a:tbl>
              <a:tblPr>
                <a:noFill/>
                <a:tableStyleId>{D3ED8959-6D53-4CAD-B5AB-8AD17B9C8FD3}</a:tableStyleId>
              </a:tblPr>
              <a:tblGrid>
                <a:gridCol w="2083675"/>
                <a:gridCol w="2290950"/>
                <a:gridCol w="2290950"/>
              </a:tblGrid>
              <a:tr h="523775">
                <a:tc>
                  <a:txBody>
                    <a:bodyPr/>
                    <a:lstStyle/>
                    <a:p>
                      <a:pPr indent="0" lvl="0" marL="0" rtl="0" algn="ctr">
                        <a:spcBef>
                          <a:spcPts val="0"/>
                        </a:spcBef>
                        <a:spcAft>
                          <a:spcPts val="0"/>
                        </a:spcAft>
                        <a:buNone/>
                      </a:pPr>
                      <a:r>
                        <a:rPr lang="es" sz="1800"/>
                        <a:t>Métrica</a:t>
                      </a:r>
                      <a:endParaRPr sz="18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s" sz="1800"/>
                        <a:t>Desempeño en CV</a:t>
                      </a:r>
                      <a:endParaRPr sz="18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s" sz="1800"/>
                        <a:t>Desempeño en </a:t>
                      </a:r>
                      <a:r>
                        <a:rPr i="1" lang="es" sz="1800"/>
                        <a:t>test</a:t>
                      </a:r>
                      <a:endParaRPr i="1" sz="18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r h="523775">
                <a:tc>
                  <a:txBody>
                    <a:bodyPr/>
                    <a:lstStyle/>
                    <a:p>
                      <a:pPr indent="0" lvl="0" marL="0" rtl="0" algn="ctr">
                        <a:spcBef>
                          <a:spcPts val="0"/>
                        </a:spcBef>
                        <a:spcAft>
                          <a:spcPts val="0"/>
                        </a:spcAft>
                        <a:buNone/>
                      </a:pPr>
                      <a:r>
                        <a:rPr lang="es" sz="1800"/>
                        <a:t>Accuracy</a:t>
                      </a:r>
                      <a:endParaRPr sz="18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s" sz="1800"/>
                        <a:t>0.705 ± 0.008</a:t>
                      </a:r>
                      <a:endParaRPr sz="18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s" sz="1800"/>
                        <a:t>0.709</a:t>
                      </a:r>
                      <a:endParaRPr sz="18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r h="523775">
                <a:tc>
                  <a:txBody>
                    <a:bodyPr/>
                    <a:lstStyle/>
                    <a:p>
                      <a:pPr indent="0" lvl="0" marL="0" rtl="0" algn="ctr">
                        <a:spcBef>
                          <a:spcPts val="0"/>
                        </a:spcBef>
                        <a:spcAft>
                          <a:spcPts val="0"/>
                        </a:spcAft>
                        <a:buNone/>
                      </a:pPr>
                      <a:r>
                        <a:rPr lang="es" sz="1800"/>
                        <a:t>F1_macro</a:t>
                      </a:r>
                      <a:endParaRPr sz="1800">
                        <a:solidFill>
                          <a:schemeClr val="dk1"/>
                        </a:solidFill>
                        <a:highlight>
                          <a:srgbClr val="FFFFFE"/>
                        </a:highlight>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s" sz="1800"/>
                        <a:t>0.70 ± 0.01</a:t>
                      </a:r>
                      <a:endParaRPr sz="18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s" sz="1800"/>
                        <a:t>0.69</a:t>
                      </a:r>
                      <a:endParaRPr sz="18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bl>
          </a:graphicData>
        </a:graphic>
      </p:graphicFrame>
      <p:sp>
        <p:nvSpPr>
          <p:cNvPr id="191" name="Google Shape;191;p26"/>
          <p:cNvSpPr txBox="1"/>
          <p:nvPr/>
        </p:nvSpPr>
        <p:spPr>
          <a:xfrm>
            <a:off x="641625" y="778350"/>
            <a:ext cx="3460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rgbClr val="CC0000"/>
                </a:solidFill>
                <a:latin typeface="Proxima Nova"/>
                <a:ea typeface="Proxima Nova"/>
                <a:cs typeface="Proxima Nova"/>
                <a:sym typeface="Proxima Nova"/>
              </a:rPr>
              <a:t>● </a:t>
            </a:r>
            <a:r>
              <a:rPr b="1" lang="es" sz="1600">
                <a:solidFill>
                  <a:srgbClr val="CC0000"/>
                </a:solidFill>
                <a:latin typeface="Proxima Nova"/>
                <a:ea typeface="Proxima Nova"/>
                <a:cs typeface="Proxima Nova"/>
                <a:sym typeface="Proxima Nova"/>
              </a:rPr>
              <a:t>Random Forest Classifier</a:t>
            </a:r>
            <a:endParaRPr b="1" sz="1600">
              <a:solidFill>
                <a:srgbClr val="CC0000"/>
              </a:solidFill>
              <a:latin typeface="Proxima Nova"/>
              <a:ea typeface="Proxima Nova"/>
              <a:cs typeface="Proxima Nova"/>
              <a:sym typeface="Proxima Nova"/>
            </a:endParaRPr>
          </a:p>
        </p:txBody>
      </p:sp>
      <p:sp>
        <p:nvSpPr>
          <p:cNvPr id="192" name="Google Shape;192;p26"/>
          <p:cNvSpPr txBox="1"/>
          <p:nvPr/>
        </p:nvSpPr>
        <p:spPr>
          <a:xfrm>
            <a:off x="2445450" y="3162950"/>
            <a:ext cx="4253100" cy="14775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u="sng">
                <a:latin typeface="Proxima Nova"/>
                <a:ea typeface="Proxima Nova"/>
                <a:cs typeface="Proxima Nova"/>
                <a:sym typeface="Proxima Nova"/>
              </a:rPr>
              <a:t>Por clase</a:t>
            </a:r>
            <a:r>
              <a:rPr lang="es">
                <a:latin typeface="Proxima Nova"/>
                <a:ea typeface="Proxima Nova"/>
                <a:cs typeface="Proxima Nova"/>
                <a:sym typeface="Proxima Nova"/>
              </a:rPr>
              <a:t>:       </a:t>
            </a:r>
            <a:endParaRPr>
              <a:latin typeface="Proxima Nova"/>
              <a:ea typeface="Proxima Nova"/>
              <a:cs typeface="Proxima Nova"/>
              <a:sym typeface="Proxima Nova"/>
            </a:endParaRPr>
          </a:p>
          <a:p>
            <a:pPr indent="0" lvl="0" marL="0" rtl="0" algn="l">
              <a:spcBef>
                <a:spcPts val="0"/>
              </a:spcBef>
              <a:spcAft>
                <a:spcPts val="0"/>
              </a:spcAft>
              <a:buNone/>
            </a:pPr>
            <a:r>
              <a:rPr lang="es">
                <a:latin typeface="Proxima Nova"/>
                <a:ea typeface="Proxima Nova"/>
                <a:cs typeface="Proxima Nova"/>
                <a:sym typeface="Proxima Nova"/>
              </a:rPr>
              <a:t>                 precision       recall      f1-score     support</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s">
                <a:latin typeface="Proxima Nova"/>
                <a:ea typeface="Proxima Nova"/>
                <a:cs typeface="Proxima Nova"/>
                <a:sym typeface="Proxima Nova"/>
              </a:rPr>
              <a:t>           1        0.73             0.54          0.62         249</a:t>
            </a:r>
            <a:endParaRPr>
              <a:latin typeface="Proxima Nova"/>
              <a:ea typeface="Proxima Nova"/>
              <a:cs typeface="Proxima Nova"/>
              <a:sym typeface="Proxima Nova"/>
            </a:endParaRPr>
          </a:p>
          <a:p>
            <a:pPr indent="0" lvl="0" marL="0" rtl="0" algn="l">
              <a:spcBef>
                <a:spcPts val="0"/>
              </a:spcBef>
              <a:spcAft>
                <a:spcPts val="0"/>
              </a:spcAft>
              <a:buNone/>
            </a:pPr>
            <a:r>
              <a:rPr lang="es">
                <a:latin typeface="Proxima Nova"/>
                <a:ea typeface="Proxima Nova"/>
                <a:cs typeface="Proxima Nova"/>
                <a:sym typeface="Proxima Nova"/>
              </a:rPr>
              <a:t>           2       0.65             0.77          0.70          549</a:t>
            </a:r>
            <a:endParaRPr>
              <a:latin typeface="Proxima Nova"/>
              <a:ea typeface="Proxima Nova"/>
              <a:cs typeface="Proxima Nova"/>
              <a:sym typeface="Proxima Nova"/>
            </a:endParaRPr>
          </a:p>
          <a:p>
            <a:pPr indent="0" lvl="0" marL="0" rtl="0" algn="l">
              <a:spcBef>
                <a:spcPts val="0"/>
              </a:spcBef>
              <a:spcAft>
                <a:spcPts val="0"/>
              </a:spcAft>
              <a:buNone/>
            </a:pPr>
            <a:r>
              <a:rPr lang="es">
                <a:latin typeface="Proxima Nova"/>
                <a:ea typeface="Proxima Nova"/>
                <a:cs typeface="Proxima Nova"/>
                <a:sym typeface="Proxima Nova"/>
              </a:rPr>
              <a:t>           3       0.79             0.73          0.76          450</a:t>
            </a:r>
            <a:endParaRPr>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Conclusiones</a:t>
            </a:r>
            <a:endParaRPr/>
          </a:p>
        </p:txBody>
      </p:sp>
      <p:sp>
        <p:nvSpPr>
          <p:cNvPr id="198" name="Google Shape;198;p27"/>
          <p:cNvSpPr txBox="1"/>
          <p:nvPr>
            <p:ph idx="1" type="body"/>
          </p:nvPr>
        </p:nvSpPr>
        <p:spPr>
          <a:xfrm>
            <a:off x="311700" y="771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Logramos pre-procesar nuestros datos, redefiniendo nuevas clases para abordar el problema de clasificación multiclase en un </a:t>
            </a:r>
            <a:r>
              <a:rPr i="1" lang="es"/>
              <a:t>dataset </a:t>
            </a:r>
            <a:r>
              <a:rPr lang="es"/>
              <a:t>desbalanceado. </a:t>
            </a:r>
            <a:endParaRPr/>
          </a:p>
          <a:p>
            <a:pPr indent="-342900" lvl="0" marL="457200" rtl="0" algn="l">
              <a:spcBef>
                <a:spcPts val="0"/>
              </a:spcBef>
              <a:spcAft>
                <a:spcPts val="0"/>
              </a:spcAft>
              <a:buSzPts val="1800"/>
              <a:buChar char="●"/>
            </a:pPr>
            <a:r>
              <a:rPr lang="es"/>
              <a:t>Logramos aplicar </a:t>
            </a:r>
            <a:r>
              <a:rPr i="1" lang="es"/>
              <a:t>pipelines</a:t>
            </a:r>
            <a:r>
              <a:rPr lang="es"/>
              <a:t> para lidiar con los datos faltantes y para estandarizar. Así mismo, para detectar y eliminar </a:t>
            </a:r>
            <a:r>
              <a:rPr i="1" lang="es"/>
              <a:t>outliers</a:t>
            </a:r>
            <a:r>
              <a:rPr lang="es"/>
              <a:t>.  </a:t>
            </a:r>
            <a:endParaRPr/>
          </a:p>
          <a:p>
            <a:pPr indent="-342900" lvl="0" marL="457200" rtl="0" algn="l">
              <a:spcBef>
                <a:spcPts val="0"/>
              </a:spcBef>
              <a:spcAft>
                <a:spcPts val="0"/>
              </a:spcAft>
              <a:buSzPts val="1800"/>
              <a:buChar char="●"/>
            </a:pPr>
            <a:r>
              <a:rPr lang="es"/>
              <a:t>Logramos entrenar y aplicar diversos modelos de clasificación para predecir la calidad de un vino a partir de sus propiedades fisicoquímicas. </a:t>
            </a:r>
            <a:endParaRPr/>
          </a:p>
          <a:p>
            <a:pPr indent="-342900" lvl="0" marL="457200" rtl="0" algn="l">
              <a:spcBef>
                <a:spcPts val="0"/>
              </a:spcBef>
              <a:spcAft>
                <a:spcPts val="0"/>
              </a:spcAft>
              <a:buSzPts val="1800"/>
              <a:buChar char="●"/>
            </a:pPr>
            <a:r>
              <a:rPr lang="es"/>
              <a:t>Obtuvimos un </a:t>
            </a:r>
            <a:r>
              <a:rPr b="1" lang="es">
                <a:solidFill>
                  <a:srgbClr val="CC0000"/>
                </a:solidFill>
              </a:rPr>
              <a:t>71% de </a:t>
            </a:r>
            <a:r>
              <a:rPr b="1" i="1" lang="es">
                <a:solidFill>
                  <a:srgbClr val="CC0000"/>
                </a:solidFill>
              </a:rPr>
              <a:t>accuracy</a:t>
            </a:r>
            <a:r>
              <a:rPr b="1" lang="es">
                <a:solidFill>
                  <a:srgbClr val="CC0000"/>
                </a:solidFill>
              </a:rPr>
              <a:t> sobre el </a:t>
            </a:r>
            <a:r>
              <a:rPr b="1" i="1" lang="es">
                <a:solidFill>
                  <a:srgbClr val="CC0000"/>
                </a:solidFill>
              </a:rPr>
              <a:t>set</a:t>
            </a:r>
            <a:r>
              <a:rPr b="1" lang="es">
                <a:solidFill>
                  <a:srgbClr val="CC0000"/>
                </a:solidFill>
              </a:rPr>
              <a:t> de testeo</a:t>
            </a:r>
            <a:r>
              <a:rPr lang="es"/>
              <a:t> con nuestro mejor modelo entrenado (Random Forest Classifier).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3204450" y="3382000"/>
            <a:ext cx="27351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s">
                <a:solidFill>
                  <a:schemeClr val="accent5"/>
                </a:solidFill>
              </a:rPr>
              <a:t>¡Muchas Gracias!</a:t>
            </a:r>
            <a:endParaRPr b="1">
              <a:solidFill>
                <a:schemeClr val="accent5"/>
              </a:solidFill>
            </a:endParaRPr>
          </a:p>
        </p:txBody>
      </p:sp>
      <p:pic>
        <p:nvPicPr>
          <p:cNvPr id="204" name="Google Shape;204;p28"/>
          <p:cNvPicPr preferRelativeResize="0"/>
          <p:nvPr/>
        </p:nvPicPr>
        <p:blipFill>
          <a:blip r:embed="rId3">
            <a:alphaModFix/>
          </a:blip>
          <a:stretch>
            <a:fillRect/>
          </a:stretch>
        </p:blipFill>
        <p:spPr>
          <a:xfrm>
            <a:off x="2711563" y="441800"/>
            <a:ext cx="3720875" cy="2790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222250" y="140875"/>
            <a:ext cx="19683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520"/>
              <a:t>Dataset</a:t>
            </a:r>
            <a:endParaRPr sz="2520"/>
          </a:p>
        </p:txBody>
      </p:sp>
      <p:sp>
        <p:nvSpPr>
          <p:cNvPr id="68" name="Google Shape;68;p14"/>
          <p:cNvSpPr txBox="1"/>
          <p:nvPr>
            <p:ph idx="1" type="body"/>
          </p:nvPr>
        </p:nvSpPr>
        <p:spPr>
          <a:xfrm>
            <a:off x="222250" y="713575"/>
            <a:ext cx="50979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s"/>
              <a:t>Data set creado por Cortez et al. (2009).</a:t>
            </a:r>
            <a:endParaRPr/>
          </a:p>
          <a:p>
            <a:pPr indent="-334327" lvl="0" marL="457200" rtl="0" algn="l">
              <a:spcBef>
                <a:spcPts val="0"/>
              </a:spcBef>
              <a:spcAft>
                <a:spcPts val="0"/>
              </a:spcAft>
              <a:buSzPct val="81818"/>
              <a:buChar char="●"/>
            </a:pPr>
            <a:r>
              <a:rPr lang="es"/>
              <a:t>Fuente:</a:t>
            </a:r>
            <a:r>
              <a:rPr lang="es"/>
              <a:t> </a:t>
            </a:r>
            <a:r>
              <a:rPr lang="es" sz="1500" u="sng">
                <a:solidFill>
                  <a:srgbClr val="1155CC"/>
                </a:solidFill>
                <a:latin typeface="Arial"/>
                <a:ea typeface="Arial"/>
                <a:cs typeface="Arial"/>
                <a:sym typeface="Arial"/>
                <a:hlinkClick r:id="rId3">
                  <a:extLst>
                    <a:ext uri="{A12FA001-AC4F-418D-AE19-62706E023703}">
                      <ahyp:hlinkClr val="tx"/>
                    </a:ext>
                  </a:extLst>
                </a:hlinkClick>
              </a:rPr>
              <a:t>https://www.kaggle.com/rajyellow46/wine-quality</a:t>
            </a:r>
            <a:endParaRPr sz="2200">
              <a:solidFill>
                <a:srgbClr val="1155CC"/>
              </a:solidFill>
            </a:endParaRPr>
          </a:p>
          <a:p>
            <a:pPr indent="-334327" lvl="0" marL="457200" rtl="0" algn="l">
              <a:spcBef>
                <a:spcPts val="0"/>
              </a:spcBef>
              <a:spcAft>
                <a:spcPts val="0"/>
              </a:spcAft>
              <a:buSzPct val="100000"/>
              <a:buChar char="●"/>
            </a:pPr>
            <a:r>
              <a:rPr lang="es"/>
              <a:t>Compuesto por una serie de </a:t>
            </a:r>
            <a:r>
              <a:rPr b="1" lang="es">
                <a:solidFill>
                  <a:schemeClr val="dk2"/>
                </a:solidFill>
              </a:rPr>
              <a:t>características fisicoquímicas</a:t>
            </a:r>
            <a:r>
              <a:rPr lang="es">
                <a:solidFill>
                  <a:srgbClr val="38761D"/>
                </a:solidFill>
              </a:rPr>
              <a:t> </a:t>
            </a:r>
            <a:r>
              <a:rPr lang="es"/>
              <a:t>de vinos tintos y blancos (“Vinho Verde” de Portugal) y una clasificación de su </a:t>
            </a:r>
            <a:r>
              <a:rPr b="1" lang="es">
                <a:solidFill>
                  <a:schemeClr val="accent5"/>
                </a:solidFill>
              </a:rPr>
              <a:t>calidad</a:t>
            </a:r>
            <a:r>
              <a:rPr lang="es">
                <a:solidFill>
                  <a:srgbClr val="CC0000"/>
                </a:solidFill>
              </a:rPr>
              <a:t> </a:t>
            </a:r>
            <a:r>
              <a:rPr lang="es"/>
              <a:t>(del 0 al 10) basada en la </a:t>
            </a:r>
            <a:r>
              <a:rPr b="1" lang="es">
                <a:solidFill>
                  <a:schemeClr val="dk2"/>
                </a:solidFill>
              </a:rPr>
              <a:t>experiencia sensorial de el o la catadora</a:t>
            </a:r>
            <a:r>
              <a:rPr lang="es"/>
              <a:t>. </a:t>
            </a:r>
            <a:endParaRPr/>
          </a:p>
          <a:p>
            <a:pPr indent="-334327" lvl="0" marL="457200" rtl="0" algn="l">
              <a:spcBef>
                <a:spcPts val="0"/>
              </a:spcBef>
              <a:spcAft>
                <a:spcPts val="0"/>
              </a:spcAft>
              <a:buSzPct val="100000"/>
              <a:buChar char="●"/>
            </a:pPr>
            <a:r>
              <a:rPr lang="es"/>
              <a:t>Una sola feature de tipo </a:t>
            </a:r>
            <a:r>
              <a:rPr i="1" lang="es"/>
              <a:t>string</a:t>
            </a:r>
            <a:r>
              <a:rPr lang="es"/>
              <a:t>, y es una variable categórica: type (tinto, blanco).</a:t>
            </a:r>
            <a:endParaRPr/>
          </a:p>
          <a:p>
            <a:pPr indent="-334327" lvl="0" marL="457200" rtl="0" algn="l">
              <a:spcBef>
                <a:spcPts val="0"/>
              </a:spcBef>
              <a:spcAft>
                <a:spcPts val="0"/>
              </a:spcAft>
              <a:buSzPct val="100000"/>
              <a:buChar char="●"/>
            </a:pPr>
            <a:r>
              <a:rPr lang="es"/>
              <a:t>El target es numérico discreto.</a:t>
            </a:r>
            <a:endParaRPr/>
          </a:p>
          <a:p>
            <a:pPr indent="-334327" lvl="0" marL="457200" rtl="0" algn="l">
              <a:spcBef>
                <a:spcPts val="0"/>
              </a:spcBef>
              <a:spcAft>
                <a:spcPts val="0"/>
              </a:spcAft>
              <a:buSzPct val="100000"/>
              <a:buChar char="●"/>
            </a:pPr>
            <a:r>
              <a:rPr lang="es"/>
              <a:t>13 columnas y 6497 filas.</a:t>
            </a:r>
            <a:endParaRPr/>
          </a:p>
          <a:p>
            <a:pPr indent="-334327" lvl="0" marL="457200" rtl="0" algn="l">
              <a:spcBef>
                <a:spcPts val="0"/>
              </a:spcBef>
              <a:spcAft>
                <a:spcPts val="0"/>
              </a:spcAft>
              <a:buSzPct val="100000"/>
              <a:buChar char="●"/>
            </a:pPr>
            <a:r>
              <a:rPr lang="es"/>
              <a:t>38 valores nulos.</a:t>
            </a:r>
            <a:endParaRPr/>
          </a:p>
        </p:txBody>
      </p:sp>
      <p:graphicFrame>
        <p:nvGraphicFramePr>
          <p:cNvPr id="69" name="Google Shape;69;p14"/>
          <p:cNvGraphicFramePr/>
          <p:nvPr/>
        </p:nvGraphicFramePr>
        <p:xfrm>
          <a:off x="5390500" y="114840"/>
          <a:ext cx="3000000" cy="3000000"/>
        </p:xfrm>
        <a:graphic>
          <a:graphicData uri="http://schemas.openxmlformats.org/drawingml/2006/table">
            <a:tbl>
              <a:tblPr>
                <a:noFill/>
                <a:tableStyleId>{D3ED8959-6D53-4CAD-B5AB-8AD17B9C8FD3}</a:tableStyleId>
              </a:tblPr>
              <a:tblGrid>
                <a:gridCol w="1538825"/>
                <a:gridCol w="1120500"/>
                <a:gridCol w="770225"/>
              </a:tblGrid>
              <a:tr h="292325">
                <a:tc>
                  <a:txBody>
                    <a:bodyPr/>
                    <a:lstStyle/>
                    <a:p>
                      <a:pPr indent="0" lvl="0" marL="0" rtl="0" algn="ctr">
                        <a:spcBef>
                          <a:spcPts val="0"/>
                        </a:spcBef>
                        <a:spcAft>
                          <a:spcPts val="0"/>
                        </a:spcAft>
                        <a:buNone/>
                      </a:pPr>
                      <a:r>
                        <a:rPr b="1" lang="es" sz="1100"/>
                        <a:t>Feature</a:t>
                      </a:r>
                      <a:endParaRPr b="1" sz="1100"/>
                    </a:p>
                  </a:txBody>
                  <a:tcPr marT="91425" marB="91425" marR="91425" marL="91425"/>
                </a:tc>
                <a:tc>
                  <a:txBody>
                    <a:bodyPr/>
                    <a:lstStyle/>
                    <a:p>
                      <a:pPr indent="0" lvl="0" marL="0" rtl="0" algn="ctr">
                        <a:spcBef>
                          <a:spcPts val="0"/>
                        </a:spcBef>
                        <a:spcAft>
                          <a:spcPts val="0"/>
                        </a:spcAft>
                        <a:buNone/>
                      </a:pPr>
                      <a:r>
                        <a:rPr b="1" lang="es" sz="1100"/>
                        <a:t>No Nulos</a:t>
                      </a:r>
                      <a:endParaRPr b="1" sz="1100"/>
                    </a:p>
                  </a:txBody>
                  <a:tcPr marT="91425" marB="91425" marR="91425" marL="91425"/>
                </a:tc>
                <a:tc>
                  <a:txBody>
                    <a:bodyPr/>
                    <a:lstStyle/>
                    <a:p>
                      <a:pPr indent="0" lvl="0" marL="0" rtl="0" algn="ctr">
                        <a:spcBef>
                          <a:spcPts val="0"/>
                        </a:spcBef>
                        <a:spcAft>
                          <a:spcPts val="0"/>
                        </a:spcAft>
                        <a:buNone/>
                      </a:pPr>
                      <a:r>
                        <a:rPr b="1" lang="es" sz="1100"/>
                        <a:t>Tipo</a:t>
                      </a:r>
                      <a:endParaRPr b="1" sz="1100"/>
                    </a:p>
                  </a:txBody>
                  <a:tcPr marT="91425" marB="91425" marR="91425" marL="91425"/>
                </a:tc>
              </a:tr>
              <a:tr h="247975">
                <a:tc>
                  <a:txBody>
                    <a:bodyPr/>
                    <a:lstStyle/>
                    <a:p>
                      <a:pPr indent="0" lvl="0" marL="0" rtl="0" algn="l">
                        <a:spcBef>
                          <a:spcPts val="0"/>
                        </a:spcBef>
                        <a:spcAft>
                          <a:spcPts val="0"/>
                        </a:spcAft>
                        <a:buNone/>
                      </a:pPr>
                      <a:r>
                        <a:rPr b="1" lang="es" sz="1100"/>
                        <a:t>Type</a:t>
                      </a:r>
                      <a:endParaRPr b="1" sz="1100"/>
                    </a:p>
                  </a:txBody>
                  <a:tcPr marT="91425" marB="91425" marR="91425" marL="91425"/>
                </a:tc>
                <a:tc>
                  <a:txBody>
                    <a:bodyPr/>
                    <a:lstStyle/>
                    <a:p>
                      <a:pPr indent="0" lvl="0" marL="0" rtl="0" algn="l">
                        <a:spcBef>
                          <a:spcPts val="0"/>
                        </a:spcBef>
                        <a:spcAft>
                          <a:spcPts val="0"/>
                        </a:spcAft>
                        <a:buNone/>
                      </a:pPr>
                      <a:r>
                        <a:rPr b="1" lang="es" sz="1100"/>
                        <a:t>6497</a:t>
                      </a:r>
                      <a:endParaRPr b="1" sz="1100"/>
                    </a:p>
                  </a:txBody>
                  <a:tcPr marT="91425" marB="91425" marR="91425" marL="91425"/>
                </a:tc>
                <a:tc>
                  <a:txBody>
                    <a:bodyPr/>
                    <a:lstStyle/>
                    <a:p>
                      <a:pPr indent="0" lvl="0" marL="0" rtl="0" algn="l">
                        <a:spcBef>
                          <a:spcPts val="0"/>
                        </a:spcBef>
                        <a:spcAft>
                          <a:spcPts val="0"/>
                        </a:spcAft>
                        <a:buNone/>
                      </a:pPr>
                      <a:r>
                        <a:rPr b="1" lang="es" sz="1100"/>
                        <a:t>object</a:t>
                      </a:r>
                      <a:endParaRPr b="1" sz="1100"/>
                    </a:p>
                  </a:txBody>
                  <a:tcPr marT="91425" marB="91425" marR="91425" marL="91425"/>
                </a:tc>
              </a:tr>
              <a:tr h="350475">
                <a:tc>
                  <a:txBody>
                    <a:bodyPr/>
                    <a:lstStyle/>
                    <a:p>
                      <a:pPr indent="0" lvl="0" marL="0" rtl="0" algn="l">
                        <a:spcBef>
                          <a:spcPts val="0"/>
                        </a:spcBef>
                        <a:spcAft>
                          <a:spcPts val="0"/>
                        </a:spcAft>
                        <a:buNone/>
                      </a:pPr>
                      <a:r>
                        <a:rPr b="1" lang="es" sz="1100"/>
                        <a:t>fixed acidity</a:t>
                      </a:r>
                      <a:endParaRPr b="1" sz="1100"/>
                    </a:p>
                  </a:txBody>
                  <a:tcPr marT="91425" marB="91425" marR="91425" marL="91425"/>
                </a:tc>
                <a:tc>
                  <a:txBody>
                    <a:bodyPr/>
                    <a:lstStyle/>
                    <a:p>
                      <a:pPr indent="0" lvl="0" marL="0" rtl="0" algn="l">
                        <a:spcBef>
                          <a:spcPts val="0"/>
                        </a:spcBef>
                        <a:spcAft>
                          <a:spcPts val="0"/>
                        </a:spcAft>
                        <a:buNone/>
                      </a:pPr>
                      <a:r>
                        <a:rPr b="1" lang="es" sz="1100"/>
                        <a:t>6487</a:t>
                      </a:r>
                      <a:endParaRPr b="1" sz="1100"/>
                    </a:p>
                  </a:txBody>
                  <a:tcPr marT="91425" marB="91425" marR="91425" marL="91425"/>
                </a:tc>
                <a:tc>
                  <a:txBody>
                    <a:bodyPr/>
                    <a:lstStyle/>
                    <a:p>
                      <a:pPr indent="0" lvl="0" marL="0" rtl="0" algn="l">
                        <a:spcBef>
                          <a:spcPts val="0"/>
                        </a:spcBef>
                        <a:spcAft>
                          <a:spcPts val="0"/>
                        </a:spcAft>
                        <a:buNone/>
                      </a:pPr>
                      <a:r>
                        <a:rPr b="1" lang="es" sz="1100"/>
                        <a:t>float</a:t>
                      </a:r>
                      <a:endParaRPr b="1" sz="1100"/>
                    </a:p>
                  </a:txBody>
                  <a:tcPr marT="91425" marB="91425" marR="91425" marL="91425"/>
                </a:tc>
              </a:tr>
              <a:tr h="350475">
                <a:tc>
                  <a:txBody>
                    <a:bodyPr/>
                    <a:lstStyle/>
                    <a:p>
                      <a:pPr indent="0" lvl="0" marL="0" rtl="0" algn="l">
                        <a:spcBef>
                          <a:spcPts val="0"/>
                        </a:spcBef>
                        <a:spcAft>
                          <a:spcPts val="0"/>
                        </a:spcAft>
                        <a:buNone/>
                      </a:pPr>
                      <a:r>
                        <a:rPr b="1" lang="es" sz="1100"/>
                        <a:t>volatile acidity</a:t>
                      </a:r>
                      <a:endParaRPr b="1" sz="1100"/>
                    </a:p>
                  </a:txBody>
                  <a:tcPr marT="91425" marB="91425" marR="91425" marL="91425"/>
                </a:tc>
                <a:tc>
                  <a:txBody>
                    <a:bodyPr/>
                    <a:lstStyle/>
                    <a:p>
                      <a:pPr indent="0" lvl="0" marL="0" rtl="0" algn="l">
                        <a:spcBef>
                          <a:spcPts val="0"/>
                        </a:spcBef>
                        <a:spcAft>
                          <a:spcPts val="0"/>
                        </a:spcAft>
                        <a:buNone/>
                      </a:pPr>
                      <a:r>
                        <a:rPr b="1" lang="es" sz="1100"/>
                        <a:t>6489</a:t>
                      </a:r>
                      <a:endParaRPr b="1" sz="1100"/>
                    </a:p>
                  </a:txBody>
                  <a:tcPr marT="91425" marB="91425" marR="91425" marL="91425"/>
                </a:tc>
                <a:tc>
                  <a:txBody>
                    <a:bodyPr/>
                    <a:lstStyle/>
                    <a:p>
                      <a:pPr indent="0" lvl="0" marL="0" rtl="0" algn="l">
                        <a:spcBef>
                          <a:spcPts val="0"/>
                        </a:spcBef>
                        <a:spcAft>
                          <a:spcPts val="0"/>
                        </a:spcAft>
                        <a:buNone/>
                      </a:pPr>
                      <a:r>
                        <a:rPr b="1" lang="es" sz="1100"/>
                        <a:t>float</a:t>
                      </a:r>
                      <a:endParaRPr b="1" sz="1100"/>
                    </a:p>
                  </a:txBody>
                  <a:tcPr marT="91425" marB="91425" marR="91425" marL="91425"/>
                </a:tc>
              </a:tr>
              <a:tr h="350475">
                <a:tc>
                  <a:txBody>
                    <a:bodyPr/>
                    <a:lstStyle/>
                    <a:p>
                      <a:pPr indent="0" lvl="0" marL="0" rtl="0" algn="l">
                        <a:spcBef>
                          <a:spcPts val="0"/>
                        </a:spcBef>
                        <a:spcAft>
                          <a:spcPts val="0"/>
                        </a:spcAft>
                        <a:buNone/>
                      </a:pPr>
                      <a:r>
                        <a:rPr b="1" lang="es" sz="1100"/>
                        <a:t>citric acid</a:t>
                      </a:r>
                      <a:endParaRPr b="1" sz="1100"/>
                    </a:p>
                  </a:txBody>
                  <a:tcPr marT="91425" marB="91425" marR="91425" marL="91425"/>
                </a:tc>
                <a:tc>
                  <a:txBody>
                    <a:bodyPr/>
                    <a:lstStyle/>
                    <a:p>
                      <a:pPr indent="0" lvl="0" marL="0" rtl="0" algn="l">
                        <a:spcBef>
                          <a:spcPts val="0"/>
                        </a:spcBef>
                        <a:spcAft>
                          <a:spcPts val="0"/>
                        </a:spcAft>
                        <a:buNone/>
                      </a:pPr>
                      <a:r>
                        <a:rPr b="1" lang="es" sz="1100"/>
                        <a:t>6494</a:t>
                      </a:r>
                      <a:endParaRPr b="1" sz="1100"/>
                    </a:p>
                  </a:txBody>
                  <a:tcPr marT="91425" marB="91425" marR="91425" marL="91425"/>
                </a:tc>
                <a:tc>
                  <a:txBody>
                    <a:bodyPr/>
                    <a:lstStyle/>
                    <a:p>
                      <a:pPr indent="0" lvl="0" marL="0" rtl="0" algn="l">
                        <a:spcBef>
                          <a:spcPts val="0"/>
                        </a:spcBef>
                        <a:spcAft>
                          <a:spcPts val="0"/>
                        </a:spcAft>
                        <a:buNone/>
                      </a:pPr>
                      <a:r>
                        <a:rPr b="1" lang="es" sz="1100"/>
                        <a:t>float</a:t>
                      </a:r>
                      <a:endParaRPr b="1" sz="1100"/>
                    </a:p>
                  </a:txBody>
                  <a:tcPr marT="91425" marB="91425" marR="91425" marL="91425"/>
                </a:tc>
              </a:tr>
              <a:tr h="350475">
                <a:tc>
                  <a:txBody>
                    <a:bodyPr/>
                    <a:lstStyle/>
                    <a:p>
                      <a:pPr indent="0" lvl="0" marL="0" rtl="0" algn="l">
                        <a:spcBef>
                          <a:spcPts val="0"/>
                        </a:spcBef>
                        <a:spcAft>
                          <a:spcPts val="0"/>
                        </a:spcAft>
                        <a:buNone/>
                      </a:pPr>
                      <a:r>
                        <a:rPr b="1" lang="es" sz="1100"/>
                        <a:t>residual sugar</a:t>
                      </a:r>
                      <a:endParaRPr b="1" sz="1100"/>
                    </a:p>
                  </a:txBody>
                  <a:tcPr marT="91425" marB="91425" marR="91425" marL="91425"/>
                </a:tc>
                <a:tc>
                  <a:txBody>
                    <a:bodyPr/>
                    <a:lstStyle/>
                    <a:p>
                      <a:pPr indent="0" lvl="0" marL="0" rtl="0" algn="l">
                        <a:spcBef>
                          <a:spcPts val="0"/>
                        </a:spcBef>
                        <a:spcAft>
                          <a:spcPts val="0"/>
                        </a:spcAft>
                        <a:buNone/>
                      </a:pPr>
                      <a:r>
                        <a:rPr b="1" lang="es" sz="1100"/>
                        <a:t>6495</a:t>
                      </a:r>
                      <a:endParaRPr b="1" sz="1100"/>
                    </a:p>
                  </a:txBody>
                  <a:tcPr marT="91425" marB="91425" marR="91425" marL="91425"/>
                </a:tc>
                <a:tc>
                  <a:txBody>
                    <a:bodyPr/>
                    <a:lstStyle/>
                    <a:p>
                      <a:pPr indent="0" lvl="0" marL="0" rtl="0" algn="l">
                        <a:spcBef>
                          <a:spcPts val="0"/>
                        </a:spcBef>
                        <a:spcAft>
                          <a:spcPts val="0"/>
                        </a:spcAft>
                        <a:buNone/>
                      </a:pPr>
                      <a:r>
                        <a:rPr b="1" lang="es" sz="1100"/>
                        <a:t>float</a:t>
                      </a:r>
                      <a:endParaRPr b="1" sz="1100"/>
                    </a:p>
                  </a:txBody>
                  <a:tcPr marT="91425" marB="91425" marR="91425" marL="91425"/>
                </a:tc>
              </a:tr>
              <a:tr h="350475">
                <a:tc>
                  <a:txBody>
                    <a:bodyPr/>
                    <a:lstStyle/>
                    <a:p>
                      <a:pPr indent="0" lvl="0" marL="0" rtl="0" algn="l">
                        <a:spcBef>
                          <a:spcPts val="0"/>
                        </a:spcBef>
                        <a:spcAft>
                          <a:spcPts val="0"/>
                        </a:spcAft>
                        <a:buNone/>
                      </a:pPr>
                      <a:r>
                        <a:rPr b="1" lang="es" sz="1100"/>
                        <a:t>chlorides</a:t>
                      </a:r>
                      <a:endParaRPr b="1" sz="1100"/>
                    </a:p>
                  </a:txBody>
                  <a:tcPr marT="91425" marB="91425" marR="91425" marL="91425"/>
                </a:tc>
                <a:tc>
                  <a:txBody>
                    <a:bodyPr/>
                    <a:lstStyle/>
                    <a:p>
                      <a:pPr indent="0" lvl="0" marL="0" rtl="0" algn="l">
                        <a:spcBef>
                          <a:spcPts val="0"/>
                        </a:spcBef>
                        <a:spcAft>
                          <a:spcPts val="0"/>
                        </a:spcAft>
                        <a:buNone/>
                      </a:pPr>
                      <a:r>
                        <a:rPr b="1" lang="es" sz="1100"/>
                        <a:t>6495</a:t>
                      </a:r>
                      <a:endParaRPr b="1" sz="1100"/>
                    </a:p>
                  </a:txBody>
                  <a:tcPr marT="91425" marB="91425" marR="91425" marL="91425"/>
                </a:tc>
                <a:tc>
                  <a:txBody>
                    <a:bodyPr/>
                    <a:lstStyle/>
                    <a:p>
                      <a:pPr indent="0" lvl="0" marL="0" rtl="0" algn="l">
                        <a:spcBef>
                          <a:spcPts val="0"/>
                        </a:spcBef>
                        <a:spcAft>
                          <a:spcPts val="0"/>
                        </a:spcAft>
                        <a:buNone/>
                      </a:pPr>
                      <a:r>
                        <a:rPr b="1" lang="es" sz="1100"/>
                        <a:t>float</a:t>
                      </a:r>
                      <a:endParaRPr b="1" sz="1100"/>
                    </a:p>
                  </a:txBody>
                  <a:tcPr marT="91425" marB="91425" marR="91425" marL="91425"/>
                </a:tc>
              </a:tr>
              <a:tr h="350475">
                <a:tc>
                  <a:txBody>
                    <a:bodyPr/>
                    <a:lstStyle/>
                    <a:p>
                      <a:pPr indent="0" lvl="0" marL="0" rtl="0" algn="l">
                        <a:spcBef>
                          <a:spcPts val="0"/>
                        </a:spcBef>
                        <a:spcAft>
                          <a:spcPts val="0"/>
                        </a:spcAft>
                        <a:buNone/>
                      </a:pPr>
                      <a:r>
                        <a:rPr b="1" lang="es" sz="1100"/>
                        <a:t>free sulfur dioxide</a:t>
                      </a:r>
                      <a:endParaRPr b="1" sz="1100"/>
                    </a:p>
                  </a:txBody>
                  <a:tcPr marT="91425" marB="91425" marR="91425" marL="91425"/>
                </a:tc>
                <a:tc>
                  <a:txBody>
                    <a:bodyPr/>
                    <a:lstStyle/>
                    <a:p>
                      <a:pPr indent="0" lvl="0" marL="0" rtl="0" algn="l">
                        <a:spcBef>
                          <a:spcPts val="0"/>
                        </a:spcBef>
                        <a:spcAft>
                          <a:spcPts val="0"/>
                        </a:spcAft>
                        <a:buNone/>
                      </a:pPr>
                      <a:r>
                        <a:rPr b="1" lang="es" sz="1100"/>
                        <a:t>6497</a:t>
                      </a:r>
                      <a:endParaRPr b="1" sz="1100"/>
                    </a:p>
                  </a:txBody>
                  <a:tcPr marT="91425" marB="91425" marR="91425" marL="91425"/>
                </a:tc>
                <a:tc>
                  <a:txBody>
                    <a:bodyPr/>
                    <a:lstStyle/>
                    <a:p>
                      <a:pPr indent="0" lvl="0" marL="0" rtl="0" algn="l">
                        <a:spcBef>
                          <a:spcPts val="0"/>
                        </a:spcBef>
                        <a:spcAft>
                          <a:spcPts val="0"/>
                        </a:spcAft>
                        <a:buNone/>
                      </a:pPr>
                      <a:r>
                        <a:rPr b="1" lang="es" sz="1100"/>
                        <a:t>float</a:t>
                      </a:r>
                      <a:endParaRPr b="1" sz="1100"/>
                    </a:p>
                  </a:txBody>
                  <a:tcPr marT="91425" marB="91425" marR="91425" marL="91425"/>
                </a:tc>
              </a:tr>
              <a:tr h="350475">
                <a:tc>
                  <a:txBody>
                    <a:bodyPr/>
                    <a:lstStyle/>
                    <a:p>
                      <a:pPr indent="0" lvl="0" marL="0" rtl="0" algn="l">
                        <a:spcBef>
                          <a:spcPts val="0"/>
                        </a:spcBef>
                        <a:spcAft>
                          <a:spcPts val="0"/>
                        </a:spcAft>
                        <a:buNone/>
                      </a:pPr>
                      <a:r>
                        <a:rPr b="1" lang="es" sz="1100"/>
                        <a:t>total sulfur dioxide</a:t>
                      </a:r>
                      <a:endParaRPr b="1" sz="1100"/>
                    </a:p>
                  </a:txBody>
                  <a:tcPr marT="91425" marB="91425" marR="91425" marL="91425"/>
                </a:tc>
                <a:tc>
                  <a:txBody>
                    <a:bodyPr/>
                    <a:lstStyle/>
                    <a:p>
                      <a:pPr indent="0" lvl="0" marL="0" rtl="0" algn="l">
                        <a:spcBef>
                          <a:spcPts val="0"/>
                        </a:spcBef>
                        <a:spcAft>
                          <a:spcPts val="0"/>
                        </a:spcAft>
                        <a:buNone/>
                      </a:pPr>
                      <a:r>
                        <a:rPr b="1" lang="es" sz="1100"/>
                        <a:t>6497</a:t>
                      </a:r>
                      <a:endParaRPr b="1" sz="1100"/>
                    </a:p>
                  </a:txBody>
                  <a:tcPr marT="91425" marB="91425" marR="91425" marL="91425"/>
                </a:tc>
                <a:tc>
                  <a:txBody>
                    <a:bodyPr/>
                    <a:lstStyle/>
                    <a:p>
                      <a:pPr indent="0" lvl="0" marL="0" rtl="0" algn="l">
                        <a:spcBef>
                          <a:spcPts val="0"/>
                        </a:spcBef>
                        <a:spcAft>
                          <a:spcPts val="0"/>
                        </a:spcAft>
                        <a:buNone/>
                      </a:pPr>
                      <a:r>
                        <a:rPr b="1" lang="es" sz="1100"/>
                        <a:t>float</a:t>
                      </a:r>
                      <a:endParaRPr b="1" sz="1100"/>
                    </a:p>
                  </a:txBody>
                  <a:tcPr marT="91425" marB="91425" marR="91425" marL="91425"/>
                </a:tc>
              </a:tr>
              <a:tr h="350475">
                <a:tc>
                  <a:txBody>
                    <a:bodyPr/>
                    <a:lstStyle/>
                    <a:p>
                      <a:pPr indent="0" lvl="0" marL="0" rtl="0" algn="l">
                        <a:spcBef>
                          <a:spcPts val="0"/>
                        </a:spcBef>
                        <a:spcAft>
                          <a:spcPts val="0"/>
                        </a:spcAft>
                        <a:buNone/>
                      </a:pPr>
                      <a:r>
                        <a:rPr b="1" lang="es" sz="1100"/>
                        <a:t>density</a:t>
                      </a:r>
                      <a:endParaRPr b="1" sz="1100"/>
                    </a:p>
                  </a:txBody>
                  <a:tcPr marT="91425" marB="91425" marR="91425" marL="91425"/>
                </a:tc>
                <a:tc>
                  <a:txBody>
                    <a:bodyPr/>
                    <a:lstStyle/>
                    <a:p>
                      <a:pPr indent="0" lvl="0" marL="0" rtl="0" algn="l">
                        <a:spcBef>
                          <a:spcPts val="0"/>
                        </a:spcBef>
                        <a:spcAft>
                          <a:spcPts val="0"/>
                        </a:spcAft>
                        <a:buNone/>
                      </a:pPr>
                      <a:r>
                        <a:rPr b="1" lang="es" sz="1100"/>
                        <a:t>6497</a:t>
                      </a:r>
                      <a:endParaRPr b="1" sz="1100"/>
                    </a:p>
                  </a:txBody>
                  <a:tcPr marT="91425" marB="91425" marR="91425" marL="91425"/>
                </a:tc>
                <a:tc>
                  <a:txBody>
                    <a:bodyPr/>
                    <a:lstStyle/>
                    <a:p>
                      <a:pPr indent="0" lvl="0" marL="0" rtl="0" algn="l">
                        <a:spcBef>
                          <a:spcPts val="0"/>
                        </a:spcBef>
                        <a:spcAft>
                          <a:spcPts val="0"/>
                        </a:spcAft>
                        <a:buNone/>
                      </a:pPr>
                      <a:r>
                        <a:rPr b="1" lang="es" sz="1100"/>
                        <a:t>float</a:t>
                      </a:r>
                      <a:endParaRPr b="1" sz="1100"/>
                    </a:p>
                  </a:txBody>
                  <a:tcPr marT="91425" marB="91425" marR="91425" marL="91425"/>
                </a:tc>
              </a:tr>
              <a:tr h="350475">
                <a:tc>
                  <a:txBody>
                    <a:bodyPr/>
                    <a:lstStyle/>
                    <a:p>
                      <a:pPr indent="0" lvl="0" marL="0" rtl="0" algn="l">
                        <a:spcBef>
                          <a:spcPts val="0"/>
                        </a:spcBef>
                        <a:spcAft>
                          <a:spcPts val="0"/>
                        </a:spcAft>
                        <a:buNone/>
                      </a:pPr>
                      <a:r>
                        <a:rPr b="1" lang="es" sz="1100"/>
                        <a:t>pH</a:t>
                      </a:r>
                      <a:endParaRPr b="1" sz="1100"/>
                    </a:p>
                  </a:txBody>
                  <a:tcPr marT="91425" marB="91425" marR="91425" marL="91425"/>
                </a:tc>
                <a:tc>
                  <a:txBody>
                    <a:bodyPr/>
                    <a:lstStyle/>
                    <a:p>
                      <a:pPr indent="0" lvl="0" marL="0" rtl="0" algn="l">
                        <a:spcBef>
                          <a:spcPts val="0"/>
                        </a:spcBef>
                        <a:spcAft>
                          <a:spcPts val="0"/>
                        </a:spcAft>
                        <a:buNone/>
                      </a:pPr>
                      <a:r>
                        <a:rPr b="1" lang="es" sz="1100"/>
                        <a:t>6488</a:t>
                      </a:r>
                      <a:endParaRPr b="1" sz="1100"/>
                    </a:p>
                  </a:txBody>
                  <a:tcPr marT="91425" marB="91425" marR="91425" marL="91425"/>
                </a:tc>
                <a:tc>
                  <a:txBody>
                    <a:bodyPr/>
                    <a:lstStyle/>
                    <a:p>
                      <a:pPr indent="0" lvl="0" marL="0" rtl="0" algn="l">
                        <a:spcBef>
                          <a:spcPts val="0"/>
                        </a:spcBef>
                        <a:spcAft>
                          <a:spcPts val="0"/>
                        </a:spcAft>
                        <a:buNone/>
                      </a:pPr>
                      <a:r>
                        <a:rPr b="1" lang="es" sz="1100"/>
                        <a:t>float</a:t>
                      </a:r>
                      <a:endParaRPr b="1" sz="1100"/>
                    </a:p>
                  </a:txBody>
                  <a:tcPr marT="91425" marB="91425" marR="91425" marL="91425"/>
                </a:tc>
              </a:tr>
              <a:tr h="350475">
                <a:tc>
                  <a:txBody>
                    <a:bodyPr/>
                    <a:lstStyle/>
                    <a:p>
                      <a:pPr indent="0" lvl="0" marL="0" rtl="0" algn="l">
                        <a:spcBef>
                          <a:spcPts val="0"/>
                        </a:spcBef>
                        <a:spcAft>
                          <a:spcPts val="0"/>
                        </a:spcAft>
                        <a:buNone/>
                      </a:pPr>
                      <a:r>
                        <a:rPr b="1" lang="es" sz="1100"/>
                        <a:t>sulphates</a:t>
                      </a:r>
                      <a:endParaRPr b="1" sz="1100"/>
                    </a:p>
                  </a:txBody>
                  <a:tcPr marT="91425" marB="91425" marR="91425" marL="91425"/>
                </a:tc>
                <a:tc>
                  <a:txBody>
                    <a:bodyPr/>
                    <a:lstStyle/>
                    <a:p>
                      <a:pPr indent="0" lvl="0" marL="0" rtl="0" algn="l">
                        <a:spcBef>
                          <a:spcPts val="0"/>
                        </a:spcBef>
                        <a:spcAft>
                          <a:spcPts val="0"/>
                        </a:spcAft>
                        <a:buNone/>
                      </a:pPr>
                      <a:r>
                        <a:rPr b="1" lang="es" sz="1100"/>
                        <a:t>6493</a:t>
                      </a:r>
                      <a:endParaRPr b="1" sz="1100"/>
                    </a:p>
                  </a:txBody>
                  <a:tcPr marT="91425" marB="91425" marR="91425" marL="91425"/>
                </a:tc>
                <a:tc>
                  <a:txBody>
                    <a:bodyPr/>
                    <a:lstStyle/>
                    <a:p>
                      <a:pPr indent="0" lvl="0" marL="0" rtl="0" algn="l">
                        <a:spcBef>
                          <a:spcPts val="0"/>
                        </a:spcBef>
                        <a:spcAft>
                          <a:spcPts val="0"/>
                        </a:spcAft>
                        <a:buNone/>
                      </a:pPr>
                      <a:r>
                        <a:rPr b="1" lang="es" sz="1100"/>
                        <a:t>float</a:t>
                      </a:r>
                      <a:endParaRPr b="1" sz="1100"/>
                    </a:p>
                  </a:txBody>
                  <a:tcPr marT="91425" marB="91425" marR="91425" marL="91425"/>
                </a:tc>
              </a:tr>
              <a:tr h="350475">
                <a:tc>
                  <a:txBody>
                    <a:bodyPr/>
                    <a:lstStyle/>
                    <a:p>
                      <a:pPr indent="0" lvl="0" marL="0" rtl="0" algn="l">
                        <a:spcBef>
                          <a:spcPts val="0"/>
                        </a:spcBef>
                        <a:spcAft>
                          <a:spcPts val="0"/>
                        </a:spcAft>
                        <a:buNone/>
                      </a:pPr>
                      <a:r>
                        <a:rPr b="1" lang="es" sz="1100"/>
                        <a:t>alcohol</a:t>
                      </a:r>
                      <a:endParaRPr b="1" sz="1100"/>
                    </a:p>
                  </a:txBody>
                  <a:tcPr marT="91425" marB="91425" marR="91425" marL="91425"/>
                </a:tc>
                <a:tc>
                  <a:txBody>
                    <a:bodyPr/>
                    <a:lstStyle/>
                    <a:p>
                      <a:pPr indent="0" lvl="0" marL="0" rtl="0" algn="l">
                        <a:spcBef>
                          <a:spcPts val="0"/>
                        </a:spcBef>
                        <a:spcAft>
                          <a:spcPts val="0"/>
                        </a:spcAft>
                        <a:buNone/>
                      </a:pPr>
                      <a:r>
                        <a:rPr b="1" lang="es" sz="1100"/>
                        <a:t>6497</a:t>
                      </a:r>
                      <a:endParaRPr b="1" sz="1100"/>
                    </a:p>
                  </a:txBody>
                  <a:tcPr marT="91425" marB="91425" marR="91425" marL="91425"/>
                </a:tc>
                <a:tc>
                  <a:txBody>
                    <a:bodyPr/>
                    <a:lstStyle/>
                    <a:p>
                      <a:pPr indent="0" lvl="0" marL="0" rtl="0" algn="l">
                        <a:spcBef>
                          <a:spcPts val="0"/>
                        </a:spcBef>
                        <a:spcAft>
                          <a:spcPts val="0"/>
                        </a:spcAft>
                        <a:buNone/>
                      </a:pPr>
                      <a:r>
                        <a:rPr b="1" lang="es" sz="1100"/>
                        <a:t>float</a:t>
                      </a:r>
                      <a:endParaRPr b="1" sz="1100"/>
                    </a:p>
                  </a:txBody>
                  <a:tcPr marT="91425" marB="91425" marR="91425" marL="91425"/>
                </a:tc>
              </a:tr>
              <a:tr h="350475">
                <a:tc>
                  <a:txBody>
                    <a:bodyPr/>
                    <a:lstStyle/>
                    <a:p>
                      <a:pPr indent="0" lvl="0" marL="0" rtl="0" algn="l">
                        <a:spcBef>
                          <a:spcPts val="0"/>
                        </a:spcBef>
                        <a:spcAft>
                          <a:spcPts val="0"/>
                        </a:spcAft>
                        <a:buNone/>
                      </a:pPr>
                      <a:r>
                        <a:rPr b="1" lang="es" sz="1100"/>
                        <a:t>quality</a:t>
                      </a:r>
                      <a:endParaRPr b="1" sz="1100"/>
                    </a:p>
                  </a:txBody>
                  <a:tcPr marT="91425" marB="91425" marR="91425" marL="91425"/>
                </a:tc>
                <a:tc>
                  <a:txBody>
                    <a:bodyPr/>
                    <a:lstStyle/>
                    <a:p>
                      <a:pPr indent="0" lvl="0" marL="0" rtl="0" algn="l">
                        <a:spcBef>
                          <a:spcPts val="0"/>
                        </a:spcBef>
                        <a:spcAft>
                          <a:spcPts val="0"/>
                        </a:spcAft>
                        <a:buNone/>
                      </a:pPr>
                      <a:r>
                        <a:rPr b="1" lang="es" sz="1100"/>
                        <a:t>6497</a:t>
                      </a:r>
                      <a:endParaRPr b="1" sz="1100"/>
                    </a:p>
                  </a:txBody>
                  <a:tcPr marT="91425" marB="91425" marR="91425" marL="91425"/>
                </a:tc>
                <a:tc>
                  <a:txBody>
                    <a:bodyPr/>
                    <a:lstStyle/>
                    <a:p>
                      <a:pPr indent="0" lvl="0" marL="0" rtl="0" algn="l">
                        <a:spcBef>
                          <a:spcPts val="0"/>
                        </a:spcBef>
                        <a:spcAft>
                          <a:spcPts val="0"/>
                        </a:spcAft>
                        <a:buNone/>
                      </a:pPr>
                      <a:r>
                        <a:rPr b="1" lang="es" sz="1100"/>
                        <a:t>int</a:t>
                      </a:r>
                      <a:endParaRPr b="1" sz="1100"/>
                    </a:p>
                  </a:txBody>
                  <a:tcPr marT="91425" marB="91425" marR="91425" marL="91425"/>
                </a:tc>
              </a:tr>
            </a:tbl>
          </a:graphicData>
        </a:graphic>
      </p:graphicFrame>
      <p:sp>
        <p:nvSpPr>
          <p:cNvPr id="70" name="Google Shape;70;p14"/>
          <p:cNvSpPr txBox="1"/>
          <p:nvPr/>
        </p:nvSpPr>
        <p:spPr>
          <a:xfrm>
            <a:off x="3865275" y="4656925"/>
            <a:ext cx="92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rgbClr val="FF0000"/>
                </a:solidFill>
                <a:latin typeface="Proxima Nova"/>
                <a:ea typeface="Proxima Nova"/>
                <a:cs typeface="Proxima Nova"/>
                <a:sym typeface="Proxima Nova"/>
              </a:rPr>
              <a:t>Target!!!</a:t>
            </a:r>
            <a:endParaRPr b="1">
              <a:solidFill>
                <a:srgbClr val="FF0000"/>
              </a:solidFill>
              <a:latin typeface="Proxima Nova"/>
              <a:ea typeface="Proxima Nova"/>
              <a:cs typeface="Proxima Nova"/>
              <a:sym typeface="Proxima Nova"/>
            </a:endParaRPr>
          </a:p>
        </p:txBody>
      </p:sp>
      <p:cxnSp>
        <p:nvCxnSpPr>
          <p:cNvPr id="71" name="Google Shape;71;p14"/>
          <p:cNvCxnSpPr/>
          <p:nvPr/>
        </p:nvCxnSpPr>
        <p:spPr>
          <a:xfrm rot="10800000">
            <a:off x="4676625" y="4857025"/>
            <a:ext cx="756000" cy="0"/>
          </a:xfrm>
          <a:prstGeom prst="straightConnector1">
            <a:avLst/>
          </a:prstGeom>
          <a:noFill/>
          <a:ln cap="flat" cmpd="sng" w="9525">
            <a:solidFill>
              <a:srgbClr val="FF5252"/>
            </a:solidFill>
            <a:prstDash val="solid"/>
            <a:round/>
            <a:headEnd len="med" w="med" type="none"/>
            <a:tailEnd len="med" w="med" type="triangle"/>
          </a:ln>
          <a:effectLst>
            <a:outerShdw blurRad="57150" rotWithShape="0" algn="bl" dir="5400000" dist="19050">
              <a:schemeClr val="lt1">
                <a:alpha val="50000"/>
              </a:schemeClr>
            </a:outerShdw>
          </a:effectLst>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5"/>
          <p:cNvPicPr preferRelativeResize="0"/>
          <p:nvPr/>
        </p:nvPicPr>
        <p:blipFill>
          <a:blip r:embed="rId3">
            <a:alphaModFix/>
          </a:blip>
          <a:stretch>
            <a:fillRect/>
          </a:stretch>
        </p:blipFill>
        <p:spPr>
          <a:xfrm>
            <a:off x="76200" y="425450"/>
            <a:ext cx="3392146" cy="2695074"/>
          </a:xfrm>
          <a:prstGeom prst="rect">
            <a:avLst/>
          </a:prstGeom>
          <a:noFill/>
          <a:ln>
            <a:noFill/>
          </a:ln>
        </p:spPr>
      </p:pic>
      <p:sp>
        <p:nvSpPr>
          <p:cNvPr id="77" name="Google Shape;77;p15"/>
          <p:cNvSpPr txBox="1"/>
          <p:nvPr>
            <p:ph type="title"/>
          </p:nvPr>
        </p:nvSpPr>
        <p:spPr>
          <a:xfrm>
            <a:off x="39030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120"/>
              <a:t>Sobre el Dataset: </a:t>
            </a:r>
            <a:r>
              <a:rPr lang="es" sz="2120"/>
              <a:t>Exploración de los datos</a:t>
            </a:r>
            <a:endParaRPr sz="2120"/>
          </a:p>
        </p:txBody>
      </p:sp>
      <p:sp>
        <p:nvSpPr>
          <p:cNvPr id="78" name="Google Shape;78;p15"/>
          <p:cNvSpPr txBox="1"/>
          <p:nvPr/>
        </p:nvSpPr>
        <p:spPr>
          <a:xfrm>
            <a:off x="3363075" y="572700"/>
            <a:ext cx="19248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rgbClr val="CC0000"/>
                </a:solidFill>
                <a:latin typeface="Proxima Nova"/>
                <a:ea typeface="Proxima Nova"/>
                <a:cs typeface="Proxima Nova"/>
                <a:sym typeface="Proxima Nova"/>
              </a:rPr>
              <a:t>● Desbalance respecto el tipo de vino </a:t>
            </a:r>
            <a:endParaRPr sz="1300">
              <a:solidFill>
                <a:srgbClr val="CC0000"/>
              </a:solidFill>
              <a:latin typeface="Proxima Nova"/>
              <a:ea typeface="Proxima Nova"/>
              <a:cs typeface="Proxima Nova"/>
              <a:sym typeface="Proxima Nova"/>
            </a:endParaRPr>
          </a:p>
          <a:p>
            <a:pPr indent="0" lvl="0" marL="0" rtl="0" algn="l">
              <a:spcBef>
                <a:spcPts val="0"/>
              </a:spcBef>
              <a:spcAft>
                <a:spcPts val="0"/>
              </a:spcAft>
              <a:buNone/>
            </a:pPr>
            <a:r>
              <a:rPr lang="es" sz="1300">
                <a:solidFill>
                  <a:srgbClr val="CC0000"/>
                </a:solidFill>
                <a:latin typeface="Proxima Nova"/>
                <a:ea typeface="Proxima Nova"/>
                <a:cs typeface="Proxima Nova"/>
                <a:sym typeface="Proxima Nova"/>
              </a:rPr>
              <a:t>●  Desbalance respecto la calidad</a:t>
            </a:r>
            <a:endParaRPr sz="1300">
              <a:solidFill>
                <a:srgbClr val="CC0000"/>
              </a:solidFill>
              <a:latin typeface="Proxima Nova"/>
              <a:ea typeface="Proxima Nova"/>
              <a:cs typeface="Proxima Nova"/>
              <a:sym typeface="Proxima Nova"/>
            </a:endParaRPr>
          </a:p>
        </p:txBody>
      </p:sp>
      <p:pic>
        <p:nvPicPr>
          <p:cNvPr id="79" name="Google Shape;79;p15"/>
          <p:cNvPicPr preferRelativeResize="0"/>
          <p:nvPr/>
        </p:nvPicPr>
        <p:blipFill>
          <a:blip r:embed="rId4">
            <a:alphaModFix/>
          </a:blip>
          <a:stretch>
            <a:fillRect/>
          </a:stretch>
        </p:blipFill>
        <p:spPr>
          <a:xfrm>
            <a:off x="5245800" y="425450"/>
            <a:ext cx="3674624" cy="3018751"/>
          </a:xfrm>
          <a:prstGeom prst="rect">
            <a:avLst/>
          </a:prstGeom>
          <a:noFill/>
          <a:ln>
            <a:noFill/>
          </a:ln>
        </p:spPr>
      </p:pic>
      <p:sp>
        <p:nvSpPr>
          <p:cNvPr id="80" name="Google Shape;80;p15"/>
          <p:cNvSpPr txBox="1"/>
          <p:nvPr/>
        </p:nvSpPr>
        <p:spPr>
          <a:xfrm>
            <a:off x="5861325" y="3291800"/>
            <a:ext cx="3236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rgbClr val="CC0000"/>
                </a:solidFill>
                <a:latin typeface="Proxima Nova"/>
                <a:ea typeface="Proxima Nova"/>
                <a:cs typeface="Proxima Nova"/>
                <a:sym typeface="Proxima Nova"/>
              </a:rPr>
              <a:t>● </a:t>
            </a:r>
            <a:r>
              <a:rPr lang="es" sz="1300">
                <a:solidFill>
                  <a:srgbClr val="CC0000"/>
                </a:solidFill>
                <a:latin typeface="Proxima Nova"/>
                <a:ea typeface="Proxima Nova"/>
                <a:cs typeface="Proxima Nova"/>
                <a:sym typeface="Proxima Nova"/>
              </a:rPr>
              <a:t> </a:t>
            </a:r>
            <a:r>
              <a:rPr lang="es" sz="1300">
                <a:solidFill>
                  <a:srgbClr val="CC0000"/>
                </a:solidFill>
                <a:latin typeface="Proxima Nova"/>
                <a:ea typeface="Proxima Nova"/>
                <a:cs typeface="Proxima Nova"/>
                <a:sym typeface="Proxima Nova"/>
              </a:rPr>
              <a:t>No observamos fuertes correlaciones entre features.</a:t>
            </a:r>
            <a:endParaRPr sz="1300">
              <a:solidFill>
                <a:srgbClr val="CC0000"/>
              </a:solidFill>
              <a:latin typeface="Proxima Nova"/>
              <a:ea typeface="Proxima Nova"/>
              <a:cs typeface="Proxima Nova"/>
              <a:sym typeface="Proxima Nova"/>
            </a:endParaRPr>
          </a:p>
        </p:txBody>
      </p:sp>
      <p:sp>
        <p:nvSpPr>
          <p:cNvPr id="81" name="Google Shape;81;p15"/>
          <p:cNvSpPr txBox="1"/>
          <p:nvPr/>
        </p:nvSpPr>
        <p:spPr>
          <a:xfrm>
            <a:off x="3671650" y="4145725"/>
            <a:ext cx="42171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rgbClr val="CC0000"/>
                </a:solidFill>
                <a:latin typeface="Proxima Nova"/>
                <a:ea typeface="Proxima Nova"/>
                <a:cs typeface="Proxima Nova"/>
                <a:sym typeface="Proxima Nova"/>
              </a:rPr>
              <a:t>●  Con 8 PC se explica más del 90 % de la varianza. Pero decidimos no hacer una reducción de la dimensionalidad.  </a:t>
            </a:r>
            <a:endParaRPr sz="1300">
              <a:solidFill>
                <a:srgbClr val="CC0000"/>
              </a:solidFill>
              <a:latin typeface="Proxima Nova"/>
              <a:ea typeface="Proxima Nova"/>
              <a:cs typeface="Proxima Nova"/>
              <a:sym typeface="Proxima Nova"/>
            </a:endParaRPr>
          </a:p>
        </p:txBody>
      </p:sp>
      <p:pic>
        <p:nvPicPr>
          <p:cNvPr id="82" name="Google Shape;82;p15"/>
          <p:cNvPicPr preferRelativeResize="0"/>
          <p:nvPr/>
        </p:nvPicPr>
        <p:blipFill>
          <a:blip r:embed="rId5">
            <a:alphaModFix/>
          </a:blip>
          <a:stretch>
            <a:fillRect/>
          </a:stretch>
        </p:blipFill>
        <p:spPr>
          <a:xfrm>
            <a:off x="76200" y="3169996"/>
            <a:ext cx="3674626" cy="1847279"/>
          </a:xfrm>
          <a:prstGeom prst="rect">
            <a:avLst/>
          </a:prstGeom>
          <a:noFill/>
          <a:ln>
            <a:noFill/>
          </a:ln>
        </p:spPr>
      </p:pic>
      <p:sp>
        <p:nvSpPr>
          <p:cNvPr id="83" name="Google Shape;83;p15"/>
          <p:cNvSpPr txBox="1"/>
          <p:nvPr/>
        </p:nvSpPr>
        <p:spPr>
          <a:xfrm>
            <a:off x="3392150" y="2232400"/>
            <a:ext cx="1717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rgbClr val="CC0000"/>
                </a:solidFill>
                <a:latin typeface="Proxima Nova"/>
                <a:ea typeface="Proxima Nova"/>
                <a:cs typeface="Proxima Nova"/>
                <a:sym typeface="Proxima Nova"/>
              </a:rPr>
              <a:t>● Contiene </a:t>
            </a:r>
            <a:r>
              <a:rPr i="1" lang="es" sz="1300">
                <a:solidFill>
                  <a:srgbClr val="CC0000"/>
                </a:solidFill>
                <a:latin typeface="Proxima Nova"/>
                <a:ea typeface="Proxima Nova"/>
                <a:cs typeface="Proxima Nova"/>
                <a:sym typeface="Proxima Nova"/>
              </a:rPr>
              <a:t>outliers.</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84850"/>
            <a:ext cx="8520600" cy="40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4594"/>
              <a:buNone/>
            </a:pPr>
            <a:r>
              <a:rPr lang="es" sz="2220"/>
              <a:t>Pre-procesamiento de los datos</a:t>
            </a:r>
            <a:endParaRPr sz="2220"/>
          </a:p>
        </p:txBody>
      </p:sp>
      <p:sp>
        <p:nvSpPr>
          <p:cNvPr id="89" name="Google Shape;89;p16"/>
          <p:cNvSpPr txBox="1"/>
          <p:nvPr/>
        </p:nvSpPr>
        <p:spPr>
          <a:xfrm>
            <a:off x="3455725" y="494600"/>
            <a:ext cx="725700" cy="4155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 sz="1500">
                <a:latin typeface="Proxima Nova"/>
                <a:ea typeface="Proxima Nova"/>
                <a:cs typeface="Proxima Nova"/>
                <a:sym typeface="Proxima Nova"/>
              </a:rPr>
              <a:t>Datos</a:t>
            </a:r>
            <a:endParaRPr sz="1500">
              <a:latin typeface="Proxima Nova"/>
              <a:ea typeface="Proxima Nova"/>
              <a:cs typeface="Proxima Nova"/>
              <a:sym typeface="Proxima Nova"/>
            </a:endParaRPr>
          </a:p>
        </p:txBody>
      </p:sp>
      <p:cxnSp>
        <p:nvCxnSpPr>
          <p:cNvPr id="90" name="Google Shape;90;p16"/>
          <p:cNvCxnSpPr>
            <a:stCxn id="89" idx="2"/>
          </p:cNvCxnSpPr>
          <p:nvPr/>
        </p:nvCxnSpPr>
        <p:spPr>
          <a:xfrm>
            <a:off x="3818575" y="910100"/>
            <a:ext cx="5400" cy="370200"/>
          </a:xfrm>
          <a:prstGeom prst="straightConnector1">
            <a:avLst/>
          </a:prstGeom>
          <a:noFill/>
          <a:ln cap="flat" cmpd="sng" w="19050">
            <a:solidFill>
              <a:schemeClr val="dk2"/>
            </a:solidFill>
            <a:prstDash val="solid"/>
            <a:round/>
            <a:headEnd len="med" w="med" type="none"/>
            <a:tailEnd len="med" w="med" type="triangle"/>
          </a:ln>
        </p:spPr>
      </p:cxnSp>
      <p:sp>
        <p:nvSpPr>
          <p:cNvPr id="91" name="Google Shape;91;p16"/>
          <p:cNvSpPr txBox="1"/>
          <p:nvPr/>
        </p:nvSpPr>
        <p:spPr>
          <a:xfrm>
            <a:off x="2524425" y="3847400"/>
            <a:ext cx="2648100" cy="4155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 sz="1500">
                <a:latin typeface="Proxima Nova"/>
                <a:ea typeface="Proxima Nova"/>
                <a:cs typeface="Proxima Nova"/>
                <a:sym typeface="Proxima Nova"/>
              </a:rPr>
              <a:t>Rellenado de datos faltantes</a:t>
            </a:r>
            <a:endParaRPr sz="1500">
              <a:latin typeface="Proxima Nova"/>
              <a:ea typeface="Proxima Nova"/>
              <a:cs typeface="Proxima Nova"/>
              <a:sym typeface="Proxima Nova"/>
            </a:endParaRPr>
          </a:p>
        </p:txBody>
      </p:sp>
      <p:cxnSp>
        <p:nvCxnSpPr>
          <p:cNvPr id="92" name="Google Shape;92;p16"/>
          <p:cNvCxnSpPr>
            <a:stCxn id="91" idx="3"/>
          </p:cNvCxnSpPr>
          <p:nvPr/>
        </p:nvCxnSpPr>
        <p:spPr>
          <a:xfrm>
            <a:off x="5172525" y="4055150"/>
            <a:ext cx="360300" cy="3000"/>
          </a:xfrm>
          <a:prstGeom prst="straightConnector1">
            <a:avLst/>
          </a:prstGeom>
          <a:noFill/>
          <a:ln cap="flat" cmpd="sng" w="19050">
            <a:solidFill>
              <a:schemeClr val="dk2"/>
            </a:solidFill>
            <a:prstDash val="solid"/>
            <a:round/>
            <a:headEnd len="med" w="med" type="none"/>
            <a:tailEnd len="med" w="med" type="triangle"/>
          </a:ln>
        </p:spPr>
      </p:cxnSp>
      <p:sp>
        <p:nvSpPr>
          <p:cNvPr id="93" name="Google Shape;93;p16"/>
          <p:cNvSpPr txBox="1"/>
          <p:nvPr/>
        </p:nvSpPr>
        <p:spPr>
          <a:xfrm>
            <a:off x="5609025" y="3848900"/>
            <a:ext cx="3492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500">
                <a:solidFill>
                  <a:srgbClr val="CC0000"/>
                </a:solidFill>
                <a:latin typeface="Proxima Nova"/>
                <a:ea typeface="Proxima Nova"/>
                <a:cs typeface="Proxima Nova"/>
                <a:sym typeface="Proxima Nova"/>
              </a:rPr>
              <a:t>SimpleImputter          Estrategia: Media</a:t>
            </a:r>
            <a:r>
              <a:rPr lang="es">
                <a:latin typeface="Proxima Nova"/>
                <a:ea typeface="Proxima Nova"/>
                <a:cs typeface="Proxima Nova"/>
                <a:sym typeface="Proxima Nova"/>
              </a:rPr>
              <a:t> </a:t>
            </a:r>
            <a:endParaRPr>
              <a:latin typeface="Proxima Nova"/>
              <a:ea typeface="Proxima Nova"/>
              <a:cs typeface="Proxima Nova"/>
              <a:sym typeface="Proxima Nova"/>
            </a:endParaRPr>
          </a:p>
        </p:txBody>
      </p:sp>
      <p:cxnSp>
        <p:nvCxnSpPr>
          <p:cNvPr id="94" name="Google Shape;94;p16"/>
          <p:cNvCxnSpPr/>
          <p:nvPr/>
        </p:nvCxnSpPr>
        <p:spPr>
          <a:xfrm>
            <a:off x="7063050" y="4053650"/>
            <a:ext cx="360300" cy="3000"/>
          </a:xfrm>
          <a:prstGeom prst="straightConnector1">
            <a:avLst/>
          </a:prstGeom>
          <a:noFill/>
          <a:ln cap="flat" cmpd="sng" w="9525">
            <a:solidFill>
              <a:srgbClr val="CC0000"/>
            </a:solidFill>
            <a:prstDash val="solid"/>
            <a:round/>
            <a:headEnd len="med" w="med" type="none"/>
            <a:tailEnd len="med" w="med" type="triangle"/>
          </a:ln>
        </p:spPr>
      </p:cxnSp>
      <p:cxnSp>
        <p:nvCxnSpPr>
          <p:cNvPr id="95" name="Google Shape;95;p16"/>
          <p:cNvCxnSpPr/>
          <p:nvPr/>
        </p:nvCxnSpPr>
        <p:spPr>
          <a:xfrm>
            <a:off x="3836725" y="4247600"/>
            <a:ext cx="5400" cy="370200"/>
          </a:xfrm>
          <a:prstGeom prst="straightConnector1">
            <a:avLst/>
          </a:prstGeom>
          <a:noFill/>
          <a:ln cap="flat" cmpd="sng" w="19050">
            <a:solidFill>
              <a:schemeClr val="dk2"/>
            </a:solidFill>
            <a:prstDash val="solid"/>
            <a:round/>
            <a:headEnd len="med" w="med" type="none"/>
            <a:tailEnd len="med" w="med" type="triangle"/>
          </a:ln>
        </p:spPr>
      </p:cxnSp>
      <p:sp>
        <p:nvSpPr>
          <p:cNvPr id="96" name="Google Shape;96;p16"/>
          <p:cNvSpPr txBox="1"/>
          <p:nvPr/>
        </p:nvSpPr>
        <p:spPr>
          <a:xfrm>
            <a:off x="2524425" y="4609400"/>
            <a:ext cx="2648100" cy="4155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 sz="1500">
                <a:latin typeface="Proxima Nova"/>
                <a:ea typeface="Proxima Nova"/>
                <a:cs typeface="Proxima Nova"/>
                <a:sym typeface="Proxima Nova"/>
              </a:rPr>
              <a:t>Estandarización</a:t>
            </a:r>
            <a:r>
              <a:rPr lang="es" sz="1500">
                <a:latin typeface="Proxima Nova"/>
                <a:ea typeface="Proxima Nova"/>
                <a:cs typeface="Proxima Nova"/>
                <a:sym typeface="Proxima Nova"/>
              </a:rPr>
              <a:t> de los datos </a:t>
            </a:r>
            <a:endParaRPr sz="1500">
              <a:latin typeface="Proxima Nova"/>
              <a:ea typeface="Proxima Nova"/>
              <a:cs typeface="Proxima Nova"/>
              <a:sym typeface="Proxima Nova"/>
            </a:endParaRPr>
          </a:p>
        </p:txBody>
      </p:sp>
      <p:cxnSp>
        <p:nvCxnSpPr>
          <p:cNvPr id="97" name="Google Shape;97;p16"/>
          <p:cNvCxnSpPr/>
          <p:nvPr/>
        </p:nvCxnSpPr>
        <p:spPr>
          <a:xfrm>
            <a:off x="5172525" y="4817150"/>
            <a:ext cx="360300" cy="3000"/>
          </a:xfrm>
          <a:prstGeom prst="straightConnector1">
            <a:avLst/>
          </a:prstGeom>
          <a:noFill/>
          <a:ln cap="flat" cmpd="sng" w="19050">
            <a:solidFill>
              <a:schemeClr val="dk2"/>
            </a:solidFill>
            <a:prstDash val="solid"/>
            <a:round/>
            <a:headEnd len="med" w="med" type="none"/>
            <a:tailEnd len="med" w="med" type="triangle"/>
          </a:ln>
        </p:spPr>
      </p:cxnSp>
      <p:sp>
        <p:nvSpPr>
          <p:cNvPr id="98" name="Google Shape;98;p16"/>
          <p:cNvSpPr txBox="1"/>
          <p:nvPr/>
        </p:nvSpPr>
        <p:spPr>
          <a:xfrm>
            <a:off x="5590575" y="4609400"/>
            <a:ext cx="3389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500">
                <a:solidFill>
                  <a:srgbClr val="CC0000"/>
                </a:solidFill>
                <a:latin typeface="Proxima Nova"/>
                <a:ea typeface="Proxima Nova"/>
                <a:cs typeface="Proxima Nova"/>
                <a:sym typeface="Proxima Nova"/>
              </a:rPr>
              <a:t>StandardScaler</a:t>
            </a:r>
            <a:endParaRPr>
              <a:latin typeface="Proxima Nova"/>
              <a:ea typeface="Proxima Nova"/>
              <a:cs typeface="Proxima Nova"/>
              <a:sym typeface="Proxima Nova"/>
            </a:endParaRPr>
          </a:p>
        </p:txBody>
      </p:sp>
      <p:cxnSp>
        <p:nvCxnSpPr>
          <p:cNvPr id="99" name="Google Shape;99;p16"/>
          <p:cNvCxnSpPr/>
          <p:nvPr/>
        </p:nvCxnSpPr>
        <p:spPr>
          <a:xfrm>
            <a:off x="3836725" y="1710188"/>
            <a:ext cx="5400" cy="370200"/>
          </a:xfrm>
          <a:prstGeom prst="straightConnector1">
            <a:avLst/>
          </a:prstGeom>
          <a:noFill/>
          <a:ln cap="flat" cmpd="sng" w="19050">
            <a:solidFill>
              <a:schemeClr val="dk2"/>
            </a:solidFill>
            <a:prstDash val="solid"/>
            <a:round/>
            <a:headEnd len="med" w="med" type="none"/>
            <a:tailEnd len="med" w="med" type="triangle"/>
          </a:ln>
        </p:spPr>
      </p:cxnSp>
      <p:sp>
        <p:nvSpPr>
          <p:cNvPr id="100" name="Google Shape;100;p16"/>
          <p:cNvSpPr txBox="1"/>
          <p:nvPr/>
        </p:nvSpPr>
        <p:spPr>
          <a:xfrm>
            <a:off x="1141425" y="1294700"/>
            <a:ext cx="5414100" cy="4155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 sz="1500">
                <a:latin typeface="Proxima Nova"/>
                <a:ea typeface="Proxima Nova"/>
                <a:cs typeface="Proxima Nova"/>
                <a:sym typeface="Proxima Nova"/>
              </a:rPr>
              <a:t>División en </a:t>
            </a:r>
            <a:r>
              <a:rPr i="1" lang="es" sz="1500">
                <a:latin typeface="Proxima Nova"/>
                <a:ea typeface="Proxima Nova"/>
                <a:cs typeface="Proxima Nova"/>
                <a:sym typeface="Proxima Nova"/>
              </a:rPr>
              <a:t>train</a:t>
            </a:r>
            <a:r>
              <a:rPr lang="es" sz="1500">
                <a:latin typeface="Proxima Nova"/>
                <a:ea typeface="Proxima Nova"/>
                <a:cs typeface="Proxima Nova"/>
                <a:sym typeface="Proxima Nova"/>
              </a:rPr>
              <a:t> y </a:t>
            </a:r>
            <a:r>
              <a:rPr i="1" lang="es" sz="1500">
                <a:latin typeface="Proxima Nova"/>
                <a:ea typeface="Proxima Nova"/>
                <a:cs typeface="Proxima Nova"/>
                <a:sym typeface="Proxima Nova"/>
              </a:rPr>
              <a:t>test</a:t>
            </a:r>
            <a:r>
              <a:rPr lang="es" sz="1500">
                <a:latin typeface="Proxima Nova"/>
                <a:ea typeface="Proxima Nova"/>
                <a:cs typeface="Proxima Nova"/>
                <a:sym typeface="Proxima Nova"/>
              </a:rPr>
              <a:t> (80:20) estratificada según la calidad</a:t>
            </a:r>
            <a:endParaRPr sz="1500">
              <a:latin typeface="Proxima Nova"/>
              <a:ea typeface="Proxima Nova"/>
              <a:cs typeface="Proxima Nova"/>
              <a:sym typeface="Proxima Nova"/>
            </a:endParaRPr>
          </a:p>
        </p:txBody>
      </p:sp>
      <p:sp>
        <p:nvSpPr>
          <p:cNvPr id="101" name="Google Shape;101;p16"/>
          <p:cNvSpPr txBox="1"/>
          <p:nvPr/>
        </p:nvSpPr>
        <p:spPr>
          <a:xfrm>
            <a:off x="2524425" y="2171000"/>
            <a:ext cx="2648100" cy="4155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 sz="1500">
                <a:latin typeface="Proxima Nova"/>
                <a:ea typeface="Proxima Nova"/>
                <a:cs typeface="Proxima Nova"/>
                <a:sym typeface="Proxima Nova"/>
              </a:rPr>
              <a:t>Definimos nuevas clases</a:t>
            </a:r>
            <a:endParaRPr sz="1500">
              <a:latin typeface="Proxima Nova"/>
              <a:ea typeface="Proxima Nova"/>
              <a:cs typeface="Proxima Nova"/>
              <a:sym typeface="Proxima Nova"/>
            </a:endParaRPr>
          </a:p>
        </p:txBody>
      </p:sp>
      <p:cxnSp>
        <p:nvCxnSpPr>
          <p:cNvPr id="102" name="Google Shape;102;p16"/>
          <p:cNvCxnSpPr/>
          <p:nvPr/>
        </p:nvCxnSpPr>
        <p:spPr>
          <a:xfrm>
            <a:off x="3836725" y="2571200"/>
            <a:ext cx="5400" cy="370200"/>
          </a:xfrm>
          <a:prstGeom prst="straightConnector1">
            <a:avLst/>
          </a:prstGeom>
          <a:noFill/>
          <a:ln cap="flat" cmpd="sng" w="19050">
            <a:solidFill>
              <a:schemeClr val="dk2"/>
            </a:solidFill>
            <a:prstDash val="solid"/>
            <a:round/>
            <a:headEnd len="med" w="med" type="none"/>
            <a:tailEnd len="med" w="med" type="triangle"/>
          </a:ln>
        </p:spPr>
      </p:cxnSp>
      <p:cxnSp>
        <p:nvCxnSpPr>
          <p:cNvPr id="103" name="Google Shape;103;p16"/>
          <p:cNvCxnSpPr/>
          <p:nvPr/>
        </p:nvCxnSpPr>
        <p:spPr>
          <a:xfrm>
            <a:off x="5172525" y="2378750"/>
            <a:ext cx="360300" cy="3000"/>
          </a:xfrm>
          <a:prstGeom prst="straightConnector1">
            <a:avLst/>
          </a:prstGeom>
          <a:noFill/>
          <a:ln cap="flat" cmpd="sng" w="19050">
            <a:solidFill>
              <a:schemeClr val="dk2"/>
            </a:solidFill>
            <a:prstDash val="solid"/>
            <a:round/>
            <a:headEnd len="med" w="med" type="none"/>
            <a:tailEnd len="med" w="med" type="triangle"/>
          </a:ln>
        </p:spPr>
      </p:cxnSp>
      <p:sp>
        <p:nvSpPr>
          <p:cNvPr id="104" name="Google Shape;104;p16"/>
          <p:cNvSpPr txBox="1"/>
          <p:nvPr/>
        </p:nvSpPr>
        <p:spPr>
          <a:xfrm>
            <a:off x="5595800" y="1934925"/>
            <a:ext cx="32364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rgbClr val="CC0000"/>
                </a:solidFill>
                <a:latin typeface="Proxima Nova"/>
                <a:ea typeface="Proxima Nova"/>
                <a:cs typeface="Proxima Nova"/>
                <a:sym typeface="Proxima Nova"/>
              </a:rPr>
              <a:t>1 :  Buen vinito (9, 8 y 7)</a:t>
            </a:r>
            <a:endParaRPr b="1" sz="1500">
              <a:solidFill>
                <a:srgbClr val="CC0000"/>
              </a:solidFill>
              <a:latin typeface="Proxima Nova"/>
              <a:ea typeface="Proxima Nova"/>
              <a:cs typeface="Proxima Nova"/>
              <a:sym typeface="Proxima Nova"/>
            </a:endParaRPr>
          </a:p>
          <a:p>
            <a:pPr indent="0" lvl="0" marL="0" rtl="0" algn="l">
              <a:spcBef>
                <a:spcPts val="0"/>
              </a:spcBef>
              <a:spcAft>
                <a:spcPts val="0"/>
              </a:spcAft>
              <a:buNone/>
            </a:pPr>
            <a:r>
              <a:rPr b="1" lang="es" sz="1500">
                <a:solidFill>
                  <a:srgbClr val="CC0000"/>
                </a:solidFill>
                <a:latin typeface="Proxima Nova"/>
                <a:ea typeface="Proxima Nova"/>
                <a:cs typeface="Proxima Nova"/>
                <a:sym typeface="Proxima Nova"/>
              </a:rPr>
              <a:t>2 : Medio pelo (6)</a:t>
            </a:r>
            <a:endParaRPr b="1" sz="1500">
              <a:solidFill>
                <a:srgbClr val="CC0000"/>
              </a:solidFill>
              <a:latin typeface="Proxima Nova"/>
              <a:ea typeface="Proxima Nova"/>
              <a:cs typeface="Proxima Nova"/>
              <a:sym typeface="Proxima Nova"/>
            </a:endParaRPr>
          </a:p>
          <a:p>
            <a:pPr indent="0" lvl="0" marL="0" rtl="0" algn="l">
              <a:spcBef>
                <a:spcPts val="0"/>
              </a:spcBef>
              <a:spcAft>
                <a:spcPts val="0"/>
              </a:spcAft>
              <a:buNone/>
            </a:pPr>
            <a:r>
              <a:rPr b="1" lang="es" sz="1500">
                <a:solidFill>
                  <a:srgbClr val="CC0000"/>
                </a:solidFill>
                <a:latin typeface="Proxima Nova"/>
                <a:ea typeface="Proxima Nova"/>
                <a:cs typeface="Proxima Nova"/>
                <a:sym typeface="Proxima Nova"/>
              </a:rPr>
              <a:t>3 : Berretón (5, 4 y 3)</a:t>
            </a:r>
            <a:endParaRPr b="1" sz="1500">
              <a:solidFill>
                <a:srgbClr val="CC0000"/>
              </a:solidFill>
              <a:latin typeface="Proxima Nova"/>
              <a:ea typeface="Proxima Nova"/>
              <a:cs typeface="Proxima Nova"/>
              <a:sym typeface="Proxima Nova"/>
            </a:endParaRPr>
          </a:p>
        </p:txBody>
      </p:sp>
      <p:sp>
        <p:nvSpPr>
          <p:cNvPr id="105" name="Google Shape;105;p16"/>
          <p:cNvSpPr txBox="1"/>
          <p:nvPr/>
        </p:nvSpPr>
        <p:spPr>
          <a:xfrm>
            <a:off x="1477725" y="3009200"/>
            <a:ext cx="4736100" cy="4155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 sz="1500">
                <a:latin typeface="Proxima Nova"/>
                <a:ea typeface="Proxima Nova"/>
                <a:cs typeface="Proxima Nova"/>
                <a:sym typeface="Proxima Nova"/>
              </a:rPr>
              <a:t>Transformamos variable categórica </a:t>
            </a:r>
            <a:r>
              <a:rPr i="1" lang="es" sz="1500">
                <a:latin typeface="Proxima Nova"/>
                <a:ea typeface="Proxima Nova"/>
                <a:cs typeface="Proxima Nova"/>
                <a:sym typeface="Proxima Nova"/>
              </a:rPr>
              <a:t>type</a:t>
            </a:r>
            <a:r>
              <a:rPr lang="es" sz="1500">
                <a:latin typeface="Proxima Nova"/>
                <a:ea typeface="Proxima Nova"/>
                <a:cs typeface="Proxima Nova"/>
                <a:sym typeface="Proxima Nova"/>
              </a:rPr>
              <a:t> en numérica</a:t>
            </a:r>
            <a:endParaRPr sz="1500">
              <a:latin typeface="Proxima Nova"/>
              <a:ea typeface="Proxima Nova"/>
              <a:cs typeface="Proxima Nova"/>
              <a:sym typeface="Proxima Nova"/>
            </a:endParaRPr>
          </a:p>
        </p:txBody>
      </p:sp>
      <p:cxnSp>
        <p:nvCxnSpPr>
          <p:cNvPr id="106" name="Google Shape;106;p16"/>
          <p:cNvCxnSpPr/>
          <p:nvPr/>
        </p:nvCxnSpPr>
        <p:spPr>
          <a:xfrm>
            <a:off x="3836725" y="3409400"/>
            <a:ext cx="5400" cy="3702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84850"/>
            <a:ext cx="8520600" cy="40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4594"/>
              <a:buNone/>
            </a:pPr>
            <a:r>
              <a:rPr lang="es" sz="2220"/>
              <a:t>Pre-procesamiento de los datos</a:t>
            </a:r>
            <a:endParaRPr sz="2220"/>
          </a:p>
        </p:txBody>
      </p:sp>
      <p:sp>
        <p:nvSpPr>
          <p:cNvPr id="112" name="Google Shape;112;p17"/>
          <p:cNvSpPr txBox="1"/>
          <p:nvPr/>
        </p:nvSpPr>
        <p:spPr>
          <a:xfrm>
            <a:off x="3019550" y="557700"/>
            <a:ext cx="3123900" cy="415500"/>
          </a:xfrm>
          <a:prstGeom prst="rect">
            <a:avLst/>
          </a:prstGeom>
          <a:solidFill>
            <a:srgbClr val="D9EAD3"/>
          </a:solidFill>
          <a:ln cap="flat" cmpd="sng" w="19050">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 sz="1500">
                <a:latin typeface="Proxima Nova"/>
                <a:ea typeface="Proxima Nova"/>
                <a:cs typeface="Proxima Nova"/>
                <a:sym typeface="Proxima Nova"/>
              </a:rPr>
              <a:t>Detección y remoción de Outliers</a:t>
            </a:r>
            <a:endParaRPr sz="1500">
              <a:latin typeface="Proxima Nova"/>
              <a:ea typeface="Proxima Nova"/>
              <a:cs typeface="Proxima Nova"/>
              <a:sym typeface="Proxima Nova"/>
            </a:endParaRPr>
          </a:p>
        </p:txBody>
      </p:sp>
      <p:sp>
        <p:nvSpPr>
          <p:cNvPr id="113" name="Google Shape;113;p17"/>
          <p:cNvSpPr txBox="1"/>
          <p:nvPr/>
        </p:nvSpPr>
        <p:spPr>
          <a:xfrm>
            <a:off x="362950" y="4654050"/>
            <a:ext cx="3607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Proxima Nova"/>
                <a:ea typeface="Proxima Nova"/>
                <a:cs typeface="Proxima Nova"/>
                <a:sym typeface="Proxima Nova"/>
              </a:rPr>
              <a:t>Primeros dos PC del train-set antes de aplicar LOF</a:t>
            </a:r>
            <a:endParaRPr sz="1200">
              <a:latin typeface="Proxima Nova"/>
              <a:ea typeface="Proxima Nova"/>
              <a:cs typeface="Proxima Nova"/>
              <a:sym typeface="Proxima Nova"/>
            </a:endParaRPr>
          </a:p>
        </p:txBody>
      </p:sp>
      <p:sp>
        <p:nvSpPr>
          <p:cNvPr id="114" name="Google Shape;114;p17"/>
          <p:cNvSpPr txBox="1"/>
          <p:nvPr/>
        </p:nvSpPr>
        <p:spPr>
          <a:xfrm>
            <a:off x="5154025" y="4654050"/>
            <a:ext cx="3570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Proxima Nova"/>
                <a:ea typeface="Proxima Nova"/>
                <a:cs typeface="Proxima Nova"/>
                <a:sym typeface="Proxima Nova"/>
              </a:rPr>
              <a:t>Primeros dos PC </a:t>
            </a:r>
            <a:r>
              <a:rPr lang="es" sz="1200">
                <a:latin typeface="Proxima Nova"/>
                <a:ea typeface="Proxima Nova"/>
                <a:cs typeface="Proxima Nova"/>
                <a:sym typeface="Proxima Nova"/>
              </a:rPr>
              <a:t>del train-set </a:t>
            </a:r>
            <a:r>
              <a:rPr lang="es" sz="1200">
                <a:latin typeface="Proxima Nova"/>
                <a:ea typeface="Proxima Nova"/>
                <a:cs typeface="Proxima Nova"/>
                <a:sym typeface="Proxima Nova"/>
              </a:rPr>
              <a:t>luego de aplicar LOF</a:t>
            </a:r>
            <a:endParaRPr sz="1200">
              <a:latin typeface="Proxima Nova"/>
              <a:ea typeface="Proxima Nova"/>
              <a:cs typeface="Proxima Nova"/>
              <a:sym typeface="Proxima Nova"/>
            </a:endParaRPr>
          </a:p>
        </p:txBody>
      </p:sp>
      <p:sp>
        <p:nvSpPr>
          <p:cNvPr id="115" name="Google Shape;115;p17"/>
          <p:cNvSpPr txBox="1"/>
          <p:nvPr/>
        </p:nvSpPr>
        <p:spPr>
          <a:xfrm>
            <a:off x="1220125" y="969650"/>
            <a:ext cx="69633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500">
                <a:solidFill>
                  <a:srgbClr val="CC0000"/>
                </a:solidFill>
                <a:latin typeface="Proxima Nova"/>
                <a:ea typeface="Proxima Nova"/>
                <a:cs typeface="Proxima Nova"/>
                <a:sym typeface="Proxima Nova"/>
              </a:rPr>
              <a:t>LocalOutlierFactor </a:t>
            </a:r>
            <a:endParaRPr sz="1500">
              <a:solidFill>
                <a:srgbClr val="CC0000"/>
              </a:solidFill>
              <a:latin typeface="Proxima Nova"/>
              <a:ea typeface="Proxima Nova"/>
              <a:cs typeface="Proxima Nova"/>
              <a:sym typeface="Proxima Nova"/>
            </a:endParaRPr>
          </a:p>
          <a:p>
            <a:pPr indent="0" lvl="0" marL="0" rtl="0" algn="ctr">
              <a:spcBef>
                <a:spcPts val="0"/>
              </a:spcBef>
              <a:spcAft>
                <a:spcPts val="0"/>
              </a:spcAft>
              <a:buNone/>
            </a:pPr>
            <a:r>
              <a:rPr lang="es" sz="1500">
                <a:solidFill>
                  <a:srgbClr val="CC0000"/>
                </a:solidFill>
                <a:latin typeface="Proxima Nova"/>
                <a:ea typeface="Proxima Nova"/>
                <a:cs typeface="Proxima Nova"/>
                <a:sym typeface="Proxima Nova"/>
              </a:rPr>
              <a:t>(Método no supervisado basado en la desviación de una medida con respecto a sus vecinas)</a:t>
            </a:r>
            <a:endParaRPr>
              <a:latin typeface="Proxima Nova"/>
              <a:ea typeface="Proxima Nova"/>
              <a:cs typeface="Proxima Nova"/>
              <a:sym typeface="Proxima Nova"/>
            </a:endParaRPr>
          </a:p>
        </p:txBody>
      </p:sp>
      <p:pic>
        <p:nvPicPr>
          <p:cNvPr id="116" name="Google Shape;116;p17"/>
          <p:cNvPicPr preferRelativeResize="0"/>
          <p:nvPr/>
        </p:nvPicPr>
        <p:blipFill>
          <a:blip r:embed="rId3">
            <a:alphaModFix/>
          </a:blip>
          <a:stretch>
            <a:fillRect/>
          </a:stretch>
        </p:blipFill>
        <p:spPr>
          <a:xfrm>
            <a:off x="304800" y="1999250"/>
            <a:ext cx="3412976" cy="2502400"/>
          </a:xfrm>
          <a:prstGeom prst="rect">
            <a:avLst/>
          </a:prstGeom>
          <a:noFill/>
          <a:ln>
            <a:noFill/>
          </a:ln>
        </p:spPr>
      </p:pic>
      <p:pic>
        <p:nvPicPr>
          <p:cNvPr id="117" name="Google Shape;117;p17"/>
          <p:cNvPicPr preferRelativeResize="0"/>
          <p:nvPr/>
        </p:nvPicPr>
        <p:blipFill>
          <a:blip r:embed="rId4">
            <a:alphaModFix/>
          </a:blip>
          <a:stretch>
            <a:fillRect/>
          </a:stretch>
        </p:blipFill>
        <p:spPr>
          <a:xfrm>
            <a:off x="5045839" y="1999250"/>
            <a:ext cx="3345526" cy="2502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42267"/>
              <a:buFont typeface="Arial"/>
              <a:buNone/>
            </a:pPr>
            <a:r>
              <a:rPr lang="es" sz="2342"/>
              <a:t>Problema a Resolver</a:t>
            </a:r>
            <a:endParaRPr sz="3022"/>
          </a:p>
        </p:txBody>
      </p:sp>
      <p:sp>
        <p:nvSpPr>
          <p:cNvPr id="123" name="Google Shape;123;p18"/>
          <p:cNvSpPr txBox="1"/>
          <p:nvPr>
            <p:ph idx="1" type="body"/>
          </p:nvPr>
        </p:nvSpPr>
        <p:spPr>
          <a:xfrm>
            <a:off x="311700" y="100522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 sz="1600">
                <a:solidFill>
                  <a:srgbClr val="CC0000"/>
                </a:solidFill>
              </a:rPr>
              <a:t>Dadas las características fisicoquímicas de un vino, ¿podemos predecir su calidad?</a:t>
            </a:r>
            <a:endParaRPr b="1" sz="1600">
              <a:solidFill>
                <a:srgbClr val="CC0000"/>
              </a:solidFill>
            </a:endParaRPr>
          </a:p>
          <a:p>
            <a:pPr indent="0" lvl="0" marL="0" rtl="0" algn="ctr">
              <a:spcBef>
                <a:spcPts val="1200"/>
              </a:spcBef>
              <a:spcAft>
                <a:spcPts val="0"/>
              </a:spcAft>
              <a:buNone/>
            </a:pPr>
            <a:r>
              <a:t/>
            </a:r>
            <a:endParaRPr b="1" sz="1600">
              <a:solidFill>
                <a:srgbClr val="CC0000"/>
              </a:solidFill>
            </a:endParaRPr>
          </a:p>
          <a:p>
            <a:pPr indent="-330200" lvl="0" marL="457200" rtl="0" algn="l">
              <a:spcBef>
                <a:spcPts val="1200"/>
              </a:spcBef>
              <a:spcAft>
                <a:spcPts val="0"/>
              </a:spcAft>
              <a:buSzPts val="1600"/>
              <a:buChar char="●"/>
            </a:pPr>
            <a:r>
              <a:rPr lang="es" sz="1600"/>
              <a:t>Tipo de Problema: Clasificación (Multiclase)</a:t>
            </a:r>
            <a:endParaRPr sz="1600"/>
          </a:p>
          <a:p>
            <a:pPr indent="0" lvl="0" marL="457200" rtl="0" algn="l">
              <a:spcBef>
                <a:spcPts val="1200"/>
              </a:spcBef>
              <a:spcAft>
                <a:spcPts val="0"/>
              </a:spcAft>
              <a:buNone/>
            </a:pPr>
            <a:r>
              <a:t/>
            </a:r>
            <a:endParaRPr sz="1600"/>
          </a:p>
          <a:p>
            <a:pPr indent="-330200" lvl="0" marL="457200" rtl="0" algn="l">
              <a:spcBef>
                <a:spcPts val="1200"/>
              </a:spcBef>
              <a:spcAft>
                <a:spcPts val="0"/>
              </a:spcAft>
              <a:buSzPts val="1600"/>
              <a:buChar char="●"/>
            </a:pPr>
            <a:r>
              <a:rPr lang="es" sz="1600"/>
              <a:t>Estrategia:</a:t>
            </a:r>
            <a:endParaRPr sz="1600"/>
          </a:p>
          <a:p>
            <a:pPr indent="0" lvl="0" marL="457200" rtl="0" algn="l">
              <a:spcBef>
                <a:spcPts val="1200"/>
              </a:spcBef>
              <a:spcAft>
                <a:spcPts val="0"/>
              </a:spcAft>
              <a:buNone/>
            </a:pPr>
            <a:r>
              <a:rPr lang="es" sz="1600"/>
              <a:t>Entrenar y aplicar diversos modelos de clasificación supervisada.</a:t>
            </a:r>
            <a:endParaRPr sz="1600"/>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311700" y="64025"/>
            <a:ext cx="8520600" cy="49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020"/>
              <a:t>Modelo Base: Regresor Logístico</a:t>
            </a:r>
            <a:endParaRPr sz="2020"/>
          </a:p>
        </p:txBody>
      </p:sp>
      <p:sp>
        <p:nvSpPr>
          <p:cNvPr id="129" name="Google Shape;129;p19"/>
          <p:cNvSpPr txBox="1"/>
          <p:nvPr/>
        </p:nvSpPr>
        <p:spPr>
          <a:xfrm>
            <a:off x="311700" y="484325"/>
            <a:ext cx="7520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rgbClr val="CC0000"/>
                </a:solidFill>
                <a:latin typeface="Proxima Nova"/>
                <a:ea typeface="Proxima Nova"/>
                <a:cs typeface="Proxima Nova"/>
                <a:sym typeface="Proxima Nova"/>
              </a:rPr>
              <a:t>●</a:t>
            </a:r>
            <a:r>
              <a:rPr lang="es" sz="1300">
                <a:solidFill>
                  <a:srgbClr val="CC0000"/>
                </a:solidFill>
                <a:latin typeface="Proxima Nova"/>
                <a:ea typeface="Proxima Nova"/>
                <a:cs typeface="Proxima Nova"/>
                <a:sym typeface="Proxima Nova"/>
              </a:rPr>
              <a:t> Se extendió a un problema multiclase: ‘multi_class’ = ‘multinomial’</a:t>
            </a:r>
            <a:endParaRPr sz="1300">
              <a:solidFill>
                <a:srgbClr val="CC0000"/>
              </a:solidFill>
              <a:latin typeface="Proxima Nova"/>
              <a:ea typeface="Proxima Nova"/>
              <a:cs typeface="Proxima Nova"/>
              <a:sym typeface="Proxima Nova"/>
            </a:endParaRPr>
          </a:p>
          <a:p>
            <a:pPr indent="0" lvl="0" marL="0" rtl="0" algn="l">
              <a:spcBef>
                <a:spcPts val="0"/>
              </a:spcBef>
              <a:spcAft>
                <a:spcPts val="0"/>
              </a:spcAft>
              <a:buNone/>
            </a:pPr>
            <a:r>
              <a:rPr lang="es" sz="1000">
                <a:solidFill>
                  <a:srgbClr val="CC0000"/>
                </a:solidFill>
                <a:latin typeface="Proxima Nova"/>
                <a:ea typeface="Proxima Nova"/>
                <a:cs typeface="Proxima Nova"/>
                <a:sym typeface="Proxima Nova"/>
              </a:rPr>
              <a:t>●</a:t>
            </a:r>
            <a:r>
              <a:rPr lang="es" sz="1300">
                <a:solidFill>
                  <a:srgbClr val="CC0000"/>
                </a:solidFill>
                <a:latin typeface="Proxima Nova"/>
                <a:ea typeface="Proxima Nova"/>
                <a:cs typeface="Proxima Nova"/>
                <a:sym typeface="Proxima Nova"/>
              </a:rPr>
              <a:t> Seleccionamos hiperparámetros con GridSearchCV </a:t>
            </a:r>
            <a:r>
              <a:rPr lang="es" sz="1300">
                <a:solidFill>
                  <a:srgbClr val="CC0000"/>
                </a:solidFill>
                <a:latin typeface="Proxima Nova"/>
                <a:ea typeface="Proxima Nova"/>
                <a:cs typeface="Proxima Nova"/>
                <a:sym typeface="Proxima Nova"/>
              </a:rPr>
              <a:t>(score = ‘Accuracy’)</a:t>
            </a:r>
            <a:endParaRPr sz="1300">
              <a:solidFill>
                <a:srgbClr val="CC0000"/>
              </a:solidFill>
              <a:latin typeface="Proxima Nova"/>
              <a:ea typeface="Proxima Nova"/>
              <a:cs typeface="Proxima Nova"/>
              <a:sym typeface="Proxima Nova"/>
            </a:endParaRPr>
          </a:p>
          <a:p>
            <a:pPr indent="0" lvl="0" marL="0" rtl="0" algn="l">
              <a:spcBef>
                <a:spcPts val="0"/>
              </a:spcBef>
              <a:spcAft>
                <a:spcPts val="0"/>
              </a:spcAft>
              <a:buNone/>
            </a:pPr>
            <a:r>
              <a:rPr lang="es" sz="1000">
                <a:solidFill>
                  <a:srgbClr val="CC0000"/>
                </a:solidFill>
                <a:latin typeface="Proxima Nova"/>
                <a:ea typeface="Proxima Nova"/>
                <a:cs typeface="Proxima Nova"/>
                <a:sym typeface="Proxima Nova"/>
              </a:rPr>
              <a:t>●</a:t>
            </a:r>
            <a:r>
              <a:rPr lang="es" sz="1300">
                <a:solidFill>
                  <a:srgbClr val="CC0000"/>
                </a:solidFill>
                <a:latin typeface="Proxima Nova"/>
                <a:ea typeface="Proxima Nova"/>
                <a:cs typeface="Proxima Nova"/>
                <a:sym typeface="Proxima Nova"/>
              </a:rPr>
              <a:t> Desempeño en CV:</a:t>
            </a:r>
            <a:endParaRPr sz="1300">
              <a:solidFill>
                <a:srgbClr val="CC0000"/>
              </a:solidFill>
              <a:latin typeface="Proxima Nova"/>
              <a:ea typeface="Proxima Nova"/>
              <a:cs typeface="Proxima Nova"/>
              <a:sym typeface="Proxima Nova"/>
            </a:endParaRPr>
          </a:p>
        </p:txBody>
      </p:sp>
      <p:pic>
        <p:nvPicPr>
          <p:cNvPr id="130" name="Google Shape;130;p19"/>
          <p:cNvPicPr preferRelativeResize="0"/>
          <p:nvPr/>
        </p:nvPicPr>
        <p:blipFill>
          <a:blip r:embed="rId3">
            <a:alphaModFix/>
          </a:blip>
          <a:stretch>
            <a:fillRect/>
          </a:stretch>
        </p:blipFill>
        <p:spPr>
          <a:xfrm>
            <a:off x="457400" y="1171575"/>
            <a:ext cx="3552825" cy="2647950"/>
          </a:xfrm>
          <a:prstGeom prst="rect">
            <a:avLst/>
          </a:prstGeom>
          <a:noFill/>
          <a:ln>
            <a:noFill/>
          </a:ln>
        </p:spPr>
      </p:pic>
      <p:pic>
        <p:nvPicPr>
          <p:cNvPr id="131" name="Google Shape;131;p19"/>
          <p:cNvPicPr preferRelativeResize="0"/>
          <p:nvPr/>
        </p:nvPicPr>
        <p:blipFill>
          <a:blip r:embed="rId4">
            <a:alphaModFix/>
          </a:blip>
          <a:stretch>
            <a:fillRect/>
          </a:stretch>
        </p:blipFill>
        <p:spPr>
          <a:xfrm>
            <a:off x="4804225" y="1171575"/>
            <a:ext cx="3752850" cy="2647950"/>
          </a:xfrm>
          <a:prstGeom prst="rect">
            <a:avLst/>
          </a:prstGeom>
          <a:noFill/>
          <a:ln>
            <a:noFill/>
          </a:ln>
        </p:spPr>
      </p:pic>
      <p:graphicFrame>
        <p:nvGraphicFramePr>
          <p:cNvPr id="132" name="Google Shape;132;p19"/>
          <p:cNvGraphicFramePr/>
          <p:nvPr/>
        </p:nvGraphicFramePr>
        <p:xfrm>
          <a:off x="3090450" y="3693750"/>
          <a:ext cx="3000000" cy="3000000"/>
        </p:xfrm>
        <a:graphic>
          <a:graphicData uri="http://schemas.openxmlformats.org/drawingml/2006/table">
            <a:tbl>
              <a:tblPr>
                <a:noFill/>
                <a:tableStyleId>{D3ED8959-6D53-4CAD-B5AB-8AD17B9C8FD3}</a:tableStyleId>
              </a:tblPr>
              <a:tblGrid>
                <a:gridCol w="1225975"/>
                <a:gridCol w="1347925"/>
              </a:tblGrid>
              <a:tr h="318950">
                <a:tc>
                  <a:txBody>
                    <a:bodyPr/>
                    <a:lstStyle/>
                    <a:p>
                      <a:pPr indent="0" lvl="0" marL="0" rtl="0" algn="l">
                        <a:spcBef>
                          <a:spcPts val="0"/>
                        </a:spcBef>
                        <a:spcAft>
                          <a:spcPts val="0"/>
                        </a:spcAft>
                        <a:buNone/>
                      </a:pPr>
                      <a:r>
                        <a:rPr lang="es" sz="1100"/>
                        <a:t>Accuracy</a:t>
                      </a:r>
                      <a:endParaRPr sz="11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s" sz="1100"/>
                        <a:t>0.58 ± 0.01</a:t>
                      </a:r>
                      <a:endParaRPr sz="11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r h="331700">
                <a:tc>
                  <a:txBody>
                    <a:bodyPr/>
                    <a:lstStyle/>
                    <a:p>
                      <a:pPr indent="0" lvl="0" marL="0" rtl="0" algn="l">
                        <a:spcBef>
                          <a:spcPts val="0"/>
                        </a:spcBef>
                        <a:spcAft>
                          <a:spcPts val="0"/>
                        </a:spcAft>
                        <a:buNone/>
                      </a:pPr>
                      <a:r>
                        <a:rPr lang="es" sz="1100"/>
                        <a:t>F1_macro</a:t>
                      </a:r>
                      <a:endParaRPr sz="11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s" sz="1100"/>
                        <a:t>0.554 </a:t>
                      </a:r>
                      <a:r>
                        <a:rPr lang="es" sz="1100"/>
                        <a:t>± 0.009</a:t>
                      </a:r>
                      <a:endParaRPr sz="11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r h="331700">
                <a:tc>
                  <a:txBody>
                    <a:bodyPr/>
                    <a:lstStyle/>
                    <a:p>
                      <a:pPr indent="0" lvl="0" marL="0" rtl="0" algn="l">
                        <a:lnSpc>
                          <a:spcPct val="135714"/>
                        </a:lnSpc>
                        <a:spcBef>
                          <a:spcPts val="0"/>
                        </a:spcBef>
                        <a:spcAft>
                          <a:spcPts val="0"/>
                        </a:spcAft>
                        <a:buNone/>
                      </a:pPr>
                      <a:r>
                        <a:rPr lang="es" sz="1100">
                          <a:solidFill>
                            <a:schemeClr val="dk1"/>
                          </a:solidFill>
                          <a:highlight>
                            <a:srgbClr val="FFFFFE"/>
                          </a:highlight>
                        </a:rPr>
                        <a:t>Recall_macro</a:t>
                      </a:r>
                      <a:endParaRPr sz="11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s" sz="1100"/>
                        <a:t>0.54 </a:t>
                      </a:r>
                      <a:r>
                        <a:rPr lang="es" sz="1100"/>
                        <a:t>± 0.01</a:t>
                      </a:r>
                      <a:endParaRPr sz="11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r h="303600">
                <a:tc>
                  <a:txBody>
                    <a:bodyPr/>
                    <a:lstStyle/>
                    <a:p>
                      <a:pPr indent="0" lvl="0" marL="0" rtl="0" algn="l">
                        <a:lnSpc>
                          <a:spcPct val="135714"/>
                        </a:lnSpc>
                        <a:spcBef>
                          <a:spcPts val="0"/>
                        </a:spcBef>
                        <a:spcAft>
                          <a:spcPts val="0"/>
                        </a:spcAft>
                        <a:buNone/>
                      </a:pPr>
                      <a:r>
                        <a:rPr lang="es" sz="1100">
                          <a:solidFill>
                            <a:schemeClr val="dk1"/>
                          </a:solidFill>
                          <a:highlight>
                            <a:srgbClr val="FFFFFE"/>
                          </a:highlight>
                        </a:rPr>
                        <a:t>Precision_macro</a:t>
                      </a:r>
                      <a:endParaRPr sz="1100">
                        <a:solidFill>
                          <a:schemeClr val="dk1"/>
                        </a:solidFill>
                        <a:highlight>
                          <a:srgbClr val="FFFFFE"/>
                        </a:highlight>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s" sz="1100"/>
                        <a:t>0.57 </a:t>
                      </a:r>
                      <a:r>
                        <a:rPr lang="es" sz="1100"/>
                        <a:t> ±</a:t>
                      </a:r>
                      <a:r>
                        <a:rPr lang="es" sz="1100"/>
                        <a:t> 0.01</a:t>
                      </a:r>
                      <a:endParaRPr sz="11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311700" y="64025"/>
            <a:ext cx="8520600" cy="496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5000"/>
              <a:buNone/>
            </a:pPr>
            <a:r>
              <a:rPr lang="es" sz="2200"/>
              <a:t>Un modelo mejor</a:t>
            </a:r>
            <a:r>
              <a:rPr lang="es" sz="2200"/>
              <a:t>: K</a:t>
            </a:r>
            <a:r>
              <a:rPr lang="es" sz="2200">
                <a:latin typeface="Arial"/>
                <a:ea typeface="Arial"/>
                <a:cs typeface="Arial"/>
                <a:sym typeface="Arial"/>
              </a:rPr>
              <a:t>-</a:t>
            </a:r>
            <a:r>
              <a:rPr lang="es" sz="2200">
                <a:solidFill>
                  <a:srgbClr val="000000"/>
                </a:solidFill>
                <a:highlight>
                  <a:srgbClr val="FFFFFE"/>
                </a:highlight>
                <a:latin typeface="Arial"/>
                <a:ea typeface="Arial"/>
                <a:cs typeface="Arial"/>
                <a:sym typeface="Arial"/>
              </a:rPr>
              <a:t>Neighbors Classifier</a:t>
            </a:r>
            <a:endParaRPr sz="2200">
              <a:solidFill>
                <a:srgbClr val="000000"/>
              </a:solidFill>
              <a:highlight>
                <a:srgbClr val="FFFFFE"/>
              </a:highlight>
              <a:latin typeface="Arial"/>
              <a:ea typeface="Arial"/>
              <a:cs typeface="Arial"/>
              <a:sym typeface="Arial"/>
            </a:endParaRPr>
          </a:p>
          <a:p>
            <a:pPr indent="0" lvl="0" marL="0" rtl="0" algn="l">
              <a:spcBef>
                <a:spcPts val="0"/>
              </a:spcBef>
              <a:spcAft>
                <a:spcPts val="0"/>
              </a:spcAft>
              <a:buSzPct val="49009"/>
              <a:buNone/>
            </a:pPr>
            <a:r>
              <a:t/>
            </a:r>
            <a:endParaRPr sz="2020"/>
          </a:p>
        </p:txBody>
      </p:sp>
      <p:sp>
        <p:nvSpPr>
          <p:cNvPr id="138" name="Google Shape;138;p20"/>
          <p:cNvSpPr txBox="1"/>
          <p:nvPr/>
        </p:nvSpPr>
        <p:spPr>
          <a:xfrm>
            <a:off x="311700" y="484325"/>
            <a:ext cx="75207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rgbClr val="CC0000"/>
                </a:solidFill>
                <a:latin typeface="Proxima Nova"/>
                <a:ea typeface="Proxima Nova"/>
                <a:cs typeface="Proxima Nova"/>
                <a:sym typeface="Proxima Nova"/>
              </a:rPr>
              <a:t>●</a:t>
            </a:r>
            <a:r>
              <a:rPr lang="es" sz="1300">
                <a:solidFill>
                  <a:srgbClr val="CC0000"/>
                </a:solidFill>
                <a:latin typeface="Proxima Nova"/>
                <a:ea typeface="Proxima Nova"/>
                <a:cs typeface="Proxima Nova"/>
                <a:sym typeface="Proxima Nova"/>
              </a:rPr>
              <a:t> Seleccionamos  hiperparámetros con GridSearchCV (score = ‘Accuracy’)</a:t>
            </a:r>
            <a:endParaRPr sz="1300">
              <a:solidFill>
                <a:srgbClr val="CC0000"/>
              </a:solidFill>
              <a:latin typeface="Proxima Nova"/>
              <a:ea typeface="Proxima Nova"/>
              <a:cs typeface="Proxima Nova"/>
              <a:sym typeface="Proxima Nova"/>
            </a:endParaRPr>
          </a:p>
          <a:p>
            <a:pPr indent="0" lvl="0" marL="0" rtl="0" algn="l">
              <a:spcBef>
                <a:spcPts val="0"/>
              </a:spcBef>
              <a:spcAft>
                <a:spcPts val="0"/>
              </a:spcAft>
              <a:buNone/>
            </a:pPr>
            <a:r>
              <a:rPr lang="es" sz="1000">
                <a:solidFill>
                  <a:srgbClr val="CC0000"/>
                </a:solidFill>
                <a:latin typeface="Proxima Nova"/>
                <a:ea typeface="Proxima Nova"/>
                <a:cs typeface="Proxima Nova"/>
                <a:sym typeface="Proxima Nova"/>
              </a:rPr>
              <a:t>●</a:t>
            </a:r>
            <a:r>
              <a:rPr lang="es" sz="1300">
                <a:solidFill>
                  <a:srgbClr val="CC0000"/>
                </a:solidFill>
                <a:latin typeface="Proxima Nova"/>
                <a:ea typeface="Proxima Nova"/>
                <a:cs typeface="Proxima Nova"/>
                <a:sym typeface="Proxima Nova"/>
              </a:rPr>
              <a:t> Desempeño en CV:</a:t>
            </a:r>
            <a:endParaRPr sz="1300">
              <a:solidFill>
                <a:srgbClr val="CC0000"/>
              </a:solidFill>
              <a:latin typeface="Proxima Nova"/>
              <a:ea typeface="Proxima Nova"/>
              <a:cs typeface="Proxima Nova"/>
              <a:sym typeface="Proxima Nova"/>
            </a:endParaRPr>
          </a:p>
        </p:txBody>
      </p:sp>
      <p:graphicFrame>
        <p:nvGraphicFramePr>
          <p:cNvPr id="139" name="Google Shape;139;p20"/>
          <p:cNvGraphicFramePr/>
          <p:nvPr/>
        </p:nvGraphicFramePr>
        <p:xfrm>
          <a:off x="3090450" y="3617550"/>
          <a:ext cx="3000000" cy="3000000"/>
        </p:xfrm>
        <a:graphic>
          <a:graphicData uri="http://schemas.openxmlformats.org/drawingml/2006/table">
            <a:tbl>
              <a:tblPr>
                <a:noFill/>
                <a:tableStyleId>{D3ED8959-6D53-4CAD-B5AB-8AD17B9C8FD3}</a:tableStyleId>
              </a:tblPr>
              <a:tblGrid>
                <a:gridCol w="1225975"/>
                <a:gridCol w="1347925"/>
              </a:tblGrid>
              <a:tr h="318950">
                <a:tc>
                  <a:txBody>
                    <a:bodyPr/>
                    <a:lstStyle/>
                    <a:p>
                      <a:pPr indent="0" lvl="0" marL="0" rtl="0" algn="l">
                        <a:spcBef>
                          <a:spcPts val="0"/>
                        </a:spcBef>
                        <a:spcAft>
                          <a:spcPts val="0"/>
                        </a:spcAft>
                        <a:buNone/>
                      </a:pPr>
                      <a:r>
                        <a:rPr lang="es" sz="1100"/>
                        <a:t>Accuracy</a:t>
                      </a:r>
                      <a:endParaRPr sz="11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s" sz="1100"/>
                        <a:t>0.69 ± 0.02</a:t>
                      </a:r>
                      <a:endParaRPr sz="11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r h="331700">
                <a:tc>
                  <a:txBody>
                    <a:bodyPr/>
                    <a:lstStyle/>
                    <a:p>
                      <a:pPr indent="0" lvl="0" marL="0" rtl="0" algn="l">
                        <a:spcBef>
                          <a:spcPts val="0"/>
                        </a:spcBef>
                        <a:spcAft>
                          <a:spcPts val="0"/>
                        </a:spcAft>
                        <a:buNone/>
                      </a:pPr>
                      <a:r>
                        <a:rPr lang="es" sz="1100"/>
                        <a:t>F1_macro</a:t>
                      </a:r>
                      <a:endParaRPr sz="11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s" sz="1100"/>
                        <a:t>0.68 ± 0.01</a:t>
                      </a:r>
                      <a:endParaRPr sz="11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r h="331700">
                <a:tc>
                  <a:txBody>
                    <a:bodyPr/>
                    <a:lstStyle/>
                    <a:p>
                      <a:pPr indent="0" lvl="0" marL="0" rtl="0" algn="l">
                        <a:lnSpc>
                          <a:spcPct val="135714"/>
                        </a:lnSpc>
                        <a:spcBef>
                          <a:spcPts val="0"/>
                        </a:spcBef>
                        <a:spcAft>
                          <a:spcPts val="0"/>
                        </a:spcAft>
                        <a:buNone/>
                      </a:pPr>
                      <a:r>
                        <a:rPr lang="es" sz="1100">
                          <a:solidFill>
                            <a:schemeClr val="dk1"/>
                          </a:solidFill>
                          <a:highlight>
                            <a:srgbClr val="FFFFFE"/>
                          </a:highlight>
                        </a:rPr>
                        <a:t>Recall_macro</a:t>
                      </a:r>
                      <a:endParaRPr sz="11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s" sz="1100"/>
                        <a:t>0.67 ± 0.01</a:t>
                      </a:r>
                      <a:endParaRPr sz="11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r h="303600">
                <a:tc>
                  <a:txBody>
                    <a:bodyPr/>
                    <a:lstStyle/>
                    <a:p>
                      <a:pPr indent="0" lvl="0" marL="0" rtl="0" algn="l">
                        <a:lnSpc>
                          <a:spcPct val="135714"/>
                        </a:lnSpc>
                        <a:spcBef>
                          <a:spcPts val="0"/>
                        </a:spcBef>
                        <a:spcAft>
                          <a:spcPts val="0"/>
                        </a:spcAft>
                        <a:buNone/>
                      </a:pPr>
                      <a:r>
                        <a:rPr lang="es" sz="1100">
                          <a:solidFill>
                            <a:schemeClr val="dk1"/>
                          </a:solidFill>
                          <a:highlight>
                            <a:srgbClr val="FFFFFE"/>
                          </a:highlight>
                        </a:rPr>
                        <a:t>Precision_macro</a:t>
                      </a:r>
                      <a:endParaRPr sz="1100">
                        <a:solidFill>
                          <a:schemeClr val="dk1"/>
                        </a:solidFill>
                        <a:highlight>
                          <a:srgbClr val="FFFFFE"/>
                        </a:highlight>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s" sz="1100"/>
                        <a:t>0.69  ± 0.01</a:t>
                      </a:r>
                      <a:endParaRPr sz="11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bl>
          </a:graphicData>
        </a:graphic>
      </p:graphicFrame>
      <p:pic>
        <p:nvPicPr>
          <p:cNvPr id="140" name="Google Shape;140;p20"/>
          <p:cNvPicPr preferRelativeResize="0"/>
          <p:nvPr/>
        </p:nvPicPr>
        <p:blipFill>
          <a:blip r:embed="rId3">
            <a:alphaModFix/>
          </a:blip>
          <a:stretch>
            <a:fillRect/>
          </a:stretch>
        </p:blipFill>
        <p:spPr>
          <a:xfrm>
            <a:off x="478225" y="1054585"/>
            <a:ext cx="3402950" cy="2536240"/>
          </a:xfrm>
          <a:prstGeom prst="rect">
            <a:avLst/>
          </a:prstGeom>
          <a:noFill/>
          <a:ln>
            <a:noFill/>
          </a:ln>
        </p:spPr>
      </p:pic>
      <p:pic>
        <p:nvPicPr>
          <p:cNvPr id="141" name="Google Shape;141;p20"/>
          <p:cNvPicPr preferRelativeResize="0"/>
          <p:nvPr/>
        </p:nvPicPr>
        <p:blipFill>
          <a:blip r:embed="rId4">
            <a:alphaModFix/>
          </a:blip>
          <a:stretch>
            <a:fillRect/>
          </a:stretch>
        </p:blipFill>
        <p:spPr>
          <a:xfrm>
            <a:off x="4950725" y="1054575"/>
            <a:ext cx="3632451" cy="2562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311700" y="64025"/>
            <a:ext cx="8520600" cy="496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5000"/>
              <a:buNone/>
            </a:pPr>
            <a:r>
              <a:rPr lang="es" sz="2200"/>
              <a:t>¿El mejor modelo del mundo mundial?</a:t>
            </a:r>
            <a:r>
              <a:rPr lang="es" sz="2200"/>
              <a:t>: Random Forest</a:t>
            </a:r>
            <a:endParaRPr sz="2200">
              <a:solidFill>
                <a:srgbClr val="000000"/>
              </a:solidFill>
              <a:highlight>
                <a:srgbClr val="FFFFFE"/>
              </a:highlight>
              <a:latin typeface="Arial"/>
              <a:ea typeface="Arial"/>
              <a:cs typeface="Arial"/>
              <a:sym typeface="Arial"/>
            </a:endParaRPr>
          </a:p>
          <a:p>
            <a:pPr indent="0" lvl="0" marL="0" rtl="0" algn="l">
              <a:spcBef>
                <a:spcPts val="0"/>
              </a:spcBef>
              <a:spcAft>
                <a:spcPts val="0"/>
              </a:spcAft>
              <a:buSzPct val="49009"/>
              <a:buNone/>
            </a:pPr>
            <a:r>
              <a:t/>
            </a:r>
            <a:endParaRPr sz="2020"/>
          </a:p>
        </p:txBody>
      </p:sp>
      <p:sp>
        <p:nvSpPr>
          <p:cNvPr id="147" name="Google Shape;147;p21"/>
          <p:cNvSpPr txBox="1"/>
          <p:nvPr/>
        </p:nvSpPr>
        <p:spPr>
          <a:xfrm>
            <a:off x="311700" y="484325"/>
            <a:ext cx="75207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rgbClr val="CC0000"/>
                </a:solidFill>
                <a:latin typeface="Proxima Nova"/>
                <a:ea typeface="Proxima Nova"/>
                <a:cs typeface="Proxima Nova"/>
                <a:sym typeface="Proxima Nova"/>
              </a:rPr>
              <a:t>●</a:t>
            </a:r>
            <a:r>
              <a:rPr lang="es" sz="1300">
                <a:solidFill>
                  <a:srgbClr val="CC0000"/>
                </a:solidFill>
                <a:latin typeface="Proxima Nova"/>
                <a:ea typeface="Proxima Nova"/>
                <a:cs typeface="Proxima Nova"/>
                <a:sym typeface="Proxima Nova"/>
              </a:rPr>
              <a:t> Seleccionamos  hiperparámetros con RandomizedSearchCV (score = ‘Accuracy’)</a:t>
            </a:r>
            <a:endParaRPr sz="1300">
              <a:solidFill>
                <a:srgbClr val="CC0000"/>
              </a:solidFill>
              <a:latin typeface="Proxima Nova"/>
              <a:ea typeface="Proxima Nova"/>
              <a:cs typeface="Proxima Nova"/>
              <a:sym typeface="Proxima Nova"/>
            </a:endParaRPr>
          </a:p>
          <a:p>
            <a:pPr indent="0" lvl="0" marL="0" rtl="0" algn="l">
              <a:spcBef>
                <a:spcPts val="0"/>
              </a:spcBef>
              <a:spcAft>
                <a:spcPts val="0"/>
              </a:spcAft>
              <a:buNone/>
            </a:pPr>
            <a:r>
              <a:rPr lang="es" sz="1000">
                <a:solidFill>
                  <a:srgbClr val="CC0000"/>
                </a:solidFill>
                <a:latin typeface="Proxima Nova"/>
                <a:ea typeface="Proxima Nova"/>
                <a:cs typeface="Proxima Nova"/>
                <a:sym typeface="Proxima Nova"/>
              </a:rPr>
              <a:t>●</a:t>
            </a:r>
            <a:r>
              <a:rPr lang="es" sz="1300">
                <a:solidFill>
                  <a:srgbClr val="CC0000"/>
                </a:solidFill>
                <a:latin typeface="Proxima Nova"/>
                <a:ea typeface="Proxima Nova"/>
                <a:cs typeface="Proxima Nova"/>
                <a:sym typeface="Proxima Nova"/>
              </a:rPr>
              <a:t> Desempeño en CV:</a:t>
            </a:r>
            <a:endParaRPr sz="1300">
              <a:solidFill>
                <a:srgbClr val="CC0000"/>
              </a:solidFill>
              <a:latin typeface="Proxima Nova"/>
              <a:ea typeface="Proxima Nova"/>
              <a:cs typeface="Proxima Nova"/>
              <a:sym typeface="Proxima Nova"/>
            </a:endParaRPr>
          </a:p>
        </p:txBody>
      </p:sp>
      <p:graphicFrame>
        <p:nvGraphicFramePr>
          <p:cNvPr id="148" name="Google Shape;148;p21"/>
          <p:cNvGraphicFramePr/>
          <p:nvPr/>
        </p:nvGraphicFramePr>
        <p:xfrm>
          <a:off x="3090450" y="3617550"/>
          <a:ext cx="3000000" cy="3000000"/>
        </p:xfrm>
        <a:graphic>
          <a:graphicData uri="http://schemas.openxmlformats.org/drawingml/2006/table">
            <a:tbl>
              <a:tblPr>
                <a:noFill/>
                <a:tableStyleId>{D3ED8959-6D53-4CAD-B5AB-8AD17B9C8FD3}</a:tableStyleId>
              </a:tblPr>
              <a:tblGrid>
                <a:gridCol w="1225975"/>
                <a:gridCol w="1347925"/>
              </a:tblGrid>
              <a:tr h="318950">
                <a:tc>
                  <a:txBody>
                    <a:bodyPr/>
                    <a:lstStyle/>
                    <a:p>
                      <a:pPr indent="0" lvl="0" marL="0" rtl="0" algn="l">
                        <a:spcBef>
                          <a:spcPts val="0"/>
                        </a:spcBef>
                        <a:spcAft>
                          <a:spcPts val="0"/>
                        </a:spcAft>
                        <a:buNone/>
                      </a:pPr>
                      <a:r>
                        <a:rPr lang="es" sz="1100"/>
                        <a:t>Accuracy</a:t>
                      </a:r>
                      <a:endParaRPr sz="11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s" sz="1100"/>
                        <a:t>0.705 ± 0.008</a:t>
                      </a:r>
                      <a:endParaRPr sz="11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r h="331700">
                <a:tc>
                  <a:txBody>
                    <a:bodyPr/>
                    <a:lstStyle/>
                    <a:p>
                      <a:pPr indent="0" lvl="0" marL="0" rtl="0" algn="l">
                        <a:spcBef>
                          <a:spcPts val="0"/>
                        </a:spcBef>
                        <a:spcAft>
                          <a:spcPts val="0"/>
                        </a:spcAft>
                        <a:buNone/>
                      </a:pPr>
                      <a:r>
                        <a:rPr lang="es" sz="1100"/>
                        <a:t>F1_macro</a:t>
                      </a:r>
                      <a:endParaRPr sz="11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s" sz="1100"/>
                        <a:t>0.70 ± 0.01</a:t>
                      </a:r>
                      <a:endParaRPr sz="11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r h="331700">
                <a:tc>
                  <a:txBody>
                    <a:bodyPr/>
                    <a:lstStyle/>
                    <a:p>
                      <a:pPr indent="0" lvl="0" marL="0" rtl="0" algn="l">
                        <a:lnSpc>
                          <a:spcPct val="135714"/>
                        </a:lnSpc>
                        <a:spcBef>
                          <a:spcPts val="0"/>
                        </a:spcBef>
                        <a:spcAft>
                          <a:spcPts val="0"/>
                        </a:spcAft>
                        <a:buNone/>
                      </a:pPr>
                      <a:r>
                        <a:rPr lang="es" sz="1100">
                          <a:solidFill>
                            <a:schemeClr val="dk1"/>
                          </a:solidFill>
                          <a:highlight>
                            <a:srgbClr val="FFFFFE"/>
                          </a:highlight>
                        </a:rPr>
                        <a:t>Recall_macro</a:t>
                      </a:r>
                      <a:endParaRPr sz="11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s" sz="1100"/>
                        <a:t>0.68 ± 0.01</a:t>
                      </a:r>
                      <a:endParaRPr sz="11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r h="303600">
                <a:tc>
                  <a:txBody>
                    <a:bodyPr/>
                    <a:lstStyle/>
                    <a:p>
                      <a:pPr indent="0" lvl="0" marL="0" rtl="0" algn="l">
                        <a:lnSpc>
                          <a:spcPct val="135714"/>
                        </a:lnSpc>
                        <a:spcBef>
                          <a:spcPts val="0"/>
                        </a:spcBef>
                        <a:spcAft>
                          <a:spcPts val="0"/>
                        </a:spcAft>
                        <a:buNone/>
                      </a:pPr>
                      <a:r>
                        <a:rPr lang="es" sz="1100">
                          <a:solidFill>
                            <a:schemeClr val="dk1"/>
                          </a:solidFill>
                          <a:highlight>
                            <a:srgbClr val="FFFFFE"/>
                          </a:highlight>
                        </a:rPr>
                        <a:t>Precision_macro</a:t>
                      </a:r>
                      <a:endParaRPr sz="1100">
                        <a:solidFill>
                          <a:schemeClr val="dk1"/>
                        </a:solidFill>
                        <a:highlight>
                          <a:srgbClr val="FFFFFE"/>
                        </a:highlight>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s" sz="1100"/>
                        <a:t>0.721  ± 0.009</a:t>
                      </a:r>
                      <a:endParaRPr sz="11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bl>
          </a:graphicData>
        </a:graphic>
      </p:graphicFrame>
      <p:pic>
        <p:nvPicPr>
          <p:cNvPr id="149" name="Google Shape;149;p21"/>
          <p:cNvPicPr preferRelativeResize="0"/>
          <p:nvPr/>
        </p:nvPicPr>
        <p:blipFill>
          <a:blip r:embed="rId3">
            <a:alphaModFix/>
          </a:blip>
          <a:stretch>
            <a:fillRect/>
          </a:stretch>
        </p:blipFill>
        <p:spPr>
          <a:xfrm>
            <a:off x="464100" y="976625"/>
            <a:ext cx="3543400" cy="2640925"/>
          </a:xfrm>
          <a:prstGeom prst="rect">
            <a:avLst/>
          </a:prstGeom>
          <a:noFill/>
          <a:ln>
            <a:noFill/>
          </a:ln>
        </p:spPr>
      </p:pic>
      <p:pic>
        <p:nvPicPr>
          <p:cNvPr id="150" name="Google Shape;150;p21"/>
          <p:cNvPicPr preferRelativeResize="0"/>
          <p:nvPr/>
        </p:nvPicPr>
        <p:blipFill>
          <a:blip r:embed="rId4">
            <a:alphaModFix/>
          </a:blip>
          <a:stretch>
            <a:fillRect/>
          </a:stretch>
        </p:blipFill>
        <p:spPr>
          <a:xfrm>
            <a:off x="5187950" y="933526"/>
            <a:ext cx="3611489" cy="2548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