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Barlow Bold" panose="020B0604020202020204" charset="0"/>
      <p:regular r:id="rId10"/>
    </p:embeddedFont>
    <p:embeddedFont>
      <p:font typeface="Montserrat" panose="00000500000000000000" pitchFamily="2" charset="0"/>
      <p:regular r:id="rId11"/>
    </p:embeddedFont>
    <p:embeddedFont>
      <p:font typeface="Montserrat Semi-Bold" panose="020B0604020202020204" charset="0"/>
      <p:regular r:id="rId12"/>
    </p:embeddedFont>
    <p:embeddedFont>
      <p:font typeface="Montserrat Ultra-Bold" panose="020B0604020202020204" charset="0"/>
      <p:regular r:id="rId13"/>
    </p:embeddedFont>
    <p:embeddedFont>
      <p:font typeface="Muli Bold" panose="020B0604020202020204" charset="0"/>
      <p:regular r:id="rId14"/>
    </p:embeddedFont>
    <p:embeddedFont>
      <p:font typeface="Poppins" panose="00000500000000000000" pitchFamily="2" charset="0"/>
      <p:regular r:id="rId15"/>
    </p:embeddedFont>
    <p:embeddedFont>
      <p:font typeface="Poppins Semi-Bold" panose="020B0604020202020204" charset="0"/>
      <p:regular r:id="rId16"/>
    </p:embeddedFont>
    <p:embeddedFont>
      <p:font typeface="TT Ramillas" panose="020B0604020202020204" charset="0"/>
      <p:regular r:id="rId17"/>
    </p:embeddedFont>
    <p:embeddedFont>
      <p:font typeface="TT Ramillas Bold Italics" panose="020B0604020202020204" charset="0"/>
      <p:regular r:id="rId18"/>
    </p:embeddedFont>
    <p:embeddedFont>
      <p:font typeface="TT Ramillas Italics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6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ustín Philippeaux" userId="f0323b93131496e5" providerId="LiveId" clId="{080EB744-CCCB-47F8-B854-BF449E5C8E86}"/>
    <pc:docChg chg="undo custSel modSld">
      <pc:chgData name="Agustín Philippeaux" userId="f0323b93131496e5" providerId="LiveId" clId="{080EB744-CCCB-47F8-B854-BF449E5C8E86}" dt="2024-03-07T15:20:59.138" v="50"/>
      <pc:docMkLst>
        <pc:docMk/>
      </pc:docMkLst>
      <pc:sldChg chg="modSp mod">
        <pc:chgData name="Agustín Philippeaux" userId="f0323b93131496e5" providerId="LiveId" clId="{080EB744-CCCB-47F8-B854-BF449E5C8E86}" dt="2024-03-07T15:20:59.138" v="50"/>
        <pc:sldMkLst>
          <pc:docMk/>
          <pc:sldMk cId="0" sldId="256"/>
        </pc:sldMkLst>
        <pc:spChg chg="mod">
          <ac:chgData name="Agustín Philippeaux" userId="f0323b93131496e5" providerId="LiveId" clId="{080EB744-CCCB-47F8-B854-BF449E5C8E86}" dt="2024-03-07T15:20:59.138" v="50"/>
          <ac:spMkLst>
            <pc:docMk/>
            <pc:sldMk cId="0" sldId="256"/>
            <ac:spMk id="11" creationId="{00000000-0000-0000-0000-000000000000}"/>
          </ac:spMkLst>
        </pc:spChg>
        <pc:grpChg chg="mod">
          <ac:chgData name="Agustín Philippeaux" userId="f0323b93131496e5" providerId="LiveId" clId="{080EB744-CCCB-47F8-B854-BF449E5C8E86}" dt="2024-03-07T15:19:46.530" v="30" actId="1076"/>
          <ac:grpSpMkLst>
            <pc:docMk/>
            <pc:sldMk cId="0" sldId="256"/>
            <ac:grpSpMk id="3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05329" y="3000576"/>
            <a:ext cx="12077341" cy="2963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614"/>
              </a:lnSpc>
            </a:pPr>
            <a:r>
              <a:rPr lang="en-US" sz="10187" dirty="0">
                <a:solidFill>
                  <a:srgbClr val="F5F3F3"/>
                </a:solidFill>
                <a:latin typeface="TT Ramillas"/>
              </a:rPr>
              <a:t>ELEVADORES NEUMÁTICOS  SA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345086" y="6134100"/>
            <a:ext cx="7582872" cy="4012149"/>
            <a:chOff x="0" y="0"/>
            <a:chExt cx="2690284" cy="9920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90284" cy="992053"/>
            </a:xfrm>
            <a:custGeom>
              <a:avLst/>
              <a:gdLst/>
              <a:ahLst/>
              <a:cxnLst/>
              <a:rect l="l" t="t" r="r" b="b"/>
              <a:pathLst>
                <a:path w="2690284" h="992053">
                  <a:moveTo>
                    <a:pt x="0" y="0"/>
                  </a:moveTo>
                  <a:lnTo>
                    <a:pt x="2690284" y="0"/>
                  </a:lnTo>
                  <a:lnTo>
                    <a:pt x="2690284" y="992053"/>
                  </a:lnTo>
                  <a:lnTo>
                    <a:pt x="0" y="992053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690284" cy="10301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12297" y="6743544"/>
            <a:ext cx="2339986" cy="3677778"/>
          </a:xfrm>
          <a:custGeom>
            <a:avLst/>
            <a:gdLst/>
            <a:ahLst/>
            <a:cxnLst/>
            <a:rect l="l" t="t" r="r" b="b"/>
            <a:pathLst>
              <a:path w="2339986" h="3677778">
                <a:moveTo>
                  <a:pt x="0" y="0"/>
                </a:moveTo>
                <a:lnTo>
                  <a:pt x="2339986" y="0"/>
                </a:lnTo>
                <a:lnTo>
                  <a:pt x="2339986" y="3677778"/>
                </a:lnTo>
                <a:lnTo>
                  <a:pt x="0" y="36777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7" name="Freeform 7"/>
          <p:cNvSpPr/>
          <p:nvPr/>
        </p:nvSpPr>
        <p:spPr>
          <a:xfrm rot="-10800000">
            <a:off x="1676400" y="9071066"/>
            <a:ext cx="2304584" cy="1760126"/>
          </a:xfrm>
          <a:custGeom>
            <a:avLst/>
            <a:gdLst/>
            <a:ahLst/>
            <a:cxnLst/>
            <a:rect l="l" t="t" r="r" b="b"/>
            <a:pathLst>
              <a:path w="2304584" h="1760126">
                <a:moveTo>
                  <a:pt x="0" y="0"/>
                </a:moveTo>
                <a:lnTo>
                  <a:pt x="2304583" y="0"/>
                </a:lnTo>
                <a:lnTo>
                  <a:pt x="2304583" y="1760125"/>
                </a:lnTo>
                <a:lnTo>
                  <a:pt x="0" y="1760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8" name="Freeform 8"/>
          <p:cNvSpPr/>
          <p:nvPr/>
        </p:nvSpPr>
        <p:spPr>
          <a:xfrm rot="-10800000">
            <a:off x="15470036" y="-85725"/>
            <a:ext cx="2339986" cy="3677778"/>
          </a:xfrm>
          <a:custGeom>
            <a:avLst/>
            <a:gdLst/>
            <a:ahLst/>
            <a:cxnLst/>
            <a:rect l="l" t="t" r="r" b="b"/>
            <a:pathLst>
              <a:path w="2339986" h="3677778">
                <a:moveTo>
                  <a:pt x="0" y="0"/>
                </a:moveTo>
                <a:lnTo>
                  <a:pt x="2339986" y="0"/>
                </a:lnTo>
                <a:lnTo>
                  <a:pt x="2339986" y="3677778"/>
                </a:lnTo>
                <a:lnTo>
                  <a:pt x="0" y="36777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9" name="Freeform 9"/>
          <p:cNvSpPr/>
          <p:nvPr/>
        </p:nvSpPr>
        <p:spPr>
          <a:xfrm>
            <a:off x="14086005" y="-6962"/>
            <a:ext cx="2304584" cy="1760126"/>
          </a:xfrm>
          <a:custGeom>
            <a:avLst/>
            <a:gdLst/>
            <a:ahLst/>
            <a:cxnLst/>
            <a:rect l="l" t="t" r="r" b="b"/>
            <a:pathLst>
              <a:path w="2304584" h="1760126">
                <a:moveTo>
                  <a:pt x="0" y="0"/>
                </a:moveTo>
                <a:lnTo>
                  <a:pt x="2304584" y="0"/>
                </a:lnTo>
                <a:lnTo>
                  <a:pt x="2304584" y="1760126"/>
                </a:lnTo>
                <a:lnTo>
                  <a:pt x="0" y="1760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10" name="Freeform 10"/>
          <p:cNvSpPr/>
          <p:nvPr/>
        </p:nvSpPr>
        <p:spPr>
          <a:xfrm>
            <a:off x="14144369" y="8469828"/>
            <a:ext cx="3607289" cy="1817172"/>
          </a:xfrm>
          <a:custGeom>
            <a:avLst/>
            <a:gdLst/>
            <a:ahLst/>
            <a:cxnLst/>
            <a:rect l="l" t="t" r="r" b="b"/>
            <a:pathLst>
              <a:path w="3607289" h="1817172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11" name="TextBox 11"/>
          <p:cNvSpPr txBox="1"/>
          <p:nvPr/>
        </p:nvSpPr>
        <p:spPr>
          <a:xfrm>
            <a:off x="3442314" y="6600203"/>
            <a:ext cx="11403371" cy="5003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71"/>
              </a:lnSpc>
            </a:pPr>
            <a:r>
              <a:rPr lang="en-US" sz="3479" dirty="0">
                <a:solidFill>
                  <a:srgbClr val="094C69"/>
                </a:solidFill>
                <a:latin typeface="TT Ramillas Bold Italics"/>
              </a:rPr>
              <a:t>Team 8:</a:t>
            </a:r>
          </a:p>
          <a:p>
            <a:pPr algn="ctr">
              <a:lnSpc>
                <a:spcPts val="4871"/>
              </a:lnSpc>
            </a:pPr>
            <a:r>
              <a:rPr lang="en-US" sz="3479" dirty="0">
                <a:solidFill>
                  <a:srgbClr val="094C69"/>
                </a:solidFill>
                <a:latin typeface="TT Ramillas Italics"/>
              </a:rPr>
              <a:t>Kate Johnson</a:t>
            </a:r>
          </a:p>
          <a:p>
            <a:pPr algn="ctr">
              <a:lnSpc>
                <a:spcPts val="4871"/>
              </a:lnSpc>
            </a:pPr>
            <a:r>
              <a:rPr lang="en-US" sz="3479" dirty="0">
                <a:solidFill>
                  <a:srgbClr val="094C69"/>
                </a:solidFill>
                <a:latin typeface="TT Ramillas Italics"/>
              </a:rPr>
              <a:t>Robert Sorensen</a:t>
            </a:r>
          </a:p>
          <a:p>
            <a:pPr algn="ctr">
              <a:lnSpc>
                <a:spcPts val="4871"/>
              </a:lnSpc>
            </a:pPr>
            <a:r>
              <a:rPr lang="en-US" sz="3479" dirty="0">
                <a:solidFill>
                  <a:srgbClr val="094C69"/>
                </a:solidFill>
                <a:latin typeface="TT Ramillas Italics"/>
              </a:rPr>
              <a:t>Sebastián </a:t>
            </a:r>
            <a:r>
              <a:rPr lang="en-US" sz="3479" dirty="0" err="1">
                <a:solidFill>
                  <a:srgbClr val="094C69"/>
                </a:solidFill>
                <a:latin typeface="TT Ramillas Italics"/>
              </a:rPr>
              <a:t>Wasinger</a:t>
            </a:r>
            <a:endParaRPr lang="en-US" sz="3479" dirty="0">
              <a:solidFill>
                <a:srgbClr val="094C69"/>
              </a:solidFill>
              <a:latin typeface="TT Ramillas Italics"/>
            </a:endParaRPr>
          </a:p>
          <a:p>
            <a:pPr algn="ctr">
              <a:lnSpc>
                <a:spcPts val="4871"/>
              </a:lnSpc>
            </a:pPr>
            <a:r>
              <a:rPr lang="en-US" sz="3479" dirty="0">
                <a:solidFill>
                  <a:srgbClr val="094C69"/>
                </a:solidFill>
                <a:latin typeface="TT Ramillas Italics"/>
              </a:rPr>
              <a:t>Agustín Philippeaux</a:t>
            </a:r>
          </a:p>
          <a:p>
            <a:pPr algn="ctr">
              <a:lnSpc>
                <a:spcPts val="4871"/>
              </a:lnSpc>
            </a:pPr>
            <a:endParaRPr lang="en-US" sz="3479" dirty="0">
              <a:solidFill>
                <a:srgbClr val="094C69"/>
              </a:solidFill>
              <a:latin typeface="TT Ramillas Italics"/>
            </a:endParaRPr>
          </a:p>
          <a:p>
            <a:pPr algn="ctr">
              <a:lnSpc>
                <a:spcPts val="4871"/>
              </a:lnSpc>
            </a:pPr>
            <a:endParaRPr lang="en-US" sz="3479" dirty="0">
              <a:solidFill>
                <a:srgbClr val="094C69"/>
              </a:solidFill>
              <a:latin typeface="TT Ramillas Italics"/>
            </a:endParaRPr>
          </a:p>
          <a:p>
            <a:pPr algn="ctr">
              <a:lnSpc>
                <a:spcPts val="4871"/>
              </a:lnSpc>
              <a:spcBef>
                <a:spcPct val="0"/>
              </a:spcBef>
            </a:pPr>
            <a:endParaRPr lang="en-US" sz="3479" dirty="0">
              <a:solidFill>
                <a:srgbClr val="094C69"/>
              </a:solidFill>
              <a:latin typeface="TT Ramillas Italics"/>
            </a:endParaRPr>
          </a:p>
        </p:txBody>
      </p:sp>
      <p:sp>
        <p:nvSpPr>
          <p:cNvPr id="12" name="Freeform 12"/>
          <p:cNvSpPr/>
          <p:nvPr/>
        </p:nvSpPr>
        <p:spPr>
          <a:xfrm rot="-10800000">
            <a:off x="848639" y="-35485"/>
            <a:ext cx="3607289" cy="1817172"/>
          </a:xfrm>
          <a:custGeom>
            <a:avLst/>
            <a:gdLst/>
            <a:ahLst/>
            <a:cxnLst/>
            <a:rect l="l" t="t" r="r" b="b"/>
            <a:pathLst>
              <a:path w="3607289" h="1817172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7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5757">
                <a:alpha val="100000"/>
              </a:srgbClr>
            </a:gs>
            <a:gs pos="100000">
              <a:srgbClr val="8C52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26586" y="2387493"/>
            <a:ext cx="2087651" cy="1830287"/>
          </a:xfrm>
          <a:custGeom>
            <a:avLst/>
            <a:gdLst/>
            <a:ahLst/>
            <a:cxnLst/>
            <a:rect l="l" t="t" r="r" b="b"/>
            <a:pathLst>
              <a:path w="2087651" h="1830287">
                <a:moveTo>
                  <a:pt x="0" y="0"/>
                </a:moveTo>
                <a:lnTo>
                  <a:pt x="2087651" y="0"/>
                </a:lnTo>
                <a:lnTo>
                  <a:pt x="2087651" y="1830287"/>
                </a:lnTo>
                <a:lnTo>
                  <a:pt x="0" y="18302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623" b="-4629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>
            <a:off x="3652522" y="5316247"/>
            <a:ext cx="1474064" cy="1830287"/>
          </a:xfrm>
          <a:custGeom>
            <a:avLst/>
            <a:gdLst/>
            <a:ahLst/>
            <a:cxnLst/>
            <a:rect l="l" t="t" r="r" b="b"/>
            <a:pathLst>
              <a:path w="1474064" h="1830287">
                <a:moveTo>
                  <a:pt x="0" y="0"/>
                </a:moveTo>
                <a:lnTo>
                  <a:pt x="1474064" y="0"/>
                </a:lnTo>
                <a:lnTo>
                  <a:pt x="1474064" y="1830287"/>
                </a:lnTo>
                <a:lnTo>
                  <a:pt x="0" y="18302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4629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Freeform 4"/>
          <p:cNvSpPr/>
          <p:nvPr/>
        </p:nvSpPr>
        <p:spPr>
          <a:xfrm>
            <a:off x="5235333" y="8070297"/>
            <a:ext cx="1870158" cy="2071156"/>
          </a:xfrm>
          <a:custGeom>
            <a:avLst/>
            <a:gdLst/>
            <a:ahLst/>
            <a:cxnLst/>
            <a:rect l="l" t="t" r="r" b="b"/>
            <a:pathLst>
              <a:path w="1870158" h="2071156">
                <a:moveTo>
                  <a:pt x="0" y="0"/>
                </a:moveTo>
                <a:lnTo>
                  <a:pt x="1870157" y="0"/>
                </a:lnTo>
                <a:lnTo>
                  <a:pt x="1870157" y="2071156"/>
                </a:lnTo>
                <a:lnTo>
                  <a:pt x="0" y="20711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>
            <a:off x="9662993" y="8070297"/>
            <a:ext cx="1870158" cy="2071156"/>
          </a:xfrm>
          <a:custGeom>
            <a:avLst/>
            <a:gdLst/>
            <a:ahLst/>
            <a:cxnLst/>
            <a:rect l="l" t="t" r="r" b="b"/>
            <a:pathLst>
              <a:path w="1870158" h="2071156">
                <a:moveTo>
                  <a:pt x="0" y="0"/>
                </a:moveTo>
                <a:lnTo>
                  <a:pt x="1870158" y="0"/>
                </a:lnTo>
                <a:lnTo>
                  <a:pt x="1870158" y="2071156"/>
                </a:lnTo>
                <a:lnTo>
                  <a:pt x="0" y="20711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0918" r="-24084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Freeform 6"/>
          <p:cNvSpPr/>
          <p:nvPr/>
        </p:nvSpPr>
        <p:spPr>
          <a:xfrm>
            <a:off x="11612226" y="5343089"/>
            <a:ext cx="1598256" cy="1776602"/>
          </a:xfrm>
          <a:custGeom>
            <a:avLst/>
            <a:gdLst/>
            <a:ahLst/>
            <a:cxnLst/>
            <a:rect l="l" t="t" r="r" b="b"/>
            <a:pathLst>
              <a:path w="1598256" h="1776602">
                <a:moveTo>
                  <a:pt x="0" y="0"/>
                </a:moveTo>
                <a:lnTo>
                  <a:pt x="1598256" y="0"/>
                </a:lnTo>
                <a:lnTo>
                  <a:pt x="1598256" y="1776602"/>
                </a:lnTo>
                <a:lnTo>
                  <a:pt x="0" y="17766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7" name="Freeform 7"/>
          <p:cNvSpPr/>
          <p:nvPr/>
        </p:nvSpPr>
        <p:spPr>
          <a:xfrm>
            <a:off x="9583918" y="2387493"/>
            <a:ext cx="1984161" cy="1830287"/>
          </a:xfrm>
          <a:custGeom>
            <a:avLst/>
            <a:gdLst/>
            <a:ahLst/>
            <a:cxnLst/>
            <a:rect l="l" t="t" r="r" b="b"/>
            <a:pathLst>
              <a:path w="1984161" h="1830287">
                <a:moveTo>
                  <a:pt x="0" y="0"/>
                </a:moveTo>
                <a:lnTo>
                  <a:pt x="1984161" y="0"/>
                </a:lnTo>
                <a:lnTo>
                  <a:pt x="1984161" y="1830287"/>
                </a:lnTo>
                <a:lnTo>
                  <a:pt x="0" y="18302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8" name="TextBox 8"/>
          <p:cNvSpPr txBox="1"/>
          <p:nvPr/>
        </p:nvSpPr>
        <p:spPr>
          <a:xfrm>
            <a:off x="585423" y="1655254"/>
            <a:ext cx="11403371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TT Ramillas Bold Italics"/>
              </a:rPr>
              <a:t>Innovation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610103" y="-104775"/>
            <a:ext cx="9429545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sz="5799">
                <a:solidFill>
                  <a:srgbClr val="FFFFFF"/>
                </a:solidFill>
                <a:latin typeface="TT Ramillas Bold Italics"/>
              </a:rPr>
              <a:t>ENSA should consider: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1406627" y="4680149"/>
            <a:ext cx="11403371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TT Ramillas Bold Italics"/>
              </a:rPr>
              <a:t>Data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68726" y="7407357"/>
            <a:ext cx="11403371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TT Ramillas Bold Italics"/>
              </a:rPr>
              <a:t>Clients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817311" y="7407357"/>
            <a:ext cx="11403371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TT Ramillas Bold Italics"/>
              </a:rPr>
              <a:t>Competence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709668" y="4680149"/>
            <a:ext cx="11403371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TT Ramillas Bold Italics"/>
              </a:rPr>
              <a:t>Flexible work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896387" y="1655254"/>
            <a:ext cx="11403371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TT Ramillas Bold Italics"/>
              </a:rPr>
              <a:t>Globalization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98220" y="-104775"/>
            <a:ext cx="11113496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sz="5799">
                <a:solidFill>
                  <a:srgbClr val="FFFFFF"/>
                </a:solidFill>
                <a:latin typeface="TT Ramillas Bold Italics"/>
              </a:rPr>
              <a:t>External and Internal Analysis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5637" y="3527146"/>
            <a:ext cx="4379853" cy="3285445"/>
            <a:chOff x="0" y="0"/>
            <a:chExt cx="1768297" cy="132644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68297" cy="1326447"/>
            </a:xfrm>
            <a:custGeom>
              <a:avLst/>
              <a:gdLst/>
              <a:ahLst/>
              <a:cxnLst/>
              <a:rect l="l" t="t" r="r" b="b"/>
              <a:pathLst>
                <a:path w="1768297" h="1326447">
                  <a:moveTo>
                    <a:pt x="0" y="0"/>
                  </a:moveTo>
                  <a:lnTo>
                    <a:pt x="1768297" y="0"/>
                  </a:lnTo>
                  <a:lnTo>
                    <a:pt x="1768297" y="1326447"/>
                  </a:lnTo>
                  <a:lnTo>
                    <a:pt x="0" y="1326447"/>
                  </a:lnTo>
                  <a:close/>
                </a:path>
              </a:pathLst>
            </a:custGeom>
            <a:solidFill>
              <a:srgbClr val="FFF1BE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1768297" cy="13550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55227" y="4202141"/>
            <a:ext cx="3495012" cy="2148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261" lvl="1" indent="-151130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Montserrat"/>
              </a:rPr>
              <a:t>Innovative technology (VACUUM elevators)</a:t>
            </a:r>
          </a:p>
          <a:p>
            <a:pPr>
              <a:lnSpc>
                <a:spcPts val="1960"/>
              </a:lnSpc>
            </a:pPr>
            <a:endParaRPr lang="en-US" sz="1400">
              <a:solidFill>
                <a:srgbClr val="000000"/>
              </a:solidFill>
              <a:latin typeface="Montserrat"/>
            </a:endParaRPr>
          </a:p>
          <a:p>
            <a:pPr marL="302261" lvl="1" indent="-151130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Montserrat"/>
              </a:rPr>
              <a:t> Global presence (100+ countries)</a:t>
            </a:r>
          </a:p>
          <a:p>
            <a:pPr>
              <a:lnSpc>
                <a:spcPts val="1960"/>
              </a:lnSpc>
            </a:pPr>
            <a:endParaRPr lang="en-US" sz="1400">
              <a:solidFill>
                <a:srgbClr val="000000"/>
              </a:solidFill>
              <a:latin typeface="Montserrat"/>
            </a:endParaRPr>
          </a:p>
          <a:p>
            <a:pPr>
              <a:lnSpc>
                <a:spcPts val="1960"/>
              </a:lnSpc>
            </a:pPr>
            <a:endParaRPr lang="en-US" sz="1400">
              <a:solidFill>
                <a:srgbClr val="000000"/>
              </a:solidFill>
              <a:latin typeface="Montserrat"/>
            </a:endParaRPr>
          </a:p>
          <a:p>
            <a:pPr marL="302261" lvl="1" indent="-151130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Montserrat"/>
              </a:rPr>
              <a:t>Efficient production process</a:t>
            </a:r>
          </a:p>
          <a:p>
            <a:pPr>
              <a:lnSpc>
                <a:spcPts val="1669"/>
              </a:lnSpc>
            </a:pPr>
            <a:endParaRPr lang="en-US" sz="1400">
              <a:solidFill>
                <a:srgbClr val="000000"/>
              </a:solidFill>
              <a:latin typeface="Montserrat"/>
            </a:endParaRPr>
          </a:p>
          <a:p>
            <a:pPr>
              <a:lnSpc>
                <a:spcPts val="1669"/>
              </a:lnSpc>
            </a:pPr>
            <a:endParaRPr lang="en-US" sz="1400">
              <a:solidFill>
                <a:srgbClr val="000000"/>
              </a:solidFill>
              <a:latin typeface="Montserrat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4477497" y="6846578"/>
            <a:ext cx="4433889" cy="3313934"/>
            <a:chOff x="0" y="0"/>
            <a:chExt cx="1790113" cy="133794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90113" cy="1337949"/>
            </a:xfrm>
            <a:custGeom>
              <a:avLst/>
              <a:gdLst/>
              <a:ahLst/>
              <a:cxnLst/>
              <a:rect l="l" t="t" r="r" b="b"/>
              <a:pathLst>
                <a:path w="1790113" h="1337949">
                  <a:moveTo>
                    <a:pt x="0" y="0"/>
                  </a:moveTo>
                  <a:lnTo>
                    <a:pt x="1790113" y="0"/>
                  </a:lnTo>
                  <a:lnTo>
                    <a:pt x="1790113" y="1337949"/>
                  </a:lnTo>
                  <a:lnTo>
                    <a:pt x="0" y="1337949"/>
                  </a:lnTo>
                  <a:close/>
                </a:path>
              </a:pathLst>
            </a:custGeom>
            <a:solidFill>
              <a:srgbClr val="FFD7B6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1790113" cy="1366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472841" y="3527146"/>
            <a:ext cx="4438545" cy="3285445"/>
            <a:chOff x="0" y="0"/>
            <a:chExt cx="1791993" cy="132644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91993" cy="1326447"/>
            </a:xfrm>
            <a:custGeom>
              <a:avLst/>
              <a:gdLst/>
              <a:ahLst/>
              <a:cxnLst/>
              <a:rect l="l" t="t" r="r" b="b"/>
              <a:pathLst>
                <a:path w="1791993" h="1326447">
                  <a:moveTo>
                    <a:pt x="0" y="0"/>
                  </a:moveTo>
                  <a:lnTo>
                    <a:pt x="1791993" y="0"/>
                  </a:lnTo>
                  <a:lnTo>
                    <a:pt x="1791993" y="1326447"/>
                  </a:lnTo>
                  <a:lnTo>
                    <a:pt x="0" y="1326447"/>
                  </a:lnTo>
                  <a:close/>
                </a:path>
              </a:pathLst>
            </a:custGeom>
            <a:solidFill>
              <a:srgbClr val="FFDDEF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1791993" cy="13550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5637" y="6846578"/>
            <a:ext cx="4379853" cy="3313934"/>
            <a:chOff x="0" y="0"/>
            <a:chExt cx="1768297" cy="133794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68297" cy="1337949"/>
            </a:xfrm>
            <a:custGeom>
              <a:avLst/>
              <a:gdLst/>
              <a:ahLst/>
              <a:cxnLst/>
              <a:rect l="l" t="t" r="r" b="b"/>
              <a:pathLst>
                <a:path w="1768297" h="1337949">
                  <a:moveTo>
                    <a:pt x="0" y="0"/>
                  </a:moveTo>
                  <a:lnTo>
                    <a:pt x="1768297" y="0"/>
                  </a:lnTo>
                  <a:lnTo>
                    <a:pt x="1768297" y="1337949"/>
                  </a:lnTo>
                  <a:lnTo>
                    <a:pt x="0" y="1337949"/>
                  </a:lnTo>
                  <a:close/>
                </a:path>
              </a:pathLst>
            </a:custGeom>
            <a:solidFill>
              <a:srgbClr val="D1EBFF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1768297" cy="1366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3067554" y="5567084"/>
            <a:ext cx="2232872" cy="223287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378810" y="6483795"/>
            <a:ext cx="567377" cy="53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5"/>
              </a:lnSpc>
            </a:pPr>
            <a:r>
              <a:rPr lang="en-US" sz="4410" spc="754">
                <a:solidFill>
                  <a:srgbClr val="000000">
                    <a:alpha val="76863"/>
                  </a:srgbClr>
                </a:solidFill>
                <a:latin typeface="Montserrat Semi-Bold"/>
              </a:rPr>
              <a:t>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349179" y="6483795"/>
            <a:ext cx="686444" cy="53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5"/>
              </a:lnSpc>
            </a:pPr>
            <a:r>
              <a:rPr lang="en-US" sz="4410" spc="754">
                <a:solidFill>
                  <a:srgbClr val="000000">
                    <a:alpha val="76863"/>
                  </a:srgbClr>
                </a:solidFill>
                <a:latin typeface="Montserrat Semi-Bold"/>
              </a:rPr>
              <a:t>O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732323" y="6483795"/>
            <a:ext cx="693168" cy="53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5"/>
              </a:lnSpc>
            </a:pPr>
            <a:r>
              <a:rPr lang="en-US" sz="4410" spc="754">
                <a:solidFill>
                  <a:srgbClr val="000000">
                    <a:alpha val="76863"/>
                  </a:srgbClr>
                </a:solidFill>
                <a:latin typeface="Montserrat Semi-Bold"/>
              </a:rPr>
              <a:t>W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816743" y="6483795"/>
            <a:ext cx="750384" cy="53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5"/>
              </a:lnSpc>
            </a:pPr>
            <a:r>
              <a:rPr lang="en-US" sz="4410" spc="754">
                <a:solidFill>
                  <a:srgbClr val="000000">
                    <a:alpha val="76863"/>
                  </a:srgbClr>
                </a:solidFill>
                <a:latin typeface="Montserrat Semi-Bold"/>
              </a:rPr>
              <a:t>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300426" y="3747446"/>
            <a:ext cx="3319530" cy="261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4"/>
              </a:lnSpc>
            </a:pPr>
            <a:r>
              <a:rPr lang="en-US" sz="2519" spc="-133">
                <a:solidFill>
                  <a:srgbClr val="094C69">
                    <a:alpha val="19608"/>
                  </a:srgbClr>
                </a:solidFill>
                <a:latin typeface="Montserrat Ultra-Bold"/>
              </a:rPr>
              <a:t>WEAKNESSES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212685" y="4202141"/>
            <a:ext cx="3495012" cy="1691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259" lvl="1" indent="-151129">
              <a:lnSpc>
                <a:spcPts val="1959"/>
              </a:lnSpc>
              <a:buFont typeface="Arial"/>
              <a:buChar char="•"/>
            </a:pPr>
            <a:r>
              <a:rPr lang="en-US" sz="1399">
                <a:solidFill>
                  <a:srgbClr val="000000"/>
                </a:solidFill>
                <a:latin typeface="Montserrat"/>
              </a:rPr>
              <a:t>High indirect costs (paper-based filing system)</a:t>
            </a:r>
          </a:p>
          <a:p>
            <a:pPr>
              <a:lnSpc>
                <a:spcPts val="1959"/>
              </a:lnSpc>
            </a:pPr>
            <a:endParaRPr lang="en-US" sz="1399">
              <a:solidFill>
                <a:srgbClr val="000000"/>
              </a:solidFill>
              <a:latin typeface="Montserrat"/>
            </a:endParaRPr>
          </a:p>
          <a:p>
            <a:pPr marL="302259" lvl="1" indent="-151129">
              <a:lnSpc>
                <a:spcPts val="1959"/>
              </a:lnSpc>
              <a:buFont typeface="Arial"/>
              <a:buChar char="•"/>
            </a:pPr>
            <a:r>
              <a:rPr lang="en-US" sz="1399">
                <a:solidFill>
                  <a:srgbClr val="000000"/>
                </a:solidFill>
                <a:latin typeface="Montserrat"/>
              </a:rPr>
              <a:t> Limited distribution network (in comparison to the global competitor) </a:t>
            </a:r>
          </a:p>
          <a:p>
            <a:pPr>
              <a:lnSpc>
                <a:spcPts val="1669"/>
              </a:lnSpc>
            </a:pPr>
            <a:endParaRPr lang="en-US" sz="1399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342968" y="3747446"/>
            <a:ext cx="3319530" cy="1175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4"/>
              </a:lnSpc>
            </a:pPr>
            <a:r>
              <a:rPr lang="en-US" sz="2519" spc="-133">
                <a:solidFill>
                  <a:srgbClr val="094C69">
                    <a:alpha val="19608"/>
                  </a:srgbClr>
                </a:solidFill>
                <a:latin typeface="Montserrat Ultra-Bold"/>
              </a:rPr>
              <a:t>STRENGTHS</a:t>
            </a:r>
          </a:p>
          <a:p>
            <a:pPr algn="just">
              <a:lnSpc>
                <a:spcPts val="1864"/>
              </a:lnSpc>
            </a:pPr>
            <a:endParaRPr lang="en-US" sz="2519" spc="-133">
              <a:solidFill>
                <a:srgbClr val="094C69">
                  <a:alpha val="19608"/>
                </a:srgbClr>
              </a:solidFill>
              <a:latin typeface="Montserrat Ultra-Bold"/>
            </a:endParaRPr>
          </a:p>
          <a:p>
            <a:pPr algn="just">
              <a:lnSpc>
                <a:spcPts val="1864"/>
              </a:lnSpc>
            </a:pPr>
            <a:endParaRPr lang="en-US" sz="2519" spc="-133">
              <a:solidFill>
                <a:srgbClr val="094C69">
                  <a:alpha val="19608"/>
                </a:srgbClr>
              </a:solidFill>
              <a:latin typeface="Montserrat Ultra-Bold"/>
            </a:endParaRPr>
          </a:p>
          <a:p>
            <a:pPr algn="just">
              <a:lnSpc>
                <a:spcPts val="1864"/>
              </a:lnSpc>
            </a:pPr>
            <a:endParaRPr lang="en-US" sz="2519" spc="-133">
              <a:solidFill>
                <a:srgbClr val="094C69">
                  <a:alpha val="19608"/>
                </a:srgbClr>
              </a:solidFill>
              <a:latin typeface="Montserrat Ultra-Bold"/>
            </a:endParaRPr>
          </a:p>
          <a:p>
            <a:pPr algn="just">
              <a:lnSpc>
                <a:spcPts val="1864"/>
              </a:lnSpc>
            </a:pPr>
            <a:endParaRPr lang="en-US" sz="2519" spc="-133">
              <a:solidFill>
                <a:srgbClr val="094C69">
                  <a:alpha val="19608"/>
                </a:srgbClr>
              </a:solidFill>
              <a:latin typeface="Montserrat Ultra-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462351" y="7087417"/>
            <a:ext cx="3319530" cy="261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4"/>
              </a:lnSpc>
            </a:pPr>
            <a:r>
              <a:rPr lang="en-US" sz="2519" spc="-133">
                <a:solidFill>
                  <a:srgbClr val="094C69">
                    <a:alpha val="19608"/>
                  </a:srgbClr>
                </a:solidFill>
                <a:latin typeface="Montserrat Ultra-Bold"/>
              </a:rPr>
              <a:t>THREATS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55227" y="7166751"/>
            <a:ext cx="3319530" cy="261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4"/>
              </a:lnSpc>
            </a:pPr>
            <a:r>
              <a:rPr lang="en-US" sz="2519" spc="-133">
                <a:solidFill>
                  <a:srgbClr val="094C69">
                    <a:alpha val="19608"/>
                  </a:srgbClr>
                </a:solidFill>
                <a:latin typeface="Montserrat Ultra-Bold"/>
              </a:rPr>
              <a:t>OPPORTUNITIES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67486" y="7637799"/>
            <a:ext cx="3495012" cy="170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261" lvl="1" indent="-151130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Montserrat"/>
              </a:rPr>
              <a:t>Growing demand for residential elevators in emerging markets</a:t>
            </a:r>
          </a:p>
          <a:p>
            <a:pPr>
              <a:lnSpc>
                <a:spcPts val="1960"/>
              </a:lnSpc>
            </a:pPr>
            <a:endParaRPr lang="en-US" sz="1400">
              <a:solidFill>
                <a:srgbClr val="000000"/>
              </a:solidFill>
              <a:latin typeface="Montserrat"/>
            </a:endParaRPr>
          </a:p>
          <a:p>
            <a:pPr marL="302261" lvl="1" indent="-151130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Montserrat"/>
              </a:rPr>
              <a:t>Goverment incentives for businesses to adopt digital solutions</a:t>
            </a:r>
          </a:p>
          <a:p>
            <a:pPr>
              <a:lnSpc>
                <a:spcPts val="1819"/>
              </a:lnSpc>
            </a:pPr>
            <a:endParaRPr lang="en-US" sz="140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300426" y="7539415"/>
            <a:ext cx="3495012" cy="1691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261" lvl="1" indent="-151130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Montserrat"/>
              </a:rPr>
              <a:t>Global competitor with established distribution networks and lower costs</a:t>
            </a:r>
          </a:p>
          <a:p>
            <a:pPr>
              <a:lnSpc>
                <a:spcPts val="1960"/>
              </a:lnSpc>
            </a:pPr>
            <a:endParaRPr lang="en-US" sz="1400">
              <a:solidFill>
                <a:srgbClr val="000000"/>
              </a:solidFill>
              <a:latin typeface="Montserrat"/>
            </a:endParaRPr>
          </a:p>
          <a:p>
            <a:pPr marL="302261" lvl="1" indent="-151130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Montserrat"/>
              </a:rPr>
              <a:t>Economic recession that could reduce demand</a:t>
            </a:r>
          </a:p>
          <a:p>
            <a:pPr>
              <a:lnSpc>
                <a:spcPts val="1669"/>
              </a:lnSpc>
            </a:pPr>
            <a:endParaRPr lang="en-US" sz="140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-2356860" y="5232980"/>
            <a:ext cx="2752996" cy="28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4"/>
              </a:lnSpc>
            </a:pPr>
            <a:r>
              <a:rPr lang="en-US" sz="1595">
                <a:solidFill>
                  <a:srgbClr val="FFFFFF"/>
                </a:solidFill>
                <a:latin typeface="Poppins Semi-Bold"/>
              </a:rPr>
              <a:t>SOCIAL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9178086" y="4027370"/>
            <a:ext cx="2916344" cy="2188059"/>
            <a:chOff x="0" y="0"/>
            <a:chExt cx="1317021" cy="98812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317021" cy="988128"/>
            </a:xfrm>
            <a:custGeom>
              <a:avLst/>
              <a:gdLst/>
              <a:ahLst/>
              <a:cxnLst/>
              <a:rect l="l" t="t" r="r" b="b"/>
              <a:pathLst>
                <a:path w="1317021" h="988128">
                  <a:moveTo>
                    <a:pt x="0" y="0"/>
                  </a:moveTo>
                  <a:lnTo>
                    <a:pt x="1317021" y="0"/>
                  </a:lnTo>
                  <a:lnTo>
                    <a:pt x="1317021" y="988128"/>
                  </a:lnTo>
                  <a:lnTo>
                    <a:pt x="0" y="988128"/>
                  </a:lnTo>
                  <a:close/>
                </a:path>
              </a:pathLst>
            </a:custGeom>
            <a:solidFill>
              <a:srgbClr val="A99076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28575"/>
              <a:ext cx="1317021" cy="10167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2250689" y="4027370"/>
            <a:ext cx="2916344" cy="2188059"/>
            <a:chOff x="0" y="0"/>
            <a:chExt cx="1317021" cy="98812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317021" cy="988128"/>
            </a:xfrm>
            <a:custGeom>
              <a:avLst/>
              <a:gdLst/>
              <a:ahLst/>
              <a:cxnLst/>
              <a:rect l="l" t="t" r="r" b="b"/>
              <a:pathLst>
                <a:path w="1317021" h="988128">
                  <a:moveTo>
                    <a:pt x="0" y="0"/>
                  </a:moveTo>
                  <a:lnTo>
                    <a:pt x="1317021" y="0"/>
                  </a:lnTo>
                  <a:lnTo>
                    <a:pt x="1317021" y="988128"/>
                  </a:lnTo>
                  <a:lnTo>
                    <a:pt x="0" y="988128"/>
                  </a:lnTo>
                  <a:close/>
                </a:path>
              </a:pathLst>
            </a:custGeom>
            <a:solidFill>
              <a:srgbClr val="A73A51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28575"/>
              <a:ext cx="1317021" cy="10167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5321328" y="4009999"/>
            <a:ext cx="2916344" cy="2188059"/>
            <a:chOff x="0" y="0"/>
            <a:chExt cx="1066856" cy="800435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066856" cy="800435"/>
            </a:xfrm>
            <a:custGeom>
              <a:avLst/>
              <a:gdLst/>
              <a:ahLst/>
              <a:cxnLst/>
              <a:rect l="l" t="t" r="r" b="b"/>
              <a:pathLst>
                <a:path w="1066856" h="800435">
                  <a:moveTo>
                    <a:pt x="0" y="0"/>
                  </a:moveTo>
                  <a:lnTo>
                    <a:pt x="1066856" y="0"/>
                  </a:lnTo>
                  <a:lnTo>
                    <a:pt x="1066856" y="800435"/>
                  </a:lnTo>
                  <a:lnTo>
                    <a:pt x="0" y="800435"/>
                  </a:lnTo>
                  <a:close/>
                </a:path>
              </a:pathLst>
            </a:custGeom>
            <a:solidFill>
              <a:srgbClr val="D58A6F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28575"/>
              <a:ext cx="1066856" cy="8290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9178086" y="6776471"/>
            <a:ext cx="2916344" cy="2188059"/>
            <a:chOff x="0" y="0"/>
            <a:chExt cx="1317021" cy="988128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317021" cy="988128"/>
            </a:xfrm>
            <a:custGeom>
              <a:avLst/>
              <a:gdLst/>
              <a:ahLst/>
              <a:cxnLst/>
              <a:rect l="l" t="t" r="r" b="b"/>
              <a:pathLst>
                <a:path w="1317021" h="988128">
                  <a:moveTo>
                    <a:pt x="0" y="0"/>
                  </a:moveTo>
                  <a:lnTo>
                    <a:pt x="1317021" y="0"/>
                  </a:lnTo>
                  <a:lnTo>
                    <a:pt x="1317021" y="988128"/>
                  </a:lnTo>
                  <a:lnTo>
                    <a:pt x="0" y="988128"/>
                  </a:lnTo>
                  <a:close/>
                </a:path>
              </a:pathLst>
            </a:custGeom>
            <a:solidFill>
              <a:srgbClr val="DAB785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28575"/>
              <a:ext cx="1317021" cy="10167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2250689" y="6776471"/>
            <a:ext cx="2916344" cy="2188059"/>
            <a:chOff x="0" y="0"/>
            <a:chExt cx="1317021" cy="988128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317021" cy="988128"/>
            </a:xfrm>
            <a:custGeom>
              <a:avLst/>
              <a:gdLst/>
              <a:ahLst/>
              <a:cxnLst/>
              <a:rect l="l" t="t" r="r" b="b"/>
              <a:pathLst>
                <a:path w="1317021" h="988128">
                  <a:moveTo>
                    <a:pt x="0" y="0"/>
                  </a:moveTo>
                  <a:lnTo>
                    <a:pt x="1317021" y="0"/>
                  </a:lnTo>
                  <a:lnTo>
                    <a:pt x="1317021" y="988128"/>
                  </a:lnTo>
                  <a:lnTo>
                    <a:pt x="0" y="988128"/>
                  </a:lnTo>
                  <a:close/>
                </a:path>
              </a:pathLst>
            </a:custGeom>
            <a:solidFill>
              <a:srgbClr val="70A288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-28575"/>
              <a:ext cx="1317021" cy="10167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9289669" y="6980785"/>
            <a:ext cx="2693178" cy="269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5"/>
              </a:lnSpc>
            </a:pPr>
            <a:r>
              <a:rPr lang="en-US" sz="1561">
                <a:solidFill>
                  <a:srgbClr val="FFFFFF"/>
                </a:solidFill>
                <a:latin typeface="Poppins Semi-Bold"/>
              </a:rPr>
              <a:t>TECHNOLOGY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2375537" y="6980785"/>
            <a:ext cx="2693178" cy="269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5"/>
              </a:lnSpc>
            </a:pPr>
            <a:r>
              <a:rPr lang="en-US" sz="1561">
                <a:solidFill>
                  <a:srgbClr val="FFFFFF"/>
                </a:solidFill>
                <a:latin typeface="Poppins Semi-Bold"/>
              </a:rPr>
              <a:t>ENVIRONMENT</a:t>
            </a:r>
          </a:p>
        </p:txBody>
      </p:sp>
      <p:grpSp>
        <p:nvGrpSpPr>
          <p:cNvPr id="48" name="Group 48"/>
          <p:cNvGrpSpPr/>
          <p:nvPr/>
        </p:nvGrpSpPr>
        <p:grpSpPr>
          <a:xfrm>
            <a:off x="15334261" y="6776471"/>
            <a:ext cx="2916344" cy="2188059"/>
            <a:chOff x="0" y="0"/>
            <a:chExt cx="1066856" cy="800435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1066856" cy="800435"/>
            </a:xfrm>
            <a:custGeom>
              <a:avLst/>
              <a:gdLst/>
              <a:ahLst/>
              <a:cxnLst/>
              <a:rect l="l" t="t" r="r" b="b"/>
              <a:pathLst>
                <a:path w="1066856" h="800435">
                  <a:moveTo>
                    <a:pt x="0" y="0"/>
                  </a:moveTo>
                  <a:lnTo>
                    <a:pt x="1066856" y="0"/>
                  </a:lnTo>
                  <a:lnTo>
                    <a:pt x="1066856" y="800435"/>
                  </a:lnTo>
                  <a:lnTo>
                    <a:pt x="0" y="800435"/>
                  </a:lnTo>
                  <a:close/>
                </a:path>
              </a:pathLst>
            </a:custGeom>
            <a:solidFill>
              <a:srgbClr val="5E87A4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0" y="-28575"/>
              <a:ext cx="1066856" cy="8290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15445844" y="6980785"/>
            <a:ext cx="2693178" cy="269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5"/>
              </a:lnSpc>
            </a:pPr>
            <a:r>
              <a:rPr lang="en-US" sz="1561">
                <a:solidFill>
                  <a:srgbClr val="FFFFFF"/>
                </a:solidFill>
                <a:latin typeface="Poppins Semi-Bold"/>
              </a:rPr>
              <a:t>LEGAL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10324783" y="3594530"/>
            <a:ext cx="622951" cy="622951"/>
            <a:chOff x="0" y="0"/>
            <a:chExt cx="812800" cy="8128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AB785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5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5" name="TextBox 55"/>
          <p:cNvSpPr txBox="1"/>
          <p:nvPr/>
        </p:nvSpPr>
        <p:spPr>
          <a:xfrm>
            <a:off x="12375537" y="4231684"/>
            <a:ext cx="2693178" cy="269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5"/>
              </a:lnSpc>
            </a:pPr>
            <a:r>
              <a:rPr lang="en-US" sz="1561">
                <a:solidFill>
                  <a:srgbClr val="FFFFFF"/>
                </a:solidFill>
                <a:latin typeface="Poppins Semi-Bold"/>
              </a:rPr>
              <a:t>ECONOMY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289669" y="4231684"/>
            <a:ext cx="2693178" cy="269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5"/>
              </a:lnSpc>
            </a:pPr>
            <a:r>
              <a:rPr lang="en-US" sz="1561">
                <a:solidFill>
                  <a:srgbClr val="FFFFFF"/>
                </a:solidFill>
                <a:latin typeface="Poppins Semi-Bold"/>
              </a:rPr>
              <a:t>POLITICS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5445844" y="4231684"/>
            <a:ext cx="2693178" cy="269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5"/>
              </a:lnSpc>
            </a:pPr>
            <a:r>
              <a:rPr lang="en-US" sz="1561">
                <a:solidFill>
                  <a:srgbClr val="FFFFFF"/>
                </a:solidFill>
                <a:latin typeface="Poppins Semi-Bold"/>
              </a:rPr>
              <a:t>SOCIAL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9289669" y="4615017"/>
            <a:ext cx="2693178" cy="1462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4921" lvl="1" indent="-147460">
              <a:lnSpc>
                <a:spcPts val="1912"/>
              </a:lnSpc>
              <a:buFont typeface="Arial"/>
              <a:buChar char="•"/>
            </a:pPr>
            <a:r>
              <a:rPr lang="en-US" sz="1366">
                <a:solidFill>
                  <a:srgbClr val="FFFFFF"/>
                </a:solidFill>
                <a:latin typeface="Poppins"/>
              </a:rPr>
              <a:t>Consider international taxation and legislation.</a:t>
            </a:r>
          </a:p>
          <a:p>
            <a:pPr>
              <a:lnSpc>
                <a:spcPts val="1912"/>
              </a:lnSpc>
            </a:pPr>
            <a:r>
              <a:rPr lang="en-US" sz="1366">
                <a:solidFill>
                  <a:srgbClr val="FFFFFF"/>
                </a:solidFill>
                <a:latin typeface="Poppins"/>
              </a:rPr>
              <a:t> </a:t>
            </a:r>
          </a:p>
          <a:p>
            <a:pPr marL="294921" lvl="1" indent="-147460">
              <a:lnSpc>
                <a:spcPts val="1912"/>
              </a:lnSpc>
              <a:buFont typeface="Arial"/>
              <a:buChar char="•"/>
            </a:pPr>
            <a:r>
              <a:rPr lang="en-US" sz="1366">
                <a:solidFill>
                  <a:srgbClr val="FFFFFF"/>
                </a:solidFill>
                <a:latin typeface="Poppins"/>
              </a:rPr>
              <a:t>Political stability and the importance of elevators within a global economy.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361290" y="4615017"/>
            <a:ext cx="2693178" cy="1462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4921" lvl="1" indent="-147460">
              <a:lnSpc>
                <a:spcPts val="1912"/>
              </a:lnSpc>
              <a:buFont typeface="Arial"/>
              <a:buChar char="•"/>
            </a:pPr>
            <a:r>
              <a:rPr lang="en-US" sz="1366">
                <a:solidFill>
                  <a:srgbClr val="FFFFFF"/>
                </a:solidFill>
                <a:latin typeface="Poppins"/>
              </a:rPr>
              <a:t> Elevators must be priced properly to atrack customers. </a:t>
            </a:r>
          </a:p>
          <a:p>
            <a:pPr>
              <a:lnSpc>
                <a:spcPts val="1912"/>
              </a:lnSpc>
            </a:pPr>
            <a:r>
              <a:rPr lang="en-US" sz="1366">
                <a:solidFill>
                  <a:srgbClr val="FFFFFF"/>
                </a:solidFill>
                <a:latin typeface="Poppins"/>
              </a:rPr>
              <a:t> </a:t>
            </a:r>
          </a:p>
          <a:p>
            <a:pPr marL="294921" lvl="1" indent="-147460" algn="l">
              <a:lnSpc>
                <a:spcPts val="1912"/>
              </a:lnSpc>
              <a:spcBef>
                <a:spcPct val="0"/>
              </a:spcBef>
              <a:buFont typeface="Arial"/>
              <a:buChar char="•"/>
            </a:pPr>
            <a:r>
              <a:rPr lang="en-US" sz="1366">
                <a:solidFill>
                  <a:srgbClr val="FFFFFF"/>
                </a:solidFill>
                <a:latin typeface="Poppins"/>
              </a:rPr>
              <a:t>Inflation rates across multiple countries.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5432911" y="4615017"/>
            <a:ext cx="2693178" cy="1221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4921" lvl="1" indent="-147460">
              <a:lnSpc>
                <a:spcPts val="1912"/>
              </a:lnSpc>
              <a:buFont typeface="Arial"/>
              <a:buChar char="•"/>
            </a:pPr>
            <a:r>
              <a:rPr lang="en-US" sz="1366">
                <a:solidFill>
                  <a:srgbClr val="FFFFFF"/>
                </a:solidFill>
                <a:latin typeface="Poppins"/>
              </a:rPr>
              <a:t>Keep consumers interested in your product.</a:t>
            </a:r>
          </a:p>
          <a:p>
            <a:pPr algn="l">
              <a:lnSpc>
                <a:spcPts val="1912"/>
              </a:lnSpc>
              <a:spcBef>
                <a:spcPct val="0"/>
              </a:spcBef>
            </a:pPr>
            <a:r>
              <a:rPr lang="en-US" sz="1366" u="none">
                <a:solidFill>
                  <a:srgbClr val="FFFFFF"/>
                </a:solidFill>
                <a:latin typeface="Poppins"/>
              </a:rPr>
              <a:t> </a:t>
            </a:r>
          </a:p>
          <a:p>
            <a:pPr marL="294921" lvl="1" indent="-147460" algn="l">
              <a:lnSpc>
                <a:spcPts val="1912"/>
              </a:lnSpc>
              <a:spcBef>
                <a:spcPct val="0"/>
              </a:spcBef>
              <a:buFont typeface="Arial"/>
              <a:buChar char="•"/>
            </a:pPr>
            <a:r>
              <a:rPr lang="en-US" sz="1366" u="none">
                <a:solidFill>
                  <a:srgbClr val="FFFFFF"/>
                </a:solidFill>
                <a:latin typeface="Poppins"/>
              </a:rPr>
              <a:t> Consumer behaviour towards sustainability.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9289669" y="7368386"/>
            <a:ext cx="2693178" cy="1462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4921" lvl="1" indent="-147460" algn="l">
              <a:lnSpc>
                <a:spcPts val="1912"/>
              </a:lnSpc>
              <a:spcBef>
                <a:spcPct val="0"/>
              </a:spcBef>
              <a:buFont typeface="Arial"/>
              <a:buChar char="•"/>
            </a:pPr>
            <a:r>
              <a:rPr lang="en-US" sz="1366" u="none">
                <a:solidFill>
                  <a:srgbClr val="FFFFFF"/>
                </a:solidFill>
                <a:latin typeface="Poppins"/>
              </a:rPr>
              <a:t>Technological innovation in the industry. </a:t>
            </a:r>
          </a:p>
          <a:p>
            <a:pPr algn="l">
              <a:lnSpc>
                <a:spcPts val="1912"/>
              </a:lnSpc>
              <a:spcBef>
                <a:spcPct val="0"/>
              </a:spcBef>
            </a:pPr>
            <a:endParaRPr lang="en-US" sz="1366" u="none">
              <a:solidFill>
                <a:srgbClr val="FFFFFF"/>
              </a:solidFill>
              <a:latin typeface="Poppins"/>
            </a:endParaRPr>
          </a:p>
          <a:p>
            <a:pPr marL="294921" lvl="1" indent="-147460" algn="l">
              <a:lnSpc>
                <a:spcPts val="1912"/>
              </a:lnSpc>
              <a:spcBef>
                <a:spcPct val="0"/>
              </a:spcBef>
              <a:buFont typeface="Arial"/>
              <a:buChar char="•"/>
            </a:pPr>
            <a:r>
              <a:rPr lang="en-US" sz="1366" u="none">
                <a:solidFill>
                  <a:srgbClr val="FFFFFF"/>
                </a:solidFill>
                <a:latin typeface="Poppins"/>
              </a:rPr>
              <a:t>Track technological advancements of competitors.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2375537" y="7368386"/>
            <a:ext cx="2693178" cy="1462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4921" lvl="1" indent="-147460">
              <a:lnSpc>
                <a:spcPts val="1912"/>
              </a:lnSpc>
              <a:buFont typeface="Arial"/>
              <a:buChar char="•"/>
            </a:pPr>
            <a:r>
              <a:rPr lang="en-US" sz="1366">
                <a:solidFill>
                  <a:srgbClr val="FFFFFF"/>
                </a:solidFill>
                <a:latin typeface="Poppins"/>
              </a:rPr>
              <a:t>Use eco-friendly materials in the manufacturing process.</a:t>
            </a:r>
          </a:p>
          <a:p>
            <a:pPr algn="l">
              <a:lnSpc>
                <a:spcPts val="1912"/>
              </a:lnSpc>
              <a:spcBef>
                <a:spcPct val="0"/>
              </a:spcBef>
            </a:pPr>
            <a:endParaRPr lang="en-US" sz="1366">
              <a:solidFill>
                <a:srgbClr val="FFFFFF"/>
              </a:solidFill>
              <a:latin typeface="Poppins"/>
            </a:endParaRPr>
          </a:p>
          <a:p>
            <a:pPr marL="294921" lvl="1" indent="-147460" algn="l">
              <a:lnSpc>
                <a:spcPts val="1912"/>
              </a:lnSpc>
              <a:spcBef>
                <a:spcPct val="0"/>
              </a:spcBef>
              <a:buFont typeface="Arial"/>
              <a:buChar char="•"/>
            </a:pPr>
            <a:r>
              <a:rPr lang="en-US" sz="1366" u="none">
                <a:solidFill>
                  <a:srgbClr val="FFFFFF"/>
                </a:solidFill>
                <a:latin typeface="Poppins"/>
              </a:rPr>
              <a:t> Reduce greenhouse gas emissions from process.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5432911" y="7368386"/>
            <a:ext cx="2693178" cy="1462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4921" lvl="1" indent="-147460" algn="l">
              <a:lnSpc>
                <a:spcPts val="1912"/>
              </a:lnSpc>
              <a:spcBef>
                <a:spcPct val="0"/>
              </a:spcBef>
              <a:buFont typeface="Arial"/>
              <a:buChar char="•"/>
            </a:pPr>
            <a:r>
              <a:rPr lang="en-US" sz="1366">
                <a:solidFill>
                  <a:srgbClr val="FFFFFF"/>
                </a:solidFill>
                <a:latin typeface="Poppins"/>
              </a:rPr>
              <a:t>Follow all antitrust laws &amp; all copyright/patent laws.</a:t>
            </a:r>
          </a:p>
          <a:p>
            <a:pPr algn="l">
              <a:lnSpc>
                <a:spcPts val="1912"/>
              </a:lnSpc>
              <a:spcBef>
                <a:spcPct val="0"/>
              </a:spcBef>
            </a:pPr>
            <a:r>
              <a:rPr lang="en-US" sz="1366" u="none">
                <a:solidFill>
                  <a:srgbClr val="FFFFFF"/>
                </a:solidFill>
                <a:latin typeface="Poppins"/>
              </a:rPr>
              <a:t>  </a:t>
            </a:r>
          </a:p>
          <a:p>
            <a:pPr marL="294921" lvl="1" indent="-147460" algn="l">
              <a:lnSpc>
                <a:spcPts val="1912"/>
              </a:lnSpc>
              <a:spcBef>
                <a:spcPct val="0"/>
              </a:spcBef>
              <a:buFont typeface="Arial"/>
              <a:buChar char="•"/>
            </a:pPr>
            <a:r>
              <a:rPr lang="en-US" sz="1366" u="none">
                <a:solidFill>
                  <a:srgbClr val="FFFFFF"/>
                </a:solidFill>
                <a:latin typeface="Poppins"/>
              </a:rPr>
              <a:t>Issue consumer protection if customers don't receive product.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0445105" y="3687114"/>
            <a:ext cx="382307" cy="49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2"/>
              </a:lnSpc>
            </a:pPr>
            <a:r>
              <a:rPr lang="en-US" sz="3672">
                <a:solidFill>
                  <a:srgbClr val="FFFFFF"/>
                </a:solidFill>
                <a:latin typeface="Barlow Bold"/>
              </a:rPr>
              <a:t>P</a:t>
            </a:r>
          </a:p>
        </p:txBody>
      </p:sp>
      <p:grpSp>
        <p:nvGrpSpPr>
          <p:cNvPr id="65" name="Group 65"/>
          <p:cNvGrpSpPr/>
          <p:nvPr/>
        </p:nvGrpSpPr>
        <p:grpSpPr>
          <a:xfrm>
            <a:off x="13417260" y="3533734"/>
            <a:ext cx="622951" cy="622951"/>
            <a:chOff x="0" y="0"/>
            <a:chExt cx="812800" cy="812800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718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5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8" name="TextBox 68"/>
          <p:cNvSpPr txBox="1"/>
          <p:nvPr/>
        </p:nvSpPr>
        <p:spPr>
          <a:xfrm>
            <a:off x="13537582" y="3626317"/>
            <a:ext cx="382307" cy="49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2"/>
              </a:lnSpc>
            </a:pPr>
            <a:r>
              <a:rPr lang="en-US" sz="3672">
                <a:solidFill>
                  <a:srgbClr val="FFFFFF"/>
                </a:solidFill>
                <a:latin typeface="Barlow Bold"/>
              </a:rPr>
              <a:t>E</a:t>
            </a:r>
          </a:p>
        </p:txBody>
      </p:sp>
      <p:grpSp>
        <p:nvGrpSpPr>
          <p:cNvPr id="69" name="Group 69"/>
          <p:cNvGrpSpPr/>
          <p:nvPr/>
        </p:nvGrpSpPr>
        <p:grpSpPr>
          <a:xfrm>
            <a:off x="16468025" y="3527146"/>
            <a:ext cx="622951" cy="622951"/>
            <a:chOff x="0" y="0"/>
            <a:chExt cx="812800" cy="812800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BBBA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71" name="TextBox 71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5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2" name="TextBox 72"/>
          <p:cNvSpPr txBox="1"/>
          <p:nvPr/>
        </p:nvSpPr>
        <p:spPr>
          <a:xfrm>
            <a:off x="16588347" y="3619729"/>
            <a:ext cx="382307" cy="49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2"/>
              </a:lnSpc>
            </a:pPr>
            <a:r>
              <a:rPr lang="en-US" sz="3672">
                <a:solidFill>
                  <a:srgbClr val="FFFFFF"/>
                </a:solidFill>
                <a:latin typeface="Barlow Bold"/>
              </a:rPr>
              <a:t>S</a:t>
            </a:r>
          </a:p>
        </p:txBody>
      </p:sp>
      <p:grpSp>
        <p:nvGrpSpPr>
          <p:cNvPr id="73" name="Group 73"/>
          <p:cNvGrpSpPr/>
          <p:nvPr/>
        </p:nvGrpSpPr>
        <p:grpSpPr>
          <a:xfrm>
            <a:off x="10392324" y="6338575"/>
            <a:ext cx="622951" cy="622951"/>
            <a:chOff x="0" y="0"/>
            <a:chExt cx="812800" cy="812800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D0C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5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6" name="TextBox 76"/>
          <p:cNvSpPr txBox="1"/>
          <p:nvPr/>
        </p:nvSpPr>
        <p:spPr>
          <a:xfrm>
            <a:off x="10512647" y="6431159"/>
            <a:ext cx="382307" cy="49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2"/>
              </a:lnSpc>
            </a:pPr>
            <a:r>
              <a:rPr lang="en-US" sz="3672">
                <a:solidFill>
                  <a:srgbClr val="FFFFFF"/>
                </a:solidFill>
                <a:latin typeface="Barlow Bold"/>
              </a:rPr>
              <a:t>T</a:t>
            </a:r>
          </a:p>
        </p:txBody>
      </p:sp>
      <p:grpSp>
        <p:nvGrpSpPr>
          <p:cNvPr id="77" name="Group 77"/>
          <p:cNvGrpSpPr/>
          <p:nvPr/>
        </p:nvGrpSpPr>
        <p:grpSpPr>
          <a:xfrm>
            <a:off x="13484802" y="6277779"/>
            <a:ext cx="622951" cy="622951"/>
            <a:chOff x="0" y="0"/>
            <a:chExt cx="812800" cy="812800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7BBB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79" name="TextBox 7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5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0" name="TextBox 80"/>
          <p:cNvSpPr txBox="1"/>
          <p:nvPr/>
        </p:nvSpPr>
        <p:spPr>
          <a:xfrm>
            <a:off x="13605124" y="6370363"/>
            <a:ext cx="382307" cy="49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2"/>
              </a:lnSpc>
            </a:pPr>
            <a:r>
              <a:rPr lang="en-US" sz="3672">
                <a:solidFill>
                  <a:srgbClr val="FFFFFF"/>
                </a:solidFill>
                <a:latin typeface="Barlow Bold"/>
              </a:rPr>
              <a:t>E</a:t>
            </a:r>
          </a:p>
        </p:txBody>
      </p:sp>
      <p:grpSp>
        <p:nvGrpSpPr>
          <p:cNvPr id="81" name="Group 81"/>
          <p:cNvGrpSpPr/>
          <p:nvPr/>
        </p:nvGrpSpPr>
        <p:grpSpPr>
          <a:xfrm>
            <a:off x="16535567" y="6271191"/>
            <a:ext cx="622951" cy="622951"/>
            <a:chOff x="0" y="0"/>
            <a:chExt cx="812800" cy="812800"/>
          </a:xfrm>
        </p:grpSpPr>
        <p:sp>
          <p:nvSpPr>
            <p:cNvPr id="82" name="Freeform 8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BBBD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3" name="TextBox 8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5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4" name="TextBox 84"/>
          <p:cNvSpPr txBox="1"/>
          <p:nvPr/>
        </p:nvSpPr>
        <p:spPr>
          <a:xfrm>
            <a:off x="16679290" y="6362805"/>
            <a:ext cx="382307" cy="49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2"/>
              </a:lnSpc>
            </a:pPr>
            <a:r>
              <a:rPr lang="en-US" sz="3672">
                <a:solidFill>
                  <a:srgbClr val="FFFFFF"/>
                </a:solidFill>
                <a:latin typeface="Barlow Bold"/>
              </a:rPr>
              <a:t>L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12020975" y="2799055"/>
            <a:ext cx="4849468" cy="413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02"/>
              </a:lnSpc>
              <a:spcBef>
                <a:spcPct val="0"/>
              </a:spcBef>
            </a:pPr>
            <a:r>
              <a:rPr lang="en-US" sz="3300" spc="-92">
                <a:solidFill>
                  <a:srgbClr val="FFFFFF"/>
                </a:solidFill>
                <a:latin typeface="Muli Bold"/>
              </a:rPr>
              <a:t>PESTEL SCHEMA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2767200" y="2799055"/>
            <a:ext cx="4849468" cy="413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02"/>
              </a:lnSpc>
              <a:spcBef>
                <a:spcPct val="0"/>
              </a:spcBef>
            </a:pPr>
            <a:r>
              <a:rPr lang="en-US" sz="3300" spc="-92">
                <a:solidFill>
                  <a:srgbClr val="FFFFFF"/>
                </a:solidFill>
                <a:latin typeface="Muli Bold"/>
              </a:rPr>
              <a:t>SWOT MATRIX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C52FF">
                <a:alpha val="100000"/>
              </a:srgbClr>
            </a:gs>
            <a:gs pos="100000">
              <a:srgbClr val="5CE1E6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14620" y="6549139"/>
            <a:ext cx="11430947" cy="3529746"/>
          </a:xfrm>
          <a:custGeom>
            <a:avLst/>
            <a:gdLst/>
            <a:ahLst/>
            <a:cxnLst/>
            <a:rect l="l" t="t" r="r" b="b"/>
            <a:pathLst>
              <a:path w="11430947" h="3529746">
                <a:moveTo>
                  <a:pt x="0" y="0"/>
                </a:moveTo>
                <a:lnTo>
                  <a:pt x="11430948" y="0"/>
                </a:lnTo>
                <a:lnTo>
                  <a:pt x="11430948" y="3529746"/>
                </a:lnTo>
                <a:lnTo>
                  <a:pt x="0" y="35297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-2067572" y="-104775"/>
            <a:ext cx="11403371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sz="5799">
                <a:solidFill>
                  <a:srgbClr val="FFFFFF"/>
                </a:solidFill>
                <a:latin typeface="TT Ramillas Bold Italics"/>
              </a:rPr>
              <a:t>Recommended steps: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6390647" y="1107369"/>
            <a:ext cx="17470508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C1FF72"/>
                </a:solidFill>
                <a:latin typeface="TT Ramillas Bold Italics"/>
              </a:rPr>
              <a:t>1-</a:t>
            </a:r>
            <a:r>
              <a:rPr lang="en-US" sz="3900">
                <a:solidFill>
                  <a:srgbClr val="00BF63"/>
                </a:solidFill>
                <a:latin typeface="TT Ramillas Bold Italics"/>
              </a:rPr>
              <a:t> </a:t>
            </a:r>
            <a:r>
              <a:rPr lang="en-US" sz="3900">
                <a:solidFill>
                  <a:srgbClr val="FFFFFF"/>
                </a:solidFill>
                <a:latin typeface="TT Ramillas Italics"/>
              </a:rPr>
              <a:t>Project planning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2564237" y="1979859"/>
            <a:ext cx="11403371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C1FF72"/>
                </a:solidFill>
                <a:latin typeface="TT Ramillas Bold Italics"/>
              </a:rPr>
              <a:t>2-</a:t>
            </a:r>
            <a:r>
              <a:rPr lang="en-US" sz="3900">
                <a:solidFill>
                  <a:srgbClr val="FFFFFF"/>
                </a:solidFill>
                <a:latin typeface="TT Ramillas Bold Italics"/>
              </a:rPr>
              <a:t> </a:t>
            </a:r>
            <a:r>
              <a:rPr lang="en-US" sz="3900">
                <a:solidFill>
                  <a:srgbClr val="FFFFFF"/>
                </a:solidFill>
                <a:latin typeface="TT Ramillas Italics"/>
              </a:rPr>
              <a:t>Implement a Sharepoint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3461854" y="2899974"/>
            <a:ext cx="11403371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C1FF72"/>
                </a:solidFill>
                <a:latin typeface="TT Ramillas Bold Italics"/>
              </a:rPr>
              <a:t>3-</a:t>
            </a:r>
            <a:r>
              <a:rPr lang="en-US" sz="3900">
                <a:solidFill>
                  <a:srgbClr val="FFFFFF"/>
                </a:solidFill>
                <a:latin typeface="TT Ramillas Bold Italics"/>
              </a:rPr>
              <a:t> </a:t>
            </a:r>
            <a:r>
              <a:rPr lang="en-US" sz="3900">
                <a:solidFill>
                  <a:srgbClr val="FFFFFF"/>
                </a:solidFill>
                <a:latin typeface="TT Ramillas Italics"/>
              </a:rPr>
              <a:t>Create an Excel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549717" y="3772464"/>
            <a:ext cx="6031074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C1FF72"/>
                </a:solidFill>
                <a:latin typeface="TT Ramillas Bold Italics"/>
              </a:rPr>
              <a:t>4-</a:t>
            </a:r>
            <a:r>
              <a:rPr lang="en-US" sz="3900">
                <a:solidFill>
                  <a:srgbClr val="FFFFFF"/>
                </a:solidFill>
                <a:latin typeface="TT Ramillas Bold Italics"/>
              </a:rPr>
              <a:t> </a:t>
            </a:r>
            <a:r>
              <a:rPr lang="en-US" sz="3900">
                <a:solidFill>
                  <a:srgbClr val="FFFFFF"/>
                </a:solidFill>
                <a:latin typeface="TT Ramillas Italics"/>
              </a:rPr>
              <a:t>Create a Database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337706" y="4692579"/>
            <a:ext cx="10844110" cy="1348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C1FF72"/>
                </a:solidFill>
                <a:latin typeface="TT Ramillas Bold Italics"/>
              </a:rPr>
              <a:t>5- </a:t>
            </a:r>
            <a:r>
              <a:rPr lang="en-US" sz="3900">
                <a:solidFill>
                  <a:srgbClr val="FFFFFF"/>
                </a:solidFill>
                <a:latin typeface="TT Ramillas Italics"/>
              </a:rPr>
              <a:t>Load data into Database and transform it 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endParaRPr lang="en-US" sz="3900">
              <a:solidFill>
                <a:srgbClr val="FFFFFF"/>
              </a:solidFill>
              <a:latin typeface="TT Ramillas Italic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471277" y="5633649"/>
            <a:ext cx="11848120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C1FF72"/>
                </a:solidFill>
                <a:latin typeface="TT Ramillas Bold Italics"/>
              </a:rPr>
              <a:t>6-</a:t>
            </a:r>
            <a:r>
              <a:rPr lang="en-US" sz="3900">
                <a:solidFill>
                  <a:srgbClr val="FFFFFF"/>
                </a:solidFill>
                <a:latin typeface="TT Ramillas Bold Italics"/>
              </a:rPr>
              <a:t> </a:t>
            </a:r>
            <a:r>
              <a:rPr lang="en-US" sz="3900">
                <a:solidFill>
                  <a:srgbClr val="FFFFFF"/>
                </a:solidFill>
                <a:latin typeface="TT Ramillas Italics"/>
              </a:rPr>
              <a:t>Load transformed data into Data viz software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3325878" y="6558664"/>
            <a:ext cx="11848120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C1FF72"/>
                </a:solidFill>
                <a:latin typeface="TT Ramillas Bold Italics"/>
              </a:rPr>
              <a:t>7-</a:t>
            </a:r>
            <a:r>
              <a:rPr lang="en-US" sz="3900">
                <a:solidFill>
                  <a:srgbClr val="FFFFFF"/>
                </a:solidFill>
                <a:latin typeface="TT Ramillas Bold Italics"/>
              </a:rPr>
              <a:t> </a:t>
            </a:r>
            <a:r>
              <a:rPr lang="en-US" sz="3900">
                <a:solidFill>
                  <a:srgbClr val="FFFFFF"/>
                </a:solidFill>
                <a:latin typeface="TT Ramillas Italics"/>
              </a:rPr>
              <a:t>Evaluate the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51818" y="3668404"/>
            <a:ext cx="2984364" cy="2950192"/>
          </a:xfrm>
          <a:custGeom>
            <a:avLst/>
            <a:gdLst/>
            <a:ahLst/>
            <a:cxnLst/>
            <a:rect l="l" t="t" r="r" b="b"/>
            <a:pathLst>
              <a:path w="2984364" h="2950192">
                <a:moveTo>
                  <a:pt x="0" y="0"/>
                </a:moveTo>
                <a:lnTo>
                  <a:pt x="2984364" y="0"/>
                </a:lnTo>
                <a:lnTo>
                  <a:pt x="2984364" y="2950192"/>
                </a:lnTo>
                <a:lnTo>
                  <a:pt x="0" y="2950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23" r="-1099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>
            <a:off x="1267029" y="3668404"/>
            <a:ext cx="2984364" cy="2950192"/>
          </a:xfrm>
          <a:custGeom>
            <a:avLst/>
            <a:gdLst/>
            <a:ahLst/>
            <a:cxnLst/>
            <a:rect l="l" t="t" r="r" b="b"/>
            <a:pathLst>
              <a:path w="2984364" h="2950192">
                <a:moveTo>
                  <a:pt x="0" y="0"/>
                </a:moveTo>
                <a:lnTo>
                  <a:pt x="2984364" y="0"/>
                </a:lnTo>
                <a:lnTo>
                  <a:pt x="2984364" y="2950192"/>
                </a:lnTo>
                <a:lnTo>
                  <a:pt x="0" y="29501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05" t="-4732" b="-1914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Freeform 4"/>
          <p:cNvSpPr/>
          <p:nvPr/>
        </p:nvSpPr>
        <p:spPr>
          <a:xfrm>
            <a:off x="14041285" y="3668404"/>
            <a:ext cx="2984364" cy="2950192"/>
          </a:xfrm>
          <a:custGeom>
            <a:avLst/>
            <a:gdLst/>
            <a:ahLst/>
            <a:cxnLst/>
            <a:rect l="l" t="t" r="r" b="b"/>
            <a:pathLst>
              <a:path w="2984364" h="2950192">
                <a:moveTo>
                  <a:pt x="0" y="0"/>
                </a:moveTo>
                <a:lnTo>
                  <a:pt x="2984364" y="0"/>
                </a:lnTo>
                <a:lnTo>
                  <a:pt x="2984364" y="2950192"/>
                </a:lnTo>
                <a:lnTo>
                  <a:pt x="0" y="29501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5" name="TextBox 5"/>
          <p:cNvSpPr txBox="1"/>
          <p:nvPr/>
        </p:nvSpPr>
        <p:spPr>
          <a:xfrm>
            <a:off x="-898207" y="93387"/>
            <a:ext cx="11403371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TT Ramillas Bold Italics"/>
              </a:rPr>
              <a:t>What should a good report have?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2942475" y="6866025"/>
            <a:ext cx="11403371" cy="56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TT Ramillas Bold Italics"/>
              </a:rPr>
              <a:t>Volume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42314" y="6866025"/>
            <a:ext cx="11403371" cy="56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TT Ramillas Bold Italics"/>
              </a:rPr>
              <a:t>Clarity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831781" y="6856500"/>
            <a:ext cx="11403371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TT Ramillas Bold Italics"/>
              </a:rPr>
              <a:t>Interactivity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C0DF">
                <a:alpha val="100000"/>
              </a:srgbClr>
            </a:gs>
            <a:gs pos="100000">
              <a:srgbClr val="FFDE5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20063" y="3055201"/>
            <a:ext cx="3495216" cy="3428162"/>
          </a:xfrm>
          <a:custGeom>
            <a:avLst/>
            <a:gdLst/>
            <a:ahLst/>
            <a:cxnLst/>
            <a:rect l="l" t="t" r="r" b="b"/>
            <a:pathLst>
              <a:path w="3495216" h="3428162">
                <a:moveTo>
                  <a:pt x="0" y="0"/>
                </a:moveTo>
                <a:lnTo>
                  <a:pt x="3495217" y="0"/>
                </a:lnTo>
                <a:lnTo>
                  <a:pt x="3495217" y="3428162"/>
                </a:lnTo>
                <a:lnTo>
                  <a:pt x="0" y="34281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>
            <a:off x="11940649" y="3055201"/>
            <a:ext cx="3423013" cy="3329640"/>
          </a:xfrm>
          <a:custGeom>
            <a:avLst/>
            <a:gdLst/>
            <a:ahLst/>
            <a:cxnLst/>
            <a:rect l="l" t="t" r="r" b="b"/>
            <a:pathLst>
              <a:path w="3423013" h="3329640">
                <a:moveTo>
                  <a:pt x="0" y="0"/>
                </a:moveTo>
                <a:lnTo>
                  <a:pt x="3423013" y="0"/>
                </a:lnTo>
                <a:lnTo>
                  <a:pt x="3423013" y="3329640"/>
                </a:lnTo>
                <a:lnTo>
                  <a:pt x="0" y="33296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562" r="-7562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TextBox 4"/>
          <p:cNvSpPr txBox="1"/>
          <p:nvPr/>
        </p:nvSpPr>
        <p:spPr>
          <a:xfrm>
            <a:off x="-4372406" y="8650"/>
            <a:ext cx="11403371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TT Ramillas Bold Italics"/>
              </a:rPr>
              <a:t>Focus: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4372406" y="6407163"/>
            <a:ext cx="17470508" cy="1348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FFFFFF"/>
                </a:solidFill>
                <a:latin typeface="TT Ramillas Italics"/>
              </a:rPr>
              <a:t>Leverage its existing strengths and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TT Ramillas Italics"/>
              </a:rPr>
              <a:t>address the identified weaknesses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916902" y="6407163"/>
            <a:ext cx="17470508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TT Ramillas Italics"/>
              </a:rPr>
              <a:t>High indirect costs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4919" y="1770209"/>
            <a:ext cx="2743792" cy="1817903"/>
          </a:xfrm>
          <a:custGeom>
            <a:avLst/>
            <a:gdLst/>
            <a:ahLst/>
            <a:cxnLst/>
            <a:rect l="l" t="t" r="r" b="b"/>
            <a:pathLst>
              <a:path w="2743792" h="1817903">
                <a:moveTo>
                  <a:pt x="0" y="0"/>
                </a:moveTo>
                <a:lnTo>
                  <a:pt x="2743791" y="0"/>
                </a:lnTo>
                <a:lnTo>
                  <a:pt x="2743791" y="1817903"/>
                </a:lnTo>
                <a:lnTo>
                  <a:pt x="0" y="18179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>
            <a:off x="7807274" y="1770209"/>
            <a:ext cx="1707619" cy="1817903"/>
          </a:xfrm>
          <a:custGeom>
            <a:avLst/>
            <a:gdLst/>
            <a:ahLst/>
            <a:cxnLst/>
            <a:rect l="l" t="t" r="r" b="b"/>
            <a:pathLst>
              <a:path w="1707619" h="1817903">
                <a:moveTo>
                  <a:pt x="0" y="0"/>
                </a:moveTo>
                <a:lnTo>
                  <a:pt x="1707619" y="0"/>
                </a:lnTo>
                <a:lnTo>
                  <a:pt x="1707619" y="1817903"/>
                </a:lnTo>
                <a:lnTo>
                  <a:pt x="0" y="18179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Freeform 4"/>
          <p:cNvSpPr/>
          <p:nvPr/>
        </p:nvSpPr>
        <p:spPr>
          <a:xfrm>
            <a:off x="13934794" y="1770209"/>
            <a:ext cx="2849817" cy="1839931"/>
          </a:xfrm>
          <a:custGeom>
            <a:avLst/>
            <a:gdLst/>
            <a:ahLst/>
            <a:cxnLst/>
            <a:rect l="l" t="t" r="r" b="b"/>
            <a:pathLst>
              <a:path w="2849817" h="1839931">
                <a:moveTo>
                  <a:pt x="0" y="0"/>
                </a:moveTo>
                <a:lnTo>
                  <a:pt x="2849817" y="0"/>
                </a:lnTo>
                <a:lnTo>
                  <a:pt x="2849817" y="1839931"/>
                </a:lnTo>
                <a:lnTo>
                  <a:pt x="0" y="18399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>
            <a:off x="879548" y="5702265"/>
            <a:ext cx="3314533" cy="2036690"/>
          </a:xfrm>
          <a:custGeom>
            <a:avLst/>
            <a:gdLst/>
            <a:ahLst/>
            <a:cxnLst/>
            <a:rect l="l" t="t" r="r" b="b"/>
            <a:pathLst>
              <a:path w="3314533" h="2036690">
                <a:moveTo>
                  <a:pt x="0" y="0"/>
                </a:moveTo>
                <a:lnTo>
                  <a:pt x="3314533" y="0"/>
                </a:lnTo>
                <a:lnTo>
                  <a:pt x="3314533" y="2036689"/>
                </a:lnTo>
                <a:lnTo>
                  <a:pt x="0" y="20366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3616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Freeform 6"/>
          <p:cNvSpPr/>
          <p:nvPr/>
        </p:nvSpPr>
        <p:spPr>
          <a:xfrm>
            <a:off x="7807274" y="5702265"/>
            <a:ext cx="2259867" cy="2036690"/>
          </a:xfrm>
          <a:custGeom>
            <a:avLst/>
            <a:gdLst/>
            <a:ahLst/>
            <a:cxnLst/>
            <a:rect l="l" t="t" r="r" b="b"/>
            <a:pathLst>
              <a:path w="2259867" h="2036690">
                <a:moveTo>
                  <a:pt x="0" y="0"/>
                </a:moveTo>
                <a:lnTo>
                  <a:pt x="2259867" y="0"/>
                </a:lnTo>
                <a:lnTo>
                  <a:pt x="2259867" y="2036689"/>
                </a:lnTo>
                <a:lnTo>
                  <a:pt x="0" y="20366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35171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7" name="Freeform 7"/>
          <p:cNvSpPr/>
          <p:nvPr/>
        </p:nvSpPr>
        <p:spPr>
          <a:xfrm>
            <a:off x="14306645" y="5702265"/>
            <a:ext cx="2271091" cy="2036690"/>
          </a:xfrm>
          <a:custGeom>
            <a:avLst/>
            <a:gdLst/>
            <a:ahLst/>
            <a:cxnLst/>
            <a:rect l="l" t="t" r="r" b="b"/>
            <a:pathLst>
              <a:path w="2271091" h="2036690">
                <a:moveTo>
                  <a:pt x="0" y="0"/>
                </a:moveTo>
                <a:lnTo>
                  <a:pt x="2271091" y="0"/>
                </a:lnTo>
                <a:lnTo>
                  <a:pt x="2271091" y="2036689"/>
                </a:lnTo>
                <a:lnTo>
                  <a:pt x="0" y="20366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2755" b="-2755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8" name="TextBox 8"/>
          <p:cNvSpPr txBox="1"/>
          <p:nvPr/>
        </p:nvSpPr>
        <p:spPr>
          <a:xfrm>
            <a:off x="-4372406" y="8650"/>
            <a:ext cx="11403371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TT Ramillas Bold Italics"/>
              </a:rPr>
              <a:t>Impact: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164871" y="3663315"/>
            <a:ext cx="11403371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TT Ramillas Italics"/>
              </a:rPr>
              <a:t>Operational Efficiency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799820" y="3663315"/>
            <a:ext cx="11403371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TT Ramillas Italics"/>
              </a:rPr>
              <a:t>Data Security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3164871" y="7662754"/>
            <a:ext cx="11403371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TT Ramillas Italics"/>
              </a:rPr>
              <a:t>Decision-Making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56349" y="3663315"/>
            <a:ext cx="11403371" cy="1348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FFFFFF"/>
                </a:solidFill>
                <a:latin typeface="TT Ramillas Italics"/>
              </a:rPr>
              <a:t>Quick Access to Information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endParaRPr lang="en-US" sz="3900">
              <a:solidFill>
                <a:srgbClr val="FFFFFF"/>
              </a:solidFill>
              <a:latin typeface="TT Ramillas Italic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442314" y="7662754"/>
            <a:ext cx="11403371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TT Ramillas Italics"/>
              </a:rPr>
              <a:t>Digital Economy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658017" y="7662754"/>
            <a:ext cx="11403371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TT Ramillas Italics"/>
              </a:rPr>
              <a:t>Culture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C52FF">
                <a:alpha val="100000"/>
              </a:srgbClr>
            </a:gs>
            <a:gs pos="100000">
              <a:srgbClr val="00BF6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7378" y="933965"/>
            <a:ext cx="15693244" cy="8419070"/>
          </a:xfrm>
          <a:custGeom>
            <a:avLst/>
            <a:gdLst/>
            <a:ahLst/>
            <a:cxnLst/>
            <a:rect l="l" t="t" r="r" b="b"/>
            <a:pathLst>
              <a:path w="15693244" h="8419070">
                <a:moveTo>
                  <a:pt x="0" y="0"/>
                </a:moveTo>
                <a:lnTo>
                  <a:pt x="15693244" y="0"/>
                </a:lnTo>
                <a:lnTo>
                  <a:pt x="15693244" y="8419070"/>
                </a:lnTo>
                <a:lnTo>
                  <a:pt x="0" y="8419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843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-3924353" y="-104775"/>
            <a:ext cx="11403371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TT Ramillas Bold Italics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298</Words>
  <Application>Microsoft Office PowerPoint</Application>
  <PresentationFormat>Personalizado</PresentationFormat>
  <Paragraphs>97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21" baseType="lpstr">
      <vt:lpstr>Arial</vt:lpstr>
      <vt:lpstr>Muli Bold</vt:lpstr>
      <vt:lpstr>Poppins</vt:lpstr>
      <vt:lpstr>TT Ramillas Italics</vt:lpstr>
      <vt:lpstr>Montserrat</vt:lpstr>
      <vt:lpstr>TT Ramillas Bold Italics</vt:lpstr>
      <vt:lpstr>Calibri</vt:lpstr>
      <vt:lpstr>TT Ramillas</vt:lpstr>
      <vt:lpstr>Barlow Bold</vt:lpstr>
      <vt:lpstr>Montserrat Semi-Bold</vt:lpstr>
      <vt:lpstr>Poppins Semi-Bold</vt:lpstr>
      <vt:lpstr>Montserrat Ultra-Bold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Simple Business Presentation</dc:title>
  <cp:lastModifiedBy>Agustín Philippeaux</cp:lastModifiedBy>
  <cp:revision>2</cp:revision>
  <dcterms:created xsi:type="dcterms:W3CDTF">2006-08-16T00:00:00Z</dcterms:created>
  <dcterms:modified xsi:type="dcterms:W3CDTF">2024-03-07T15:21:06Z</dcterms:modified>
  <dc:identifier>DAFzQUX2EUo</dc:identifier>
</cp:coreProperties>
</file>