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96" r:id="rId10"/>
    <p:sldId id="297" r:id="rId11"/>
    <p:sldId id="298" r:id="rId12"/>
    <p:sldId id="299" r:id="rId13"/>
    <p:sldId id="279" r:id="rId14"/>
    <p:sldId id="300" r:id="rId15"/>
    <p:sldId id="301" r:id="rId16"/>
    <p:sldId id="303" r:id="rId17"/>
    <p:sldId id="302" r:id="rId18"/>
    <p:sldId id="307" r:id="rId19"/>
    <p:sldId id="304" r:id="rId20"/>
    <p:sldId id="305" r:id="rId21"/>
    <p:sldId id="306" r:id="rId22"/>
    <p:sldId id="281" r:id="rId23"/>
    <p:sldId id="308" r:id="rId24"/>
    <p:sldId id="309" r:id="rId25"/>
    <p:sldId id="31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8837" autoAdjust="0"/>
  </p:normalViewPr>
  <p:slideViewPr>
    <p:cSldViewPr snapToGrid="0">
      <p:cViewPr varScale="1">
        <p:scale>
          <a:sx n="102" d="100"/>
          <a:sy n="102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1990 – Planck</a:t>
            </a:r>
          </a:p>
          <a:p>
            <a:r>
              <a:rPr lang="en-US" dirty="0" smtClean="0"/>
              <a:t>1905 – Einstein</a:t>
            </a:r>
          </a:p>
          <a:p>
            <a:r>
              <a:rPr lang="en-US" dirty="0" smtClean="0"/>
              <a:t>1911 - Rutherford</a:t>
            </a:r>
          </a:p>
          <a:p>
            <a:r>
              <a:rPr lang="en-US" dirty="0" smtClean="0"/>
              <a:t>1913 – Bohr</a:t>
            </a:r>
          </a:p>
          <a:p>
            <a:r>
              <a:rPr lang="en-US" dirty="0" smtClean="0"/>
              <a:t>1924 - de Broglie</a:t>
            </a:r>
          </a:p>
          <a:p>
            <a:r>
              <a:rPr lang="en-US" dirty="0" smtClean="0"/>
              <a:t>1924 – Pauli</a:t>
            </a:r>
          </a:p>
          <a:p>
            <a:r>
              <a:rPr lang="en-US" dirty="0" smtClean="0"/>
              <a:t>1926 – Schrödinger</a:t>
            </a:r>
          </a:p>
          <a:p>
            <a:r>
              <a:rPr lang="en-US" dirty="0" smtClean="0"/>
              <a:t>1927 - Heisenberg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7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(one and more qubits)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2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6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0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48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3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0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2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9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3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1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3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2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5696"/>
                </a:solidFill>
                <a:latin typeface="Calibri (Body)"/>
              </a:rPr>
              <a:t>Quantum Computing: Introduction and Emulation</a:t>
            </a:r>
            <a:endParaRPr lang="en-US" sz="3600" b="1" dirty="0">
              <a:solidFill>
                <a:srgbClr val="005696"/>
              </a:solidFill>
              <a:latin typeface="Calibri (Body)"/>
            </a:endParaRP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4" y="1590165"/>
            <a:ext cx="5716512" cy="1826109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" y="3639500"/>
            <a:ext cx="4979550" cy="2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/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/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/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/>
              <a:t>Certainty in position </a:t>
            </a:r>
            <a:r>
              <a:rPr lang="en-US" dirty="0"/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/>
              <a:t>Uncertainty </a:t>
            </a:r>
            <a:r>
              <a:rPr lang="en-US" dirty="0"/>
              <a:t>in position and </a:t>
            </a:r>
            <a:r>
              <a:rPr lang="en-US" dirty="0" smtClean="0"/>
              <a:t>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Wave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Qm template pic 4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94" y="2493328"/>
            <a:ext cx="4570068" cy="26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</a:p>
          <a:p>
            <a:r>
              <a:rPr lang="en-US" dirty="0" smtClean="0"/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122" name="Picture 2" descr="https://scx2.b-cdn.net/gfx/news/hires/2014/schroding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493328"/>
            <a:ext cx="4765937" cy="25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/>
              <a:t>Measurement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Deconherence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098" name="Picture 2" descr="https://i.pinimg.com/originals/ff/7d/6e/ff7d6e510e56cb9a476a4ff6db3a79ef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5"/>
          <a:stretch/>
        </p:blipFill>
        <p:spPr bwMode="auto">
          <a:xfrm>
            <a:off x="7241959" y="2366296"/>
            <a:ext cx="2833033" cy="38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Deconherence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Entanglement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2315878"/>
            <a:ext cx="4354357" cy="30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Quantum Properties: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4338" y="2072638"/>
            <a:ext cx="9703324" cy="41043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Wave Function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Superposition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Measurement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Deconherence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Entanglement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 descr="Two-Qubit Pure Entanglement as Optimal Social Welfare Resource in Bayesian  Game – Quant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2493328"/>
            <a:ext cx="4650558" cy="2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Quantum </a:t>
            </a:r>
            <a:r>
              <a:rPr lang="en-US" dirty="0" smtClean="0"/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10242" name="Picture 2" descr="What is Quantum Computing? | IB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2493328"/>
            <a:ext cx="2533686" cy="31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Quantum Devices</a:t>
            </a:r>
          </a:p>
          <a:p>
            <a:r>
              <a:rPr lang="en-US" dirty="0" smtClean="0"/>
              <a:t>Complexity </a:t>
            </a:r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>
                <a:solidFill>
                  <a:schemeClr val="bg2"/>
                </a:solidFill>
              </a:rPr>
              <a:t>Programming Languages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8" y="2493328"/>
            <a:ext cx="3509914" cy="28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</a:t>
            </a:r>
            <a:r>
              <a:rPr lang="en-US" sz="2000" dirty="0" err="1" smtClean="0">
                <a:solidFill>
                  <a:schemeClr val="bg2"/>
                </a:solidFill>
              </a:rPr>
              <a:t>Jozsa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72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Theory</a:t>
            </a:r>
            <a:endParaRPr lang="en-US" dirty="0" smtClean="0"/>
          </a:p>
          <a:p>
            <a:r>
              <a:rPr lang="en-US" dirty="0"/>
              <a:t>Quantum Hardware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</a:t>
            </a:r>
          </a:p>
        </p:txBody>
      </p:sp>
      <p:pic>
        <p:nvPicPr>
          <p:cNvPr id="7170" name="Picture 2" descr="The State of Quantum Computing - Creative Destruction L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5" y="2493327"/>
            <a:ext cx="5957786" cy="24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Computers</a:t>
            </a:r>
            <a:endParaRPr lang="en-US" sz="3600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>
                <a:solidFill>
                  <a:schemeClr val="bg2"/>
                </a:solidFill>
              </a:rPr>
              <a:t>Quantum </a:t>
            </a:r>
            <a:r>
              <a:rPr lang="en-US" dirty="0" smtClean="0">
                <a:solidFill>
                  <a:schemeClr val="bg2"/>
                </a:solidFill>
              </a:rPr>
              <a:t>Devices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Complexity </a:t>
            </a:r>
            <a:r>
              <a:rPr lang="en-US" dirty="0">
                <a:solidFill>
                  <a:schemeClr val="bg2"/>
                </a:solidFill>
              </a:rPr>
              <a:t>Theory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Quantum Hardware</a:t>
            </a:r>
          </a:p>
          <a:p>
            <a:r>
              <a:rPr lang="en-US" dirty="0"/>
              <a:t>Programming Languages</a:t>
            </a:r>
          </a:p>
          <a:p>
            <a:endParaRPr lang="en-US" dirty="0"/>
          </a:p>
        </p:txBody>
      </p:sp>
      <p:pic>
        <p:nvPicPr>
          <p:cNvPr id="6152" name="Picture 8" descr="File:Qiskit-Logo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35" y="1863364"/>
            <a:ext cx="1169110" cy="11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GitHub - quantumlib/Cirq: A python framework for creating, editing, and  invoking Noisy Intermediate Scale Quantum (NISQ) circuits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37" y="2229700"/>
            <a:ext cx="1958659" cy="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Ocean™ Developer Tools | D-Wav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5" y="4369051"/>
            <a:ext cx="4731896" cy="10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207" y="3480181"/>
            <a:ext cx="2844323" cy="1100115"/>
          </a:xfrm>
          <a:prstGeom prst="rect">
            <a:avLst/>
          </a:prstGeom>
        </p:spPr>
      </p:pic>
      <p:pic>
        <p:nvPicPr>
          <p:cNvPr id="6156" name="Picture 12" descr="PennyLa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29" y="3251952"/>
            <a:ext cx="2857331" cy="8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Classical </a:t>
            </a:r>
            <a:r>
              <a:rPr lang="en-US" dirty="0"/>
              <a:t>vs </a:t>
            </a:r>
            <a:r>
              <a:rPr lang="en-US" dirty="0" smtClean="0"/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</a:t>
            </a:r>
            <a:r>
              <a:rPr lang="en-US" dirty="0" smtClean="0">
                <a:solidFill>
                  <a:schemeClr val="bg2"/>
                </a:solidFill>
              </a:rPr>
              <a:t>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definition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Classical Bit Vs Qubit. All the computational difference comes… | by  Abhishek Dubey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12" y="2495358"/>
            <a:ext cx="4657242" cy="25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/>
              <a:t>Dirac </a:t>
            </a:r>
            <a:r>
              <a:rPr lang="en-US" dirty="0" smtClean="0"/>
              <a:t>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</a:t>
            </a:r>
            <a:r>
              <a:rPr lang="en-US" dirty="0" smtClean="0">
                <a:solidFill>
                  <a:schemeClr val="bg2"/>
                </a:solidFill>
              </a:rPr>
              <a:t>definition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Bloch 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94" y="2493328"/>
            <a:ext cx="5520418" cy="3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</a:t>
            </a:r>
            <a:r>
              <a:rPr lang="en-US" dirty="0" smtClean="0">
                <a:solidFill>
                  <a:schemeClr val="bg2"/>
                </a:solidFill>
              </a:rPr>
              <a:t>notation</a:t>
            </a:r>
          </a:p>
          <a:p>
            <a:r>
              <a:rPr lang="en-US" dirty="0" smtClean="0"/>
              <a:t>Formal definition 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Bloch </a:t>
            </a:r>
            <a:r>
              <a:rPr lang="en-US" dirty="0" smtClean="0">
                <a:solidFill>
                  <a:schemeClr val="bg2"/>
                </a:solidFill>
              </a:rPr>
              <a:t>Sphere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2" y="2493328"/>
            <a:ext cx="5679736" cy="19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Bits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Classical </a:t>
            </a:r>
            <a:r>
              <a:rPr lang="en-US" dirty="0">
                <a:solidFill>
                  <a:schemeClr val="bg2"/>
                </a:solidFill>
              </a:rPr>
              <a:t>vs </a:t>
            </a:r>
            <a:r>
              <a:rPr lang="en-US" dirty="0" smtClean="0">
                <a:solidFill>
                  <a:schemeClr val="bg2"/>
                </a:solidFill>
              </a:rPr>
              <a:t>Quantum bit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Dirac </a:t>
            </a:r>
            <a:r>
              <a:rPr lang="en-US" dirty="0" smtClean="0">
                <a:solidFill>
                  <a:schemeClr val="bg2"/>
                </a:solidFill>
              </a:rPr>
              <a:t>notation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Formal </a:t>
            </a:r>
            <a:r>
              <a:rPr lang="en-US" dirty="0" smtClean="0">
                <a:solidFill>
                  <a:schemeClr val="bg2"/>
                </a:solidFill>
              </a:rPr>
              <a:t>definition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Bloch Sphere</a:t>
            </a:r>
            <a:endParaRPr lang="en-US" dirty="0"/>
          </a:p>
        </p:txBody>
      </p:sp>
      <p:pic>
        <p:nvPicPr>
          <p:cNvPr id="2050" name="Picture 2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85" y="2280592"/>
            <a:ext cx="2704682" cy="2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467" y="3716660"/>
            <a:ext cx="1937782" cy="1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Gates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/>
              <a:t>Schrodinger equation</a:t>
            </a:r>
            <a:endParaRPr lang="en-US" dirty="0" smtClean="0"/>
          </a:p>
          <a:p>
            <a:r>
              <a:rPr lang="en-US" dirty="0"/>
              <a:t>Unitary matrix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eneral one-qubit gate</a:t>
            </a:r>
          </a:p>
          <a:p>
            <a:r>
              <a:rPr lang="en-US" dirty="0" smtClean="0"/>
              <a:t>Multiple qubit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244338" y="1321782"/>
            <a:ext cx="9703324" cy="7508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Quantum Circuits</a:t>
            </a:r>
            <a:endParaRPr lang="en-US" sz="36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244338" y="2072638"/>
            <a:ext cx="9703324" cy="410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vs </a:t>
            </a:r>
            <a:r>
              <a:rPr lang="en-US" smtClean="0"/>
              <a:t>Nonlinear evolution</a:t>
            </a:r>
            <a:endParaRPr lang="en-US" dirty="0" smtClean="0"/>
          </a:p>
          <a:p>
            <a:r>
              <a:rPr lang="en-US" dirty="0" smtClean="0"/>
              <a:t>Measurement </a:t>
            </a:r>
            <a:r>
              <a:rPr lang="en-US" dirty="0"/>
              <a:t>gate</a:t>
            </a:r>
            <a:endParaRPr lang="en-US" dirty="0" smtClean="0"/>
          </a:p>
          <a:p>
            <a:r>
              <a:rPr lang="en-US" dirty="0"/>
              <a:t>Universal gate set</a:t>
            </a:r>
            <a:endParaRPr lang="en-US" dirty="0" smtClean="0"/>
          </a:p>
          <a:p>
            <a:r>
              <a:rPr lang="en-US" dirty="0" smtClean="0"/>
              <a:t>No-cloning </a:t>
            </a:r>
            <a:r>
              <a:rPr lang="en-US" dirty="0"/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2978255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72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</a:t>
            </a:r>
            <a:r>
              <a:rPr lang="en-US" sz="2000" dirty="0"/>
              <a:t>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Complexity Theory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Quantum Hardware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Programming Languages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</a:t>
            </a:r>
            <a:r>
              <a:rPr lang="en-US" sz="2000" dirty="0" err="1" smtClean="0">
                <a:solidFill>
                  <a:schemeClr val="bg2"/>
                </a:solidFill>
              </a:rPr>
              <a:t>Jozsa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4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21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99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3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33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23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57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73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22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09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</a:t>
            </a:r>
            <a:r>
              <a:rPr lang="en-US" sz="2000" dirty="0" err="1" smtClean="0">
                <a:solidFill>
                  <a:schemeClr val="bg2"/>
                </a:solidFill>
              </a:rPr>
              <a:t>Jozsa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Deutsch-</a:t>
            </a:r>
            <a:r>
              <a:rPr lang="en-US" sz="2000" dirty="0" err="1" smtClean="0"/>
              <a:t>Jozsa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Shor Factorization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18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825625"/>
            <a:ext cx="11337348" cy="4351338"/>
          </a:xfrm>
        </p:spPr>
        <p:txBody>
          <a:bodyPr numCol="2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 Quantum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Classical vs Quantum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Computer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Devices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Complexity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Quantum 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/>
                </a:solidFill>
              </a:rPr>
              <a:t>Programming Languages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Gates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Circuits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2"/>
                </a:solidFill>
              </a:rPr>
              <a:t>Quantum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Teleportation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Deutsch-</a:t>
            </a:r>
            <a:r>
              <a:rPr lang="en-US" sz="2000" dirty="0" err="1" smtClean="0">
                <a:solidFill>
                  <a:schemeClr val="bg2"/>
                </a:solidFill>
              </a:rPr>
              <a:t>Jozsa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Grover’s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Quantum Fourier 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2"/>
                </a:solidFill>
              </a:rPr>
              <a:t>Shor </a:t>
            </a:r>
            <a:r>
              <a:rPr lang="en-US" sz="2000" dirty="0">
                <a:solidFill>
                  <a:schemeClr val="bg2"/>
                </a:solidFill>
              </a:rPr>
              <a:t>Factorization</a:t>
            </a:r>
            <a:endParaRPr lang="en-US" sz="2000" dirty="0" smtClean="0">
              <a:solidFill>
                <a:schemeClr val="bg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Quantum Everywhere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Machine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Game Theory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Cryptography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Quantum Simulations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04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417" y="1133590"/>
            <a:ext cx="10125364" cy="646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little bit of History: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1" y="2012950"/>
            <a:ext cx="6391118" cy="4164013"/>
          </a:xfrm>
        </p:spPr>
      </p:pic>
    </p:spTree>
    <p:extLst>
      <p:ext uri="{BB962C8B-B14F-4D97-AF65-F5344CB8AC3E}">
        <p14:creationId xmlns:p14="http://schemas.microsoft.com/office/powerpoint/2010/main" val="2278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/>
              <a:t>Macroscopic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/>
              <a:t>Microscopic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Schrodinger’s </a:t>
            </a:r>
            <a:r>
              <a:rPr lang="en-US" dirty="0">
                <a:solidFill>
                  <a:schemeClr val="bg2"/>
                </a:solidFill>
              </a:rPr>
              <a:t>equation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725" y="-30771"/>
            <a:ext cx="2857500" cy="9128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39788" y="131351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Mechanics</a:t>
            </a:r>
            <a:endParaRPr lang="en-US" sz="32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839788" y="2137431"/>
            <a:ext cx="5157787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Macroscopic</a:t>
            </a:r>
          </a:p>
          <a:p>
            <a:r>
              <a:rPr lang="en-US" dirty="0" smtClean="0"/>
              <a:t>Newton’s laws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Continues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deterministic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Certainty in position </a:t>
            </a:r>
            <a:r>
              <a:rPr lang="en-US" dirty="0">
                <a:solidFill>
                  <a:schemeClr val="bg2"/>
                </a:solidFill>
              </a:rPr>
              <a:t>and momentum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172200" y="131351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Quantum Mechanics</a:t>
            </a:r>
            <a:endParaRPr lang="en-US" sz="3200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>
          <a:xfrm>
            <a:off x="6172200" y="2137431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Microscopic</a:t>
            </a:r>
          </a:p>
          <a:p>
            <a:r>
              <a:rPr lang="en-US" dirty="0" smtClean="0"/>
              <a:t>Schrodinger’s </a:t>
            </a:r>
            <a:r>
              <a:rPr lang="en-US" dirty="0"/>
              <a:t>equation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Discrete Energy values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Experiments are probabilistic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Uncertainty </a:t>
            </a:r>
            <a:r>
              <a:rPr lang="en-US" dirty="0">
                <a:solidFill>
                  <a:schemeClr val="bg2"/>
                </a:solidFill>
              </a:rPr>
              <a:t>in position and </a:t>
            </a:r>
            <a:r>
              <a:rPr lang="en-US" dirty="0" smtClean="0">
                <a:solidFill>
                  <a:schemeClr val="bg2"/>
                </a:solidFill>
              </a:rPr>
              <a:t>momentum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770</Words>
  <Application>Microsoft Office PowerPoint</Application>
  <PresentationFormat>Widescreen</PresentationFormat>
  <Paragraphs>359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little bit of History: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Quantum Properties:</vt:lpstr>
      <vt:lpstr>Some Quantum Properties:</vt:lpstr>
      <vt:lpstr>Some Quantum Properties:</vt:lpstr>
      <vt:lpstr>Some Quantum Properties:</vt:lpstr>
      <vt:lpstr>Some Quantum Properties:</vt:lpstr>
      <vt:lpstr>Quantum Computers</vt:lpstr>
      <vt:lpstr>Quantum Computers</vt:lpstr>
      <vt:lpstr>Quantum Computers</vt:lpstr>
      <vt:lpstr>Quantum Computers</vt:lpstr>
      <vt:lpstr>Quantum Bits</vt:lpstr>
      <vt:lpstr>Quantum Bits</vt:lpstr>
      <vt:lpstr>Quantum Bits</vt:lpstr>
      <vt:lpstr>Quantum Bits</vt:lpstr>
      <vt:lpstr>Quantum Gates</vt:lpstr>
      <vt:lpstr>Quantum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59</cp:revision>
  <dcterms:created xsi:type="dcterms:W3CDTF">2019-09-28T15:41:08Z</dcterms:created>
  <dcterms:modified xsi:type="dcterms:W3CDTF">2021-10-20T15:26:09Z</dcterms:modified>
</cp:coreProperties>
</file>