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70" r:id="rId2"/>
    <p:sldId id="273" r:id="rId3"/>
    <p:sldId id="332" r:id="rId4"/>
    <p:sldId id="274" r:id="rId5"/>
    <p:sldId id="275" r:id="rId6"/>
    <p:sldId id="276" r:id="rId7"/>
    <p:sldId id="331" r:id="rId8"/>
    <p:sldId id="277" r:id="rId9"/>
    <p:sldId id="278" r:id="rId10"/>
    <p:sldId id="296" r:id="rId11"/>
    <p:sldId id="297" r:id="rId12"/>
    <p:sldId id="298" r:id="rId13"/>
    <p:sldId id="299" r:id="rId14"/>
    <p:sldId id="279" r:id="rId15"/>
    <p:sldId id="300" r:id="rId16"/>
    <p:sldId id="301" r:id="rId17"/>
    <p:sldId id="303" r:id="rId18"/>
    <p:sldId id="302" r:id="rId19"/>
    <p:sldId id="307" r:id="rId20"/>
    <p:sldId id="304" r:id="rId21"/>
    <p:sldId id="305" r:id="rId22"/>
    <p:sldId id="306" r:id="rId23"/>
    <p:sldId id="281" r:id="rId24"/>
    <p:sldId id="308" r:id="rId25"/>
    <p:sldId id="309" r:id="rId26"/>
    <p:sldId id="310" r:id="rId27"/>
    <p:sldId id="282" r:id="rId28"/>
    <p:sldId id="311" r:id="rId29"/>
    <p:sldId id="312" r:id="rId30"/>
    <p:sldId id="313" r:id="rId31"/>
    <p:sldId id="316" r:id="rId32"/>
    <p:sldId id="317" r:id="rId33"/>
    <p:sldId id="318" r:id="rId34"/>
    <p:sldId id="319" r:id="rId35"/>
    <p:sldId id="284" r:id="rId36"/>
    <p:sldId id="320" r:id="rId37"/>
    <p:sldId id="321" r:id="rId38"/>
    <p:sldId id="322" r:id="rId39"/>
    <p:sldId id="323" r:id="rId40"/>
    <p:sldId id="295" r:id="rId41"/>
    <p:sldId id="328" r:id="rId42"/>
    <p:sldId id="329" r:id="rId43"/>
    <p:sldId id="330" r:id="rId44"/>
    <p:sldId id="327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005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91" autoAdjust="0"/>
    <p:restoredTop sz="88837" autoAdjust="0"/>
  </p:normalViewPr>
  <p:slideViewPr>
    <p:cSldViewPr snapToGrid="0">
      <p:cViewPr>
        <p:scale>
          <a:sx n="100" d="100"/>
          <a:sy n="100" d="100"/>
        </p:scale>
        <p:origin x="750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FADB38-FBF7-4553-9E48-A4D3F52113B9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F5BD0-F27D-4163-9908-9B6C4290E2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93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1990 – Planck</a:t>
            </a:r>
          </a:p>
          <a:p>
            <a:r>
              <a:rPr lang="en-US" dirty="0" smtClean="0"/>
              <a:t>1905 – Einstein</a:t>
            </a:r>
          </a:p>
          <a:p>
            <a:r>
              <a:rPr lang="en-US" dirty="0" smtClean="0"/>
              <a:t>1911 - Rutherford</a:t>
            </a:r>
          </a:p>
          <a:p>
            <a:r>
              <a:rPr lang="en-US" dirty="0" smtClean="0"/>
              <a:t>1913 – Bohr</a:t>
            </a:r>
          </a:p>
          <a:p>
            <a:r>
              <a:rPr lang="en-US" dirty="0" smtClean="0"/>
              <a:t>1924 - de Broglie</a:t>
            </a:r>
          </a:p>
          <a:p>
            <a:r>
              <a:rPr lang="en-US" dirty="0" smtClean="0"/>
              <a:t>1924 – Pauli</a:t>
            </a:r>
          </a:p>
          <a:p>
            <a:r>
              <a:rPr lang="en-US" dirty="0" smtClean="0"/>
              <a:t>1926 – Schrödinger</a:t>
            </a:r>
          </a:p>
          <a:p>
            <a:r>
              <a:rPr lang="en-US" dirty="0" smtClean="0"/>
              <a:t>1927 - Heisenberg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5732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447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3134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8002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5206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6211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9919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6083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8557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(one and more qubits)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9963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507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6861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3008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2709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8025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9485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8502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4257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0650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3685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9965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51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8517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27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1314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2579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274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4989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0409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750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220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460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616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75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302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522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906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1A62-4676-4A50-A9F1-2D4DA559011B}" type="datetimeFigureOut">
              <a:rPr lang="en-US" smtClean="0"/>
              <a:pPr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4CF4-2F0B-44CB-A2BF-C6FD116602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933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1A62-4676-4A50-A9F1-2D4DA559011B}" type="datetimeFigureOut">
              <a:rPr lang="en-US" smtClean="0"/>
              <a:pPr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4CF4-2F0B-44CB-A2BF-C6FD116602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880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1A62-4676-4A50-A9F1-2D4DA559011B}" type="datetimeFigureOut">
              <a:rPr lang="en-US" smtClean="0"/>
              <a:pPr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4CF4-2F0B-44CB-A2BF-C6FD116602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53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1A62-4676-4A50-A9F1-2D4DA559011B}" type="datetimeFigureOut">
              <a:rPr lang="en-US" smtClean="0"/>
              <a:pPr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4CF4-2F0B-44CB-A2BF-C6FD116602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570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1A62-4676-4A50-A9F1-2D4DA559011B}" type="datetimeFigureOut">
              <a:rPr lang="en-US" smtClean="0"/>
              <a:pPr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4CF4-2F0B-44CB-A2BF-C6FD116602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079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1A62-4676-4A50-A9F1-2D4DA559011B}" type="datetimeFigureOut">
              <a:rPr lang="en-US" smtClean="0"/>
              <a:pPr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4CF4-2F0B-44CB-A2BF-C6FD116602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187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1A62-4676-4A50-A9F1-2D4DA559011B}" type="datetimeFigureOut">
              <a:rPr lang="en-US" smtClean="0"/>
              <a:pPr/>
              <a:t>10/21/2021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4CF4-2F0B-44CB-A2BF-C6FD116602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034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1A62-4676-4A50-A9F1-2D4DA559011B}" type="datetimeFigureOut">
              <a:rPr lang="en-US" smtClean="0"/>
              <a:pPr/>
              <a:t>10/21/2021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4CF4-2F0B-44CB-A2BF-C6FD116602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39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1A62-4676-4A50-A9F1-2D4DA559011B}" type="datetimeFigureOut">
              <a:rPr lang="en-US" smtClean="0"/>
              <a:pPr/>
              <a:t>10/21/2021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4CF4-2F0B-44CB-A2BF-C6FD116602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577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1A62-4676-4A50-A9F1-2D4DA559011B}" type="datetimeFigureOut">
              <a:rPr lang="en-US" smtClean="0"/>
              <a:pPr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4CF4-2F0B-44CB-A2BF-C6FD116602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671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1A62-4676-4A50-A9F1-2D4DA559011B}" type="datetimeFigureOut">
              <a:rPr lang="en-US" smtClean="0"/>
              <a:pPr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4CF4-2F0B-44CB-A2BF-C6FD116602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944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11A62-4676-4A50-A9F1-2D4DA559011B}" type="datetimeFigureOut">
              <a:rPr lang="en-US" smtClean="0"/>
              <a:pPr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34CF4-2F0B-44CB-A2BF-C6FD116602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950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11" Type="http://schemas.openxmlformats.org/officeDocument/2006/relationships/image" Target="../media/image19.png"/><Relationship Id="rId5" Type="http://schemas.openxmlformats.org/officeDocument/2006/relationships/image" Target="../media/image2.png"/><Relationship Id="rId10" Type="http://schemas.openxmlformats.org/officeDocument/2006/relationships/image" Target="../media/image18.png"/><Relationship Id="rId4" Type="http://schemas.openxmlformats.org/officeDocument/2006/relationships/image" Target="../media/image5.png"/><Relationship Id="rId9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4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4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4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4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36.png"/><Relationship Id="rId4" Type="http://schemas.openxmlformats.org/officeDocument/2006/relationships/image" Target="../media/image5.png"/><Relationship Id="rId9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48398" y="2146784"/>
            <a:ext cx="5943601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5696"/>
                </a:solidFill>
                <a:latin typeface="Calibri (Body)"/>
              </a:rPr>
              <a:t>Quantum Computing: Introduction and Emulation</a:t>
            </a:r>
            <a:endParaRPr lang="en-US" sz="3600" b="1" dirty="0">
              <a:solidFill>
                <a:srgbClr val="005696"/>
              </a:solidFill>
              <a:latin typeface="Calibri (Body)"/>
            </a:endParaRPr>
          </a:p>
          <a:p>
            <a:pPr algn="ctr"/>
            <a:endParaRPr lang="en-US" sz="3600" b="1" dirty="0">
              <a:solidFill>
                <a:srgbClr val="005696"/>
              </a:solidFill>
            </a:endParaRPr>
          </a:p>
          <a:p>
            <a:pPr algn="ctr"/>
            <a:r>
              <a:rPr lang="en-US" sz="3200" dirty="0" smtClean="0">
                <a:solidFill>
                  <a:srgbClr val="005696"/>
                </a:solidFill>
              </a:rPr>
              <a:t>Agustin Silva</a:t>
            </a:r>
            <a:endParaRPr lang="en-US" sz="3200" dirty="0">
              <a:solidFill>
                <a:srgbClr val="00569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25452"/>
            <a:ext cx="6248399" cy="68834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944" y="1590165"/>
            <a:ext cx="5716512" cy="1826109"/>
          </a:xfrm>
          <a:prstGeom prst="rect">
            <a:avLst/>
          </a:prstGeom>
        </p:spPr>
      </p:pic>
      <p:pic>
        <p:nvPicPr>
          <p:cNvPr id="1026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05" y="3639500"/>
            <a:ext cx="4979550" cy="216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69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 Placeholder 19"/>
          <p:cNvSpPr>
            <a:spLocks noGrp="1"/>
          </p:cNvSpPr>
          <p:nvPr>
            <p:ph type="body" idx="1"/>
          </p:nvPr>
        </p:nvSpPr>
        <p:spPr>
          <a:xfrm>
            <a:off x="839788" y="1313519"/>
            <a:ext cx="5157787" cy="8239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Classical Mechanics</a:t>
            </a:r>
            <a:endParaRPr lang="en-US" sz="3200" dirty="0"/>
          </a:p>
        </p:txBody>
      </p:sp>
      <p:sp>
        <p:nvSpPr>
          <p:cNvPr id="21" name="Content Placeholder 20"/>
          <p:cNvSpPr>
            <a:spLocks noGrp="1"/>
          </p:cNvSpPr>
          <p:nvPr>
            <p:ph sz="half" idx="2"/>
          </p:nvPr>
        </p:nvSpPr>
        <p:spPr>
          <a:xfrm>
            <a:off x="839788" y="2137431"/>
            <a:ext cx="5157787" cy="3684588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Macroscopic</a:t>
            </a:r>
          </a:p>
          <a:p>
            <a:r>
              <a:rPr lang="en-US" dirty="0" smtClean="0"/>
              <a:t>Newton’s laws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Continues Energy values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Experiments are deterministic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Certainty in position </a:t>
            </a:r>
            <a:r>
              <a:rPr lang="en-US" dirty="0">
                <a:solidFill>
                  <a:schemeClr val="bg2"/>
                </a:solidFill>
              </a:rPr>
              <a:t>and momentum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3"/>
          </p:nvPr>
        </p:nvSpPr>
        <p:spPr>
          <a:xfrm>
            <a:off x="6172200" y="1313519"/>
            <a:ext cx="5183188" cy="8239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Quantum Mechanics</a:t>
            </a:r>
            <a:endParaRPr lang="en-US" sz="3200" dirty="0"/>
          </a:p>
        </p:txBody>
      </p:sp>
      <p:sp>
        <p:nvSpPr>
          <p:cNvPr id="23" name="Content Placeholder 22"/>
          <p:cNvSpPr>
            <a:spLocks noGrp="1"/>
          </p:cNvSpPr>
          <p:nvPr>
            <p:ph sz="quarter" idx="4"/>
          </p:nvPr>
        </p:nvSpPr>
        <p:spPr>
          <a:xfrm>
            <a:off x="6172200" y="2137431"/>
            <a:ext cx="5183188" cy="3684588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Microscopic</a:t>
            </a:r>
          </a:p>
          <a:p>
            <a:r>
              <a:rPr lang="en-US" dirty="0" smtClean="0"/>
              <a:t>Schrodinger’s </a:t>
            </a:r>
            <a:r>
              <a:rPr lang="en-US" dirty="0"/>
              <a:t>equation</a:t>
            </a:r>
            <a:endParaRPr lang="en-US" dirty="0" smtClean="0"/>
          </a:p>
          <a:p>
            <a:r>
              <a:rPr lang="en-US" dirty="0" smtClean="0">
                <a:solidFill>
                  <a:schemeClr val="bg2"/>
                </a:solidFill>
              </a:rPr>
              <a:t>Discrete Energy values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Experiments are probabilistic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Uncertainty </a:t>
            </a:r>
            <a:r>
              <a:rPr lang="en-US" dirty="0">
                <a:solidFill>
                  <a:schemeClr val="bg2"/>
                </a:solidFill>
              </a:rPr>
              <a:t>in position and </a:t>
            </a:r>
            <a:r>
              <a:rPr lang="en-US" dirty="0" smtClean="0">
                <a:solidFill>
                  <a:schemeClr val="bg2"/>
                </a:solidFill>
              </a:rPr>
              <a:t>momentum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94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 Placeholder 19"/>
          <p:cNvSpPr>
            <a:spLocks noGrp="1"/>
          </p:cNvSpPr>
          <p:nvPr>
            <p:ph type="body" idx="1"/>
          </p:nvPr>
        </p:nvSpPr>
        <p:spPr>
          <a:xfrm>
            <a:off x="839788" y="1313519"/>
            <a:ext cx="5157787" cy="8239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Classical Mechanics</a:t>
            </a:r>
            <a:endParaRPr lang="en-US" sz="3200" dirty="0"/>
          </a:p>
        </p:txBody>
      </p:sp>
      <p:sp>
        <p:nvSpPr>
          <p:cNvPr id="21" name="Content Placeholder 20"/>
          <p:cNvSpPr>
            <a:spLocks noGrp="1"/>
          </p:cNvSpPr>
          <p:nvPr>
            <p:ph sz="half" idx="2"/>
          </p:nvPr>
        </p:nvSpPr>
        <p:spPr>
          <a:xfrm>
            <a:off x="839788" y="2137431"/>
            <a:ext cx="5157787" cy="3684588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Macroscopic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Newton’s laws</a:t>
            </a:r>
          </a:p>
          <a:p>
            <a:r>
              <a:rPr lang="en-US" dirty="0" smtClean="0"/>
              <a:t>Continues Energy values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Experiments are deterministic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Certainty in position </a:t>
            </a:r>
            <a:r>
              <a:rPr lang="en-US" dirty="0">
                <a:solidFill>
                  <a:schemeClr val="bg2"/>
                </a:solidFill>
              </a:rPr>
              <a:t>and momentum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3"/>
          </p:nvPr>
        </p:nvSpPr>
        <p:spPr>
          <a:xfrm>
            <a:off x="6172200" y="1313519"/>
            <a:ext cx="5183188" cy="8239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Quantum Mechanics</a:t>
            </a:r>
            <a:endParaRPr lang="en-US" sz="3200" dirty="0"/>
          </a:p>
        </p:txBody>
      </p:sp>
      <p:sp>
        <p:nvSpPr>
          <p:cNvPr id="23" name="Content Placeholder 22"/>
          <p:cNvSpPr>
            <a:spLocks noGrp="1"/>
          </p:cNvSpPr>
          <p:nvPr>
            <p:ph sz="quarter" idx="4"/>
          </p:nvPr>
        </p:nvSpPr>
        <p:spPr>
          <a:xfrm>
            <a:off x="6172200" y="2137431"/>
            <a:ext cx="5183188" cy="3684588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Microscopic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Schrodinger’s </a:t>
            </a:r>
            <a:r>
              <a:rPr lang="en-US" dirty="0">
                <a:solidFill>
                  <a:schemeClr val="bg2"/>
                </a:solidFill>
              </a:rPr>
              <a:t>equation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/>
              <a:t>Discrete Energy values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Experiments are probabilistic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Uncertainty </a:t>
            </a:r>
            <a:r>
              <a:rPr lang="en-US" dirty="0">
                <a:solidFill>
                  <a:schemeClr val="bg2"/>
                </a:solidFill>
              </a:rPr>
              <a:t>in position and </a:t>
            </a:r>
            <a:r>
              <a:rPr lang="en-US" dirty="0" smtClean="0">
                <a:solidFill>
                  <a:schemeClr val="bg2"/>
                </a:solidFill>
              </a:rPr>
              <a:t>momentum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20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 Placeholder 19"/>
          <p:cNvSpPr>
            <a:spLocks noGrp="1"/>
          </p:cNvSpPr>
          <p:nvPr>
            <p:ph type="body" idx="1"/>
          </p:nvPr>
        </p:nvSpPr>
        <p:spPr>
          <a:xfrm>
            <a:off x="839788" y="1313519"/>
            <a:ext cx="5157787" cy="8239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Classical Mechanics</a:t>
            </a:r>
            <a:endParaRPr lang="en-US" sz="3200" dirty="0"/>
          </a:p>
        </p:txBody>
      </p:sp>
      <p:sp>
        <p:nvSpPr>
          <p:cNvPr id="21" name="Content Placeholder 20"/>
          <p:cNvSpPr>
            <a:spLocks noGrp="1"/>
          </p:cNvSpPr>
          <p:nvPr>
            <p:ph sz="half" idx="2"/>
          </p:nvPr>
        </p:nvSpPr>
        <p:spPr>
          <a:xfrm>
            <a:off x="839788" y="2137431"/>
            <a:ext cx="5157787" cy="3684588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Macroscopic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Newton’s laws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Continues Energy values</a:t>
            </a:r>
          </a:p>
          <a:p>
            <a:r>
              <a:rPr lang="en-US" dirty="0" smtClean="0"/>
              <a:t>Experiments are deterministic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Certainty in position </a:t>
            </a:r>
            <a:r>
              <a:rPr lang="en-US" dirty="0">
                <a:solidFill>
                  <a:schemeClr val="bg2"/>
                </a:solidFill>
              </a:rPr>
              <a:t>and momentum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3"/>
          </p:nvPr>
        </p:nvSpPr>
        <p:spPr>
          <a:xfrm>
            <a:off x="6172200" y="1313519"/>
            <a:ext cx="5183188" cy="8239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Quantum Mechanics</a:t>
            </a:r>
            <a:endParaRPr lang="en-US" sz="3200" dirty="0"/>
          </a:p>
        </p:txBody>
      </p:sp>
      <p:sp>
        <p:nvSpPr>
          <p:cNvPr id="23" name="Content Placeholder 22"/>
          <p:cNvSpPr>
            <a:spLocks noGrp="1"/>
          </p:cNvSpPr>
          <p:nvPr>
            <p:ph sz="quarter" idx="4"/>
          </p:nvPr>
        </p:nvSpPr>
        <p:spPr>
          <a:xfrm>
            <a:off x="6172200" y="2137431"/>
            <a:ext cx="5183188" cy="3684588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Microscopic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Schrodinger’s </a:t>
            </a:r>
            <a:r>
              <a:rPr lang="en-US" dirty="0">
                <a:solidFill>
                  <a:schemeClr val="bg2"/>
                </a:solidFill>
              </a:rPr>
              <a:t>equation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Discrete Energy values</a:t>
            </a:r>
          </a:p>
          <a:p>
            <a:r>
              <a:rPr lang="en-US" dirty="0" smtClean="0"/>
              <a:t>Experiments are probabilistic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Uncertainty </a:t>
            </a:r>
            <a:r>
              <a:rPr lang="en-US" dirty="0">
                <a:solidFill>
                  <a:schemeClr val="bg2"/>
                </a:solidFill>
              </a:rPr>
              <a:t>in position and </a:t>
            </a:r>
            <a:r>
              <a:rPr lang="en-US" dirty="0" smtClean="0">
                <a:solidFill>
                  <a:schemeClr val="bg2"/>
                </a:solidFill>
              </a:rPr>
              <a:t>momentum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74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 Placeholder 19"/>
          <p:cNvSpPr>
            <a:spLocks noGrp="1"/>
          </p:cNvSpPr>
          <p:nvPr>
            <p:ph type="body" idx="1"/>
          </p:nvPr>
        </p:nvSpPr>
        <p:spPr>
          <a:xfrm>
            <a:off x="839788" y="1313519"/>
            <a:ext cx="5157787" cy="8239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Classical Mechanics</a:t>
            </a:r>
            <a:endParaRPr lang="en-US" sz="3200" dirty="0"/>
          </a:p>
        </p:txBody>
      </p:sp>
      <p:sp>
        <p:nvSpPr>
          <p:cNvPr id="21" name="Content Placeholder 20"/>
          <p:cNvSpPr>
            <a:spLocks noGrp="1"/>
          </p:cNvSpPr>
          <p:nvPr>
            <p:ph sz="half" idx="2"/>
          </p:nvPr>
        </p:nvSpPr>
        <p:spPr>
          <a:xfrm>
            <a:off x="839788" y="2137431"/>
            <a:ext cx="5157787" cy="3684588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Macroscopic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Newton’s laws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Continues Energy values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Experiments are deterministic</a:t>
            </a:r>
          </a:p>
          <a:p>
            <a:r>
              <a:rPr lang="en-US" dirty="0" smtClean="0"/>
              <a:t>Certainty in position </a:t>
            </a:r>
            <a:r>
              <a:rPr lang="en-US" dirty="0"/>
              <a:t>and momentum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3"/>
          </p:nvPr>
        </p:nvSpPr>
        <p:spPr>
          <a:xfrm>
            <a:off x="6172200" y="1313519"/>
            <a:ext cx="5183188" cy="8239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Quantum Mechanics</a:t>
            </a:r>
            <a:endParaRPr lang="en-US" sz="3200" dirty="0"/>
          </a:p>
        </p:txBody>
      </p:sp>
      <p:sp>
        <p:nvSpPr>
          <p:cNvPr id="23" name="Content Placeholder 22"/>
          <p:cNvSpPr>
            <a:spLocks noGrp="1"/>
          </p:cNvSpPr>
          <p:nvPr>
            <p:ph sz="quarter" idx="4"/>
          </p:nvPr>
        </p:nvSpPr>
        <p:spPr>
          <a:xfrm>
            <a:off x="6172200" y="2137431"/>
            <a:ext cx="5183188" cy="3684588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Microscopic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Schrodinger’s </a:t>
            </a:r>
            <a:r>
              <a:rPr lang="en-US" dirty="0">
                <a:solidFill>
                  <a:schemeClr val="bg2"/>
                </a:solidFill>
              </a:rPr>
              <a:t>equation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Discrete Energy values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Experiments are probabilistic</a:t>
            </a:r>
          </a:p>
          <a:p>
            <a:r>
              <a:rPr lang="en-US" dirty="0" smtClean="0"/>
              <a:t>Uncertainty </a:t>
            </a:r>
            <a:r>
              <a:rPr lang="en-US" dirty="0"/>
              <a:t>in position and </a:t>
            </a:r>
            <a:r>
              <a:rPr lang="en-US" dirty="0" smtClean="0"/>
              <a:t>momentum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74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Some Quantum Properties: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44338" y="2072638"/>
            <a:ext cx="9703324" cy="410432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Wave Function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Superposition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Measurement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Deconherence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Entanglement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028" name="Picture 4" descr="Qm template pic 4.sv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594" y="2493328"/>
            <a:ext cx="4570068" cy="2676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903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Some Quantum Properties: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44338" y="2072638"/>
            <a:ext cx="9703324" cy="410432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chemeClr val="bg2"/>
                </a:solidFill>
              </a:rPr>
              <a:t>Wave Function</a:t>
            </a:r>
          </a:p>
          <a:p>
            <a:r>
              <a:rPr lang="en-US" dirty="0" smtClean="0"/>
              <a:t>Superposition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Measurement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Deconherence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Entanglement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122" name="Picture 2" descr="https://scx2.b-cdn.net/gfx/news/hires/2014/schrodinger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2493328"/>
            <a:ext cx="4765937" cy="25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67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Some Quantum Properties: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44338" y="2072638"/>
            <a:ext cx="9703324" cy="410432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chemeClr val="bg2"/>
                </a:solidFill>
              </a:rPr>
              <a:t>Wave Function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Superposition</a:t>
            </a:r>
          </a:p>
          <a:p>
            <a:r>
              <a:rPr lang="en-US" dirty="0" smtClean="0"/>
              <a:t>Measurement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Deconherence</a:t>
            </a:r>
            <a:endParaRPr lang="en-US" dirty="0" smtClean="0"/>
          </a:p>
          <a:p>
            <a:r>
              <a:rPr lang="en-US" dirty="0" smtClean="0">
                <a:solidFill>
                  <a:schemeClr val="bg2"/>
                </a:solidFill>
              </a:rPr>
              <a:t>Entanglement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4098" name="Picture 2" descr="https://i.pinimg.com/originals/ff/7d/6e/ff7d6e510e56cb9a476a4ff6db3a79ef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05"/>
          <a:stretch/>
        </p:blipFill>
        <p:spPr bwMode="auto">
          <a:xfrm>
            <a:off x="7241959" y="2366296"/>
            <a:ext cx="2833033" cy="388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5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Some Quantum Properties: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44338" y="2072638"/>
            <a:ext cx="9703324" cy="410432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chemeClr val="bg2"/>
                </a:solidFill>
              </a:rPr>
              <a:t>Wave Function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Superposition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Measurement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/>
              <a:t>Deconherence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Entanglement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304" y="2315878"/>
            <a:ext cx="4354357" cy="309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23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Some Quantum Properties: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44338" y="2072638"/>
            <a:ext cx="9703324" cy="410432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chemeClr val="bg2"/>
                </a:solidFill>
              </a:rPr>
              <a:t>Wave Function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Superposition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Measurement</a:t>
            </a:r>
            <a:endParaRPr lang="en-US" dirty="0" smtClean="0"/>
          </a:p>
          <a:p>
            <a:r>
              <a:rPr lang="en-US" dirty="0" smtClean="0">
                <a:solidFill>
                  <a:schemeClr val="bg2"/>
                </a:solidFill>
              </a:rPr>
              <a:t>Deconherence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/>
              <a:t>Entanglement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3074" name="Picture 2" descr="Two-Qubit Pure Entanglement as Optimal Social Welfare Resource in Bayesian  Game – Quantu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105" y="2493328"/>
            <a:ext cx="4650558" cy="232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18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Computers</a:t>
            </a:r>
            <a:endParaRPr lang="en-US" sz="3600" dirty="0"/>
          </a:p>
        </p:txBody>
      </p:sp>
      <p:sp>
        <p:nvSpPr>
          <p:cNvPr id="11" name="Content Placeholder 6"/>
          <p:cNvSpPr txBox="1">
            <a:spLocks/>
          </p:cNvSpPr>
          <p:nvPr/>
        </p:nvSpPr>
        <p:spPr>
          <a:xfrm>
            <a:off x="1244338" y="2072638"/>
            <a:ext cx="9703324" cy="4104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/>
              <a:t>Quantum </a:t>
            </a:r>
            <a:r>
              <a:rPr lang="en-US" dirty="0" smtClean="0"/>
              <a:t>Devices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Complexity </a:t>
            </a:r>
            <a:r>
              <a:rPr lang="en-US" dirty="0">
                <a:solidFill>
                  <a:schemeClr val="bg2"/>
                </a:solidFill>
              </a:rPr>
              <a:t>Theory</a:t>
            </a:r>
            <a:endParaRPr lang="en-US" dirty="0"/>
          </a:p>
          <a:p>
            <a:r>
              <a:rPr lang="en-US" dirty="0">
                <a:solidFill>
                  <a:schemeClr val="bg2"/>
                </a:solidFill>
              </a:rPr>
              <a:t>Quantum Hardware</a:t>
            </a:r>
          </a:p>
          <a:p>
            <a:r>
              <a:rPr lang="en-US" dirty="0">
                <a:solidFill>
                  <a:schemeClr val="bg2"/>
                </a:solidFill>
              </a:rPr>
              <a:t>Programming Languages</a:t>
            </a:r>
          </a:p>
          <a:p>
            <a:endParaRPr lang="en-US" dirty="0"/>
          </a:p>
        </p:txBody>
      </p:sp>
      <p:pic>
        <p:nvPicPr>
          <p:cNvPr id="10242" name="Picture 2" descr="What is Quantum Computing? | IBM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428" y="2493328"/>
            <a:ext cx="2533686" cy="310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21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" y="1825625"/>
            <a:ext cx="11337348" cy="4351338"/>
          </a:xfrm>
        </p:spPr>
        <p:txBody>
          <a:bodyPr numCol="2"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/>
              <a:t> Quantum Mechanics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History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Classical vs Quantum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Quantum Properties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Computer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</a:t>
            </a:r>
            <a:r>
              <a:rPr lang="en-US" sz="2000" dirty="0">
                <a:solidFill>
                  <a:schemeClr val="bg2"/>
                </a:solidFill>
              </a:rPr>
              <a:t>Devices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Complexity Theory</a:t>
            </a:r>
            <a:endParaRPr lang="en-US" sz="2000" dirty="0">
              <a:solidFill>
                <a:schemeClr val="bg2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Hardware</a:t>
            </a:r>
            <a:endParaRPr lang="en-US" sz="2000" dirty="0" smtClean="0">
              <a:solidFill>
                <a:schemeClr val="bg2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Programming Languages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2"/>
                </a:solidFill>
              </a:rPr>
              <a:t>Quantum Computing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Bits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Gates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Circuits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2"/>
                </a:solidFill>
              </a:rPr>
              <a:t>Quantum Algorithms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Teleportation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Deutsch-Jozsa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Grover’s Search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Fourier Transform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Shor </a:t>
            </a:r>
            <a:r>
              <a:rPr lang="en-US" sz="2000" dirty="0">
                <a:solidFill>
                  <a:schemeClr val="bg2"/>
                </a:solidFill>
              </a:rPr>
              <a:t>Factorization</a:t>
            </a:r>
            <a:endParaRPr lang="en-US" sz="2000" dirty="0" smtClean="0">
              <a:solidFill>
                <a:schemeClr val="bg2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2"/>
                </a:solidFill>
              </a:rPr>
              <a:t>Quantum Everywhere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Machine Learning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Game Theory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Cryptography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Simulations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/>
                </a:solidFill>
              </a:rPr>
              <a:t>Emulation of Quantum Algorithms</a:t>
            </a:r>
            <a:endParaRPr lang="en-US" sz="2400" dirty="0" smtClean="0">
              <a:solidFill>
                <a:schemeClr val="bg2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43312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Computers</a:t>
            </a:r>
            <a:endParaRPr lang="en-US" sz="3600" dirty="0"/>
          </a:p>
        </p:txBody>
      </p:sp>
      <p:sp>
        <p:nvSpPr>
          <p:cNvPr id="11" name="Content Placeholder 6"/>
          <p:cNvSpPr txBox="1">
            <a:spLocks/>
          </p:cNvSpPr>
          <p:nvPr/>
        </p:nvSpPr>
        <p:spPr>
          <a:xfrm>
            <a:off x="1244338" y="2072638"/>
            <a:ext cx="9703324" cy="4104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>
                <a:solidFill>
                  <a:schemeClr val="bg2"/>
                </a:solidFill>
              </a:rPr>
              <a:t>Quantum Devices</a:t>
            </a:r>
          </a:p>
          <a:p>
            <a:r>
              <a:rPr lang="en-US" dirty="0" smtClean="0"/>
              <a:t>Complexity </a:t>
            </a:r>
            <a:r>
              <a:rPr lang="en-US" dirty="0"/>
              <a:t>Theory</a:t>
            </a:r>
          </a:p>
          <a:p>
            <a:r>
              <a:rPr lang="en-US" dirty="0">
                <a:solidFill>
                  <a:schemeClr val="bg2"/>
                </a:solidFill>
              </a:rPr>
              <a:t>Quantum Hardware</a:t>
            </a:r>
          </a:p>
          <a:p>
            <a:r>
              <a:rPr lang="en-US" dirty="0">
                <a:solidFill>
                  <a:schemeClr val="bg2"/>
                </a:solidFill>
              </a:rPr>
              <a:t>Programming Languages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748" y="2493328"/>
            <a:ext cx="3509914" cy="280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7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Computers</a:t>
            </a:r>
            <a:endParaRPr lang="en-US" sz="3600" dirty="0"/>
          </a:p>
        </p:txBody>
      </p:sp>
      <p:sp>
        <p:nvSpPr>
          <p:cNvPr id="11" name="Content Placeholder 6"/>
          <p:cNvSpPr txBox="1">
            <a:spLocks/>
          </p:cNvSpPr>
          <p:nvPr/>
        </p:nvSpPr>
        <p:spPr>
          <a:xfrm>
            <a:off x="1244338" y="2072638"/>
            <a:ext cx="9703324" cy="4104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Quantum </a:t>
            </a:r>
            <a:r>
              <a:rPr lang="en-US" dirty="0" smtClean="0">
                <a:solidFill>
                  <a:schemeClr val="bg2"/>
                </a:solidFill>
              </a:rPr>
              <a:t>Devices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Complexity Theory</a:t>
            </a:r>
            <a:endParaRPr lang="en-US" dirty="0" smtClean="0"/>
          </a:p>
          <a:p>
            <a:r>
              <a:rPr lang="en-US" dirty="0"/>
              <a:t>Quantum Hardware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Programming Languages</a:t>
            </a:r>
          </a:p>
        </p:txBody>
      </p:sp>
      <p:pic>
        <p:nvPicPr>
          <p:cNvPr id="7170" name="Picture 2" descr="The State of Quantum Computing - Creative Destruction Lab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095" y="2493327"/>
            <a:ext cx="5957786" cy="241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48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Computers</a:t>
            </a:r>
            <a:endParaRPr lang="en-US" sz="3600" dirty="0"/>
          </a:p>
        </p:txBody>
      </p:sp>
      <p:sp>
        <p:nvSpPr>
          <p:cNvPr id="11" name="Content Placeholder 6"/>
          <p:cNvSpPr txBox="1">
            <a:spLocks/>
          </p:cNvSpPr>
          <p:nvPr/>
        </p:nvSpPr>
        <p:spPr>
          <a:xfrm>
            <a:off x="1244338" y="2072638"/>
            <a:ext cx="9703324" cy="4104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>
                <a:solidFill>
                  <a:schemeClr val="bg2"/>
                </a:solidFill>
              </a:rPr>
              <a:t>Quantum </a:t>
            </a:r>
            <a:r>
              <a:rPr lang="en-US" dirty="0" smtClean="0">
                <a:solidFill>
                  <a:schemeClr val="bg2"/>
                </a:solidFill>
              </a:rPr>
              <a:t>Devices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Complexity </a:t>
            </a:r>
            <a:r>
              <a:rPr lang="en-US" dirty="0">
                <a:solidFill>
                  <a:schemeClr val="bg2"/>
                </a:solidFill>
              </a:rPr>
              <a:t>Theory</a:t>
            </a:r>
            <a:endParaRPr lang="en-US" dirty="0"/>
          </a:p>
          <a:p>
            <a:r>
              <a:rPr lang="en-US" dirty="0">
                <a:solidFill>
                  <a:schemeClr val="bg2"/>
                </a:solidFill>
              </a:rPr>
              <a:t>Quantum Hardware</a:t>
            </a:r>
          </a:p>
          <a:p>
            <a:r>
              <a:rPr lang="en-US" dirty="0"/>
              <a:t>Programming Languages</a:t>
            </a:r>
          </a:p>
          <a:p>
            <a:endParaRPr lang="en-US" dirty="0"/>
          </a:p>
        </p:txBody>
      </p:sp>
      <p:pic>
        <p:nvPicPr>
          <p:cNvPr id="6152" name="Picture 8" descr="File:Qiskit-Logo.svg - Wikimedia Common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935" y="1863364"/>
            <a:ext cx="1169110" cy="116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GitHub - quantumlib/Cirq: A python framework for creating, editing, and  invoking Noisy Intermediate Scale Quantum (NISQ) circuits.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3437" y="2229700"/>
            <a:ext cx="1958659" cy="979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Ocean™ Developer Tools | D-Wav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305" y="4369051"/>
            <a:ext cx="4731896" cy="100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92207" y="3480181"/>
            <a:ext cx="2844323" cy="1100115"/>
          </a:xfrm>
          <a:prstGeom prst="rect">
            <a:avLst/>
          </a:prstGeom>
        </p:spPr>
      </p:pic>
      <p:pic>
        <p:nvPicPr>
          <p:cNvPr id="6156" name="Picture 12" descr="PennyLane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629" y="3251952"/>
            <a:ext cx="2857331" cy="889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04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Bits</a:t>
            </a:r>
            <a:endParaRPr lang="en-US" sz="3600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1244338" y="2072638"/>
            <a:ext cx="9703324" cy="4104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Classical </a:t>
            </a:r>
            <a:r>
              <a:rPr lang="en-US" dirty="0"/>
              <a:t>vs </a:t>
            </a:r>
            <a:r>
              <a:rPr lang="en-US" dirty="0" smtClean="0"/>
              <a:t>Quantum bit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Dirac notation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Formal definition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Bloch Sphere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026" name="Picture 2" descr="Classical Bit Vs Qubit. All the computational difference comes… | by  Abhishek Dubey | Mediu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812" y="2495358"/>
            <a:ext cx="4657242" cy="255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136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Bits</a:t>
            </a:r>
            <a:endParaRPr lang="en-US" sz="3600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1244338" y="2072638"/>
            <a:ext cx="9703324" cy="4104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>
                <a:solidFill>
                  <a:schemeClr val="bg2"/>
                </a:solidFill>
              </a:rPr>
              <a:t>Classical </a:t>
            </a:r>
            <a:r>
              <a:rPr lang="en-US" dirty="0">
                <a:solidFill>
                  <a:schemeClr val="bg2"/>
                </a:solidFill>
              </a:rPr>
              <a:t>vs </a:t>
            </a:r>
            <a:r>
              <a:rPr lang="en-US" dirty="0" smtClean="0">
                <a:solidFill>
                  <a:schemeClr val="bg2"/>
                </a:solidFill>
              </a:rPr>
              <a:t>Quantum bit</a:t>
            </a:r>
          </a:p>
          <a:p>
            <a:r>
              <a:rPr lang="en-US" dirty="0" smtClean="0"/>
              <a:t>Dirac notation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Formal definition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Bloch Sphere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694" y="2493328"/>
            <a:ext cx="5520418" cy="337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87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Bits</a:t>
            </a:r>
            <a:endParaRPr lang="en-US" sz="3600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1244338" y="2072638"/>
            <a:ext cx="9703324" cy="4104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>
                <a:solidFill>
                  <a:schemeClr val="bg2"/>
                </a:solidFill>
              </a:rPr>
              <a:t>Classical </a:t>
            </a:r>
            <a:r>
              <a:rPr lang="en-US" dirty="0">
                <a:solidFill>
                  <a:schemeClr val="bg2"/>
                </a:solidFill>
              </a:rPr>
              <a:t>vs </a:t>
            </a:r>
            <a:r>
              <a:rPr lang="en-US" dirty="0" smtClean="0">
                <a:solidFill>
                  <a:schemeClr val="bg2"/>
                </a:solidFill>
              </a:rPr>
              <a:t>Quantum bit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Dirac notation</a:t>
            </a:r>
          </a:p>
          <a:p>
            <a:r>
              <a:rPr lang="en-US" dirty="0" smtClean="0"/>
              <a:t>Formal definition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Bloch Sphere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142" y="2493328"/>
            <a:ext cx="5679736" cy="195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66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Bits</a:t>
            </a:r>
            <a:endParaRPr lang="en-US" sz="3600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1244338" y="2072638"/>
            <a:ext cx="9703324" cy="4104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>
                <a:solidFill>
                  <a:schemeClr val="bg2"/>
                </a:solidFill>
              </a:rPr>
              <a:t>Classical </a:t>
            </a:r>
            <a:r>
              <a:rPr lang="en-US" dirty="0">
                <a:solidFill>
                  <a:schemeClr val="bg2"/>
                </a:solidFill>
              </a:rPr>
              <a:t>vs </a:t>
            </a:r>
            <a:r>
              <a:rPr lang="en-US" dirty="0" smtClean="0">
                <a:solidFill>
                  <a:schemeClr val="bg2"/>
                </a:solidFill>
              </a:rPr>
              <a:t>Quantum bit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Dirac notation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Formal definition</a:t>
            </a:r>
          </a:p>
          <a:p>
            <a:r>
              <a:rPr lang="en-US" dirty="0" smtClean="0"/>
              <a:t>Bloch Sphere</a:t>
            </a:r>
            <a:endParaRPr lang="en-US" dirty="0"/>
          </a:p>
        </p:txBody>
      </p:sp>
      <p:pic>
        <p:nvPicPr>
          <p:cNvPr id="2050" name="Picture 2" descr="https://upload.wikimedia.org/wikipedia/commons/thumb/6/6b/Bloch_sphere.svg/220px-Bloch_sphere.sv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044" y="2199456"/>
            <a:ext cx="2704682" cy="2876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36139" y="5311155"/>
            <a:ext cx="3976491" cy="63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07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Gates</a:t>
            </a:r>
            <a:endParaRPr lang="en-US" sz="3600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1244338" y="2072638"/>
            <a:ext cx="9703324" cy="4104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/>
              <a:t>Schrodinger equation</a:t>
            </a:r>
            <a:endParaRPr lang="en-US" dirty="0" smtClean="0"/>
          </a:p>
          <a:p>
            <a:r>
              <a:rPr lang="en-US" dirty="0">
                <a:solidFill>
                  <a:schemeClr val="bg2"/>
                </a:solidFill>
              </a:rPr>
              <a:t>Unitary matrix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G</a:t>
            </a:r>
            <a:r>
              <a:rPr lang="en-US" dirty="0" smtClean="0">
                <a:solidFill>
                  <a:schemeClr val="bg2"/>
                </a:solidFill>
              </a:rPr>
              <a:t>eneral one-qubit gate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Multiple qubit gates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98763" y="3033287"/>
            <a:ext cx="5004748" cy="116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40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Gates</a:t>
            </a:r>
            <a:endParaRPr lang="en-US" sz="3600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1244338" y="2072638"/>
            <a:ext cx="9703324" cy="4104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>
                <a:solidFill>
                  <a:schemeClr val="bg2"/>
                </a:solidFill>
              </a:rPr>
              <a:t>Schrodinger equation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/>
              <a:t>Unitary matrix</a:t>
            </a:r>
            <a:endParaRPr lang="en-US" dirty="0" smtClean="0"/>
          </a:p>
          <a:p>
            <a:r>
              <a:rPr lang="en-US" dirty="0">
                <a:solidFill>
                  <a:schemeClr val="bg2"/>
                </a:solidFill>
              </a:rPr>
              <a:t>G</a:t>
            </a:r>
            <a:r>
              <a:rPr lang="en-US" dirty="0" smtClean="0">
                <a:solidFill>
                  <a:schemeClr val="bg2"/>
                </a:solidFill>
              </a:rPr>
              <a:t>eneral one-qubit gate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Multiple qubit gates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08007" y="3066531"/>
            <a:ext cx="3939655" cy="76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38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Gates</a:t>
            </a:r>
            <a:endParaRPr lang="en-US" sz="3600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1244338" y="2072638"/>
            <a:ext cx="9703324" cy="4104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>
                <a:solidFill>
                  <a:schemeClr val="bg2"/>
                </a:solidFill>
              </a:rPr>
              <a:t>Schrodinger equation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Unitary matrix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/>
              <a:t>G</a:t>
            </a:r>
            <a:r>
              <a:rPr lang="en-US" dirty="0" smtClean="0"/>
              <a:t>eneral one-qubit gate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Multiple qubit gates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21659" y="2493328"/>
            <a:ext cx="5284258" cy="10716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62395" y="4039304"/>
            <a:ext cx="3802785" cy="83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05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" y="1825625"/>
            <a:ext cx="11337348" cy="4351338"/>
          </a:xfrm>
        </p:spPr>
        <p:txBody>
          <a:bodyPr numCol="2"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 Quantum Mechanics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History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Classical vs Quantum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Properties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/>
              <a:t>Quantum Computer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Quantum </a:t>
            </a:r>
            <a:r>
              <a:rPr lang="en-US" sz="2000" dirty="0"/>
              <a:t>Devices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Complexity Theory</a:t>
            </a:r>
            <a:endParaRPr lang="en-US" sz="20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Quantum Hardware</a:t>
            </a:r>
            <a:endParaRPr lang="en-US" sz="2000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Programming Languages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2"/>
                </a:solidFill>
              </a:rPr>
              <a:t>Quantum Computing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Bits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Gates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Circuits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2"/>
                </a:solidFill>
              </a:rPr>
              <a:t>Quantum Algorithms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Teleportation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Deutsch-Jozsa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Grover’s Search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Fourier Transform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Shor </a:t>
            </a:r>
            <a:r>
              <a:rPr lang="en-US" sz="2000" dirty="0">
                <a:solidFill>
                  <a:schemeClr val="bg2"/>
                </a:solidFill>
              </a:rPr>
              <a:t>Factorization</a:t>
            </a:r>
            <a:endParaRPr lang="en-US" sz="2000" dirty="0" smtClean="0">
              <a:solidFill>
                <a:schemeClr val="bg2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2"/>
                </a:solidFill>
              </a:rPr>
              <a:t>Quantum Everywhere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Machine Learning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Game Theory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Cryptography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Simulations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/>
                </a:solidFill>
              </a:rPr>
              <a:t>Emulation of Quantum Algorithms</a:t>
            </a:r>
            <a:endParaRPr lang="en-US" sz="2400" dirty="0" smtClean="0">
              <a:solidFill>
                <a:schemeClr val="bg2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72272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Gates</a:t>
            </a:r>
            <a:endParaRPr lang="en-US" sz="3600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1244338" y="2072638"/>
            <a:ext cx="9703324" cy="4104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>
                <a:solidFill>
                  <a:schemeClr val="bg2"/>
                </a:solidFill>
              </a:rPr>
              <a:t>Schrodinger equation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Unitary matrix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G</a:t>
            </a:r>
            <a:r>
              <a:rPr lang="en-US" dirty="0" smtClean="0">
                <a:solidFill>
                  <a:schemeClr val="bg2"/>
                </a:solidFill>
              </a:rPr>
              <a:t>eneral one-qubit gate</a:t>
            </a:r>
          </a:p>
          <a:p>
            <a:r>
              <a:rPr lang="en-US" dirty="0" smtClean="0"/>
              <a:t>Multiple qubit gates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4858" y="1761520"/>
            <a:ext cx="4971244" cy="451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74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Circuits</a:t>
            </a:r>
            <a:endParaRPr lang="en-US" sz="3600" dirty="0"/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1244338" y="2072638"/>
            <a:ext cx="9703324" cy="4104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Linear </a:t>
            </a:r>
            <a:r>
              <a:rPr lang="en-US" dirty="0"/>
              <a:t>vs </a:t>
            </a:r>
            <a:r>
              <a:rPr lang="en-US" dirty="0" smtClean="0"/>
              <a:t>Nonlinear evolution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Measurement </a:t>
            </a:r>
            <a:r>
              <a:rPr lang="en-US" dirty="0">
                <a:solidFill>
                  <a:schemeClr val="bg2"/>
                </a:solidFill>
              </a:rPr>
              <a:t>gate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Universal gate set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No-cloning </a:t>
            </a:r>
            <a:r>
              <a:rPr lang="en-US" dirty="0">
                <a:solidFill>
                  <a:schemeClr val="bg2"/>
                </a:solidFill>
              </a:rPr>
              <a:t>theorem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7"/>
          <a:srcRect l="2898" t="3016" r="2675" b="3476"/>
          <a:stretch/>
        </p:blipFill>
        <p:spPr>
          <a:xfrm>
            <a:off x="6014301" y="2072638"/>
            <a:ext cx="5486400" cy="325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4891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Circuits</a:t>
            </a:r>
            <a:endParaRPr lang="en-US" sz="3600" dirty="0"/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1244338" y="2072638"/>
            <a:ext cx="9703324" cy="4104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>
                <a:solidFill>
                  <a:schemeClr val="bg2"/>
                </a:solidFill>
              </a:rPr>
              <a:t>Linear </a:t>
            </a:r>
            <a:r>
              <a:rPr lang="en-US" dirty="0">
                <a:solidFill>
                  <a:schemeClr val="bg2"/>
                </a:solidFill>
              </a:rPr>
              <a:t>vs </a:t>
            </a:r>
            <a:r>
              <a:rPr lang="en-US" dirty="0" smtClean="0">
                <a:solidFill>
                  <a:schemeClr val="bg2"/>
                </a:solidFill>
              </a:rPr>
              <a:t>Nonlinear evolution</a:t>
            </a:r>
          </a:p>
          <a:p>
            <a:r>
              <a:rPr lang="en-US" dirty="0" smtClean="0"/>
              <a:t>Measurement </a:t>
            </a:r>
            <a:r>
              <a:rPr lang="en-US" dirty="0"/>
              <a:t>gate</a:t>
            </a:r>
            <a:endParaRPr lang="en-US" dirty="0" smtClean="0"/>
          </a:p>
          <a:p>
            <a:r>
              <a:rPr lang="en-US" dirty="0">
                <a:solidFill>
                  <a:schemeClr val="bg2"/>
                </a:solidFill>
              </a:rPr>
              <a:t>Universal gate set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No-cloning </a:t>
            </a:r>
            <a:r>
              <a:rPr lang="en-US" dirty="0" smtClean="0">
                <a:solidFill>
                  <a:schemeClr val="bg2"/>
                </a:solidFill>
              </a:rPr>
              <a:t>theorem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8506" y="2804446"/>
            <a:ext cx="4618005" cy="10945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14717" y="4351788"/>
            <a:ext cx="2055969" cy="1377148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9067800" y="3101340"/>
            <a:ext cx="15240" cy="11582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1418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Circuits</a:t>
            </a:r>
            <a:endParaRPr lang="en-US" sz="3600" dirty="0"/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1244338" y="2072638"/>
            <a:ext cx="9703324" cy="4104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>
                <a:solidFill>
                  <a:schemeClr val="bg2"/>
                </a:solidFill>
              </a:rPr>
              <a:t>Linear </a:t>
            </a:r>
            <a:r>
              <a:rPr lang="en-US" dirty="0">
                <a:solidFill>
                  <a:schemeClr val="bg2"/>
                </a:solidFill>
              </a:rPr>
              <a:t>vs </a:t>
            </a:r>
            <a:r>
              <a:rPr lang="en-US" dirty="0" smtClean="0">
                <a:solidFill>
                  <a:schemeClr val="bg2"/>
                </a:solidFill>
              </a:rPr>
              <a:t>Nonlinear evolution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Measurement </a:t>
            </a:r>
            <a:r>
              <a:rPr lang="en-US" dirty="0">
                <a:solidFill>
                  <a:schemeClr val="bg2"/>
                </a:solidFill>
              </a:rPr>
              <a:t>gate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/>
              <a:t>Universal gate </a:t>
            </a:r>
            <a:r>
              <a:rPr lang="en-US" dirty="0" smtClean="0"/>
              <a:t>set</a:t>
            </a:r>
            <a:endParaRPr lang="en-US" dirty="0" smtClean="0"/>
          </a:p>
          <a:p>
            <a:r>
              <a:rPr lang="en-US" dirty="0" smtClean="0">
                <a:solidFill>
                  <a:schemeClr val="bg2"/>
                </a:solidFill>
              </a:rPr>
              <a:t>No-cloning </a:t>
            </a:r>
            <a:r>
              <a:rPr lang="en-US" dirty="0">
                <a:solidFill>
                  <a:schemeClr val="bg2"/>
                </a:solidFill>
              </a:rPr>
              <a:t>theorem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7662" y="4938712"/>
            <a:ext cx="3810000" cy="6381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32799" y="4207310"/>
            <a:ext cx="5419725" cy="7429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10777" y="2521386"/>
            <a:ext cx="3823935" cy="529354"/>
          </a:xfrm>
          <a:prstGeom prst="rect">
            <a:avLst/>
          </a:prstGeom>
        </p:spPr>
      </p:pic>
      <p:pic>
        <p:nvPicPr>
          <p:cNvPr id="2050" name="Picture 2" descr="&amp;amp; - Wiktionary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100" y="3475502"/>
            <a:ext cx="486035" cy="518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7867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Circuits</a:t>
            </a:r>
            <a:endParaRPr lang="en-US" sz="3600" dirty="0"/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1244338" y="2072638"/>
            <a:ext cx="9703324" cy="4104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>
                <a:solidFill>
                  <a:schemeClr val="bg2"/>
                </a:solidFill>
              </a:rPr>
              <a:t>Linear </a:t>
            </a:r>
            <a:r>
              <a:rPr lang="en-US" dirty="0">
                <a:solidFill>
                  <a:schemeClr val="bg2"/>
                </a:solidFill>
              </a:rPr>
              <a:t>vs </a:t>
            </a:r>
            <a:r>
              <a:rPr lang="en-US" dirty="0" smtClean="0">
                <a:solidFill>
                  <a:schemeClr val="bg2"/>
                </a:solidFill>
              </a:rPr>
              <a:t>Nonlinear evolution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Measurement </a:t>
            </a:r>
            <a:r>
              <a:rPr lang="en-US" dirty="0">
                <a:solidFill>
                  <a:schemeClr val="bg2"/>
                </a:solidFill>
              </a:rPr>
              <a:t>gate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Universal gate set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/>
              <a:t>No-cloning </a:t>
            </a:r>
            <a:r>
              <a:rPr lang="en-US" dirty="0"/>
              <a:t>theorem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4725" y="2493328"/>
            <a:ext cx="4452937" cy="774238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H="1">
            <a:off x="8779669" y="2664619"/>
            <a:ext cx="302419" cy="5000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648450" y="3915537"/>
            <a:ext cx="36593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&lt;</a:t>
            </a:r>
            <a:r>
              <a:rPr lang="en-US" sz="3200" dirty="0" smtClean="0"/>
              <a:t>Let’s prove it with what we know&gt;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770053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</a:t>
            </a:r>
            <a:r>
              <a:rPr lang="en-US" sz="3600" dirty="0" smtClean="0"/>
              <a:t>Algorithms: Quantum Teleportation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434720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</a:t>
            </a:r>
            <a:r>
              <a:rPr lang="en-US" sz="3600" dirty="0" smtClean="0"/>
              <a:t>Algorithms</a:t>
            </a:r>
            <a:r>
              <a:rPr lang="en-US" sz="3600" dirty="0"/>
              <a:t>: Deutsch-Jozsa algorithm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150835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</a:t>
            </a:r>
            <a:r>
              <a:rPr lang="en-US" sz="3600" dirty="0" smtClean="0"/>
              <a:t>Algorithms</a:t>
            </a:r>
            <a:r>
              <a:rPr lang="en-US" sz="3600" dirty="0"/>
              <a:t>: Grover’s algorithm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731949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</a:t>
            </a:r>
            <a:r>
              <a:rPr lang="en-US" sz="3600" dirty="0" smtClean="0"/>
              <a:t>Algorithms</a:t>
            </a:r>
            <a:r>
              <a:rPr lang="en-US" sz="3600" dirty="0"/>
              <a:t>: Quantum Fourier Transform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600765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</a:t>
            </a:r>
            <a:r>
              <a:rPr lang="en-US" sz="3600" dirty="0" smtClean="0"/>
              <a:t>Algorithms</a:t>
            </a:r>
            <a:r>
              <a:rPr lang="en-US" sz="3600" dirty="0"/>
              <a:t>: Shor’s algorithm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04620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" y="1825625"/>
            <a:ext cx="11337348" cy="4351338"/>
          </a:xfrm>
        </p:spPr>
        <p:txBody>
          <a:bodyPr numCol="2"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 Quantum Mechanics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History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Classical vs Quantum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Properties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Computer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Devices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Complexity Theory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Hardware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Programming Languages</a:t>
            </a:r>
            <a:endParaRPr lang="en-US" sz="2000" dirty="0" smtClean="0">
              <a:solidFill>
                <a:schemeClr val="bg2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Quantum Computing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Quantum Bits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Quantum Gates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Quantum Circuits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2"/>
                </a:solidFill>
              </a:rPr>
              <a:t>Quantum Algorithms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Teleportation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Deutsch-Jozsa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Grover’s Search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Fourier Transform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Shor </a:t>
            </a:r>
            <a:r>
              <a:rPr lang="en-US" sz="2000" dirty="0">
                <a:solidFill>
                  <a:schemeClr val="bg2"/>
                </a:solidFill>
              </a:rPr>
              <a:t>Factorization</a:t>
            </a:r>
            <a:endParaRPr lang="en-US" sz="2000" dirty="0" smtClean="0">
              <a:solidFill>
                <a:schemeClr val="bg2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2"/>
                </a:solidFill>
              </a:rPr>
              <a:t>Quantum Everywhere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Machine Learning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Game Theory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Cryptography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</a:t>
            </a:r>
            <a:r>
              <a:rPr lang="en-US" sz="2000" dirty="0" smtClean="0">
                <a:solidFill>
                  <a:schemeClr val="bg2"/>
                </a:solidFill>
              </a:rPr>
              <a:t>Simulations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/>
                </a:solidFill>
              </a:rPr>
              <a:t>Emulation of Quantum Algorithms</a:t>
            </a:r>
            <a:endParaRPr lang="en-US" sz="2400" dirty="0" smtClean="0">
              <a:solidFill>
                <a:schemeClr val="bg2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84555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Quantum Machine Learning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720921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Quantum Game Theory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792008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Quantum Cryptography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128738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Quantum Simulations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684719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Questions:</a:t>
            </a:r>
            <a:endParaRPr lang="en-US" sz="3600" dirty="0"/>
          </a:p>
        </p:txBody>
      </p:sp>
      <p:sp>
        <p:nvSpPr>
          <p:cNvPr id="12" name="Content Placeholder 6"/>
          <p:cNvSpPr txBox="1">
            <a:spLocks/>
          </p:cNvSpPr>
          <p:nvPr/>
        </p:nvSpPr>
        <p:spPr>
          <a:xfrm>
            <a:off x="1244338" y="1739263"/>
            <a:ext cx="9703324" cy="4104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/>
              <a:t>Why do we even need quantum computers? If it's just linear algebra, why don't </a:t>
            </a:r>
            <a:r>
              <a:rPr lang="en-US"/>
              <a:t>we </a:t>
            </a:r>
            <a:r>
              <a:rPr lang="en-US" smtClean="0"/>
              <a:t>just emulate </a:t>
            </a:r>
            <a:r>
              <a:rPr lang="en-US" dirty="0"/>
              <a:t>quantum computers with classic hardware (</a:t>
            </a:r>
            <a:r>
              <a:rPr lang="en-US" dirty="0" smtClean="0"/>
              <a:t>CPU/GPU/FPGA)?</a:t>
            </a:r>
          </a:p>
          <a:p>
            <a:r>
              <a:rPr lang="en-US" dirty="0"/>
              <a:t>Why are quantum computers so hard to build</a:t>
            </a:r>
            <a:r>
              <a:rPr lang="en-US" dirty="0" smtClean="0"/>
              <a:t>?</a:t>
            </a:r>
          </a:p>
          <a:p>
            <a:r>
              <a:rPr lang="en-US" dirty="0"/>
              <a:t>What do we do in the meantime?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52309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" y="1825625"/>
            <a:ext cx="11337348" cy="4351338"/>
          </a:xfrm>
        </p:spPr>
        <p:txBody>
          <a:bodyPr numCol="2"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 Quantum Mechanics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History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Classical vs Quantum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Properties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Computer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Devices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Complexity Theory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Hardware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Programming Languages</a:t>
            </a:r>
            <a:endParaRPr lang="en-US" sz="2000" dirty="0" smtClean="0">
              <a:solidFill>
                <a:schemeClr val="bg2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2"/>
                </a:solidFill>
              </a:rPr>
              <a:t>Quantum Computing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Bits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Gates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Circuits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Quantum Algorithms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Quantum Teleportation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Deutsch-Jozsa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Grover’s Search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Quantum Fourier Transform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Shor Factorization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2"/>
                </a:solidFill>
              </a:rPr>
              <a:t>Quantum Everywhere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Machine Learning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Game Theory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Cryptography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</a:t>
            </a:r>
            <a:r>
              <a:rPr lang="en-US" sz="2000" dirty="0" smtClean="0">
                <a:solidFill>
                  <a:schemeClr val="bg2"/>
                </a:solidFill>
              </a:rPr>
              <a:t>Simulations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/>
                </a:solidFill>
              </a:rPr>
              <a:t>Emulation of Quantum Algorithms</a:t>
            </a:r>
            <a:endParaRPr lang="en-US" sz="2400" dirty="0" smtClean="0">
              <a:solidFill>
                <a:schemeClr val="bg2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89188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" y="1825625"/>
            <a:ext cx="11337348" cy="4351338"/>
          </a:xfrm>
        </p:spPr>
        <p:txBody>
          <a:bodyPr numCol="2"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 Quantum Mechanics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History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Classical vs Quantum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Properties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Computer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Devices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Complexity Theory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Hardware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Programming Languages</a:t>
            </a:r>
            <a:endParaRPr lang="en-US" sz="2000" dirty="0" smtClean="0">
              <a:solidFill>
                <a:schemeClr val="bg2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2"/>
                </a:solidFill>
              </a:rPr>
              <a:t>Quantum Computing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Bits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Gates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Circuits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2"/>
                </a:solidFill>
              </a:rPr>
              <a:t>Quantum Algorithms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Teleportation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Deutsch-Jozsa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Grover’s Search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Fourier Transform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Shor </a:t>
            </a:r>
            <a:r>
              <a:rPr lang="en-US" sz="2000" dirty="0">
                <a:solidFill>
                  <a:schemeClr val="bg2"/>
                </a:solidFill>
              </a:rPr>
              <a:t>Factorization</a:t>
            </a:r>
            <a:endParaRPr lang="en-US" sz="2000" dirty="0" smtClean="0">
              <a:solidFill>
                <a:schemeClr val="bg2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Quantum Everywhere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Quantum Machine Learning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Quantum Game Theory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Quantum Cryptography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Quantum </a:t>
            </a:r>
            <a:r>
              <a:rPr lang="en-US" sz="2000" dirty="0" smtClean="0"/>
              <a:t>Simulations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/>
                </a:solidFill>
              </a:rPr>
              <a:t>Emulation of Quantum Algorithms</a:t>
            </a:r>
            <a:endParaRPr lang="en-US" sz="2400" dirty="0" smtClean="0"/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84044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" y="1825625"/>
            <a:ext cx="11337348" cy="4351338"/>
          </a:xfrm>
        </p:spPr>
        <p:txBody>
          <a:bodyPr numCol="2"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 Quantum Mechanics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History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Classical vs Quantum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Properties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Computer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Devices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Complexity Theory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Hardware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Programming Languages</a:t>
            </a:r>
            <a:endParaRPr lang="en-US" sz="2000" dirty="0" smtClean="0">
              <a:solidFill>
                <a:schemeClr val="bg2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2"/>
                </a:solidFill>
              </a:rPr>
              <a:t>Quantum Computing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Bits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Gates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Circuits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2"/>
                </a:solidFill>
              </a:rPr>
              <a:t>Quantum Algorithms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Teleportation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Deutsch-Jozsa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Grover’s Search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Fourier Transform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Shor </a:t>
            </a:r>
            <a:r>
              <a:rPr lang="en-US" sz="2000" dirty="0">
                <a:solidFill>
                  <a:schemeClr val="bg2"/>
                </a:solidFill>
              </a:rPr>
              <a:t>Factorization</a:t>
            </a:r>
            <a:endParaRPr lang="en-US" sz="2000" dirty="0" smtClean="0">
              <a:solidFill>
                <a:schemeClr val="bg2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2"/>
                </a:solidFill>
              </a:rPr>
              <a:t>Quantum Everywhere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Machine Learning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Game Theory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Cryptography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</a:t>
            </a:r>
            <a:r>
              <a:rPr lang="en-US" sz="2000" dirty="0" smtClean="0">
                <a:solidFill>
                  <a:schemeClr val="bg2"/>
                </a:solidFill>
              </a:rPr>
              <a:t>Simulations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Emulation of Quantum Algorithms</a:t>
            </a:r>
            <a:endParaRPr lang="en-US" sz="2400" dirty="0" smtClean="0"/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11280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71417" y="1133590"/>
            <a:ext cx="10125364" cy="64697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little bit of History: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541" y="2012950"/>
            <a:ext cx="6391118" cy="4164013"/>
          </a:xfrm>
        </p:spPr>
      </p:pic>
    </p:spTree>
    <p:extLst>
      <p:ext uri="{BB962C8B-B14F-4D97-AF65-F5344CB8AC3E}">
        <p14:creationId xmlns:p14="http://schemas.microsoft.com/office/powerpoint/2010/main" val="227888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 Placeholder 19"/>
          <p:cNvSpPr>
            <a:spLocks noGrp="1"/>
          </p:cNvSpPr>
          <p:nvPr>
            <p:ph type="body" idx="1"/>
          </p:nvPr>
        </p:nvSpPr>
        <p:spPr>
          <a:xfrm>
            <a:off x="839788" y="1313519"/>
            <a:ext cx="5157787" cy="8239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Classical Mechanics</a:t>
            </a:r>
            <a:endParaRPr lang="en-US" sz="3200" dirty="0"/>
          </a:p>
        </p:txBody>
      </p:sp>
      <p:sp>
        <p:nvSpPr>
          <p:cNvPr id="21" name="Content Placeholder 20"/>
          <p:cNvSpPr>
            <a:spLocks noGrp="1"/>
          </p:cNvSpPr>
          <p:nvPr>
            <p:ph sz="half" idx="2"/>
          </p:nvPr>
        </p:nvSpPr>
        <p:spPr>
          <a:xfrm>
            <a:off x="839788" y="2137431"/>
            <a:ext cx="5157787" cy="3684588"/>
          </a:xfrm>
        </p:spPr>
        <p:txBody>
          <a:bodyPr/>
          <a:lstStyle/>
          <a:p>
            <a:r>
              <a:rPr lang="en-US" dirty="0" smtClean="0"/>
              <a:t>Macroscopic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Newton’s laws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Continues Energy values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Experiments are deterministic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Certainty in position </a:t>
            </a:r>
            <a:r>
              <a:rPr lang="en-US" dirty="0">
                <a:solidFill>
                  <a:schemeClr val="bg2"/>
                </a:solidFill>
              </a:rPr>
              <a:t>and momentum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3"/>
          </p:nvPr>
        </p:nvSpPr>
        <p:spPr>
          <a:xfrm>
            <a:off x="6172200" y="1313519"/>
            <a:ext cx="5183188" cy="8239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Quantum Mechanics</a:t>
            </a:r>
            <a:endParaRPr lang="en-US" sz="3200" dirty="0"/>
          </a:p>
        </p:txBody>
      </p:sp>
      <p:sp>
        <p:nvSpPr>
          <p:cNvPr id="23" name="Content Placeholder 22"/>
          <p:cNvSpPr>
            <a:spLocks noGrp="1"/>
          </p:cNvSpPr>
          <p:nvPr>
            <p:ph sz="quarter" idx="4"/>
          </p:nvPr>
        </p:nvSpPr>
        <p:spPr>
          <a:xfrm>
            <a:off x="6172200" y="2137431"/>
            <a:ext cx="5183188" cy="3684588"/>
          </a:xfrm>
        </p:spPr>
        <p:txBody>
          <a:bodyPr/>
          <a:lstStyle/>
          <a:p>
            <a:r>
              <a:rPr lang="en-US" dirty="0" smtClean="0"/>
              <a:t>Microscopic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Schrodinger’s </a:t>
            </a:r>
            <a:r>
              <a:rPr lang="en-US" dirty="0">
                <a:solidFill>
                  <a:schemeClr val="bg2"/>
                </a:solidFill>
              </a:rPr>
              <a:t>equation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Discrete Energy values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Experiments are probabilistic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Uncertainty </a:t>
            </a:r>
            <a:r>
              <a:rPr lang="en-US" dirty="0">
                <a:solidFill>
                  <a:schemeClr val="bg2"/>
                </a:solidFill>
              </a:rPr>
              <a:t>in position and </a:t>
            </a:r>
            <a:r>
              <a:rPr lang="en-US" dirty="0" smtClean="0">
                <a:solidFill>
                  <a:schemeClr val="bg2"/>
                </a:solidFill>
              </a:rPr>
              <a:t>momentum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29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4396</TotalTime>
  <Words>1030</Words>
  <Application>Microsoft Office PowerPoint</Application>
  <PresentationFormat>Widescreen</PresentationFormat>
  <Paragraphs>449</Paragraphs>
  <Slides>44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Calibri (Body)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little bit of History: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Some Quantum Properties:</vt:lpstr>
      <vt:lpstr>Some Quantum Properties:</vt:lpstr>
      <vt:lpstr>Some Quantum Properties:</vt:lpstr>
      <vt:lpstr>Some Quantum Properties:</vt:lpstr>
      <vt:lpstr>Some Quantum Properties:</vt:lpstr>
      <vt:lpstr>Quantum Computers</vt:lpstr>
      <vt:lpstr>Quantum Computers</vt:lpstr>
      <vt:lpstr>Quantum Computers</vt:lpstr>
      <vt:lpstr>Quantum Computers</vt:lpstr>
      <vt:lpstr>Quantum Bits</vt:lpstr>
      <vt:lpstr>Quantum Bits</vt:lpstr>
      <vt:lpstr>Quantum Bits</vt:lpstr>
      <vt:lpstr>Quantum Bits</vt:lpstr>
      <vt:lpstr>Quantum Gates</vt:lpstr>
      <vt:lpstr>Quantum Gates</vt:lpstr>
      <vt:lpstr>Quantum Gates</vt:lpstr>
      <vt:lpstr>Quantum Gates</vt:lpstr>
      <vt:lpstr>Quantum Circuits</vt:lpstr>
      <vt:lpstr>Quantum Circuits</vt:lpstr>
      <vt:lpstr>Quantum Circuits</vt:lpstr>
      <vt:lpstr>Quantum Circuits</vt:lpstr>
      <vt:lpstr>Quantum Algorithms: Quantum Teleportation</vt:lpstr>
      <vt:lpstr>Quantum Algorithms: Deutsch-Jozsa algorithm</vt:lpstr>
      <vt:lpstr>Quantum Algorithms: Grover’s algorithm</vt:lpstr>
      <vt:lpstr>Quantum Algorithms: Quantum Fourier Transform</vt:lpstr>
      <vt:lpstr>Quantum Algorithms: Shor’s algorithm</vt:lpstr>
      <vt:lpstr>Quantum Machine Learning</vt:lpstr>
      <vt:lpstr>Quantum Game Theory</vt:lpstr>
      <vt:lpstr>Quantum Cryptography</vt:lpstr>
      <vt:lpstr>Quantum Simulations</vt:lpstr>
      <vt:lpstr>Questions:</vt:lpstr>
    </vt:vector>
  </TitlesOfParts>
  <Company>ICTP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mlabadm</dc:creator>
  <cp:lastModifiedBy>mlabadm</cp:lastModifiedBy>
  <cp:revision>61</cp:revision>
  <dcterms:created xsi:type="dcterms:W3CDTF">2019-09-28T15:41:08Z</dcterms:created>
  <dcterms:modified xsi:type="dcterms:W3CDTF">2021-10-21T17:13:32Z</dcterms:modified>
</cp:coreProperties>
</file>