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0" r:id="rId2"/>
    <p:sldId id="273" r:id="rId3"/>
    <p:sldId id="332" r:id="rId4"/>
    <p:sldId id="274" r:id="rId5"/>
    <p:sldId id="275" r:id="rId6"/>
    <p:sldId id="333" r:id="rId7"/>
    <p:sldId id="334" r:id="rId8"/>
    <p:sldId id="277" r:id="rId9"/>
    <p:sldId id="278" r:id="rId10"/>
    <p:sldId id="296" r:id="rId11"/>
    <p:sldId id="297" r:id="rId12"/>
    <p:sldId id="298" r:id="rId13"/>
    <p:sldId id="299" r:id="rId14"/>
    <p:sldId id="279" r:id="rId15"/>
    <p:sldId id="301" r:id="rId16"/>
    <p:sldId id="300" r:id="rId17"/>
    <p:sldId id="303" r:id="rId18"/>
    <p:sldId id="302" r:id="rId19"/>
    <p:sldId id="307" r:id="rId20"/>
    <p:sldId id="304" r:id="rId21"/>
    <p:sldId id="305" r:id="rId22"/>
    <p:sldId id="306" r:id="rId23"/>
    <p:sldId id="281" r:id="rId24"/>
    <p:sldId id="308" r:id="rId25"/>
    <p:sldId id="309" r:id="rId26"/>
    <p:sldId id="310" r:id="rId27"/>
    <p:sldId id="282" r:id="rId28"/>
    <p:sldId id="311" r:id="rId29"/>
    <p:sldId id="312" r:id="rId30"/>
    <p:sldId id="313" r:id="rId31"/>
    <p:sldId id="318" r:id="rId32"/>
    <p:sldId id="316" r:id="rId33"/>
    <p:sldId id="317" r:id="rId34"/>
    <p:sldId id="319" r:id="rId35"/>
    <p:sldId id="284" r:id="rId36"/>
    <p:sldId id="320" r:id="rId37"/>
    <p:sldId id="321" r:id="rId38"/>
    <p:sldId id="322" r:id="rId39"/>
    <p:sldId id="323" r:id="rId40"/>
    <p:sldId id="329" r:id="rId41"/>
    <p:sldId id="328" r:id="rId42"/>
    <p:sldId id="295" r:id="rId43"/>
    <p:sldId id="330" r:id="rId44"/>
    <p:sldId id="3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8837" autoAdjust="0"/>
  </p:normalViewPr>
  <p:slideViewPr>
    <p:cSldViewPr snapToGrid="0">
      <p:cViewPr varScale="1">
        <p:scale>
          <a:sx n="102" d="100"/>
          <a:sy n="102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– Planck</a:t>
            </a:r>
          </a:p>
          <a:p>
            <a:r>
              <a:rPr lang="en-US" dirty="0" smtClean="0"/>
              <a:t>1905 – Einstein</a:t>
            </a:r>
          </a:p>
          <a:p>
            <a:r>
              <a:rPr lang="en-US" dirty="0" smtClean="0"/>
              <a:t>1911 - Rutherford</a:t>
            </a:r>
          </a:p>
          <a:p>
            <a:r>
              <a:rPr lang="en-US" dirty="0" smtClean="0"/>
              <a:t>1913 – Bohr</a:t>
            </a:r>
          </a:p>
          <a:p>
            <a:r>
              <a:rPr lang="en-US" dirty="0" smtClean="0"/>
              <a:t>1924 - de Broglie</a:t>
            </a:r>
          </a:p>
          <a:p>
            <a:r>
              <a:rPr lang="en-US" dirty="0" smtClean="0"/>
              <a:t>1924 – Pauli</a:t>
            </a:r>
          </a:p>
          <a:p>
            <a:r>
              <a:rPr lang="en-US" dirty="0" smtClean="0"/>
              <a:t>1926 – Schrödinger</a:t>
            </a:r>
          </a:p>
          <a:p>
            <a:r>
              <a:rPr lang="en-US" dirty="0" smtClean="0"/>
              <a:t>1927 - Heisenberg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7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1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(one and more qubits)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0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0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8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5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0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5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68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31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7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40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8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5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0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5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/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/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/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/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/>
              <a:t>Certainty in position </a:t>
            </a:r>
            <a:r>
              <a:rPr lang="en-US" dirty="0"/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/>
              <a:t>Uncertainty </a:t>
            </a:r>
            <a:r>
              <a:rPr lang="en-US" dirty="0"/>
              <a:t>in position and </a:t>
            </a:r>
            <a:r>
              <a:rPr lang="en-US" dirty="0" smtClean="0"/>
              <a:t>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Wave Function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Measurement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Qm template pic 4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94" y="2493328"/>
            <a:ext cx="4570068" cy="26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/>
              <a:t>Measurement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Deconherence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s://i.pinimg.com/originals/ff/7d/6e/ff7d6e510e56cb9a476a4ff6db3a79ef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/>
          <a:stretch/>
        </p:blipFill>
        <p:spPr bwMode="auto">
          <a:xfrm>
            <a:off x="7241959" y="2366296"/>
            <a:ext cx="2833033" cy="38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  <a:endParaRPr lang="en-US" dirty="0"/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/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https://scx2.b-cdn.net/gfx/news/hires/2014/schroding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493328"/>
            <a:ext cx="4765937" cy="25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/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315878"/>
            <a:ext cx="4354357" cy="3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</a:t>
            </a:r>
            <a:r>
              <a:rPr lang="en-US" dirty="0">
                <a:solidFill>
                  <a:schemeClr val="bg2"/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 descr="Two-Qubit Pure Entanglement as Optimal Social Welfare Resource in Bayesian  Game – 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2493328"/>
            <a:ext cx="4650558" cy="2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Quantum </a:t>
            </a:r>
            <a:r>
              <a:rPr lang="en-US" dirty="0" smtClean="0"/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10242" name="Picture 2" descr="What is Quantum Computing? | IB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2493328"/>
            <a:ext cx="2533686" cy="31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</a:t>
            </a:r>
            <a:r>
              <a:rPr lang="en-US" sz="2000" dirty="0">
                <a:solidFill>
                  <a:schemeClr val="bg2"/>
                </a:solidFill>
              </a:rPr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Complexity Theory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Quantum Devices</a:t>
            </a:r>
          </a:p>
          <a:p>
            <a:r>
              <a:rPr lang="en-US" dirty="0" smtClean="0"/>
              <a:t>Complexity </a:t>
            </a:r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8" y="2493328"/>
            <a:ext cx="3509914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Theory</a:t>
            </a:r>
            <a:endParaRPr lang="en-US" dirty="0" smtClean="0"/>
          </a:p>
          <a:p>
            <a:r>
              <a:rPr lang="en-US" dirty="0"/>
              <a:t>Quantum Hardware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</a:t>
            </a:r>
          </a:p>
        </p:txBody>
      </p:sp>
      <p:pic>
        <p:nvPicPr>
          <p:cNvPr id="7170" name="Picture 2" descr="The State of Quantum Computing - Creative Destruction 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5" y="2493327"/>
            <a:ext cx="5957786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  <p:pic>
        <p:nvPicPr>
          <p:cNvPr id="6152" name="Picture 8" descr="File:Qiskit-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35" y="1863364"/>
            <a:ext cx="1169110" cy="11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Hub - quantumlib/Cirq: A python framework for creating, editing, and  invoking Noisy Intermediate Scale Quantum (NISQ) circuit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7" y="2229700"/>
            <a:ext cx="1958659" cy="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Ocean™ Developer Tools | D-Wa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5" y="4369051"/>
            <a:ext cx="4731896" cy="10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207" y="3480181"/>
            <a:ext cx="2844323" cy="1100115"/>
          </a:xfrm>
          <a:prstGeom prst="rect">
            <a:avLst/>
          </a:prstGeom>
        </p:spPr>
      </p:pic>
      <p:pic>
        <p:nvPicPr>
          <p:cNvPr id="6156" name="Picture 12" descr="PennyLa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251952"/>
            <a:ext cx="2857331" cy="8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Classical </a:t>
            </a:r>
            <a:r>
              <a:rPr lang="en-US" dirty="0"/>
              <a:t>vs </a:t>
            </a:r>
            <a:r>
              <a:rPr lang="en-US" dirty="0" smtClean="0"/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Classical Bit Vs Qubit. All the computational difference comes… | by  Abhishek Dubey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2" y="2495358"/>
            <a:ext cx="4657242" cy="25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/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94" y="2493328"/>
            <a:ext cx="5520418" cy="3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/>
              <a:t>Formal definition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2" y="2493328"/>
            <a:ext cx="5679736" cy="1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</a:t>
            </a:r>
          </a:p>
          <a:p>
            <a:r>
              <a:rPr lang="en-US" dirty="0" smtClean="0"/>
              <a:t>Bloch Sphere</a:t>
            </a:r>
            <a:endParaRPr lang="en-US" dirty="0"/>
          </a:p>
        </p:txBody>
      </p:sp>
      <p:pic>
        <p:nvPicPr>
          <p:cNvPr id="2050" name="Picture 2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44" y="2199456"/>
            <a:ext cx="2704682" cy="2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6139" y="5311155"/>
            <a:ext cx="3976491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Schrodinger equation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63" y="3033287"/>
            <a:ext cx="5004748" cy="11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Unitary matrix</a:t>
            </a:r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91" y="1965313"/>
            <a:ext cx="3939655" cy="765584"/>
          </a:xfrm>
          <a:prstGeom prst="rect">
            <a:avLst/>
          </a:prstGeom>
        </p:spPr>
      </p:pic>
      <p:pic>
        <p:nvPicPr>
          <p:cNvPr id="4098" name="Picture 2" descr="III Quantum information representation and manipulation‣ PHYS483: Quantum  information processing—Lecture Note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1"/>
          <a:stretch/>
        </p:blipFill>
        <p:spPr bwMode="auto">
          <a:xfrm>
            <a:off x="7008006" y="3229583"/>
            <a:ext cx="4454824" cy="20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/>
              <a:t>G</a:t>
            </a:r>
            <a:r>
              <a:rPr lang="en-US" dirty="0" smtClean="0"/>
              <a:t>eneral one-qubit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qubit gates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59" y="2493328"/>
            <a:ext cx="5284258" cy="1071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95" y="4039304"/>
            <a:ext cx="3802785" cy="8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/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Complexity Theory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Hardware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Schrodinger 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Unitary matrix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eneral one-qubit gate</a:t>
            </a:r>
          </a:p>
          <a:p>
            <a:r>
              <a:rPr lang="en-US" dirty="0" smtClean="0"/>
              <a:t>Multiple qubit gates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858" y="1761520"/>
            <a:ext cx="4971244" cy="4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/>
              <a:t>gate </a:t>
            </a:r>
            <a:r>
              <a:rPr lang="en-US" dirty="0" smtClean="0"/>
              <a:t>set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62" y="4938712"/>
            <a:ext cx="381000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99" y="4207310"/>
            <a:ext cx="5419725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0777" y="2521386"/>
            <a:ext cx="3823935" cy="529354"/>
          </a:xfrm>
          <a:prstGeom prst="rect">
            <a:avLst/>
          </a:prstGeom>
        </p:spPr>
      </p:pic>
      <p:pic>
        <p:nvPicPr>
          <p:cNvPr id="2050" name="Picture 2" descr="&amp;amp; - Wiktion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75502"/>
            <a:ext cx="486035" cy="5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Universal </a:t>
            </a:r>
            <a:r>
              <a:rPr lang="en-US" dirty="0">
                <a:solidFill>
                  <a:schemeClr val="bg2"/>
                </a:solidFill>
              </a:rPr>
              <a:t>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vs </a:t>
            </a:r>
            <a:r>
              <a:rPr lang="en-US" dirty="0" smtClean="0"/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No-cloning </a:t>
            </a:r>
            <a:r>
              <a:rPr lang="en-US" dirty="0">
                <a:solidFill>
                  <a:schemeClr val="bg2"/>
                </a:solidFill>
              </a:rPr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2898" t="3016" r="2675" b="3476"/>
          <a:stretch/>
        </p:blipFill>
        <p:spPr>
          <a:xfrm>
            <a:off x="6014301" y="2072638"/>
            <a:ext cx="5486400" cy="3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Universal gate 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/>
              <a:t>Measurement gate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No-cloning theorem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06" y="2804446"/>
            <a:ext cx="4618005" cy="1094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4717" y="4351788"/>
            <a:ext cx="2055969" cy="13771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067800" y="3101340"/>
            <a:ext cx="15240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Universal gate </a:t>
            </a:r>
            <a:r>
              <a:rPr lang="en-US" dirty="0" smtClean="0">
                <a:solidFill>
                  <a:schemeClr val="bg2"/>
                </a:solidFill>
              </a:rPr>
              <a:t>set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Linear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Nonlinear evolution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 gate</a:t>
            </a:r>
          </a:p>
          <a:p>
            <a:r>
              <a:rPr lang="en-US" dirty="0" smtClean="0"/>
              <a:t>No-cloning </a:t>
            </a:r>
            <a:r>
              <a:rPr lang="en-US" dirty="0"/>
              <a:t>theorem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725" y="2493328"/>
            <a:ext cx="4452937" cy="77423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8779669" y="2664619"/>
            <a:ext cx="302419" cy="500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1526" y="3688256"/>
            <a:ext cx="36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&lt;</a:t>
            </a:r>
            <a:r>
              <a:rPr lang="en-US" sz="3200" dirty="0" smtClean="0"/>
              <a:t>Let’s prove it with what we know&gt;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7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Algorithms: Quantum Teleportation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47" y="2545693"/>
            <a:ext cx="8147901" cy="32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Deutsch-Jozsa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096" y="2419867"/>
            <a:ext cx="7287803" cy="37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Grover’s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666" y="2407325"/>
            <a:ext cx="8700940" cy="32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Quantum Fourier Transform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24" y="2811737"/>
            <a:ext cx="10182225" cy="2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Algorithms</a:t>
            </a:r>
            <a:r>
              <a:rPr lang="en-US" sz="3600" dirty="0"/>
              <a:t>: Shor’s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510" y="2550131"/>
            <a:ext cx="9324975" cy="35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</a:t>
            </a:r>
            <a:r>
              <a:rPr lang="en-US" sz="2400" dirty="0">
                <a:solidFill>
                  <a:schemeClr val="bg2"/>
                </a:solidFill>
              </a:rPr>
              <a:t>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Cryptography</a:t>
            </a:r>
          </a:p>
        </p:txBody>
      </p:sp>
      <p:pic>
        <p:nvPicPr>
          <p:cNvPr id="2050" name="Picture 2" descr="https://i.ytimg.com/vi/u_K9jPBrOwA/maxres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r="14220"/>
          <a:stretch/>
        </p:blipFill>
        <p:spPr bwMode="auto">
          <a:xfrm>
            <a:off x="3174015" y="2039149"/>
            <a:ext cx="5843965" cy="44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Game Theory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769" y="3347840"/>
            <a:ext cx="4183799" cy="1378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98" y="3065273"/>
            <a:ext cx="2992184" cy="19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Machine Learning</a:t>
            </a:r>
          </a:p>
        </p:txBody>
      </p:sp>
      <p:pic>
        <p:nvPicPr>
          <p:cNvPr id="1026" name="Picture 2" descr="https://1.bp.blogspot.com/-GrKeW5muOdo/XmKfETB0-AI/AAAAAAAAFZw/qct9L-0QI2kMOsuB1i75exhAyGLYOCaMwCLcBGAsYHQ/s1600/image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32" y="2072638"/>
            <a:ext cx="6874687" cy="40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Quantum Simulations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" y="2210459"/>
            <a:ext cx="5364146" cy="3666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42" y="3988553"/>
            <a:ext cx="5129726" cy="1888274"/>
          </a:xfrm>
          <a:prstGeom prst="rect">
            <a:avLst/>
          </a:prstGeom>
        </p:spPr>
      </p:pic>
      <p:pic>
        <p:nvPicPr>
          <p:cNvPr id="3074" name="Picture 2" descr="https://wires.onlinelibrary.wiley.com/cms/asset/e4746082-c350-457e-9a68-7e580b3ff43f/wcms1481-toc-0001-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0" y="1340830"/>
            <a:ext cx="2622554" cy="20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Questions:</a:t>
            </a:r>
            <a:endParaRPr lang="en-US" sz="36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244338" y="1739263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Why do we even need quantum computers? If it's just linear algebra, why don't we </a:t>
            </a:r>
            <a:r>
              <a:rPr lang="en-US" dirty="0" smtClean="0"/>
              <a:t>just emulate them </a:t>
            </a:r>
            <a:r>
              <a:rPr lang="en-US" dirty="0"/>
              <a:t>with classic hardware (</a:t>
            </a:r>
            <a:r>
              <a:rPr lang="en-US" dirty="0" smtClean="0"/>
              <a:t>CPU/GPU/FPGA)?</a:t>
            </a:r>
          </a:p>
          <a:p>
            <a:r>
              <a:rPr lang="en-US" dirty="0"/>
              <a:t>Why are quantum computers so hard to build</a:t>
            </a:r>
            <a:r>
              <a:rPr lang="en-US" dirty="0" smtClean="0"/>
              <a:t>?</a:t>
            </a:r>
          </a:p>
          <a:p>
            <a:r>
              <a:rPr lang="en-US" dirty="0"/>
              <a:t>What do we do in the meantime?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3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Game Theory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Simulations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</a:rPr>
              <a:t>Emulation of Quantum Algorithms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4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Deutsch-Jozsa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Game Theory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Simulations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Emulation of Quantum Algorithms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93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417" y="1133590"/>
            <a:ext cx="10125364" cy="646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bit of History: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1" y="2012950"/>
            <a:ext cx="6391118" cy="4164013"/>
          </a:xfrm>
        </p:spPr>
      </p:pic>
    </p:spTree>
    <p:extLst>
      <p:ext uri="{BB962C8B-B14F-4D97-AF65-F5344CB8AC3E}">
        <p14:creationId xmlns:p14="http://schemas.microsoft.com/office/powerpoint/2010/main" val="2278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/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/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1029</Words>
  <Application>Microsoft Office PowerPoint</Application>
  <PresentationFormat>Widescreen</PresentationFormat>
  <Paragraphs>449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little bit of History: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Quantum Properties:</vt:lpstr>
      <vt:lpstr>Some Quantum Properties:</vt:lpstr>
      <vt:lpstr>Some Quantum Properties:</vt:lpstr>
      <vt:lpstr>Some Quantum Properties:</vt:lpstr>
      <vt:lpstr>Some Quantum Properties:</vt:lpstr>
      <vt:lpstr>Quantum Computers</vt:lpstr>
      <vt:lpstr>Quantum Computers</vt:lpstr>
      <vt:lpstr>Quantum Computers</vt:lpstr>
      <vt:lpstr>Quantum Computers</vt:lpstr>
      <vt:lpstr>Quantum Bits</vt:lpstr>
      <vt:lpstr>Quantum Bits</vt:lpstr>
      <vt:lpstr>Quantum Bits</vt:lpstr>
      <vt:lpstr>Quantum Bits</vt:lpstr>
      <vt:lpstr>Quantum Gates</vt:lpstr>
      <vt:lpstr>Quantum Gates</vt:lpstr>
      <vt:lpstr>Quantum Gates</vt:lpstr>
      <vt:lpstr>Quantum Gates</vt:lpstr>
      <vt:lpstr>Quantum Circuits</vt:lpstr>
      <vt:lpstr>Quantum Circuits</vt:lpstr>
      <vt:lpstr>Quantum Circuits</vt:lpstr>
      <vt:lpstr>Quantum Circuits</vt:lpstr>
      <vt:lpstr>Quantum Algorithms: Quantum Teleportation</vt:lpstr>
      <vt:lpstr>Quantum Algorithms: Deutsch-Jozsa algorithm</vt:lpstr>
      <vt:lpstr>Quantum Algorithms: Grover’s algorithm</vt:lpstr>
      <vt:lpstr>Quantum Algorithms: Quantum Fourier Transform</vt:lpstr>
      <vt:lpstr>Quantum Algorithms: Shor’s algorithm</vt:lpstr>
      <vt:lpstr>Quantum Cryptography</vt:lpstr>
      <vt:lpstr>Quantum Game Theory</vt:lpstr>
      <vt:lpstr>Quantum Machine Learning</vt:lpstr>
      <vt:lpstr>Quantum Simulations</vt:lpstr>
      <vt:lpstr>Questions: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63</cp:revision>
  <dcterms:created xsi:type="dcterms:W3CDTF">2019-09-28T15:41:08Z</dcterms:created>
  <dcterms:modified xsi:type="dcterms:W3CDTF">2021-10-25T17:27:25Z</dcterms:modified>
</cp:coreProperties>
</file>