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70" r:id="rId2"/>
    <p:sldId id="273" r:id="rId3"/>
    <p:sldId id="332" r:id="rId4"/>
    <p:sldId id="274" r:id="rId5"/>
    <p:sldId id="275" r:id="rId6"/>
    <p:sldId id="333" r:id="rId7"/>
    <p:sldId id="334" r:id="rId8"/>
    <p:sldId id="277" r:id="rId9"/>
    <p:sldId id="278" r:id="rId10"/>
    <p:sldId id="296" r:id="rId11"/>
    <p:sldId id="297" r:id="rId12"/>
    <p:sldId id="298" r:id="rId13"/>
    <p:sldId id="299" r:id="rId14"/>
    <p:sldId id="279" r:id="rId15"/>
    <p:sldId id="301" r:id="rId16"/>
    <p:sldId id="300" r:id="rId17"/>
    <p:sldId id="303" r:id="rId18"/>
    <p:sldId id="302" r:id="rId19"/>
    <p:sldId id="307" r:id="rId20"/>
    <p:sldId id="304" r:id="rId21"/>
    <p:sldId id="305" r:id="rId22"/>
    <p:sldId id="306" r:id="rId23"/>
    <p:sldId id="281" r:id="rId24"/>
    <p:sldId id="308" r:id="rId25"/>
    <p:sldId id="309" r:id="rId26"/>
    <p:sldId id="310" r:id="rId27"/>
    <p:sldId id="282" r:id="rId28"/>
    <p:sldId id="311" r:id="rId29"/>
    <p:sldId id="312" r:id="rId30"/>
    <p:sldId id="313" r:id="rId31"/>
    <p:sldId id="318" r:id="rId32"/>
    <p:sldId id="316" r:id="rId33"/>
    <p:sldId id="317" r:id="rId34"/>
    <p:sldId id="319" r:id="rId35"/>
    <p:sldId id="284" r:id="rId36"/>
    <p:sldId id="320" r:id="rId37"/>
    <p:sldId id="321" r:id="rId38"/>
    <p:sldId id="322" r:id="rId39"/>
    <p:sldId id="323" r:id="rId40"/>
    <p:sldId id="329" r:id="rId41"/>
    <p:sldId id="328" r:id="rId42"/>
    <p:sldId id="295" r:id="rId43"/>
    <p:sldId id="330" r:id="rId44"/>
    <p:sldId id="327" r:id="rId45"/>
    <p:sldId id="33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5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86279" autoAdjust="0"/>
  </p:normalViewPr>
  <p:slideViewPr>
    <p:cSldViewPr snapToGrid="0">
      <p:cViewPr varScale="1">
        <p:scale>
          <a:sx n="99" d="100"/>
          <a:sy n="99" d="100"/>
        </p:scale>
        <p:origin x="792" y="90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ADB38-FBF7-4553-9E48-A4D3F52113B9}" type="datetimeFigureOut">
              <a:rPr lang="en-US" smtClean="0"/>
              <a:t>10/26/2021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F5BD0-F27D-4163-9908-9B6C4290E2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1990 – Planck</a:t>
            </a:r>
          </a:p>
          <a:p>
            <a:r>
              <a:rPr lang="en-US" dirty="0" smtClean="0"/>
              <a:t>1905 – Einstein</a:t>
            </a:r>
          </a:p>
          <a:p>
            <a:r>
              <a:rPr lang="en-US" dirty="0" smtClean="0"/>
              <a:t>1911 - Rutherford</a:t>
            </a:r>
          </a:p>
          <a:p>
            <a:r>
              <a:rPr lang="en-US" dirty="0" smtClean="0"/>
              <a:t>1913 – Bohr</a:t>
            </a:r>
          </a:p>
          <a:p>
            <a:r>
              <a:rPr lang="en-US" dirty="0" smtClean="0"/>
              <a:t>1924 - de Broglie</a:t>
            </a:r>
          </a:p>
          <a:p>
            <a:r>
              <a:rPr lang="en-US" dirty="0" smtClean="0"/>
              <a:t>1924 – Pauli</a:t>
            </a:r>
          </a:p>
          <a:p>
            <a:r>
              <a:rPr lang="en-US" dirty="0" smtClean="0"/>
              <a:t>1926 – Schrödinger</a:t>
            </a:r>
          </a:p>
          <a:p>
            <a:r>
              <a:rPr lang="en-US" dirty="0" smtClean="0"/>
              <a:t>1927 - Heisenberg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73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447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313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00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20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21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91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08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55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(one and more qubits)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96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0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86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00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709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02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9485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650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502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257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3685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965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1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517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7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314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579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409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989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74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750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2200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62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60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16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75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02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06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2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3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8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3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7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07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8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3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3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7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7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4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11A62-4676-4A50-A9F1-2D4DA559011B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5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19.png"/><Relationship Id="rId5" Type="http://schemas.openxmlformats.org/officeDocument/2006/relationships/image" Target="../media/image2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34.png"/><Relationship Id="rId4" Type="http://schemas.openxmlformats.org/officeDocument/2006/relationships/image" Target="../media/image5.png"/><Relationship Id="rId9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50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48398" y="2146784"/>
            <a:ext cx="594360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5696"/>
                </a:solidFill>
                <a:latin typeface="Calibri (Body)"/>
              </a:rPr>
              <a:t>Quantum Computing: Introduction and Emulation</a:t>
            </a:r>
            <a:endParaRPr lang="en-US" sz="3600" b="1" dirty="0">
              <a:solidFill>
                <a:srgbClr val="005696"/>
              </a:solidFill>
              <a:latin typeface="Calibri (Body)"/>
            </a:endParaRPr>
          </a:p>
          <a:p>
            <a:pPr algn="ctr"/>
            <a:endParaRPr lang="en-US" sz="3600" b="1" dirty="0">
              <a:solidFill>
                <a:srgbClr val="005696"/>
              </a:solidFill>
            </a:endParaRPr>
          </a:p>
          <a:p>
            <a:pPr algn="ctr"/>
            <a:r>
              <a:rPr lang="en-US" sz="3200" dirty="0" smtClean="0">
                <a:solidFill>
                  <a:srgbClr val="005696"/>
                </a:solidFill>
              </a:rPr>
              <a:t>Agustin Silva</a:t>
            </a:r>
            <a:endParaRPr lang="en-US" sz="3200" dirty="0">
              <a:solidFill>
                <a:srgbClr val="00569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5452"/>
            <a:ext cx="6248399" cy="68834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44" y="1590165"/>
            <a:ext cx="5716512" cy="1826109"/>
          </a:xfrm>
          <a:prstGeom prst="rect">
            <a:avLst/>
          </a:prstGeom>
        </p:spPr>
      </p:pic>
      <p:pic>
        <p:nvPicPr>
          <p:cNvPr id="1026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5" y="3639500"/>
            <a:ext cx="4979550" cy="216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69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839788" y="131351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Classical Mechanics</a:t>
            </a:r>
            <a:endParaRPr lang="en-US" sz="3200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839788" y="2137431"/>
            <a:ext cx="5157787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Macroscopic</a:t>
            </a:r>
          </a:p>
          <a:p>
            <a:r>
              <a:rPr lang="en-US" dirty="0" smtClean="0"/>
              <a:t>Newton’s laws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Continues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deterministic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Certainty in position </a:t>
            </a:r>
            <a:r>
              <a:rPr lang="en-US" dirty="0">
                <a:solidFill>
                  <a:schemeClr val="bg2"/>
                </a:solidFill>
              </a:rPr>
              <a:t>and momentum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>
          <a:xfrm>
            <a:off x="6172200" y="131351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Quantum Mechanics</a:t>
            </a:r>
            <a:endParaRPr lang="en-US" sz="3200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>
          <a:xfrm>
            <a:off x="6172200" y="2137431"/>
            <a:ext cx="5183188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Microscopic</a:t>
            </a:r>
          </a:p>
          <a:p>
            <a:r>
              <a:rPr lang="en-US" dirty="0" smtClean="0"/>
              <a:t>Schrodinger’s </a:t>
            </a:r>
            <a:r>
              <a:rPr lang="en-US" dirty="0"/>
              <a:t>equation</a:t>
            </a: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Discrete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probabilistic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Uncertainty </a:t>
            </a:r>
            <a:r>
              <a:rPr lang="en-US" dirty="0">
                <a:solidFill>
                  <a:schemeClr val="bg2"/>
                </a:solidFill>
              </a:rPr>
              <a:t>in position and </a:t>
            </a:r>
            <a:r>
              <a:rPr lang="en-US" dirty="0" smtClean="0">
                <a:solidFill>
                  <a:schemeClr val="bg2"/>
                </a:solidFill>
              </a:rPr>
              <a:t>momentum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94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839788" y="131351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Classical Mechanics</a:t>
            </a:r>
            <a:endParaRPr lang="en-US" sz="3200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839788" y="2137431"/>
            <a:ext cx="5157787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Macroscopic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Newton’s laws</a:t>
            </a:r>
          </a:p>
          <a:p>
            <a:r>
              <a:rPr lang="en-US" dirty="0" smtClean="0"/>
              <a:t>Continues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deterministic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Certainty in position </a:t>
            </a:r>
            <a:r>
              <a:rPr lang="en-US" dirty="0">
                <a:solidFill>
                  <a:schemeClr val="bg2"/>
                </a:solidFill>
              </a:rPr>
              <a:t>and momentum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>
          <a:xfrm>
            <a:off x="6172200" y="131351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Quantum Mechanics</a:t>
            </a:r>
            <a:endParaRPr lang="en-US" sz="3200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>
          <a:xfrm>
            <a:off x="6172200" y="2137431"/>
            <a:ext cx="5183188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Microscopic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Schrodinger’s </a:t>
            </a:r>
            <a:r>
              <a:rPr lang="en-US" dirty="0">
                <a:solidFill>
                  <a:schemeClr val="bg2"/>
                </a:solidFill>
              </a:rPr>
              <a:t>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/>
              <a:t>Discrete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probabilistic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Uncertainty </a:t>
            </a:r>
            <a:r>
              <a:rPr lang="en-US" dirty="0">
                <a:solidFill>
                  <a:schemeClr val="bg2"/>
                </a:solidFill>
              </a:rPr>
              <a:t>in position and </a:t>
            </a:r>
            <a:r>
              <a:rPr lang="en-US" dirty="0" smtClean="0">
                <a:solidFill>
                  <a:schemeClr val="bg2"/>
                </a:solidFill>
              </a:rPr>
              <a:t>momentum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839788" y="131351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Classical Mechanics</a:t>
            </a:r>
            <a:endParaRPr lang="en-US" sz="3200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839788" y="2137431"/>
            <a:ext cx="5157787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Macroscopic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Newton’s laws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Continues Energy values</a:t>
            </a:r>
          </a:p>
          <a:p>
            <a:r>
              <a:rPr lang="en-US" dirty="0" smtClean="0"/>
              <a:t>Experiments are deterministic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Certainty in position </a:t>
            </a:r>
            <a:r>
              <a:rPr lang="en-US" dirty="0">
                <a:solidFill>
                  <a:schemeClr val="bg2"/>
                </a:solidFill>
              </a:rPr>
              <a:t>and momentum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>
          <a:xfrm>
            <a:off x="6172200" y="131351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Quantum Mechanics</a:t>
            </a:r>
            <a:endParaRPr lang="en-US" sz="3200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>
          <a:xfrm>
            <a:off x="6172200" y="2137431"/>
            <a:ext cx="5183188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Microscopic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Schrodinger’s </a:t>
            </a:r>
            <a:r>
              <a:rPr lang="en-US" dirty="0">
                <a:solidFill>
                  <a:schemeClr val="bg2"/>
                </a:solidFill>
              </a:rPr>
              <a:t>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Discrete Energy values</a:t>
            </a:r>
          </a:p>
          <a:p>
            <a:r>
              <a:rPr lang="en-US" dirty="0" smtClean="0"/>
              <a:t>Experiments are probabilistic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Uncertainty </a:t>
            </a:r>
            <a:r>
              <a:rPr lang="en-US" dirty="0">
                <a:solidFill>
                  <a:schemeClr val="bg2"/>
                </a:solidFill>
              </a:rPr>
              <a:t>in position and </a:t>
            </a:r>
            <a:r>
              <a:rPr lang="en-US" dirty="0" smtClean="0">
                <a:solidFill>
                  <a:schemeClr val="bg2"/>
                </a:solidFill>
              </a:rPr>
              <a:t>momentum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74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839788" y="131351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Classical Mechanics</a:t>
            </a:r>
            <a:endParaRPr lang="en-US" sz="3200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839788" y="2137431"/>
            <a:ext cx="5157787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Macroscopic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Newton’s laws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Continues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deterministic</a:t>
            </a:r>
          </a:p>
          <a:p>
            <a:r>
              <a:rPr lang="en-US" dirty="0" smtClean="0"/>
              <a:t>Certainty in position </a:t>
            </a:r>
            <a:r>
              <a:rPr lang="en-US" dirty="0"/>
              <a:t>and momentum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>
          <a:xfrm>
            <a:off x="6172200" y="131351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Quantum Mechanics</a:t>
            </a:r>
            <a:endParaRPr lang="en-US" sz="3200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>
          <a:xfrm>
            <a:off x="6172200" y="2137431"/>
            <a:ext cx="5183188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Microscopic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Schrodinger’s </a:t>
            </a:r>
            <a:r>
              <a:rPr lang="en-US" dirty="0">
                <a:solidFill>
                  <a:schemeClr val="bg2"/>
                </a:solidFill>
              </a:rPr>
              <a:t>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Discrete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probabilistic</a:t>
            </a:r>
          </a:p>
          <a:p>
            <a:r>
              <a:rPr lang="en-US" dirty="0" smtClean="0"/>
              <a:t>Uncertainty </a:t>
            </a:r>
            <a:r>
              <a:rPr lang="en-US" dirty="0"/>
              <a:t>in position and </a:t>
            </a:r>
            <a:r>
              <a:rPr lang="en-US" dirty="0" smtClean="0"/>
              <a:t>momentum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4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Quantum Properties: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44338" y="2072638"/>
            <a:ext cx="9703324" cy="41043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Wave Function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Measurement</a:t>
            </a: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Superposition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Deconherence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Entanglement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28" name="Picture 4" descr="Qm template pic 4.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594" y="2493328"/>
            <a:ext cx="4570068" cy="267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0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Quantum Properties: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44338" y="2072638"/>
            <a:ext cx="9703324" cy="41043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Wave </a:t>
            </a:r>
            <a:r>
              <a:rPr lang="en-US" dirty="0">
                <a:solidFill>
                  <a:schemeClr val="bg2"/>
                </a:solidFill>
              </a:rPr>
              <a:t>Function</a:t>
            </a:r>
          </a:p>
          <a:p>
            <a:r>
              <a:rPr lang="en-US" dirty="0"/>
              <a:t>Measurement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Superposition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Deconherence</a:t>
            </a: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Entanglement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098" name="Picture 2" descr="https://i.pinimg.com/originals/ff/7d/6e/ff7d6e510e56cb9a476a4ff6db3a79ef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05"/>
          <a:stretch/>
        </p:blipFill>
        <p:spPr bwMode="auto">
          <a:xfrm>
            <a:off x="7241959" y="2366296"/>
            <a:ext cx="2833033" cy="388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5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Quantum Properties: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44338" y="2072638"/>
            <a:ext cx="9703324" cy="41043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Wave Function</a:t>
            </a:r>
            <a:endParaRPr lang="en-US" dirty="0"/>
          </a:p>
          <a:p>
            <a:r>
              <a:rPr lang="en-US" dirty="0" smtClean="0">
                <a:solidFill>
                  <a:schemeClr val="bg2"/>
                </a:solidFill>
              </a:rPr>
              <a:t>Measurement</a:t>
            </a:r>
          </a:p>
          <a:p>
            <a:r>
              <a:rPr lang="en-US" dirty="0" smtClean="0"/>
              <a:t>Superposition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Deconherence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Entanglement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122" name="Picture 2" descr="https://scx2.b-cdn.net/gfx/news/hires/2014/schrodinger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493328"/>
            <a:ext cx="4765937" cy="25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6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Quantum Properties: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44338" y="2072638"/>
            <a:ext cx="9703324" cy="41043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Wave </a:t>
            </a:r>
            <a:r>
              <a:rPr lang="en-US" dirty="0">
                <a:solidFill>
                  <a:schemeClr val="bg2"/>
                </a:solidFill>
              </a:rPr>
              <a:t>Function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Measurement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Superposition</a:t>
            </a:r>
          </a:p>
          <a:p>
            <a:r>
              <a:rPr lang="en-US" dirty="0" smtClean="0"/>
              <a:t>Deconherence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Entanglement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304" y="2315878"/>
            <a:ext cx="4354357" cy="309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Quantum Properties: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44338" y="2072638"/>
            <a:ext cx="9703324" cy="41043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Wave </a:t>
            </a:r>
            <a:r>
              <a:rPr lang="en-US" dirty="0">
                <a:solidFill>
                  <a:schemeClr val="bg2"/>
                </a:solidFill>
              </a:rPr>
              <a:t>Function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Measurement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Superposition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Deconherence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/>
              <a:t>Entanglement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3074" name="Picture 2" descr="Two-Qubit Pure Entanglement as Optimal Social Welfare Resource in Bayesian  Game – Quantu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105" y="2493328"/>
            <a:ext cx="4650558" cy="232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18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Computers</a:t>
            </a:r>
            <a:endParaRPr lang="en-US" sz="3600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/>
              <a:t>Quantum </a:t>
            </a:r>
            <a:r>
              <a:rPr lang="en-US" dirty="0" smtClean="0"/>
              <a:t>Devices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Complexity </a:t>
            </a:r>
            <a:r>
              <a:rPr lang="en-US" dirty="0">
                <a:solidFill>
                  <a:schemeClr val="bg2"/>
                </a:solidFill>
              </a:rPr>
              <a:t>Theory</a:t>
            </a:r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Quantum Hardware</a:t>
            </a:r>
          </a:p>
          <a:p>
            <a:r>
              <a:rPr lang="en-US" dirty="0">
                <a:solidFill>
                  <a:schemeClr val="bg2"/>
                </a:solidFill>
              </a:rPr>
              <a:t>Programming Languages</a:t>
            </a:r>
          </a:p>
          <a:p>
            <a:endParaRPr lang="en-US" dirty="0"/>
          </a:p>
        </p:txBody>
      </p:sp>
      <p:pic>
        <p:nvPicPr>
          <p:cNvPr id="10242" name="Picture 2" descr="What is Quantum Computing? | IB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428" y="2493328"/>
            <a:ext cx="2533686" cy="310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1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/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</a:t>
            </a:r>
            <a:r>
              <a:rPr lang="en-US" sz="2000" dirty="0">
                <a:solidFill>
                  <a:schemeClr val="bg2"/>
                </a:solidFill>
              </a:rPr>
              <a:t>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Complexity Theory</a:t>
            </a:r>
            <a:endParaRPr lang="en-US" sz="2000" dirty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Hardware</a:t>
            </a:r>
            <a:endParaRPr lang="en-US" sz="20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Programming Languages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Deutsch-Jozsa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Shor </a:t>
            </a:r>
            <a:r>
              <a:rPr lang="en-US" sz="2000" dirty="0">
                <a:solidFill>
                  <a:schemeClr val="bg2"/>
                </a:solidFill>
              </a:rPr>
              <a:t>Factorization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</a:t>
            </a:r>
            <a:r>
              <a:rPr lang="en-US" sz="2400" dirty="0">
                <a:solidFill>
                  <a:schemeClr val="bg2"/>
                </a:solidFill>
              </a:rPr>
              <a:t>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Game Theory</a:t>
            </a:r>
            <a:endParaRPr lang="en-US" dirty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Simulations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/>
                </a:solidFill>
              </a:rPr>
              <a:t>Emulation of Quantum Algorithms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3312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Computers</a:t>
            </a:r>
            <a:endParaRPr lang="en-US" sz="3600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Quantum Devices</a:t>
            </a:r>
          </a:p>
          <a:p>
            <a:r>
              <a:rPr lang="en-US" dirty="0" smtClean="0"/>
              <a:t>Complexity </a:t>
            </a:r>
            <a:r>
              <a:rPr lang="en-US" dirty="0"/>
              <a:t>Theory</a:t>
            </a:r>
          </a:p>
          <a:p>
            <a:r>
              <a:rPr lang="en-US" dirty="0">
                <a:solidFill>
                  <a:schemeClr val="bg2"/>
                </a:solidFill>
              </a:rPr>
              <a:t>Quantum Hardware</a:t>
            </a:r>
          </a:p>
          <a:p>
            <a:r>
              <a:rPr lang="en-US" dirty="0">
                <a:solidFill>
                  <a:schemeClr val="bg2"/>
                </a:solidFill>
              </a:rPr>
              <a:t>Programming Languages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748" y="2493328"/>
            <a:ext cx="3509914" cy="280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Computers</a:t>
            </a:r>
            <a:endParaRPr lang="en-US" sz="3600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Quantum </a:t>
            </a:r>
            <a:r>
              <a:rPr lang="en-US" dirty="0" smtClean="0">
                <a:solidFill>
                  <a:schemeClr val="bg2"/>
                </a:solidFill>
              </a:rPr>
              <a:t>Devices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Complexity Theory</a:t>
            </a:r>
            <a:endParaRPr lang="en-US" dirty="0" smtClean="0"/>
          </a:p>
          <a:p>
            <a:r>
              <a:rPr lang="en-US" dirty="0"/>
              <a:t>Quantum Hardware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Programming Languages</a:t>
            </a:r>
          </a:p>
        </p:txBody>
      </p:sp>
      <p:pic>
        <p:nvPicPr>
          <p:cNvPr id="7170" name="Picture 2" descr="The State of Quantum Computing - Creative Destruction La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095" y="2493327"/>
            <a:ext cx="5957786" cy="241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4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Computers</a:t>
            </a:r>
            <a:endParaRPr lang="en-US" sz="3600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Quantum </a:t>
            </a:r>
            <a:r>
              <a:rPr lang="en-US" dirty="0" smtClean="0">
                <a:solidFill>
                  <a:schemeClr val="bg2"/>
                </a:solidFill>
              </a:rPr>
              <a:t>Devices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Complexity </a:t>
            </a:r>
            <a:r>
              <a:rPr lang="en-US" dirty="0">
                <a:solidFill>
                  <a:schemeClr val="bg2"/>
                </a:solidFill>
              </a:rPr>
              <a:t>Theory</a:t>
            </a:r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Quantum Hardware</a:t>
            </a:r>
          </a:p>
          <a:p>
            <a:r>
              <a:rPr lang="en-US" dirty="0"/>
              <a:t>Programming Languages</a:t>
            </a:r>
          </a:p>
          <a:p>
            <a:endParaRPr lang="en-US" dirty="0"/>
          </a:p>
        </p:txBody>
      </p:sp>
      <p:pic>
        <p:nvPicPr>
          <p:cNvPr id="6152" name="Picture 8" descr="File:Qiskit-Logo.svg - Wikimedia Comm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935" y="1863364"/>
            <a:ext cx="1169110" cy="11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GitHub - quantumlib/Cirq: A python framework for creating, editing, and  invoking Noisy Intermediate Scale Quantum (NISQ) circuits.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437" y="2229700"/>
            <a:ext cx="1958659" cy="97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Ocean™ Developer Tools | D-Wav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305" y="4369051"/>
            <a:ext cx="4731896" cy="100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92207" y="3480181"/>
            <a:ext cx="2844323" cy="1100115"/>
          </a:xfrm>
          <a:prstGeom prst="rect">
            <a:avLst/>
          </a:prstGeom>
        </p:spPr>
      </p:pic>
      <p:pic>
        <p:nvPicPr>
          <p:cNvPr id="6156" name="Picture 12" descr="PennyLan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29" y="3251952"/>
            <a:ext cx="2857331" cy="88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0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Bits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Classical </a:t>
            </a:r>
            <a:r>
              <a:rPr lang="en-US" dirty="0"/>
              <a:t>vs </a:t>
            </a:r>
            <a:r>
              <a:rPr lang="en-US" dirty="0" smtClean="0"/>
              <a:t>Quantum bit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Dirac notation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Formal definition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Bloch Sphere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26" name="Picture 2" descr="Classical Bit Vs Qubit. All the computational difference comes… | by  Abhishek Dubey | Mediu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812" y="2495358"/>
            <a:ext cx="4657242" cy="255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36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Bits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Classical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Quantum bit</a:t>
            </a:r>
          </a:p>
          <a:p>
            <a:r>
              <a:rPr lang="en-US" dirty="0" smtClean="0"/>
              <a:t>Dirac notation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Formal definition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Bloch Sphere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694" y="2493328"/>
            <a:ext cx="5520418" cy="337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7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Bits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Classical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Quantum bit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Dirac notation</a:t>
            </a:r>
          </a:p>
          <a:p>
            <a:r>
              <a:rPr lang="en-US" dirty="0" smtClean="0"/>
              <a:t>Formal definition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Bloch Sphere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142" y="2493328"/>
            <a:ext cx="5679736" cy="195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Bits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Classical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Quantum bit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Dirac notation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Formal definition</a:t>
            </a:r>
          </a:p>
          <a:p>
            <a:r>
              <a:rPr lang="en-US" dirty="0" smtClean="0"/>
              <a:t>Bloch Sphere</a:t>
            </a:r>
            <a:endParaRPr lang="en-US" dirty="0"/>
          </a:p>
        </p:txBody>
      </p:sp>
      <p:pic>
        <p:nvPicPr>
          <p:cNvPr id="2050" name="Picture 2" descr="https://upload.wikimedia.org/wikipedia/commons/thumb/6/6b/Bloch_sphere.svg/220px-Bloch_sphere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044" y="2199456"/>
            <a:ext cx="2704682" cy="287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6139" y="5311155"/>
            <a:ext cx="3976491" cy="63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7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Gates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/>
              <a:t>Schrodinger equation</a:t>
            </a:r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Unitary matrix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G</a:t>
            </a:r>
            <a:r>
              <a:rPr lang="en-US" dirty="0" smtClean="0">
                <a:solidFill>
                  <a:schemeClr val="bg2"/>
                </a:solidFill>
              </a:rPr>
              <a:t>eneral one-qubit gate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Multiple qubit gates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8763" y="3033287"/>
            <a:ext cx="5004748" cy="116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0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Gates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Schrodinger 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/>
              <a:t>Unitary matrix</a:t>
            </a:r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G</a:t>
            </a:r>
            <a:r>
              <a:rPr lang="en-US" dirty="0" smtClean="0">
                <a:solidFill>
                  <a:schemeClr val="bg2"/>
                </a:solidFill>
              </a:rPr>
              <a:t>eneral one-qubit gate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Multiple qubit gates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5591" y="1965313"/>
            <a:ext cx="3939655" cy="765584"/>
          </a:xfrm>
          <a:prstGeom prst="rect">
            <a:avLst/>
          </a:prstGeom>
        </p:spPr>
      </p:pic>
      <p:pic>
        <p:nvPicPr>
          <p:cNvPr id="4098" name="Picture 2" descr="III Quantum information representation and manipulation‣ PHYS483: Quantum  information processing—Lecture Notes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51"/>
          <a:stretch/>
        </p:blipFill>
        <p:spPr bwMode="auto">
          <a:xfrm>
            <a:off x="7008006" y="3229583"/>
            <a:ext cx="4454824" cy="208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3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Gates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Schrodinger 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Unitary matrix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/>
              <a:t>G</a:t>
            </a:r>
            <a:r>
              <a:rPr lang="en-US" dirty="0" smtClean="0"/>
              <a:t>eneral one-qubit gate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Multiple qubit gates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1659" y="2493328"/>
            <a:ext cx="5284258" cy="10716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2395" y="4039304"/>
            <a:ext cx="3802785" cy="83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</a:t>
            </a:r>
            <a:r>
              <a:rPr lang="en-US" sz="2000" dirty="0"/>
              <a:t>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Complexity Theory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Quantum Hardware</a:t>
            </a:r>
            <a:endParaRPr lang="en-US" sz="20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Programming Languages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Deutsch-Jozsa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Shor </a:t>
            </a:r>
            <a:r>
              <a:rPr lang="en-US" sz="2000" dirty="0">
                <a:solidFill>
                  <a:schemeClr val="bg2"/>
                </a:solidFill>
              </a:rPr>
              <a:t>Factorization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</a:t>
            </a:r>
            <a:r>
              <a:rPr lang="en-US" sz="2400" dirty="0">
                <a:solidFill>
                  <a:schemeClr val="bg2"/>
                </a:solidFill>
              </a:rPr>
              <a:t>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Game Theory</a:t>
            </a:r>
            <a:endParaRPr lang="en-US" dirty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Simulations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/>
                </a:solidFill>
              </a:rPr>
              <a:t>Emulation of Quantum Algorithms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2272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Gates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Schrodinger 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Unitary matrix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G</a:t>
            </a:r>
            <a:r>
              <a:rPr lang="en-US" dirty="0" smtClean="0">
                <a:solidFill>
                  <a:schemeClr val="bg2"/>
                </a:solidFill>
              </a:rPr>
              <a:t>eneral one-qubit gate</a:t>
            </a:r>
          </a:p>
          <a:p>
            <a:r>
              <a:rPr lang="en-US" dirty="0" smtClean="0"/>
              <a:t>Multiple qubit gates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4858" y="1761520"/>
            <a:ext cx="4971244" cy="451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4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Circuits</a:t>
            </a:r>
            <a:endParaRPr lang="en-US" sz="3600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Universal </a:t>
            </a:r>
            <a:r>
              <a:rPr lang="en-US" dirty="0"/>
              <a:t>gate </a:t>
            </a:r>
            <a:r>
              <a:rPr lang="en-US" dirty="0" smtClean="0"/>
              <a:t>set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Linear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Nonlinear evolution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Measurement gate</a:t>
            </a: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No-cloning </a:t>
            </a:r>
            <a:r>
              <a:rPr lang="en-US" dirty="0">
                <a:solidFill>
                  <a:schemeClr val="bg2"/>
                </a:solidFill>
              </a:rPr>
              <a:t>theorem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7662" y="4938712"/>
            <a:ext cx="3810000" cy="638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2799" y="4207310"/>
            <a:ext cx="5419725" cy="742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0777" y="2521386"/>
            <a:ext cx="3823935" cy="529354"/>
          </a:xfrm>
          <a:prstGeom prst="rect">
            <a:avLst/>
          </a:prstGeom>
        </p:spPr>
      </p:pic>
      <p:pic>
        <p:nvPicPr>
          <p:cNvPr id="2050" name="Picture 2" descr="&amp;amp; - Wiktionary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3475502"/>
            <a:ext cx="486035" cy="51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78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Circuits</a:t>
            </a:r>
            <a:endParaRPr lang="en-US" sz="3600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Universal </a:t>
            </a:r>
            <a:r>
              <a:rPr lang="en-US" dirty="0">
                <a:solidFill>
                  <a:schemeClr val="bg2"/>
                </a:solidFill>
              </a:rPr>
              <a:t>gate </a:t>
            </a:r>
            <a:r>
              <a:rPr lang="en-US" dirty="0" smtClean="0">
                <a:solidFill>
                  <a:schemeClr val="bg2"/>
                </a:solidFill>
              </a:rPr>
              <a:t>set</a:t>
            </a:r>
            <a:endParaRPr lang="en-US" dirty="0" smtClean="0"/>
          </a:p>
          <a:p>
            <a:r>
              <a:rPr lang="en-US" dirty="0" smtClean="0"/>
              <a:t>Linear </a:t>
            </a:r>
            <a:r>
              <a:rPr lang="en-US" dirty="0"/>
              <a:t>vs </a:t>
            </a:r>
            <a:r>
              <a:rPr lang="en-US" dirty="0" smtClean="0"/>
              <a:t>Nonlinear evolution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Measurement gate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No-cloning </a:t>
            </a:r>
            <a:r>
              <a:rPr lang="en-US" dirty="0">
                <a:solidFill>
                  <a:schemeClr val="bg2"/>
                </a:solidFill>
              </a:rPr>
              <a:t>theorem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/>
          <a:srcRect l="2898" t="3016" r="2675" b="3476"/>
          <a:stretch/>
        </p:blipFill>
        <p:spPr>
          <a:xfrm>
            <a:off x="6014301" y="2072638"/>
            <a:ext cx="5486400" cy="325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8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Circuits</a:t>
            </a:r>
            <a:endParaRPr lang="en-US" sz="3600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Universal gate set</a:t>
            </a: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Linear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Nonlinear evolution</a:t>
            </a:r>
          </a:p>
          <a:p>
            <a:r>
              <a:rPr lang="en-US" dirty="0" smtClean="0"/>
              <a:t>Measurement gate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No-cloning theorem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06" y="2804446"/>
            <a:ext cx="4618005" cy="10945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4717" y="4351788"/>
            <a:ext cx="2055969" cy="137714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9067800" y="3101340"/>
            <a:ext cx="15240" cy="1158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1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Circuits</a:t>
            </a:r>
            <a:endParaRPr lang="en-US" sz="3600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Universal gate </a:t>
            </a:r>
            <a:r>
              <a:rPr lang="en-US" dirty="0" smtClean="0">
                <a:solidFill>
                  <a:schemeClr val="bg2"/>
                </a:solidFill>
              </a:rPr>
              <a:t>set</a:t>
            </a: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Linear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Nonlinear evolution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Measurement gate</a:t>
            </a:r>
          </a:p>
          <a:p>
            <a:r>
              <a:rPr lang="en-US" dirty="0" smtClean="0"/>
              <a:t>No-cloning </a:t>
            </a:r>
            <a:r>
              <a:rPr lang="en-US" dirty="0"/>
              <a:t>theorem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4725" y="2493328"/>
            <a:ext cx="4452937" cy="774238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8779669" y="2664619"/>
            <a:ext cx="302419" cy="5000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1526" y="3688256"/>
            <a:ext cx="36593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&lt;</a:t>
            </a:r>
            <a:r>
              <a:rPr lang="en-US" sz="3200" dirty="0" smtClean="0"/>
              <a:t>Let’s prove it with what we know&gt;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700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Algorithms: Quantum Teleportation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047" y="2545693"/>
            <a:ext cx="8147901" cy="322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7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Algorithms</a:t>
            </a:r>
            <a:r>
              <a:rPr lang="en-US" sz="3600" dirty="0"/>
              <a:t>: Deutsch-Jozsa algorithm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2096" y="2419867"/>
            <a:ext cx="7287803" cy="376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8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Algorithms</a:t>
            </a:r>
            <a:r>
              <a:rPr lang="en-US" sz="3600" dirty="0"/>
              <a:t>: Grover’s algorithm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1666" y="2407325"/>
            <a:ext cx="8700940" cy="32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Algorithms</a:t>
            </a:r>
            <a:r>
              <a:rPr lang="en-US" sz="3600" dirty="0"/>
              <a:t>: Quantum Fourier Transform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8224" y="2811737"/>
            <a:ext cx="10182225" cy="254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7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Algorithms</a:t>
            </a:r>
            <a:r>
              <a:rPr lang="en-US" sz="3600" dirty="0"/>
              <a:t>: Shor’s algorithm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3510" y="2550131"/>
            <a:ext cx="9324975" cy="350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2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Complexity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Hardware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Programming Languages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Deutsch-Jozsa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Shor </a:t>
            </a:r>
            <a:r>
              <a:rPr lang="en-US" sz="2000" dirty="0">
                <a:solidFill>
                  <a:schemeClr val="bg2"/>
                </a:solidFill>
              </a:rPr>
              <a:t>Factorization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</a:t>
            </a:r>
            <a:r>
              <a:rPr lang="en-US" sz="2400" dirty="0">
                <a:solidFill>
                  <a:schemeClr val="bg2"/>
                </a:solidFill>
              </a:rPr>
              <a:t>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Game Theory</a:t>
            </a:r>
            <a:endParaRPr lang="en-US" dirty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Simulations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/>
                </a:solidFill>
              </a:rPr>
              <a:t>Emulation of Quantum Algorithms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455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Quantum Cryptography</a:t>
            </a:r>
          </a:p>
        </p:txBody>
      </p:sp>
      <p:pic>
        <p:nvPicPr>
          <p:cNvPr id="2050" name="Picture 2" descr="https://i.ytimg.com/vi/u_K9jPBrOwA/maxresdefault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5" r="14220"/>
          <a:stretch/>
        </p:blipFill>
        <p:spPr bwMode="auto">
          <a:xfrm>
            <a:off x="3174015" y="2039149"/>
            <a:ext cx="5843965" cy="449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87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Quantum Game Theory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7769" y="3347840"/>
            <a:ext cx="4183799" cy="13789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398" y="3065273"/>
            <a:ext cx="2992184" cy="194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Quantum Machine Learning</a:t>
            </a:r>
          </a:p>
        </p:txBody>
      </p:sp>
      <p:pic>
        <p:nvPicPr>
          <p:cNvPr id="1026" name="Picture 2" descr="https://1.bp.blogspot.com/-GrKeW5muOdo/XmKfETB0-AI/AAAAAAAAFZw/qct9L-0QI2kMOsuB1i75exhAyGLYOCaMwCLcBGAsYHQ/s1600/image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632" y="2072638"/>
            <a:ext cx="6874687" cy="409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09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Quantum Simulations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725" y="2210459"/>
            <a:ext cx="5364146" cy="36663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642" y="3988553"/>
            <a:ext cx="5129726" cy="1888274"/>
          </a:xfrm>
          <a:prstGeom prst="rect">
            <a:avLst/>
          </a:prstGeom>
        </p:spPr>
      </p:pic>
      <p:pic>
        <p:nvPicPr>
          <p:cNvPr id="3074" name="Picture 2" descr="https://wires.onlinelibrary.wiley.com/cms/asset/e4746082-c350-457e-9a68-7e580b3ff43f/wcms1481-toc-0001-m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520" y="1340830"/>
            <a:ext cx="2622554" cy="202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47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244336" y="1780569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Questions:</a:t>
            </a:r>
            <a:endParaRPr lang="en-US" sz="3600" dirty="0"/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1244338" y="1739263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/>
              <a:t>do we even need quantum computers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Why </a:t>
            </a:r>
            <a:r>
              <a:rPr lang="en-US" dirty="0"/>
              <a:t>are quantum computers so hard to build</a:t>
            </a:r>
            <a:r>
              <a:rPr lang="en-US" dirty="0" smtClean="0"/>
              <a:t>?</a:t>
            </a:r>
          </a:p>
          <a:p>
            <a:r>
              <a:rPr lang="en-US" dirty="0"/>
              <a:t>What do we do in the meantime?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230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8" y="26132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Questions?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 very much!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9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Complexity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Hardware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Programming Languages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Deutsch-Jozsa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Shor Factorization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Game Theory</a:t>
            </a:r>
            <a:endParaRPr lang="en-US" dirty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Simulations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/>
                </a:solidFill>
              </a:rPr>
              <a:t>Emulation of Quantum Algorithms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9188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Complexity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Hardware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Programming Languages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Deutsch-Jozsa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Shor Factorization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Quantum 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Quantum Game Theory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Quantum Simulations</a:t>
            </a:r>
            <a:endParaRPr lang="en-US" sz="20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/>
                </a:solidFill>
              </a:rPr>
              <a:t>Emulation of Quantum Algorithms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340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Complexity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Hardware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Programming Languages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Deutsch-Jozsa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Shor Factorization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Game Theory</a:t>
            </a:r>
            <a:endParaRPr lang="en-US" dirty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Simulations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Emulation of Quantum Algorithms</a:t>
            </a:r>
            <a:endParaRPr lang="en-US" sz="2400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5935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1417" y="1133590"/>
            <a:ext cx="10125364" cy="6469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little bit of History: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541" y="2012950"/>
            <a:ext cx="6391118" cy="4164013"/>
          </a:xfrm>
        </p:spPr>
      </p:pic>
    </p:spTree>
    <p:extLst>
      <p:ext uri="{BB962C8B-B14F-4D97-AF65-F5344CB8AC3E}">
        <p14:creationId xmlns:p14="http://schemas.microsoft.com/office/powerpoint/2010/main" val="227888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839788" y="131351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Classical Mechanics</a:t>
            </a:r>
            <a:endParaRPr lang="en-US" sz="3200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839788" y="2137431"/>
            <a:ext cx="5157787" cy="3684588"/>
          </a:xfrm>
        </p:spPr>
        <p:txBody>
          <a:bodyPr/>
          <a:lstStyle/>
          <a:p>
            <a:r>
              <a:rPr lang="en-US" dirty="0" smtClean="0"/>
              <a:t>Macroscopic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Newton’s laws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Continues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deterministic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Certainty in position </a:t>
            </a:r>
            <a:r>
              <a:rPr lang="en-US" dirty="0">
                <a:solidFill>
                  <a:schemeClr val="bg2"/>
                </a:solidFill>
              </a:rPr>
              <a:t>and momentum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>
          <a:xfrm>
            <a:off x="6172200" y="131351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Quantum Mechanics</a:t>
            </a:r>
            <a:endParaRPr lang="en-US" sz="3200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>
          <a:xfrm>
            <a:off x="6172200" y="2137431"/>
            <a:ext cx="5183188" cy="3684588"/>
          </a:xfrm>
        </p:spPr>
        <p:txBody>
          <a:bodyPr/>
          <a:lstStyle/>
          <a:p>
            <a:r>
              <a:rPr lang="en-US" dirty="0" smtClean="0"/>
              <a:t>Microscopic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Schrodinger’s </a:t>
            </a:r>
            <a:r>
              <a:rPr lang="en-US" dirty="0">
                <a:solidFill>
                  <a:schemeClr val="bg2"/>
                </a:solidFill>
              </a:rPr>
              <a:t>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Discrete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probabilistic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Uncertainty </a:t>
            </a:r>
            <a:r>
              <a:rPr lang="en-US" dirty="0">
                <a:solidFill>
                  <a:schemeClr val="bg2"/>
                </a:solidFill>
              </a:rPr>
              <a:t>in position and </a:t>
            </a:r>
            <a:r>
              <a:rPr lang="en-US" dirty="0" smtClean="0">
                <a:solidFill>
                  <a:schemeClr val="bg2"/>
                </a:solidFill>
              </a:rPr>
              <a:t>momentum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2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7668</TotalTime>
  <Words>1017</Words>
  <Application>Microsoft Office PowerPoint</Application>
  <PresentationFormat>Widescreen</PresentationFormat>
  <Paragraphs>453</Paragraphs>
  <Slides>45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little bit of History: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Quantum Properties:</vt:lpstr>
      <vt:lpstr>Some Quantum Properties:</vt:lpstr>
      <vt:lpstr>Some Quantum Properties:</vt:lpstr>
      <vt:lpstr>Some Quantum Properties:</vt:lpstr>
      <vt:lpstr>Some Quantum Properties:</vt:lpstr>
      <vt:lpstr>Quantum Computers</vt:lpstr>
      <vt:lpstr>Quantum Computers</vt:lpstr>
      <vt:lpstr>Quantum Computers</vt:lpstr>
      <vt:lpstr>Quantum Computers</vt:lpstr>
      <vt:lpstr>Quantum Bits</vt:lpstr>
      <vt:lpstr>Quantum Bits</vt:lpstr>
      <vt:lpstr>Quantum Bits</vt:lpstr>
      <vt:lpstr>Quantum Bits</vt:lpstr>
      <vt:lpstr>Quantum Gates</vt:lpstr>
      <vt:lpstr>Quantum Gates</vt:lpstr>
      <vt:lpstr>Quantum Gates</vt:lpstr>
      <vt:lpstr>Quantum Gates</vt:lpstr>
      <vt:lpstr>Quantum Circuits</vt:lpstr>
      <vt:lpstr>Quantum Circuits</vt:lpstr>
      <vt:lpstr>Quantum Circuits</vt:lpstr>
      <vt:lpstr>Quantum Circuits</vt:lpstr>
      <vt:lpstr>Quantum Algorithms: Quantum Teleportation</vt:lpstr>
      <vt:lpstr>Quantum Algorithms: Deutsch-Jozsa algorithm</vt:lpstr>
      <vt:lpstr>Quantum Algorithms: Grover’s algorithm</vt:lpstr>
      <vt:lpstr>Quantum Algorithms: Quantum Fourier Transform</vt:lpstr>
      <vt:lpstr>Quantum Algorithms: Shor’s algorithm</vt:lpstr>
      <vt:lpstr>Quantum Cryptography</vt:lpstr>
      <vt:lpstr>Quantum Game Theory</vt:lpstr>
      <vt:lpstr>Quantum Machine Learning</vt:lpstr>
      <vt:lpstr>Quantum Simulations</vt:lpstr>
      <vt:lpstr>Questions:</vt:lpstr>
      <vt:lpstr>Questions?  Thank you very much!</vt:lpstr>
    </vt:vector>
  </TitlesOfParts>
  <Company>ICTP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mlabadm</dc:creator>
  <cp:lastModifiedBy>mlabadm</cp:lastModifiedBy>
  <cp:revision>64</cp:revision>
  <dcterms:created xsi:type="dcterms:W3CDTF">2019-09-28T15:41:08Z</dcterms:created>
  <dcterms:modified xsi:type="dcterms:W3CDTF">2021-10-27T15:38:25Z</dcterms:modified>
</cp:coreProperties>
</file>