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353" r:id="rId4"/>
    <p:sldId id="354" r:id="rId5"/>
    <p:sldId id="356" r:id="rId6"/>
    <p:sldId id="35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BBC52-FDA3-4E3A-B083-F500BC78DD26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E923D-7F1B-4F4E-B4D4-47ACAE3CBE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452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0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01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16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403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080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7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191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743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117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52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D1C9FC-4842-4966-A665-E4B61A85A217}" type="datetimeFigureOut">
              <a:rPr lang="en-ID" smtClean="0"/>
              <a:t>31/01/2023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CC7F5C-A453-4E01-A91A-91EF3E29A0E0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DD3A-29CB-1BE2-5136-FB34D23F6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737360"/>
            <a:ext cx="10058400" cy="230078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An Enhancement of  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sz="4800" dirty="0">
                <a:solidFill>
                  <a:srgbClr val="002060"/>
                </a:solidFill>
              </a:rPr>
              <a:t>Moving Average Method with Bisection 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sz="4800" dirty="0">
                <a:solidFill>
                  <a:srgbClr val="002060"/>
                </a:solidFill>
              </a:rPr>
              <a:t>to Improve Accuracy in  Trading Decision</a:t>
            </a:r>
            <a:endParaRPr lang="en-ID" sz="48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5D4A7-7443-43AF-AF47-ACF376914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924860"/>
          </a:xfrm>
        </p:spPr>
        <p:txBody>
          <a:bodyPr>
            <a:normAutofit/>
          </a:bodyPr>
          <a:lstStyle/>
          <a:p>
            <a:r>
              <a:rPr lang="en-ID" dirty="0" err="1"/>
              <a:t>Agustinus</a:t>
            </a:r>
            <a:r>
              <a:rPr lang="en-ID" dirty="0"/>
              <a:t> </a:t>
            </a:r>
            <a:r>
              <a:rPr lang="en-ID" dirty="0" err="1"/>
              <a:t>Noertjahyana</a:t>
            </a:r>
            <a:r>
              <a:rPr lang="en-ID" dirty="0"/>
              <a:t> – P031810014</a:t>
            </a:r>
          </a:p>
          <a:p>
            <a:r>
              <a:rPr lang="en-ID" dirty="0"/>
              <a:t>Supervisor : ASSOC. PROF. DR. ZURAIDA ABAL ABAS</a:t>
            </a:r>
          </a:p>
          <a:p>
            <a:r>
              <a:rPr lang="en-ID" dirty="0"/>
              <a:t>Co Supervisor :  TS. DR. ZERATUL IZZAH MOHD. YUSOH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15B65-04EB-D113-00AF-2CCEB53B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890" y="184785"/>
            <a:ext cx="2857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73B1-40A0-6B41-AF8D-8159B009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7360"/>
            <a:ext cx="10058400" cy="84328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Publication</a:t>
            </a:r>
            <a:endParaRPr lang="en-ID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21B6-9FE2-170D-CA43-4510D007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Implementing Bisection Method on Forex Trading Data to Early Diagnose of Inflection Point </a:t>
            </a:r>
          </a:p>
          <a:p>
            <a:pPr marL="749808" lvl="1" indent="-457200"/>
            <a:r>
              <a:rPr lang="en-US" sz="2800" dirty="0"/>
              <a:t>Submitted to </a:t>
            </a:r>
            <a:r>
              <a:rPr lang="en-US" sz="2800" dirty="0" err="1"/>
              <a:t>Telkomnika</a:t>
            </a:r>
            <a:r>
              <a:rPr lang="en-US" sz="2800" dirty="0"/>
              <a:t> Q3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3200" dirty="0"/>
              <a:t>An Enhance of Moving Average with Bisection Method for Optimal Decision on Forex Trading</a:t>
            </a:r>
          </a:p>
          <a:p>
            <a:pPr marL="749808" lvl="1" indent="-457200"/>
            <a:r>
              <a:rPr lang="en-ID" sz="2800" dirty="0">
                <a:solidFill>
                  <a:schemeClr val="accent1">
                    <a:lumMod val="75000"/>
                  </a:schemeClr>
                </a:solidFill>
              </a:rPr>
              <a:t>On Writing, will be submitted to IJAIN Q3</a:t>
            </a:r>
          </a:p>
        </p:txBody>
      </p:sp>
    </p:spTree>
    <p:extLst>
      <p:ext uri="{BB962C8B-B14F-4D97-AF65-F5344CB8AC3E}">
        <p14:creationId xmlns:p14="http://schemas.microsoft.com/office/powerpoint/2010/main" val="177060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2536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BC61CB-62C6-A2F7-320A-9519A54466E3}"/>
              </a:ext>
            </a:extLst>
          </p:cNvPr>
          <p:cNvGrpSpPr/>
          <p:nvPr/>
        </p:nvGrpSpPr>
        <p:grpSpPr>
          <a:xfrm>
            <a:off x="2110643" y="2129987"/>
            <a:ext cx="9797700" cy="3841532"/>
            <a:chOff x="606963" y="1926787"/>
            <a:chExt cx="9797700" cy="38415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B1F46A-FB59-4430-BCEF-BC73285942AA}"/>
                </a:ext>
              </a:extLst>
            </p:cNvPr>
            <p:cNvSpPr/>
            <p:nvPr/>
          </p:nvSpPr>
          <p:spPr>
            <a:xfrm>
              <a:off x="4029655" y="2012618"/>
              <a:ext cx="2068689" cy="1881546"/>
            </a:xfrm>
            <a:custGeom>
              <a:avLst/>
              <a:gdLst>
                <a:gd name="connsiteX0" fmla="*/ 235826 w 2068689"/>
                <a:gd name="connsiteY0" fmla="*/ 0 h 1881546"/>
                <a:gd name="connsiteX1" fmla="*/ 2068689 w 2068689"/>
                <a:gd name="connsiteY1" fmla="*/ 1832863 h 1881546"/>
                <a:gd name="connsiteX2" fmla="*/ 2021298 w 2068689"/>
                <a:gd name="connsiteY2" fmla="*/ 1880255 h 1881546"/>
                <a:gd name="connsiteX3" fmla="*/ 1930219 w 2068689"/>
                <a:gd name="connsiteY3" fmla="*/ 1789176 h 1881546"/>
                <a:gd name="connsiteX4" fmla="*/ 1837850 w 2068689"/>
                <a:gd name="connsiteY4" fmla="*/ 1881546 h 1881546"/>
                <a:gd name="connsiteX5" fmla="*/ 0 w 2068689"/>
                <a:gd name="connsiteY5" fmla="*/ 43696 h 1881546"/>
                <a:gd name="connsiteX6" fmla="*/ 173116 w 2068689"/>
                <a:gd name="connsiteY6" fmla="*/ 8864 h 1881546"/>
                <a:gd name="connsiteX7" fmla="*/ 235826 w 2068689"/>
                <a:gd name="connsiteY7" fmla="*/ 0 h 188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8689" h="1881546">
                  <a:moveTo>
                    <a:pt x="235826" y="0"/>
                  </a:moveTo>
                  <a:lnTo>
                    <a:pt x="2068689" y="1832863"/>
                  </a:lnTo>
                  <a:lnTo>
                    <a:pt x="2021298" y="1880255"/>
                  </a:lnTo>
                  <a:lnTo>
                    <a:pt x="1930219" y="1789176"/>
                  </a:lnTo>
                  <a:lnTo>
                    <a:pt x="1837850" y="1881546"/>
                  </a:lnTo>
                  <a:lnTo>
                    <a:pt x="0" y="43696"/>
                  </a:lnTo>
                  <a:lnTo>
                    <a:pt x="173116" y="8864"/>
                  </a:lnTo>
                  <a:lnTo>
                    <a:pt x="2358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AC23EE1-286E-41A7-8762-7E6A663645BA}"/>
                </a:ext>
              </a:extLst>
            </p:cNvPr>
            <p:cNvSpPr/>
            <p:nvPr/>
          </p:nvSpPr>
          <p:spPr>
            <a:xfrm>
              <a:off x="640058" y="2402713"/>
              <a:ext cx="1607227" cy="1470764"/>
            </a:xfrm>
            <a:custGeom>
              <a:avLst/>
              <a:gdLst>
                <a:gd name="connsiteX0" fmla="*/ 185146 w 1607227"/>
                <a:gd name="connsiteY0" fmla="*/ 0 h 1470764"/>
                <a:gd name="connsiteX1" fmla="*/ 1607227 w 1607227"/>
                <a:gd name="connsiteY1" fmla="*/ 1422081 h 1470764"/>
                <a:gd name="connsiteX2" fmla="*/ 1559836 w 1607227"/>
                <a:gd name="connsiteY2" fmla="*/ 1469473 h 1470764"/>
                <a:gd name="connsiteX3" fmla="*/ 1468757 w 1607227"/>
                <a:gd name="connsiteY3" fmla="*/ 1378394 h 1470764"/>
                <a:gd name="connsiteX4" fmla="*/ 1376388 w 1607227"/>
                <a:gd name="connsiteY4" fmla="*/ 1470764 h 1470764"/>
                <a:gd name="connsiteX5" fmla="*/ 0 w 1607227"/>
                <a:gd name="connsiteY5" fmla="*/ 94376 h 1470764"/>
                <a:gd name="connsiteX6" fmla="*/ 17775 w 1607227"/>
                <a:gd name="connsiteY6" fmla="*/ 83624 h 1470764"/>
                <a:gd name="connsiteX7" fmla="*/ 185146 w 1607227"/>
                <a:gd name="connsiteY7" fmla="*/ 0 h 147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7227" h="1470764">
                  <a:moveTo>
                    <a:pt x="185146" y="0"/>
                  </a:moveTo>
                  <a:lnTo>
                    <a:pt x="1607227" y="1422081"/>
                  </a:lnTo>
                  <a:lnTo>
                    <a:pt x="1559836" y="1469473"/>
                  </a:lnTo>
                  <a:lnTo>
                    <a:pt x="1468757" y="1378394"/>
                  </a:lnTo>
                  <a:lnTo>
                    <a:pt x="1376388" y="1470764"/>
                  </a:lnTo>
                  <a:lnTo>
                    <a:pt x="0" y="94376"/>
                  </a:lnTo>
                  <a:lnTo>
                    <a:pt x="17775" y="83624"/>
                  </a:lnTo>
                  <a:lnTo>
                    <a:pt x="18514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D3943B6-CAC6-4D56-9C30-8F97B34AA546}"/>
                </a:ext>
              </a:extLst>
            </p:cNvPr>
            <p:cNvSpPr/>
            <p:nvPr/>
          </p:nvSpPr>
          <p:spPr>
            <a:xfrm>
              <a:off x="606963" y="3860232"/>
              <a:ext cx="1605547" cy="1468874"/>
            </a:xfrm>
            <a:custGeom>
              <a:avLst/>
              <a:gdLst>
                <a:gd name="connsiteX0" fmla="*/ 1556865 w 1605547"/>
                <a:gd name="connsiteY0" fmla="*/ 0 h 1468874"/>
                <a:gd name="connsiteX1" fmla="*/ 1605547 w 1605547"/>
                <a:gd name="connsiteY1" fmla="*/ 48682 h 1468874"/>
                <a:gd name="connsiteX2" fmla="*/ 185355 w 1605547"/>
                <a:gd name="connsiteY2" fmla="*/ 1468874 h 1468874"/>
                <a:gd name="connsiteX3" fmla="*/ 14804 w 1605547"/>
                <a:gd name="connsiteY3" fmla="*/ 1383661 h 1468874"/>
                <a:gd name="connsiteX4" fmla="*/ 0 w 1605547"/>
                <a:gd name="connsiteY4" fmla="*/ 1374707 h 1468874"/>
                <a:gd name="connsiteX5" fmla="*/ 1373417 w 1605547"/>
                <a:gd name="connsiteY5" fmla="*/ 1291 h 1468874"/>
                <a:gd name="connsiteX6" fmla="*/ 1464495 w 1605547"/>
                <a:gd name="connsiteY6" fmla="*/ 92369 h 1468874"/>
                <a:gd name="connsiteX7" fmla="*/ 1556865 w 1605547"/>
                <a:gd name="connsiteY7" fmla="*/ 0 h 146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5547" h="1468874">
                  <a:moveTo>
                    <a:pt x="1556865" y="0"/>
                  </a:moveTo>
                  <a:lnTo>
                    <a:pt x="1605547" y="48682"/>
                  </a:lnTo>
                  <a:lnTo>
                    <a:pt x="185355" y="1468874"/>
                  </a:lnTo>
                  <a:lnTo>
                    <a:pt x="14804" y="1383661"/>
                  </a:lnTo>
                  <a:lnTo>
                    <a:pt x="0" y="1374707"/>
                  </a:lnTo>
                  <a:lnTo>
                    <a:pt x="1373417" y="1291"/>
                  </a:lnTo>
                  <a:lnTo>
                    <a:pt x="1464495" y="92369"/>
                  </a:lnTo>
                  <a:lnTo>
                    <a:pt x="15568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3CE39F-9F30-4828-91A6-78A27F1195B2}"/>
                </a:ext>
              </a:extLst>
            </p:cNvPr>
            <p:cNvSpPr/>
            <p:nvPr/>
          </p:nvSpPr>
          <p:spPr>
            <a:xfrm>
              <a:off x="4029114" y="3826777"/>
              <a:ext cx="2066010" cy="1878658"/>
            </a:xfrm>
            <a:custGeom>
              <a:avLst/>
              <a:gdLst>
                <a:gd name="connsiteX0" fmla="*/ 2017328 w 2066010"/>
                <a:gd name="connsiteY0" fmla="*/ 0 h 1878658"/>
                <a:gd name="connsiteX1" fmla="*/ 2066010 w 2066010"/>
                <a:gd name="connsiteY1" fmla="*/ 48682 h 1878658"/>
                <a:gd name="connsiteX2" fmla="*/ 236035 w 2066010"/>
                <a:gd name="connsiteY2" fmla="*/ 1878658 h 1878658"/>
                <a:gd name="connsiteX3" fmla="*/ 169146 w 2066010"/>
                <a:gd name="connsiteY3" fmla="*/ 1869203 h 1878658"/>
                <a:gd name="connsiteX4" fmla="*/ 0 w 2066010"/>
                <a:gd name="connsiteY4" fmla="*/ 1835170 h 1878658"/>
                <a:gd name="connsiteX5" fmla="*/ 1833880 w 2066010"/>
                <a:gd name="connsiteY5" fmla="*/ 1291 h 1878658"/>
                <a:gd name="connsiteX6" fmla="*/ 1924958 w 2066010"/>
                <a:gd name="connsiteY6" fmla="*/ 92369 h 1878658"/>
                <a:gd name="connsiteX7" fmla="*/ 2017328 w 2066010"/>
                <a:gd name="connsiteY7" fmla="*/ 0 h 187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6010" h="1878658">
                  <a:moveTo>
                    <a:pt x="2017328" y="0"/>
                  </a:moveTo>
                  <a:lnTo>
                    <a:pt x="2066010" y="48682"/>
                  </a:lnTo>
                  <a:lnTo>
                    <a:pt x="236035" y="1878658"/>
                  </a:lnTo>
                  <a:lnTo>
                    <a:pt x="169146" y="1869203"/>
                  </a:lnTo>
                  <a:lnTo>
                    <a:pt x="0" y="1835170"/>
                  </a:lnTo>
                  <a:lnTo>
                    <a:pt x="1833880" y="1291"/>
                  </a:lnTo>
                  <a:lnTo>
                    <a:pt x="1924958" y="92369"/>
                  </a:lnTo>
                  <a:lnTo>
                    <a:pt x="201732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BA1F2A2-BB26-B8E8-C305-3B91D7A547B7}"/>
                </a:ext>
              </a:extLst>
            </p:cNvPr>
            <p:cNvGrpSpPr/>
            <p:nvPr/>
          </p:nvGrpSpPr>
          <p:grpSpPr>
            <a:xfrm>
              <a:off x="2062480" y="1926787"/>
              <a:ext cx="8342183" cy="3841532"/>
              <a:chOff x="2062480" y="1926787"/>
              <a:chExt cx="8342183" cy="3841532"/>
            </a:xfrm>
            <a:grpFill/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126CAAF-09E0-4903-BC5C-10BCBF4331CE}"/>
                  </a:ext>
                </a:extLst>
              </p:cNvPr>
              <p:cNvSpPr/>
              <p:nvPr/>
            </p:nvSpPr>
            <p:spPr>
              <a:xfrm>
                <a:off x="8228367" y="1926787"/>
                <a:ext cx="2176296" cy="1945457"/>
              </a:xfrm>
              <a:custGeom>
                <a:avLst/>
                <a:gdLst>
                  <a:gd name="connsiteX0" fmla="*/ 0 w 2176296"/>
                  <a:gd name="connsiteY0" fmla="*/ 0 h 1945457"/>
                  <a:gd name="connsiteX1" fmla="*/ 292246 w 2176296"/>
                  <a:gd name="connsiteY1" fmla="*/ 24519 h 1945457"/>
                  <a:gd name="connsiteX2" fmla="*/ 305983 w 2176296"/>
                  <a:gd name="connsiteY2" fmla="*/ 26461 h 1945457"/>
                  <a:gd name="connsiteX3" fmla="*/ 2176296 w 2176296"/>
                  <a:gd name="connsiteY3" fmla="*/ 1896774 h 1945457"/>
                  <a:gd name="connsiteX4" fmla="*/ 2128904 w 2176296"/>
                  <a:gd name="connsiteY4" fmla="*/ 1944166 h 1945457"/>
                  <a:gd name="connsiteX5" fmla="*/ 2037826 w 2176296"/>
                  <a:gd name="connsiteY5" fmla="*/ 1853087 h 1945457"/>
                  <a:gd name="connsiteX6" fmla="*/ 1945457 w 2176296"/>
                  <a:gd name="connsiteY6" fmla="*/ 1945457 h 1945457"/>
                  <a:gd name="connsiteX7" fmla="*/ 0 w 2176296"/>
                  <a:gd name="connsiteY7" fmla="*/ 0 h 194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76296" h="1945457">
                    <a:moveTo>
                      <a:pt x="0" y="0"/>
                    </a:moveTo>
                    <a:lnTo>
                      <a:pt x="292246" y="24519"/>
                    </a:lnTo>
                    <a:lnTo>
                      <a:pt x="305983" y="26461"/>
                    </a:lnTo>
                    <a:lnTo>
                      <a:pt x="2176296" y="1896774"/>
                    </a:lnTo>
                    <a:lnTo>
                      <a:pt x="2128904" y="1944166"/>
                    </a:lnTo>
                    <a:lnTo>
                      <a:pt x="2037826" y="1853087"/>
                    </a:lnTo>
                    <a:lnTo>
                      <a:pt x="1945457" y="19454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1EAE1E5-8742-444D-9046-CCDE6469630E}"/>
                  </a:ext>
                </a:extLst>
              </p:cNvPr>
              <p:cNvSpPr/>
              <p:nvPr/>
            </p:nvSpPr>
            <p:spPr>
              <a:xfrm>
                <a:off x="8191833" y="3826777"/>
                <a:ext cx="2172381" cy="1941542"/>
              </a:xfrm>
              <a:custGeom>
                <a:avLst/>
                <a:gdLst>
                  <a:gd name="connsiteX0" fmla="*/ 2123698 w 2172381"/>
                  <a:gd name="connsiteY0" fmla="*/ 0 h 1941542"/>
                  <a:gd name="connsiteX1" fmla="*/ 2172381 w 2172381"/>
                  <a:gd name="connsiteY1" fmla="*/ 48682 h 1941542"/>
                  <a:gd name="connsiteX2" fmla="*/ 306331 w 2172381"/>
                  <a:gd name="connsiteY2" fmla="*/ 1914733 h 1941542"/>
                  <a:gd name="connsiteX3" fmla="*/ 287040 w 2172381"/>
                  <a:gd name="connsiteY3" fmla="*/ 1917459 h 1941542"/>
                  <a:gd name="connsiteX4" fmla="*/ 0 w 2172381"/>
                  <a:gd name="connsiteY4" fmla="*/ 1941542 h 1941542"/>
                  <a:gd name="connsiteX5" fmla="*/ 1940251 w 2172381"/>
                  <a:gd name="connsiteY5" fmla="*/ 1291 h 1941542"/>
                  <a:gd name="connsiteX6" fmla="*/ 2031329 w 2172381"/>
                  <a:gd name="connsiteY6" fmla="*/ 92369 h 1941542"/>
                  <a:gd name="connsiteX7" fmla="*/ 2123698 w 2172381"/>
                  <a:gd name="connsiteY7" fmla="*/ 0 h 194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72381" h="1941542">
                    <a:moveTo>
                      <a:pt x="2123698" y="0"/>
                    </a:moveTo>
                    <a:lnTo>
                      <a:pt x="2172381" y="48682"/>
                    </a:lnTo>
                    <a:lnTo>
                      <a:pt x="306331" y="1914733"/>
                    </a:lnTo>
                    <a:lnTo>
                      <a:pt x="287040" y="1917459"/>
                    </a:lnTo>
                    <a:lnTo>
                      <a:pt x="0" y="1941542"/>
                    </a:lnTo>
                    <a:lnTo>
                      <a:pt x="1940251" y="1291"/>
                    </a:lnTo>
                    <a:lnTo>
                      <a:pt x="2031329" y="92369"/>
                    </a:lnTo>
                    <a:lnTo>
                      <a:pt x="212369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78CA6D71-933B-471E-AFFE-47E6FFA7480E}"/>
                  </a:ext>
                </a:extLst>
              </p:cNvPr>
              <p:cNvSpPr/>
              <p:nvPr/>
            </p:nvSpPr>
            <p:spPr>
              <a:xfrm>
                <a:off x="2062480" y="3754159"/>
                <a:ext cx="8260079" cy="163313"/>
              </a:xfrm>
              <a:custGeom>
                <a:avLst/>
                <a:gdLst>
                  <a:gd name="connsiteX0" fmla="*/ 0 w 114300"/>
                  <a:gd name="connsiteY0" fmla="*/ 0 h 197652"/>
                  <a:gd name="connsiteX1" fmla="*/ 114300 w 114300"/>
                  <a:gd name="connsiteY1" fmla="*/ 0 h 197652"/>
                  <a:gd name="connsiteX2" fmla="*/ 114300 w 114300"/>
                  <a:gd name="connsiteY2" fmla="*/ 197652 h 197652"/>
                  <a:gd name="connsiteX3" fmla="*/ 0 w 114300"/>
                  <a:gd name="connsiteY3" fmla="*/ 197652 h 19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197652">
                    <a:moveTo>
                      <a:pt x="0" y="0"/>
                    </a:moveTo>
                    <a:lnTo>
                      <a:pt x="114300" y="0"/>
                    </a:lnTo>
                    <a:lnTo>
                      <a:pt x="114300" y="197652"/>
                    </a:lnTo>
                    <a:lnTo>
                      <a:pt x="0" y="197652"/>
                    </a:lnTo>
                    <a:close/>
                  </a:path>
                </a:pathLst>
              </a:custGeom>
              <a:grpFill/>
              <a:ln w="5000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4CD223-0915-4AC1-8704-D2F1B4B03DBA}"/>
              </a:ext>
            </a:extLst>
          </p:cNvPr>
          <p:cNvSpPr/>
          <p:nvPr/>
        </p:nvSpPr>
        <p:spPr>
          <a:xfrm>
            <a:off x="98300" y="1264028"/>
            <a:ext cx="1789485" cy="36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all" noProof="1"/>
              <a:t>RO1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BC3DFD-9730-4FEB-B729-C38B234D73CE}"/>
              </a:ext>
            </a:extLst>
          </p:cNvPr>
          <p:cNvSpPr txBox="1"/>
          <p:nvPr/>
        </p:nvSpPr>
        <p:spPr>
          <a:xfrm>
            <a:off x="-251093" y="1737273"/>
            <a:ext cx="288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To determine behavior of MOM and Bisection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79669F-D86F-405D-BEC7-130FC600F000}"/>
              </a:ext>
            </a:extLst>
          </p:cNvPr>
          <p:cNvSpPr txBox="1"/>
          <p:nvPr/>
        </p:nvSpPr>
        <p:spPr>
          <a:xfrm>
            <a:off x="2598590" y="1761852"/>
            <a:ext cx="469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To proposed enhanced approach of combining bisection methods and moving average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FDD1C-CA64-48B2-BA16-E02994C384F6}"/>
              </a:ext>
            </a:extLst>
          </p:cNvPr>
          <p:cNvSpPr txBox="1"/>
          <p:nvPr/>
        </p:nvSpPr>
        <p:spPr>
          <a:xfrm>
            <a:off x="7844214" y="1787923"/>
            <a:ext cx="343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To validate the proposed approach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23ECFF-49F0-B703-5E45-7A11EEE92DFD}"/>
              </a:ext>
            </a:extLst>
          </p:cNvPr>
          <p:cNvSpPr/>
          <p:nvPr/>
        </p:nvSpPr>
        <p:spPr>
          <a:xfrm>
            <a:off x="3570339" y="1294291"/>
            <a:ext cx="1789485" cy="36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all" noProof="1"/>
              <a:t>RO2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8C822D-569E-A90C-07AD-F4A11AC4EBA7}"/>
              </a:ext>
            </a:extLst>
          </p:cNvPr>
          <p:cNvSpPr/>
          <p:nvPr/>
        </p:nvSpPr>
        <p:spPr>
          <a:xfrm>
            <a:off x="8002434" y="1294291"/>
            <a:ext cx="1789485" cy="36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all" noProof="1"/>
              <a:t>RO3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7858B-383A-13BD-2171-679A55C7CB35}"/>
              </a:ext>
            </a:extLst>
          </p:cNvPr>
          <p:cNvSpPr txBox="1"/>
          <p:nvPr/>
        </p:nvSpPr>
        <p:spPr>
          <a:xfrm>
            <a:off x="-40640" y="3205388"/>
            <a:ext cx="3864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Knowing character of Moving Average Method (MOM)</a:t>
            </a:r>
          </a:p>
          <a:p>
            <a:pPr marL="342900" indent="-342900">
              <a:buAutoNum type="arabicPeriod"/>
            </a:pPr>
            <a:r>
              <a:rPr lang="en-US" dirty="0"/>
              <a:t>Knowing character of Bisection Method</a:t>
            </a:r>
          </a:p>
          <a:p>
            <a:pPr marL="342900" indent="-342900">
              <a:buAutoNum type="arabicPeriod"/>
            </a:pPr>
            <a:r>
              <a:rPr lang="en-US"/>
              <a:t>Dataset behavior </a:t>
            </a:r>
            <a:r>
              <a:rPr lang="en-US" dirty="0"/>
              <a:t>on MOM and Bisection Method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8EBD621-DBA3-6C9A-76D6-F455A1FA5A3E}"/>
              </a:ext>
            </a:extLst>
          </p:cNvPr>
          <p:cNvSpPr/>
          <p:nvPr/>
        </p:nvSpPr>
        <p:spPr>
          <a:xfrm>
            <a:off x="1083594" y="2489677"/>
            <a:ext cx="337918" cy="49266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B967DF-2627-4250-C7C9-F4773087EA35}"/>
              </a:ext>
            </a:extLst>
          </p:cNvPr>
          <p:cNvSpPr txBox="1"/>
          <p:nvPr/>
        </p:nvSpPr>
        <p:spPr>
          <a:xfrm>
            <a:off x="3663390" y="3164822"/>
            <a:ext cx="3864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Proof MOM as scalar result</a:t>
            </a:r>
          </a:p>
          <a:p>
            <a:pPr marL="342900" indent="-342900">
              <a:buAutoNum type="arabicPeriod"/>
            </a:pPr>
            <a:r>
              <a:rPr lang="en-US" dirty="0"/>
              <a:t>Proof Bisection as scalar result</a:t>
            </a:r>
          </a:p>
          <a:p>
            <a:pPr marL="342900" indent="-342900">
              <a:buAutoNum type="arabicPeriod"/>
            </a:pPr>
            <a:r>
              <a:rPr lang="en-US" dirty="0"/>
              <a:t>Combination MOM and Bisection based on character function</a:t>
            </a:r>
          </a:p>
          <a:p>
            <a:pPr marL="342900" indent="-342900">
              <a:buAutoNum type="arabicPeriod"/>
            </a:pPr>
            <a:r>
              <a:rPr lang="en-US" dirty="0"/>
              <a:t>Proof the result using mathematical induction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2E5C1CD-59C3-CADA-6CB6-18A1F4491C40}"/>
              </a:ext>
            </a:extLst>
          </p:cNvPr>
          <p:cNvSpPr/>
          <p:nvPr/>
        </p:nvSpPr>
        <p:spPr>
          <a:xfrm>
            <a:off x="4778329" y="2428728"/>
            <a:ext cx="337918" cy="492668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6F01D3F-C2D6-23F8-9F2D-2F8F24B35BF3}"/>
              </a:ext>
            </a:extLst>
          </p:cNvPr>
          <p:cNvSpPr/>
          <p:nvPr/>
        </p:nvSpPr>
        <p:spPr>
          <a:xfrm>
            <a:off x="8728217" y="2428728"/>
            <a:ext cx="337918" cy="492668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7C10C-8712-0ECF-2AE5-68F8F09DEE74}"/>
              </a:ext>
            </a:extLst>
          </p:cNvPr>
          <p:cNvSpPr txBox="1"/>
          <p:nvPr/>
        </p:nvSpPr>
        <p:spPr>
          <a:xfrm>
            <a:off x="7466806" y="3164822"/>
            <a:ext cx="3864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Validation formula by expert in mathematic and trading</a:t>
            </a:r>
          </a:p>
          <a:p>
            <a:pPr marL="342900" indent="-342900">
              <a:buAutoNum type="arabicPeriod"/>
            </a:pPr>
            <a:r>
              <a:rPr lang="en-US" dirty="0"/>
              <a:t>Validation result of computation</a:t>
            </a:r>
          </a:p>
          <a:p>
            <a:pPr marL="342900" indent="-342900">
              <a:buAutoNum type="arabicPeriod"/>
            </a:pPr>
            <a:r>
              <a:rPr lang="en-US" dirty="0"/>
              <a:t>Validation of MOM with Bisection trends</a:t>
            </a:r>
          </a:p>
        </p:txBody>
      </p:sp>
    </p:spTree>
    <p:extLst>
      <p:ext uri="{BB962C8B-B14F-4D97-AF65-F5344CB8AC3E}">
        <p14:creationId xmlns:p14="http://schemas.microsoft.com/office/powerpoint/2010/main" val="120527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2C79-76CF-2A06-344A-5FA7A32B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11901"/>
            <a:ext cx="10058400" cy="10341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Progress on RO2</a:t>
            </a:r>
            <a:endParaRPr lang="en-ID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2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9A9FB6-EA81-01A0-F33C-8F2A6D701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1" t="24353"/>
          <a:stretch/>
        </p:blipFill>
        <p:spPr>
          <a:xfrm>
            <a:off x="1384357" y="76790"/>
            <a:ext cx="10014336" cy="6361233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9F4B6F1-04CE-5600-A271-14130046FF21}"/>
              </a:ext>
            </a:extLst>
          </p:cNvPr>
          <p:cNvSpPr/>
          <p:nvPr/>
        </p:nvSpPr>
        <p:spPr>
          <a:xfrm>
            <a:off x="2849525" y="1672856"/>
            <a:ext cx="297711" cy="326065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95A6E-8F36-0C13-6E23-5E1339F497E0}"/>
              </a:ext>
            </a:extLst>
          </p:cNvPr>
          <p:cNvSpPr txBox="1"/>
          <p:nvPr/>
        </p:nvSpPr>
        <p:spPr>
          <a:xfrm>
            <a:off x="2702618" y="1417674"/>
            <a:ext cx="88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MA21</a:t>
            </a:r>
            <a:endParaRPr lang="en-ID" sz="14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E77E81A-3807-33CE-A786-FE7193559662}"/>
              </a:ext>
            </a:extLst>
          </p:cNvPr>
          <p:cNvSpPr/>
          <p:nvPr/>
        </p:nvSpPr>
        <p:spPr>
          <a:xfrm rot="15187784">
            <a:off x="2085190" y="1862618"/>
            <a:ext cx="297711" cy="326065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664DE-1329-8C5C-8F2C-A67692F3A1EF}"/>
              </a:ext>
            </a:extLst>
          </p:cNvPr>
          <p:cNvSpPr txBox="1"/>
          <p:nvPr/>
        </p:nvSpPr>
        <p:spPr>
          <a:xfrm>
            <a:off x="1576501" y="1945694"/>
            <a:ext cx="88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MA8</a:t>
            </a:r>
            <a:endParaRPr lang="en-ID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9D78F-8710-B888-8F79-D9BA3D694F82}"/>
              </a:ext>
            </a:extLst>
          </p:cNvPr>
          <p:cNvSpPr txBox="1"/>
          <p:nvPr/>
        </p:nvSpPr>
        <p:spPr>
          <a:xfrm>
            <a:off x="1604679" y="2363277"/>
            <a:ext cx="88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MA5</a:t>
            </a:r>
            <a:endParaRPr lang="en-ID" sz="14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12272AB-029E-C3B1-4EEA-251B7AECA5BC}"/>
              </a:ext>
            </a:extLst>
          </p:cNvPr>
          <p:cNvSpPr/>
          <p:nvPr/>
        </p:nvSpPr>
        <p:spPr>
          <a:xfrm rot="15120298">
            <a:off x="2101486" y="2259640"/>
            <a:ext cx="297711" cy="326065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34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BC9F-3DCF-94EF-2FF6-C734D8E2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615" y="1688683"/>
            <a:ext cx="5271385" cy="1450757"/>
          </a:xfrm>
        </p:spPr>
        <p:txBody>
          <a:bodyPr>
            <a:normAutofit/>
          </a:bodyPr>
          <a:lstStyle/>
          <a:p>
            <a:r>
              <a:rPr lang="en-US" sz="2800" dirty="0"/>
              <a:t>Find predicted function of MA5, MA8, MAS21 based on data per time interval.</a:t>
            </a:r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F430A-A2CB-5EC9-8DD2-E53D5C59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77"/>
            <a:ext cx="6676775" cy="59112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EA8386-85E0-4A92-4869-828DFAB8C666}"/>
              </a:ext>
            </a:extLst>
          </p:cNvPr>
          <p:cNvSpPr txBox="1">
            <a:spLocks/>
          </p:cNvSpPr>
          <p:nvPr/>
        </p:nvSpPr>
        <p:spPr>
          <a:xfrm>
            <a:off x="6920615" y="3048919"/>
            <a:ext cx="527138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predicted function of MA5, MA8, MAS21 based on data per time interval.</a:t>
            </a:r>
            <a:endParaRPr lang="en-ID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67C953-9DF2-4FDF-A25D-600677A1D2FF}"/>
              </a:ext>
            </a:extLst>
          </p:cNvPr>
          <p:cNvSpPr txBox="1">
            <a:spLocks/>
          </p:cNvSpPr>
          <p:nvPr/>
        </p:nvSpPr>
        <p:spPr>
          <a:xfrm>
            <a:off x="6920615" y="4443938"/>
            <a:ext cx="527138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predicted function of MA5, MA8, MAS21 based on data per time interval.</a:t>
            </a:r>
            <a:endParaRPr lang="en-ID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CC6D7A-8E80-2C88-57CD-DDAECC8AC115}"/>
              </a:ext>
            </a:extLst>
          </p:cNvPr>
          <p:cNvCxnSpPr/>
          <p:nvPr/>
        </p:nvCxnSpPr>
        <p:spPr>
          <a:xfrm flipV="1">
            <a:off x="894080" y="843280"/>
            <a:ext cx="0" cy="10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9C59F6-9FCC-E5FD-F1DB-3D48BF5193A3}"/>
              </a:ext>
            </a:extLst>
          </p:cNvPr>
          <p:cNvCxnSpPr/>
          <p:nvPr/>
        </p:nvCxnSpPr>
        <p:spPr>
          <a:xfrm>
            <a:off x="894080" y="853439"/>
            <a:ext cx="5782695" cy="18084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9AFC12-D458-D181-4EB9-BC5AB8D6E061}"/>
              </a:ext>
            </a:extLst>
          </p:cNvPr>
          <p:cNvCxnSpPr/>
          <p:nvPr/>
        </p:nvCxnSpPr>
        <p:spPr>
          <a:xfrm>
            <a:off x="894080" y="853439"/>
            <a:ext cx="5782695" cy="19608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3EC3CB-F1DC-B6B0-04B7-FE921809EE2E}"/>
              </a:ext>
            </a:extLst>
          </p:cNvPr>
          <p:cNvCxnSpPr>
            <a:endCxn id="5" idx="3"/>
          </p:cNvCxnSpPr>
          <p:nvPr/>
        </p:nvCxnSpPr>
        <p:spPr>
          <a:xfrm>
            <a:off x="1036320" y="1513840"/>
            <a:ext cx="5640455" cy="15350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582C38-9E8D-9B3D-8F2B-6134480D75EB}"/>
              </a:ext>
            </a:extLst>
          </p:cNvPr>
          <p:cNvCxnSpPr/>
          <p:nvPr/>
        </p:nvCxnSpPr>
        <p:spPr>
          <a:xfrm>
            <a:off x="894080" y="213360"/>
            <a:ext cx="5638800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4BC6FF-9785-AE8D-25E6-50EAB81ECB36}"/>
              </a:ext>
            </a:extLst>
          </p:cNvPr>
          <p:cNvCxnSpPr>
            <a:cxnSpLocks/>
          </p:cNvCxnSpPr>
          <p:nvPr/>
        </p:nvCxnSpPr>
        <p:spPr>
          <a:xfrm flipH="1">
            <a:off x="3911600" y="1188720"/>
            <a:ext cx="254000" cy="497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DD53-C0E5-90E7-1E56-16B825B30FC3}"/>
              </a:ext>
            </a:extLst>
          </p:cNvPr>
          <p:cNvCxnSpPr>
            <a:cxnSpLocks/>
          </p:cNvCxnSpPr>
          <p:nvPr/>
        </p:nvCxnSpPr>
        <p:spPr>
          <a:xfrm flipH="1">
            <a:off x="4038600" y="1437640"/>
            <a:ext cx="254000" cy="497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DBD7A8-80FD-A0D8-FD4C-2073CE930906}"/>
              </a:ext>
            </a:extLst>
          </p:cNvPr>
          <p:cNvCxnSpPr>
            <a:cxnSpLocks/>
          </p:cNvCxnSpPr>
          <p:nvPr/>
        </p:nvCxnSpPr>
        <p:spPr>
          <a:xfrm flipH="1">
            <a:off x="3911600" y="1783077"/>
            <a:ext cx="254000" cy="497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563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243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An Enhancement of   Moving Average Method with Bisection  to Improve Accuracy in  Trading Decision</vt:lpstr>
      <vt:lpstr>Publication</vt:lpstr>
      <vt:lpstr>Methodology</vt:lpstr>
      <vt:lpstr>Progress on RO2</vt:lpstr>
      <vt:lpstr>PowerPoint Presentation</vt:lpstr>
      <vt:lpstr>Find predicted function of MA5, MA8, MAS21 based on data per time interval.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Enhancement of   Moving Average Method with Bisection  to Improve Accuracy in  Trading Decision</dc:title>
  <dc:creator>arifin.mzainal@outlook.com</dc:creator>
  <cp:lastModifiedBy>Agustinus Noertjahyana, S.Kom., M.MT.</cp:lastModifiedBy>
  <cp:revision>14</cp:revision>
  <dcterms:created xsi:type="dcterms:W3CDTF">2023-01-19T03:40:14Z</dcterms:created>
  <dcterms:modified xsi:type="dcterms:W3CDTF">2023-01-31T02:32:40Z</dcterms:modified>
</cp:coreProperties>
</file>