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sldIdLst>
    <p:sldId id="459" r:id="rId5"/>
    <p:sldId id="372" r:id="rId6"/>
    <p:sldId id="334" r:id="rId7"/>
    <p:sldId id="374" r:id="rId8"/>
    <p:sldId id="326" r:id="rId9"/>
    <p:sldId id="260" r:id="rId10"/>
    <p:sldId id="335" r:id="rId11"/>
    <p:sldId id="462" r:id="rId12"/>
    <p:sldId id="333" r:id="rId13"/>
    <p:sldId id="325" r:id="rId14"/>
    <p:sldId id="329" r:id="rId15"/>
    <p:sldId id="345" r:id="rId16"/>
    <p:sldId id="461" r:id="rId17"/>
    <p:sldId id="280" r:id="rId18"/>
    <p:sldId id="282" r:id="rId19"/>
    <p:sldId id="346" r:id="rId20"/>
    <p:sldId id="353" r:id="rId21"/>
    <p:sldId id="281" r:id="rId22"/>
    <p:sldId id="371" r:id="rId23"/>
    <p:sldId id="3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D"/>
    <a:srgbClr val="1F3755"/>
    <a:srgbClr val="50B4C8"/>
    <a:srgbClr val="24A98B"/>
    <a:srgbClr val="F0A119"/>
    <a:srgbClr val="E56747"/>
    <a:srgbClr val="000000"/>
    <a:srgbClr val="E56746"/>
    <a:srgbClr val="249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9C05-07A3-4C0B-B452-D73BEED39343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236C-D0AC-49A0-9D9A-445678AE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9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6254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018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390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047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2407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105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827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230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477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8929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790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3EF8C8-B97B-4B8B-89DD-60B674DEC85F}" type="datetime4">
              <a:rPr lang="es-ES" smtClean="0"/>
              <a:t>18 de octubre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c.gob.ar/ftp/cuadros/menusuperior/eph/caes_mercosur_1.0.pdf" TargetMode="External"/><Relationship Id="rId2" Type="http://schemas.openxmlformats.org/officeDocument/2006/relationships/hyperlink" Target="https://www.indec.gob.ar/ftp/cuadros/menusuperior/clasificadores/CNO_201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c.gob.ar/ftp/cuadros/sociedad/EPHContinua_CIndividual.pdf" TargetMode="External"/><Relationship Id="rId2" Type="http://schemas.openxmlformats.org/officeDocument/2006/relationships/hyperlink" Target="https://redatam.indec.gob.ar/redarg/encuestas/EAHU/EPH_Hoga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5395-AC7F-7548-E2BF-A48B5621A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Herramientas de programación para la producción y difusión de estadísticas socioeconómicas. </a:t>
            </a:r>
            <a:r>
              <a:rPr lang="es-MX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Procesamiento con Software “R” y armado de tableros con PowerBI y </a:t>
            </a:r>
            <a:r>
              <a:rPr lang="es-MX" sz="2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Looker</a:t>
            </a:r>
            <a:r>
              <a:rPr lang="es-MX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Studio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36705-4A35-062B-6CC3-FD99E0CE7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2 – </a:t>
            </a:r>
            <a:r>
              <a:rPr lang="en-US" dirty="0" err="1"/>
              <a:t>Presentación</a:t>
            </a:r>
            <a:r>
              <a:rPr lang="en-US" dirty="0"/>
              <a:t> de la EPH</a:t>
            </a:r>
          </a:p>
        </p:txBody>
      </p:sp>
    </p:spTree>
    <p:extLst>
      <p:ext uri="{BB962C8B-B14F-4D97-AF65-F5344CB8AC3E}">
        <p14:creationId xmlns:p14="http://schemas.microsoft.com/office/powerpoint/2010/main" val="122594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75E6-24D4-CEE3-4E8D-613097D5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Dimensiones sobre </a:t>
            </a:r>
            <a:br>
              <a:rPr lang="es-ES" dirty="0"/>
            </a:br>
            <a:r>
              <a:rPr lang="es-ES" dirty="0"/>
              <a:t>la Inserción en la producción social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D1D91-DD80-A4E1-6D32-E3132BE8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forma de evaluar la Participación en el proceso de producción social -&gt; </a:t>
            </a:r>
            <a:r>
              <a:rPr lang="es-ES" b="1" dirty="0"/>
              <a:t>Condición de Actividad</a:t>
            </a:r>
          </a:p>
          <a:p>
            <a:r>
              <a:rPr lang="es-ES" dirty="0"/>
              <a:t>La forma de evaluar cuáles son las relaciones sociales de producción que establece –&gt;  </a:t>
            </a:r>
            <a:r>
              <a:rPr lang="es-ES" b="1" dirty="0"/>
              <a:t>Categoría Ocupacional</a:t>
            </a:r>
          </a:p>
          <a:p>
            <a:r>
              <a:rPr lang="es-ES" dirty="0"/>
              <a:t>Las dimensiones sobre el lugar en la División del trabajo (social y técnica) -&gt; </a:t>
            </a:r>
            <a:r>
              <a:rPr lang="es-ES" b="1" dirty="0"/>
              <a:t>Rama, Ocupación, etc</a:t>
            </a:r>
            <a:r>
              <a:rPr lang="es-ES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14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u="sng" dirty="0"/>
              <a:t>Ocupados</a:t>
            </a:r>
            <a:r>
              <a:rPr lang="es-ES" dirty="0"/>
              <a:t>: aquellos que </a:t>
            </a:r>
            <a:r>
              <a:rPr lang="es-ES" b="1" dirty="0"/>
              <a:t>trabajaron al menos una hora </a:t>
            </a:r>
            <a:r>
              <a:rPr lang="es-ES" dirty="0"/>
              <a:t>en el periodo de referencia (P.R. -7 días) ; o no han trabajado, pero </a:t>
            </a:r>
            <a:r>
              <a:rPr lang="es-ES" b="1" dirty="0"/>
              <a:t>tienen un trabajo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u="sng" dirty="0"/>
              <a:t>Desocupados</a:t>
            </a:r>
            <a:r>
              <a:rPr lang="es-ES" dirty="0"/>
              <a:t>: aquellos que no trabajaron en la semana de referencia, están disponibles para trabajar y además buscaron trabajo durante el periodo de referencia (P.R. – 30 días)</a:t>
            </a:r>
          </a:p>
          <a:p>
            <a:pPr marL="514350" indent="-514350">
              <a:buAutoNum type="arabicParenBoth"/>
            </a:pPr>
            <a:r>
              <a:rPr lang="es-ES" dirty="0"/>
              <a:t>No ocupado en el período de referencia		              </a:t>
            </a:r>
          </a:p>
          <a:p>
            <a:pPr marL="514350" indent="-514350">
              <a:buAutoNum type="arabicParenBoth"/>
            </a:pPr>
            <a:r>
              <a:rPr lang="es-ES" dirty="0"/>
              <a:t>Estar disponible para trabajar</a:t>
            </a:r>
          </a:p>
          <a:p>
            <a:pPr marL="514350" indent="-514350">
              <a:buAutoNum type="arabicParenBoth"/>
            </a:pPr>
            <a:r>
              <a:rPr lang="es-ES" dirty="0"/>
              <a:t>Haber buscado trabajo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u="sng" dirty="0"/>
              <a:t>Población económicamente activa:</a:t>
            </a:r>
            <a:r>
              <a:rPr lang="es-ES" dirty="0"/>
              <a:t> Noción de fuerza de trabajo disponible en la sociedad (Ocupados + Desocupados)</a:t>
            </a:r>
          </a:p>
          <a:p>
            <a:pPr marL="0" indent="0">
              <a:buNone/>
            </a:pPr>
            <a:r>
              <a:rPr lang="es-ES" u="sng" dirty="0"/>
              <a:t>Población económicamente inactiva</a:t>
            </a:r>
            <a:r>
              <a:rPr lang="es-ES" dirty="0"/>
              <a:t>: Personas </a:t>
            </a:r>
            <a:r>
              <a:rPr lang="es-MX" dirty="0"/>
              <a:t>que </a:t>
            </a:r>
            <a:r>
              <a:rPr lang="es-MX" b="1" dirty="0"/>
              <a:t>en el período de referencia no estaban ocupadas ni desocupadas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Criterios de la condición de actividad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1CCFE152-4374-71B2-D476-E6C905C5CBFE}"/>
              </a:ext>
            </a:extLst>
          </p:cNvPr>
          <p:cNvSpPr/>
          <p:nvPr/>
        </p:nvSpPr>
        <p:spPr>
          <a:xfrm>
            <a:off x="6096000" y="2967335"/>
            <a:ext cx="318782" cy="1130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FF3D85-A37A-06D0-E041-745A688A56AD}"/>
              </a:ext>
            </a:extLst>
          </p:cNvPr>
          <p:cNvSpPr txBox="1"/>
          <p:nvPr/>
        </p:nvSpPr>
        <p:spPr>
          <a:xfrm>
            <a:off x="6479099" y="2967335"/>
            <a:ext cx="286119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Subutilización de fuerza de trabajo disponible en la sociedad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67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/>
              <a:t>Sobreocupados</a:t>
            </a:r>
            <a:r>
              <a:rPr lang="es-ES" dirty="0"/>
              <a:t>: aquellos que trabajaron más de 45 horas en la semana (PR). </a:t>
            </a:r>
          </a:p>
          <a:p>
            <a:r>
              <a:rPr lang="es-AR" u="sng" dirty="0" err="1"/>
              <a:t>Subocupados</a:t>
            </a:r>
            <a:r>
              <a:rPr lang="es-AR" u="sng" dirty="0"/>
              <a:t> (definición tradicional)</a:t>
            </a:r>
            <a:r>
              <a:rPr lang="es-AR" dirty="0"/>
              <a:t>: </a:t>
            </a:r>
          </a:p>
          <a:p>
            <a:pPr lvl="1"/>
            <a:r>
              <a:rPr lang="es-AR" dirty="0"/>
              <a:t>Quienes trabajaron menos de 35 horas en la semana de referencia</a:t>
            </a:r>
          </a:p>
          <a:p>
            <a:pPr lvl="1"/>
            <a:r>
              <a:rPr lang="es-AR" dirty="0"/>
              <a:t>Manifiestan deseo de trabajar más horas</a:t>
            </a:r>
          </a:p>
          <a:p>
            <a:pPr lvl="1"/>
            <a:r>
              <a:rPr lang="es-AR" dirty="0"/>
              <a:t>Se encuentran disponibles para trabajar más horas</a:t>
            </a:r>
          </a:p>
          <a:p>
            <a:pPr marL="201168" lvl="1" indent="0">
              <a:buNone/>
            </a:pPr>
            <a:endParaRPr lang="es-AR" u="sng" dirty="0"/>
          </a:p>
          <a:p>
            <a:pPr marL="201168" lvl="1" indent="0">
              <a:buNone/>
            </a:pPr>
            <a:r>
              <a:rPr lang="es-AR" u="sng" dirty="0"/>
              <a:t>Ocupados plenos</a:t>
            </a:r>
            <a:r>
              <a:rPr lang="es-AR" dirty="0"/>
              <a:t>: aquellos que trabajan más de 35 horas y menos de 45, o aquellos que trabajando menos de 35 horas no cumplen las condiciones (2 y 3) de subocupación.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Criterios de la intensidad en la ocupación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FF20DC97-82CB-CFBA-9876-8CCA13B12449}"/>
              </a:ext>
            </a:extLst>
          </p:cNvPr>
          <p:cNvSpPr/>
          <p:nvPr/>
        </p:nvSpPr>
        <p:spPr>
          <a:xfrm>
            <a:off x="7850423" y="2505670"/>
            <a:ext cx="318782" cy="1130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064110-E17F-7130-2869-7B6CF3962901}"/>
              </a:ext>
            </a:extLst>
          </p:cNvPr>
          <p:cNvSpPr txBox="1"/>
          <p:nvPr/>
        </p:nvSpPr>
        <p:spPr>
          <a:xfrm>
            <a:off x="8233522" y="2609489"/>
            <a:ext cx="286119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Subutilización de fuerza de trabajo disponible en la sociedad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1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39DC-C7FC-47B4-1CAF-964A17C5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ampliada de la población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05DCC16-4257-AA64-B2BD-D86BE807A7B8}"/>
              </a:ext>
            </a:extLst>
          </p:cNvPr>
          <p:cNvSpPr txBox="1"/>
          <p:nvPr/>
        </p:nvSpPr>
        <p:spPr>
          <a:xfrm>
            <a:off x="598237" y="3651040"/>
            <a:ext cx="131707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Población total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10F086-764F-0B9D-E177-7FF4C470EDEA}"/>
              </a:ext>
            </a:extLst>
          </p:cNvPr>
          <p:cNvSpPr txBox="1"/>
          <p:nvPr/>
        </p:nvSpPr>
        <p:spPr>
          <a:xfrm>
            <a:off x="2151598" y="2729649"/>
            <a:ext cx="1860957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Población </a:t>
            </a:r>
          </a:p>
          <a:p>
            <a:pPr algn="ctr"/>
            <a:r>
              <a:rPr lang="es-ES" sz="1400" dirty="0"/>
              <a:t>Económicamente Activa</a:t>
            </a:r>
            <a:endParaRPr lang="es-AR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62E9116-BB80-9AB6-9BDC-8F5E9250725C}"/>
              </a:ext>
            </a:extLst>
          </p:cNvPr>
          <p:cNvSpPr txBox="1"/>
          <p:nvPr/>
        </p:nvSpPr>
        <p:spPr>
          <a:xfrm>
            <a:off x="2148892" y="4681452"/>
            <a:ext cx="1860957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Población </a:t>
            </a:r>
          </a:p>
          <a:p>
            <a:pPr algn="ctr"/>
            <a:r>
              <a:rPr lang="es-ES" sz="1400" dirty="0"/>
              <a:t>Económicamente Inactiva</a:t>
            </a:r>
            <a:endParaRPr lang="es-AR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B0D53C4-69C8-2879-AF9A-8AA1B837B8BD}"/>
              </a:ext>
            </a:extLst>
          </p:cNvPr>
          <p:cNvSpPr txBox="1"/>
          <p:nvPr/>
        </p:nvSpPr>
        <p:spPr>
          <a:xfrm>
            <a:off x="4548403" y="2607625"/>
            <a:ext cx="186095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Ocupados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FB75A18-EDA0-A50F-43F8-38ADBE3F4DF8}"/>
              </a:ext>
            </a:extLst>
          </p:cNvPr>
          <p:cNvSpPr txBox="1"/>
          <p:nvPr/>
        </p:nvSpPr>
        <p:spPr>
          <a:xfrm>
            <a:off x="4548401" y="3497151"/>
            <a:ext cx="186095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Desocupados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2C853B5-9747-F67F-1D9C-10CB027DB403}"/>
              </a:ext>
            </a:extLst>
          </p:cNvPr>
          <p:cNvSpPr txBox="1"/>
          <p:nvPr/>
        </p:nvSpPr>
        <p:spPr>
          <a:xfrm>
            <a:off x="9030798" y="4743007"/>
            <a:ext cx="186095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“Inactivos marginales”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B8F01A4-2B28-C48F-E41C-4E4AAFE71B02}"/>
              </a:ext>
            </a:extLst>
          </p:cNvPr>
          <p:cNvSpPr/>
          <p:nvPr/>
        </p:nvSpPr>
        <p:spPr>
          <a:xfrm>
            <a:off x="7870355" y="2620928"/>
            <a:ext cx="1369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Ocupados pleno</a:t>
            </a:r>
            <a:endParaRPr lang="es-AR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A3B147E-781B-C7E1-026E-49FC36CFB396}"/>
              </a:ext>
            </a:extLst>
          </p:cNvPr>
          <p:cNvSpPr txBox="1"/>
          <p:nvPr/>
        </p:nvSpPr>
        <p:spPr>
          <a:xfrm>
            <a:off x="9030798" y="5192455"/>
            <a:ext cx="186095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“Inactivos típicos”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2CBC45A-2294-2066-FFFC-05F68C0F8FD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880592" y="4822708"/>
            <a:ext cx="3150206" cy="7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C2C3E6D-AC2F-5745-AFE4-2BC983F0B0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920529" y="5330202"/>
            <a:ext cx="3110269" cy="1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FB0B3F6-E789-262D-3CC2-6F0F7F53D224}"/>
              </a:ext>
            </a:extLst>
          </p:cNvPr>
          <p:cNvCxnSpPr>
            <a:cxnSpLocks/>
          </p:cNvCxnSpPr>
          <p:nvPr/>
        </p:nvCxnSpPr>
        <p:spPr>
          <a:xfrm flipV="1">
            <a:off x="4012554" y="2823496"/>
            <a:ext cx="535847" cy="21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94671CD-E5C6-0D96-92CF-BFCE81EE84E7}"/>
              </a:ext>
            </a:extLst>
          </p:cNvPr>
          <p:cNvCxnSpPr>
            <a:cxnSpLocks/>
          </p:cNvCxnSpPr>
          <p:nvPr/>
        </p:nvCxnSpPr>
        <p:spPr>
          <a:xfrm>
            <a:off x="4015176" y="3130252"/>
            <a:ext cx="533225" cy="41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A1A775-3B1D-1FF3-C19D-1F86D70AD8DC}"/>
              </a:ext>
            </a:extLst>
          </p:cNvPr>
          <p:cNvSpPr txBox="1"/>
          <p:nvPr/>
        </p:nvSpPr>
        <p:spPr>
          <a:xfrm>
            <a:off x="9012256" y="4060580"/>
            <a:ext cx="187949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“Desocupados desalentados”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CC46469-9A84-19A1-AC5B-D9A8C5F436A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987097" y="4322190"/>
            <a:ext cx="3025159" cy="4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716516D-CBCE-6202-FCB5-3A41DD35C491}"/>
              </a:ext>
            </a:extLst>
          </p:cNvPr>
          <p:cNvSpPr/>
          <p:nvPr/>
        </p:nvSpPr>
        <p:spPr>
          <a:xfrm>
            <a:off x="7862328" y="2023772"/>
            <a:ext cx="134070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Sobreocupados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578965B-B36F-3FF5-59FC-8A43C9C65173}"/>
              </a:ext>
            </a:extLst>
          </p:cNvPr>
          <p:cNvSpPr/>
          <p:nvPr/>
        </p:nvSpPr>
        <p:spPr>
          <a:xfrm>
            <a:off x="7870355" y="3218084"/>
            <a:ext cx="13326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Subocupad</a:t>
            </a:r>
            <a:r>
              <a:rPr lang="es-AR" sz="1000" dirty="0"/>
              <a:t>os</a:t>
            </a:r>
            <a:endParaRPr lang="es-ES" sz="10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9B5766-BAA9-80F2-1163-6133C175F44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490613" y="3098981"/>
            <a:ext cx="660985" cy="53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423C73B-64F3-FD6B-EC44-D3E3127488B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90613" y="4310753"/>
            <a:ext cx="658279" cy="74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9F5E4E1-567A-752A-8B25-6CC6BC5FF501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449664" y="2285382"/>
            <a:ext cx="1412664" cy="4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6D26F7B-0760-E9AF-D2ED-D53905B5EFAA}"/>
              </a:ext>
            </a:extLst>
          </p:cNvPr>
          <p:cNvCxnSpPr>
            <a:cxnSpLocks/>
          </p:cNvCxnSpPr>
          <p:nvPr/>
        </p:nvCxnSpPr>
        <p:spPr>
          <a:xfrm>
            <a:off x="6500555" y="2761513"/>
            <a:ext cx="1369800" cy="1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C23426A-EBBD-58DA-8732-D0F6134F59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500555" y="2823496"/>
            <a:ext cx="1369800" cy="65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D0F0CE-AA43-4DC4-C0A8-2372317220AF}"/>
              </a:ext>
            </a:extLst>
          </p:cNvPr>
          <p:cNvSpPr txBox="1"/>
          <p:nvPr/>
        </p:nvSpPr>
        <p:spPr>
          <a:xfrm>
            <a:off x="9426540" y="2249822"/>
            <a:ext cx="1863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¿Demandan más horas de trabajo?</a:t>
            </a:r>
          </a:p>
          <a:p>
            <a:endParaRPr lang="es-AR" sz="1200" dirty="0"/>
          </a:p>
          <a:p>
            <a:r>
              <a:rPr lang="es-AR" sz="1200" dirty="0"/>
              <a:t>¿Se encuentran disponibles para trabajar más horas?</a:t>
            </a:r>
            <a:endParaRPr lang="en-GB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CAF4A89-D3F5-65FE-5F02-8EF2A2F720DB}"/>
              </a:ext>
            </a:extLst>
          </p:cNvPr>
          <p:cNvSpPr txBox="1"/>
          <p:nvPr/>
        </p:nvSpPr>
        <p:spPr>
          <a:xfrm>
            <a:off x="3998281" y="4911863"/>
            <a:ext cx="1988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¿Disponible para trabajar?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AB5B88-C36E-3314-40EB-6C49D9DBDD5B}"/>
              </a:ext>
            </a:extLst>
          </p:cNvPr>
          <p:cNvSpPr txBox="1"/>
          <p:nvPr/>
        </p:nvSpPr>
        <p:spPr>
          <a:xfrm>
            <a:off x="5753140" y="4689406"/>
            <a:ext cx="334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Si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CA998DC-09D0-642C-6605-CA85C43E6EFA}"/>
              </a:ext>
            </a:extLst>
          </p:cNvPr>
          <p:cNvSpPr txBox="1"/>
          <p:nvPr/>
        </p:nvSpPr>
        <p:spPr>
          <a:xfrm>
            <a:off x="5696007" y="5198630"/>
            <a:ext cx="455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No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6B5C3D-7EB9-3315-329C-F12B49458120}"/>
              </a:ext>
            </a:extLst>
          </p:cNvPr>
          <p:cNvSpPr txBox="1"/>
          <p:nvPr/>
        </p:nvSpPr>
        <p:spPr>
          <a:xfrm>
            <a:off x="6211530" y="4381683"/>
            <a:ext cx="7384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No </a:t>
            </a:r>
            <a:r>
              <a:rPr lang="en-GB" sz="1100" dirty="0" err="1"/>
              <a:t>busca</a:t>
            </a:r>
            <a:r>
              <a:rPr lang="en-GB" sz="1100" dirty="0"/>
              <a:t> </a:t>
            </a:r>
            <a:r>
              <a:rPr lang="en-GB" sz="1100" dirty="0" err="1"/>
              <a:t>porque</a:t>
            </a:r>
            <a:r>
              <a:rPr lang="en-GB" sz="1100" dirty="0"/>
              <a:t> se </a:t>
            </a:r>
            <a:r>
              <a:rPr lang="en-GB" sz="1100" dirty="0" err="1"/>
              <a:t>cansó</a:t>
            </a:r>
            <a:r>
              <a:rPr lang="en-GB" sz="1100" dirty="0"/>
              <a:t> de </a:t>
            </a:r>
            <a:r>
              <a:rPr lang="en-GB" sz="1100" dirty="0" err="1"/>
              <a:t>buscar</a:t>
            </a:r>
            <a:r>
              <a:rPr lang="en-GB" sz="1100" dirty="0"/>
              <a:t> </a:t>
            </a:r>
            <a:r>
              <a:rPr lang="en-GB" sz="1100" dirty="0" err="1"/>
              <a:t>trabajo</a:t>
            </a:r>
            <a:endParaRPr lang="en-GB" sz="11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CF8D046-3424-E71C-118E-9849BF5A935B}"/>
              </a:ext>
            </a:extLst>
          </p:cNvPr>
          <p:cNvSpPr txBox="1"/>
          <p:nvPr/>
        </p:nvSpPr>
        <p:spPr>
          <a:xfrm>
            <a:off x="6198380" y="4749037"/>
            <a:ext cx="2775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/>
              <a:t>No busca porque hay poco trabajo en esta </a:t>
            </a:r>
          </a:p>
          <a:p>
            <a:r>
              <a:rPr lang="es-MX" sz="1100"/>
              <a:t>época del año u otras razones</a:t>
            </a:r>
            <a:endParaRPr lang="en-GB" sz="11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34F8FAE-9085-DDDE-2F98-8C64DC3A9ED6}"/>
              </a:ext>
            </a:extLst>
          </p:cNvPr>
          <p:cNvSpPr txBox="1"/>
          <p:nvPr/>
        </p:nvSpPr>
        <p:spPr>
          <a:xfrm>
            <a:off x="6204905" y="5337129"/>
            <a:ext cx="265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/>
              <a:t>No desean, no quieren, no pueden trabajar y no buscan trabajo</a:t>
            </a:r>
            <a:endParaRPr lang="es-ES" sz="1100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E96D38A-961A-3E0F-45E3-F2A04260523C}"/>
              </a:ext>
            </a:extLst>
          </p:cNvPr>
          <p:cNvSpPr/>
          <p:nvPr/>
        </p:nvSpPr>
        <p:spPr>
          <a:xfrm>
            <a:off x="5702633" y="4658628"/>
            <a:ext cx="284464" cy="343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939375A-EA6F-EAFC-197D-37E52B6BB67C}"/>
              </a:ext>
            </a:extLst>
          </p:cNvPr>
          <p:cNvSpPr/>
          <p:nvPr/>
        </p:nvSpPr>
        <p:spPr>
          <a:xfrm>
            <a:off x="5738360" y="5171456"/>
            <a:ext cx="284464" cy="343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92CEBA-504E-ADFD-5DCE-D59B0CA3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818" y="489463"/>
            <a:ext cx="8574363" cy="48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740DFD-0B7B-FE84-DEB9-3E6758C9C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81" y="522524"/>
            <a:ext cx="9835237" cy="49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A3EA-8A32-A45A-12FF-22EB6A5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Tasas básicas del Mercado de Trabajo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/>
              <p:nvPr/>
            </p:nvSpPr>
            <p:spPr bwMode="auto">
              <a:xfrm>
                <a:off x="480350" y="1844484"/>
                <a:ext cx="3816350" cy="719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𝑖𝑣𝑖𝑑𝑎𝑑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50" y="1844484"/>
                <a:ext cx="3816350" cy="719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/>
              <p:nvPr/>
            </p:nvSpPr>
            <p:spPr bwMode="auto">
              <a:xfrm>
                <a:off x="480350" y="2670746"/>
                <a:ext cx="3600450" cy="719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50" y="2670746"/>
                <a:ext cx="3600450" cy="71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/>
              <p:nvPr/>
            </p:nvSpPr>
            <p:spPr bwMode="auto">
              <a:xfrm>
                <a:off x="480350" y="4294378"/>
                <a:ext cx="5438775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𝐷𝑒𝑠𝑜𝑐𝑢𝑝𝑎𝑐𝑖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𝐴𝑏𝑖𝑒𝑟𝑡𝑎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𝐷𝑒𝑠𝑜𝑐𝑢𝑝𝑎𝑑𝑜𝑠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50" y="4294378"/>
                <a:ext cx="543877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/>
              <p:nvPr/>
            </p:nvSpPr>
            <p:spPr bwMode="auto">
              <a:xfrm>
                <a:off x="480350" y="4995573"/>
                <a:ext cx="4635500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𝑆𝑢𝑏𝑜𝑐𝑢𝑝𝑎𝑐𝑖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𝑆𝑢𝑏𝑜𝑐𝑢𝑝𝑎𝑑𝑜𝑠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50" y="4995573"/>
                <a:ext cx="4635500" cy="720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/>
              <p:nvPr/>
            </p:nvSpPr>
            <p:spPr bwMode="auto">
              <a:xfrm>
                <a:off x="480350" y="3454442"/>
                <a:ext cx="6177209" cy="8175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𝑃𝑙𝑒𝑛𝑜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𝑝𝑙𝑒𝑛𝑜𝑠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50" y="3454442"/>
                <a:ext cx="6177209" cy="817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0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1038-6BCC-E055-1B65-71A3FD6C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Tasas básicas del Mercado de Trabajo</a:t>
            </a:r>
            <a:br>
              <a:rPr lang="es-ES" dirty="0"/>
            </a:br>
            <a:r>
              <a:rPr lang="es-ES" dirty="0"/>
              <a:t>(II)</a:t>
            </a:r>
            <a:endParaRPr lang="es-AR" dirty="0"/>
          </a:p>
        </p:txBody>
      </p:sp>
      <p:sp>
        <p:nvSpPr>
          <p:cNvPr id="5" name="7 Rectángulo redondeado">
            <a:extLst>
              <a:ext uri="{FF2B5EF4-FFF2-40B4-BE49-F238E27FC236}">
                <a16:creationId xmlns:a16="http://schemas.microsoft.com/office/drawing/2014/main" id="{770748F1-0FB9-F2A3-12BE-3AA679EE3D7D}"/>
              </a:ext>
            </a:extLst>
          </p:cNvPr>
          <p:cNvSpPr/>
          <p:nvPr/>
        </p:nvSpPr>
        <p:spPr>
          <a:xfrm>
            <a:off x="630002" y="1687060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Tasas </a:t>
            </a:r>
          </a:p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brutas</a:t>
            </a:r>
          </a:p>
        </p:txBody>
      </p:sp>
      <p:sp>
        <p:nvSpPr>
          <p:cNvPr id="6" name="8 Rectángulo redondeado">
            <a:extLst>
              <a:ext uri="{FF2B5EF4-FFF2-40B4-BE49-F238E27FC236}">
                <a16:creationId xmlns:a16="http://schemas.microsoft.com/office/drawing/2014/main" id="{09781C9A-C1C8-CD31-B44D-83BDCC218CAB}"/>
              </a:ext>
            </a:extLst>
          </p:cNvPr>
          <p:cNvSpPr/>
          <p:nvPr/>
        </p:nvSpPr>
        <p:spPr>
          <a:xfrm>
            <a:off x="2718234" y="1687060"/>
            <a:ext cx="93610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  <a:latin typeface="Book Antiqua" pitchFamily="18" charset="0"/>
              </a:rPr>
              <a:t>Versus</a:t>
            </a:r>
          </a:p>
        </p:txBody>
      </p:sp>
      <p:sp>
        <p:nvSpPr>
          <p:cNvPr id="7" name="9 Rectángulo redondeado">
            <a:extLst>
              <a:ext uri="{FF2B5EF4-FFF2-40B4-BE49-F238E27FC236}">
                <a16:creationId xmlns:a16="http://schemas.microsoft.com/office/drawing/2014/main" id="{29F50268-5A61-ABCD-9117-194807540C9D}"/>
              </a:ext>
            </a:extLst>
          </p:cNvPr>
          <p:cNvSpPr/>
          <p:nvPr/>
        </p:nvSpPr>
        <p:spPr>
          <a:xfrm>
            <a:off x="3775441" y="166899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Tasas específicas</a:t>
            </a:r>
          </a:p>
        </p:txBody>
      </p:sp>
      <p:cxnSp>
        <p:nvCxnSpPr>
          <p:cNvPr id="8" name="16 Conector recto de flecha">
            <a:extLst>
              <a:ext uri="{FF2B5EF4-FFF2-40B4-BE49-F238E27FC236}">
                <a16:creationId xmlns:a16="http://schemas.microsoft.com/office/drawing/2014/main" id="{9EDB4C9B-372D-D6BD-10A3-82011FCBE326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4830164" y="2486483"/>
            <a:ext cx="266819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11 Rectángulo redondeado">
            <a:extLst>
              <a:ext uri="{FF2B5EF4-FFF2-40B4-BE49-F238E27FC236}">
                <a16:creationId xmlns:a16="http://schemas.microsoft.com/office/drawing/2014/main" id="{42F9A1A7-B39F-111C-1769-B4CD65FC1854}"/>
              </a:ext>
            </a:extLst>
          </p:cNvPr>
          <p:cNvSpPr/>
          <p:nvPr/>
        </p:nvSpPr>
        <p:spPr>
          <a:xfrm>
            <a:off x="5143593" y="2621124"/>
            <a:ext cx="1656184" cy="357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Edad</a:t>
            </a:r>
          </a:p>
        </p:txBody>
      </p:sp>
      <p:sp>
        <p:nvSpPr>
          <p:cNvPr id="10" name="12 Rectángulo redondeado">
            <a:extLst>
              <a:ext uri="{FF2B5EF4-FFF2-40B4-BE49-F238E27FC236}">
                <a16:creationId xmlns:a16="http://schemas.microsoft.com/office/drawing/2014/main" id="{0ECCAF9D-7748-B732-B102-8084AEFEA661}"/>
              </a:ext>
            </a:extLst>
          </p:cNvPr>
          <p:cNvSpPr/>
          <p:nvPr/>
        </p:nvSpPr>
        <p:spPr>
          <a:xfrm>
            <a:off x="5152586" y="3042746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Género</a:t>
            </a:r>
          </a:p>
        </p:txBody>
      </p:sp>
      <p:sp>
        <p:nvSpPr>
          <p:cNvPr id="11" name="13 Rectángulo redondeado">
            <a:extLst>
              <a:ext uri="{FF2B5EF4-FFF2-40B4-BE49-F238E27FC236}">
                <a16:creationId xmlns:a16="http://schemas.microsoft.com/office/drawing/2014/main" id="{FC83D2F1-065C-23FE-0B55-43EB108942D0}"/>
              </a:ext>
            </a:extLst>
          </p:cNvPr>
          <p:cNvSpPr/>
          <p:nvPr/>
        </p:nvSpPr>
        <p:spPr>
          <a:xfrm>
            <a:off x="5143593" y="3412932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Educación</a:t>
            </a:r>
          </a:p>
        </p:txBody>
      </p:sp>
      <p:cxnSp>
        <p:nvCxnSpPr>
          <p:cNvPr id="12" name="23 Conector recto de flecha">
            <a:extLst>
              <a:ext uri="{FF2B5EF4-FFF2-40B4-BE49-F238E27FC236}">
                <a16:creationId xmlns:a16="http://schemas.microsoft.com/office/drawing/2014/main" id="{3FAC30FB-B3F6-A839-E7A8-1B5637D5F720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4636010" y="2680636"/>
            <a:ext cx="664118" cy="36903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25 Conector recto de flecha">
            <a:extLst>
              <a:ext uri="{FF2B5EF4-FFF2-40B4-BE49-F238E27FC236}">
                <a16:creationId xmlns:a16="http://schemas.microsoft.com/office/drawing/2014/main" id="{BE0D6CC6-DDA5-9DD6-2FC8-A17F7AE8B991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4446421" y="2870226"/>
            <a:ext cx="1034304" cy="36004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7 Rectángulo redondeado">
            <a:extLst>
              <a:ext uri="{FF2B5EF4-FFF2-40B4-BE49-F238E27FC236}">
                <a16:creationId xmlns:a16="http://schemas.microsoft.com/office/drawing/2014/main" id="{F6E6AF6B-5AB6-5357-0B1B-9BAA986B0557}"/>
              </a:ext>
            </a:extLst>
          </p:cNvPr>
          <p:cNvSpPr/>
          <p:nvPr/>
        </p:nvSpPr>
        <p:spPr>
          <a:xfrm>
            <a:off x="6871785" y="2621122"/>
            <a:ext cx="360040" cy="3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6" name="25 Conector recto de flecha">
            <a:extLst>
              <a:ext uri="{FF2B5EF4-FFF2-40B4-BE49-F238E27FC236}">
                <a16:creationId xmlns:a16="http://schemas.microsoft.com/office/drawing/2014/main" id="{30ED8C33-45A0-83FC-F94A-82416EBD3A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9080" y="3581873"/>
            <a:ext cx="379996" cy="351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3 Rectángulo redondeado">
            <a:extLst>
              <a:ext uri="{FF2B5EF4-FFF2-40B4-BE49-F238E27FC236}">
                <a16:creationId xmlns:a16="http://schemas.microsoft.com/office/drawing/2014/main" id="{8D02367B-3972-1E89-95DB-EBA5334812DE}"/>
              </a:ext>
            </a:extLst>
          </p:cNvPr>
          <p:cNvSpPr/>
          <p:nvPr/>
        </p:nvSpPr>
        <p:spPr>
          <a:xfrm>
            <a:off x="5184341" y="3847882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Geografía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FE27486-7D24-2A99-287A-28F6BF4C249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38114" y="2551156"/>
            <a:ext cx="0" cy="4915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7 Rectángulo redondeado">
            <a:extLst>
              <a:ext uri="{FF2B5EF4-FFF2-40B4-BE49-F238E27FC236}">
                <a16:creationId xmlns:a16="http://schemas.microsoft.com/office/drawing/2014/main" id="{24776369-4AD9-196D-D75F-26A3DB4BEC71}"/>
              </a:ext>
            </a:extLst>
          </p:cNvPr>
          <p:cNvSpPr/>
          <p:nvPr/>
        </p:nvSpPr>
        <p:spPr>
          <a:xfrm>
            <a:off x="630002" y="308329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Respecto de la población total</a:t>
            </a:r>
          </a:p>
        </p:txBody>
      </p:sp>
    </p:spTree>
    <p:extLst>
      <p:ext uri="{BB962C8B-B14F-4D97-AF65-F5344CB8AC3E}">
        <p14:creationId xmlns:p14="http://schemas.microsoft.com/office/powerpoint/2010/main" val="222099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039639-CA99-11CA-E3E2-2E78970E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07" y="654518"/>
            <a:ext cx="11205985" cy="4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Categoría ocupacional	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b="3248"/>
          <a:stretch/>
        </p:blipFill>
        <p:spPr>
          <a:xfrm>
            <a:off x="1851074" y="1737360"/>
            <a:ext cx="8068067" cy="45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D589-895A-500E-EA64-6A2CD55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4AC16-D6A0-BBE1-5CB0-08FAF702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Fuentes de información laboral en Argentina</a:t>
            </a:r>
            <a:r>
              <a:rPr lang="es-ES" dirty="0"/>
              <a:t>: Sistemas de registro, encuestas y censos.</a:t>
            </a:r>
          </a:p>
          <a:p>
            <a:r>
              <a:rPr lang="es-ES" u="sng" dirty="0"/>
              <a:t>Encuesta Permanente de Hogares </a:t>
            </a:r>
            <a:r>
              <a:rPr lang="es-ES" dirty="0"/>
              <a:t>(EPH).</a:t>
            </a:r>
          </a:p>
          <a:p>
            <a:r>
              <a:rPr lang="es-ES" dirty="0"/>
              <a:t>(1) Diseño de la encuesta. </a:t>
            </a:r>
          </a:p>
          <a:p>
            <a:r>
              <a:rPr lang="es-ES" dirty="0"/>
              <a:t>(2) Marco analítico: ¿Qué es el trabajo? Relación con la frontera de producción del SCN. </a:t>
            </a:r>
          </a:p>
          <a:p>
            <a:r>
              <a:rPr lang="es-ES" dirty="0"/>
              <a:t>(3) Tasas básicas. </a:t>
            </a:r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  <p:sp>
        <p:nvSpPr>
          <p:cNvPr id="4" name="Freeform 1526">
            <a:extLst>
              <a:ext uri="{FF2B5EF4-FFF2-40B4-BE49-F238E27FC236}">
                <a16:creationId xmlns:a16="http://schemas.microsoft.com/office/drawing/2014/main" id="{E67151DB-5902-01E7-8638-0F04B5B2BF08}"/>
              </a:ext>
            </a:extLst>
          </p:cNvPr>
          <p:cNvSpPr>
            <a:spLocks noEditPoints="1"/>
          </p:cNvSpPr>
          <p:nvPr/>
        </p:nvSpPr>
        <p:spPr bwMode="auto">
          <a:xfrm>
            <a:off x="859973" y="3666141"/>
            <a:ext cx="301683" cy="308324"/>
          </a:xfrm>
          <a:custGeom>
            <a:avLst/>
            <a:gdLst>
              <a:gd name="T0" fmla="*/ 160738 w 512"/>
              <a:gd name="T1" fmla="*/ 177457 h 523"/>
              <a:gd name="T2" fmla="*/ 179084 w 512"/>
              <a:gd name="T3" fmla="*/ 184727 h 523"/>
              <a:gd name="T4" fmla="*/ 179084 w 512"/>
              <a:gd name="T5" fmla="*/ 203969 h 523"/>
              <a:gd name="T6" fmla="*/ 160738 w 512"/>
              <a:gd name="T7" fmla="*/ 197127 h 523"/>
              <a:gd name="T8" fmla="*/ 160738 w 512"/>
              <a:gd name="T9" fmla="*/ 177457 h 523"/>
              <a:gd name="T10" fmla="*/ 207912 w 512"/>
              <a:gd name="T11" fmla="*/ 77397 h 523"/>
              <a:gd name="T12" fmla="*/ 182141 w 512"/>
              <a:gd name="T13" fmla="*/ 33781 h 523"/>
              <a:gd name="T14" fmla="*/ 141083 w 512"/>
              <a:gd name="T15" fmla="*/ 60293 h 523"/>
              <a:gd name="T16" fmla="*/ 164669 w 512"/>
              <a:gd name="T17" fmla="*/ 84239 h 523"/>
              <a:gd name="T18" fmla="*/ 122738 w 512"/>
              <a:gd name="T19" fmla="*/ 114171 h 523"/>
              <a:gd name="T20" fmla="*/ 94783 w 512"/>
              <a:gd name="T21" fmla="*/ 91081 h 523"/>
              <a:gd name="T22" fmla="*/ 98714 w 512"/>
              <a:gd name="T23" fmla="*/ 43188 h 523"/>
              <a:gd name="T24" fmla="*/ 39311 w 512"/>
              <a:gd name="T25" fmla="*/ 855 h 523"/>
              <a:gd name="T26" fmla="*/ 31449 w 512"/>
              <a:gd name="T27" fmla="*/ 10690 h 523"/>
              <a:gd name="T28" fmla="*/ 65082 w 512"/>
              <a:gd name="T29" fmla="*/ 44471 h 523"/>
              <a:gd name="T30" fmla="*/ 69449 w 512"/>
              <a:gd name="T31" fmla="*/ 67562 h 523"/>
              <a:gd name="T32" fmla="*/ 54162 w 512"/>
              <a:gd name="T33" fmla="*/ 80818 h 523"/>
              <a:gd name="T34" fmla="*/ 27518 w 512"/>
              <a:gd name="T35" fmla="*/ 81246 h 523"/>
              <a:gd name="T36" fmla="*/ 12667 w 512"/>
              <a:gd name="T37" fmla="*/ 51313 h 523"/>
              <a:gd name="T38" fmla="*/ 1747 w 512"/>
              <a:gd name="T39" fmla="*/ 51313 h 523"/>
              <a:gd name="T40" fmla="*/ 16598 w 512"/>
              <a:gd name="T41" fmla="*/ 102626 h 523"/>
              <a:gd name="T42" fmla="*/ 70323 w 512"/>
              <a:gd name="T43" fmla="*/ 111606 h 523"/>
              <a:gd name="T44" fmla="*/ 90852 w 512"/>
              <a:gd name="T45" fmla="*/ 137690 h 523"/>
              <a:gd name="T46" fmla="*/ 35380 w 512"/>
              <a:gd name="T47" fmla="*/ 182161 h 523"/>
              <a:gd name="T48" fmla="*/ 62898 w 512"/>
              <a:gd name="T49" fmla="*/ 214659 h 523"/>
              <a:gd name="T50" fmla="*/ 113128 w 512"/>
              <a:gd name="T51" fmla="*/ 165912 h 523"/>
              <a:gd name="T52" fmla="*/ 159428 w 512"/>
              <a:gd name="T53" fmla="*/ 222356 h 523"/>
              <a:gd name="T54" fmla="*/ 191314 w 512"/>
              <a:gd name="T55" fmla="*/ 216370 h 523"/>
              <a:gd name="T56" fmla="*/ 195682 w 512"/>
              <a:gd name="T57" fmla="*/ 177885 h 523"/>
              <a:gd name="T58" fmla="*/ 144577 w 512"/>
              <a:gd name="T59" fmla="*/ 132558 h 523"/>
              <a:gd name="T60" fmla="*/ 176026 w 512"/>
              <a:gd name="T61" fmla="*/ 98777 h 523"/>
              <a:gd name="T62" fmla="*/ 197429 w 512"/>
              <a:gd name="T63" fmla="*/ 144532 h 523"/>
              <a:gd name="T64" fmla="*/ 211843 w 512"/>
              <a:gd name="T65" fmla="*/ 142393 h 523"/>
              <a:gd name="T66" fmla="*/ 207912 w 512"/>
              <a:gd name="T67" fmla="*/ 77397 h 52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12" h="523">
                <a:moveTo>
                  <a:pt x="368" y="415"/>
                </a:moveTo>
                <a:cubicBezTo>
                  <a:pt x="380" y="407"/>
                  <a:pt x="399" y="415"/>
                  <a:pt x="410" y="432"/>
                </a:cubicBezTo>
                <a:cubicBezTo>
                  <a:pt x="422" y="449"/>
                  <a:pt x="422" y="469"/>
                  <a:pt x="410" y="477"/>
                </a:cubicBezTo>
                <a:cubicBezTo>
                  <a:pt x="399" y="486"/>
                  <a:pt x="380" y="478"/>
                  <a:pt x="368" y="461"/>
                </a:cubicBezTo>
                <a:cubicBezTo>
                  <a:pt x="356" y="444"/>
                  <a:pt x="356" y="423"/>
                  <a:pt x="368" y="415"/>
                </a:cubicBezTo>
                <a:close/>
                <a:moveTo>
                  <a:pt x="476" y="181"/>
                </a:moveTo>
                <a:cubicBezTo>
                  <a:pt x="463" y="149"/>
                  <a:pt x="422" y="78"/>
                  <a:pt x="417" y="79"/>
                </a:cubicBezTo>
                <a:cubicBezTo>
                  <a:pt x="412" y="80"/>
                  <a:pt x="323" y="138"/>
                  <a:pt x="323" y="141"/>
                </a:cubicBezTo>
                <a:cubicBezTo>
                  <a:pt x="323" y="144"/>
                  <a:pt x="353" y="172"/>
                  <a:pt x="377" y="197"/>
                </a:cubicBezTo>
                <a:cubicBezTo>
                  <a:pt x="360" y="210"/>
                  <a:pt x="323" y="236"/>
                  <a:pt x="281" y="267"/>
                </a:cubicBezTo>
                <a:cubicBezTo>
                  <a:pt x="245" y="236"/>
                  <a:pt x="217" y="213"/>
                  <a:pt x="217" y="213"/>
                </a:cubicBezTo>
                <a:cubicBezTo>
                  <a:pt x="217" y="213"/>
                  <a:pt x="234" y="122"/>
                  <a:pt x="226" y="101"/>
                </a:cubicBezTo>
                <a:cubicBezTo>
                  <a:pt x="222" y="92"/>
                  <a:pt x="97" y="3"/>
                  <a:pt x="90" y="2"/>
                </a:cubicBezTo>
                <a:cubicBezTo>
                  <a:pt x="83" y="0"/>
                  <a:pt x="73" y="19"/>
                  <a:pt x="72" y="25"/>
                </a:cubicBezTo>
                <a:cubicBezTo>
                  <a:pt x="72" y="32"/>
                  <a:pt x="143" y="100"/>
                  <a:pt x="149" y="104"/>
                </a:cubicBezTo>
                <a:cubicBezTo>
                  <a:pt x="155" y="108"/>
                  <a:pt x="159" y="151"/>
                  <a:pt x="159" y="158"/>
                </a:cubicBezTo>
                <a:cubicBezTo>
                  <a:pt x="159" y="165"/>
                  <a:pt x="131" y="185"/>
                  <a:pt x="124" y="189"/>
                </a:cubicBezTo>
                <a:cubicBezTo>
                  <a:pt x="118" y="194"/>
                  <a:pt x="70" y="194"/>
                  <a:pt x="63" y="190"/>
                </a:cubicBezTo>
                <a:cubicBezTo>
                  <a:pt x="56" y="187"/>
                  <a:pt x="32" y="126"/>
                  <a:pt x="29" y="120"/>
                </a:cubicBezTo>
                <a:cubicBezTo>
                  <a:pt x="25" y="113"/>
                  <a:pt x="7" y="115"/>
                  <a:pt x="4" y="120"/>
                </a:cubicBezTo>
                <a:cubicBezTo>
                  <a:pt x="0" y="125"/>
                  <a:pt x="31" y="233"/>
                  <a:pt x="38" y="240"/>
                </a:cubicBezTo>
                <a:cubicBezTo>
                  <a:pt x="51" y="254"/>
                  <a:pt x="161" y="261"/>
                  <a:pt x="161" y="261"/>
                </a:cubicBezTo>
                <a:cubicBezTo>
                  <a:pt x="161" y="261"/>
                  <a:pt x="180" y="287"/>
                  <a:pt x="208" y="322"/>
                </a:cubicBezTo>
                <a:cubicBezTo>
                  <a:pt x="141" y="372"/>
                  <a:pt x="81" y="419"/>
                  <a:pt x="81" y="426"/>
                </a:cubicBezTo>
                <a:cubicBezTo>
                  <a:pt x="80" y="442"/>
                  <a:pt x="129" y="503"/>
                  <a:pt x="144" y="502"/>
                </a:cubicBezTo>
                <a:cubicBezTo>
                  <a:pt x="151" y="501"/>
                  <a:pt x="203" y="448"/>
                  <a:pt x="259" y="388"/>
                </a:cubicBezTo>
                <a:cubicBezTo>
                  <a:pt x="309" y="452"/>
                  <a:pt x="361" y="518"/>
                  <a:pt x="365" y="520"/>
                </a:cubicBezTo>
                <a:cubicBezTo>
                  <a:pt x="373" y="523"/>
                  <a:pt x="432" y="510"/>
                  <a:pt x="438" y="506"/>
                </a:cubicBezTo>
                <a:cubicBezTo>
                  <a:pt x="444" y="501"/>
                  <a:pt x="449" y="425"/>
                  <a:pt x="448" y="416"/>
                </a:cubicBezTo>
                <a:cubicBezTo>
                  <a:pt x="447" y="411"/>
                  <a:pt x="389" y="360"/>
                  <a:pt x="331" y="310"/>
                </a:cubicBezTo>
                <a:cubicBezTo>
                  <a:pt x="363" y="275"/>
                  <a:pt x="390" y="245"/>
                  <a:pt x="403" y="231"/>
                </a:cubicBezTo>
                <a:cubicBezTo>
                  <a:pt x="426" y="269"/>
                  <a:pt x="450" y="337"/>
                  <a:pt x="452" y="338"/>
                </a:cubicBezTo>
                <a:cubicBezTo>
                  <a:pt x="458" y="341"/>
                  <a:pt x="479" y="338"/>
                  <a:pt x="485" y="333"/>
                </a:cubicBezTo>
                <a:cubicBezTo>
                  <a:pt x="491" y="329"/>
                  <a:pt x="512" y="273"/>
                  <a:pt x="476" y="181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554">
            <a:extLst>
              <a:ext uri="{FF2B5EF4-FFF2-40B4-BE49-F238E27FC236}">
                <a16:creationId xmlns:a16="http://schemas.microsoft.com/office/drawing/2014/main" id="{F3CA2968-279E-7AA1-3DD3-B3F39D2284BE}"/>
              </a:ext>
            </a:extLst>
          </p:cNvPr>
          <p:cNvSpPr>
            <a:spLocks noEditPoints="1"/>
          </p:cNvSpPr>
          <p:nvPr/>
        </p:nvSpPr>
        <p:spPr bwMode="auto">
          <a:xfrm>
            <a:off x="924348" y="1862193"/>
            <a:ext cx="185737" cy="231775"/>
          </a:xfrm>
          <a:custGeom>
            <a:avLst/>
            <a:gdLst>
              <a:gd name="T0" fmla="*/ 134217 w 436"/>
              <a:gd name="T1" fmla="*/ 168476 h 541"/>
              <a:gd name="T2" fmla="*/ 137637 w 436"/>
              <a:gd name="T3" fmla="*/ 214774 h 541"/>
              <a:gd name="T4" fmla="*/ 114127 w 436"/>
              <a:gd name="T5" fmla="*/ 154758 h 541"/>
              <a:gd name="T6" fmla="*/ 177816 w 436"/>
              <a:gd name="T7" fmla="*/ 154758 h 541"/>
              <a:gd name="T8" fmla="*/ 134217 w 436"/>
              <a:gd name="T9" fmla="*/ 168476 h 541"/>
              <a:gd name="T10" fmla="*/ 44454 w 436"/>
              <a:gd name="T11" fmla="*/ 132894 h 541"/>
              <a:gd name="T12" fmla="*/ 44027 w 436"/>
              <a:gd name="T13" fmla="*/ 119176 h 541"/>
              <a:gd name="T14" fmla="*/ 156017 w 436"/>
              <a:gd name="T15" fmla="*/ 114889 h 541"/>
              <a:gd name="T16" fmla="*/ 156871 w 436"/>
              <a:gd name="T17" fmla="*/ 128607 h 541"/>
              <a:gd name="T18" fmla="*/ 44454 w 436"/>
              <a:gd name="T19" fmla="*/ 132894 h 541"/>
              <a:gd name="T20" fmla="*/ 41462 w 436"/>
              <a:gd name="T21" fmla="*/ 89168 h 541"/>
              <a:gd name="T22" fmla="*/ 153452 w 436"/>
              <a:gd name="T23" fmla="*/ 84881 h 541"/>
              <a:gd name="T24" fmla="*/ 153879 w 436"/>
              <a:gd name="T25" fmla="*/ 98599 h 541"/>
              <a:gd name="T26" fmla="*/ 41889 w 436"/>
              <a:gd name="T27" fmla="*/ 102886 h 541"/>
              <a:gd name="T28" fmla="*/ 41462 w 436"/>
              <a:gd name="T29" fmla="*/ 89168 h 541"/>
              <a:gd name="T30" fmla="*/ 38470 w 436"/>
              <a:gd name="T31" fmla="*/ 59159 h 541"/>
              <a:gd name="T32" fmla="*/ 153879 w 436"/>
              <a:gd name="T33" fmla="*/ 54444 h 541"/>
              <a:gd name="T34" fmla="*/ 154307 w 436"/>
              <a:gd name="T35" fmla="*/ 68162 h 541"/>
              <a:gd name="T36" fmla="*/ 39325 w 436"/>
              <a:gd name="T37" fmla="*/ 72878 h 541"/>
              <a:gd name="T38" fmla="*/ 38470 w 436"/>
              <a:gd name="T39" fmla="*/ 59159 h 541"/>
              <a:gd name="T40" fmla="*/ 33341 w 436"/>
              <a:gd name="T41" fmla="*/ 28722 h 541"/>
              <a:gd name="T42" fmla="*/ 150460 w 436"/>
              <a:gd name="T43" fmla="*/ 24435 h 541"/>
              <a:gd name="T44" fmla="*/ 150887 w 436"/>
              <a:gd name="T45" fmla="*/ 38154 h 541"/>
              <a:gd name="T46" fmla="*/ 33768 w 436"/>
              <a:gd name="T47" fmla="*/ 42440 h 541"/>
              <a:gd name="T48" fmla="*/ 33341 w 436"/>
              <a:gd name="T49" fmla="*/ 28722 h 541"/>
              <a:gd name="T50" fmla="*/ 170122 w 436"/>
              <a:gd name="T51" fmla="*/ 429 h 541"/>
              <a:gd name="T52" fmla="*/ 4274 w 436"/>
              <a:gd name="T53" fmla="*/ 4716 h 541"/>
              <a:gd name="T54" fmla="*/ 30776 w 436"/>
              <a:gd name="T55" fmla="*/ 228064 h 541"/>
              <a:gd name="T56" fmla="*/ 143621 w 436"/>
              <a:gd name="T57" fmla="*/ 223348 h 541"/>
              <a:gd name="T58" fmla="*/ 185938 w 436"/>
              <a:gd name="T59" fmla="*/ 162045 h 541"/>
              <a:gd name="T60" fmla="*/ 170122 w 436"/>
              <a:gd name="T61" fmla="*/ 429 h 54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36" h="541">
                <a:moveTo>
                  <a:pt x="314" y="393"/>
                </a:moveTo>
                <a:cubicBezTo>
                  <a:pt x="306" y="404"/>
                  <a:pt x="322" y="501"/>
                  <a:pt x="322" y="501"/>
                </a:cubicBezTo>
                <a:cubicBezTo>
                  <a:pt x="322" y="501"/>
                  <a:pt x="258" y="372"/>
                  <a:pt x="267" y="361"/>
                </a:cubicBezTo>
                <a:cubicBezTo>
                  <a:pt x="277" y="350"/>
                  <a:pt x="416" y="361"/>
                  <a:pt x="416" y="361"/>
                </a:cubicBezTo>
                <a:cubicBezTo>
                  <a:pt x="416" y="361"/>
                  <a:pt x="322" y="382"/>
                  <a:pt x="314" y="393"/>
                </a:cubicBezTo>
                <a:close/>
                <a:moveTo>
                  <a:pt x="104" y="310"/>
                </a:moveTo>
                <a:lnTo>
                  <a:pt x="103" y="278"/>
                </a:lnTo>
                <a:lnTo>
                  <a:pt x="365" y="268"/>
                </a:lnTo>
                <a:lnTo>
                  <a:pt x="367" y="300"/>
                </a:lnTo>
                <a:lnTo>
                  <a:pt x="104" y="310"/>
                </a:lnTo>
                <a:close/>
                <a:moveTo>
                  <a:pt x="97" y="208"/>
                </a:moveTo>
                <a:lnTo>
                  <a:pt x="359" y="198"/>
                </a:lnTo>
                <a:lnTo>
                  <a:pt x="360" y="230"/>
                </a:lnTo>
                <a:lnTo>
                  <a:pt x="98" y="240"/>
                </a:lnTo>
                <a:lnTo>
                  <a:pt x="97" y="208"/>
                </a:lnTo>
                <a:close/>
                <a:moveTo>
                  <a:pt x="90" y="138"/>
                </a:moveTo>
                <a:lnTo>
                  <a:pt x="360" y="127"/>
                </a:lnTo>
                <a:lnTo>
                  <a:pt x="361" y="159"/>
                </a:lnTo>
                <a:lnTo>
                  <a:pt x="92" y="170"/>
                </a:lnTo>
                <a:lnTo>
                  <a:pt x="90" y="138"/>
                </a:lnTo>
                <a:close/>
                <a:moveTo>
                  <a:pt x="78" y="67"/>
                </a:moveTo>
                <a:lnTo>
                  <a:pt x="352" y="57"/>
                </a:lnTo>
                <a:lnTo>
                  <a:pt x="353" y="89"/>
                </a:lnTo>
                <a:lnTo>
                  <a:pt x="79" y="99"/>
                </a:lnTo>
                <a:lnTo>
                  <a:pt x="78" y="67"/>
                </a:lnTo>
                <a:close/>
                <a:moveTo>
                  <a:pt x="398" y="1"/>
                </a:moveTo>
                <a:cubicBezTo>
                  <a:pt x="398" y="1"/>
                  <a:pt x="20" y="0"/>
                  <a:pt x="10" y="11"/>
                </a:cubicBezTo>
                <a:cubicBezTo>
                  <a:pt x="0" y="22"/>
                  <a:pt x="63" y="522"/>
                  <a:pt x="72" y="532"/>
                </a:cubicBezTo>
                <a:cubicBezTo>
                  <a:pt x="82" y="541"/>
                  <a:pt x="322" y="524"/>
                  <a:pt x="336" y="521"/>
                </a:cubicBezTo>
                <a:cubicBezTo>
                  <a:pt x="350" y="517"/>
                  <a:pt x="436" y="389"/>
                  <a:pt x="435" y="378"/>
                </a:cubicBezTo>
                <a:cubicBezTo>
                  <a:pt x="434" y="368"/>
                  <a:pt x="398" y="1"/>
                  <a:pt x="39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2094">
            <a:extLst>
              <a:ext uri="{FF2B5EF4-FFF2-40B4-BE49-F238E27FC236}">
                <a16:creationId xmlns:a16="http://schemas.microsoft.com/office/drawing/2014/main" id="{5BBCC35D-1477-B5F2-2118-8DACDC17C485}"/>
              </a:ext>
            </a:extLst>
          </p:cNvPr>
          <p:cNvSpPr>
            <a:spLocks/>
          </p:cNvSpPr>
          <p:nvPr/>
        </p:nvSpPr>
        <p:spPr bwMode="auto">
          <a:xfrm>
            <a:off x="851074" y="2809507"/>
            <a:ext cx="319481" cy="231775"/>
          </a:xfrm>
          <a:custGeom>
            <a:avLst/>
            <a:gdLst>
              <a:gd name="T0" fmla="*/ 188355 w 443"/>
              <a:gd name="T1" fmla="*/ 139931 h 537"/>
              <a:gd name="T2" fmla="*/ 101488 w 443"/>
              <a:gd name="T3" fmla="*/ 864 h 537"/>
              <a:gd name="T4" fmla="*/ 58055 w 443"/>
              <a:gd name="T5" fmla="*/ 63055 h 537"/>
              <a:gd name="T6" fmla="*/ 51604 w 443"/>
              <a:gd name="T7" fmla="*/ 38870 h 537"/>
              <a:gd name="T8" fmla="*/ 22792 w 443"/>
              <a:gd name="T9" fmla="*/ 47939 h 537"/>
              <a:gd name="T10" fmla="*/ 34833 w 443"/>
              <a:gd name="T11" fmla="*/ 99333 h 537"/>
              <a:gd name="T12" fmla="*/ 430 w 443"/>
              <a:gd name="T13" fmla="*/ 158502 h 537"/>
              <a:gd name="T14" fmla="*/ 32683 w 443"/>
              <a:gd name="T15" fmla="*/ 158070 h 537"/>
              <a:gd name="T16" fmla="*/ 42143 w 443"/>
              <a:gd name="T17" fmla="*/ 230626 h 537"/>
              <a:gd name="T18" fmla="*/ 76546 w 443"/>
              <a:gd name="T19" fmla="*/ 229763 h 537"/>
              <a:gd name="T20" fmla="*/ 96758 w 443"/>
              <a:gd name="T21" fmla="*/ 164548 h 537"/>
              <a:gd name="T22" fmla="*/ 115249 w 443"/>
              <a:gd name="T23" fmla="*/ 228467 h 537"/>
              <a:gd name="T24" fmla="*/ 144921 w 443"/>
              <a:gd name="T25" fmla="*/ 227603 h 537"/>
              <a:gd name="T26" fmla="*/ 169003 w 443"/>
              <a:gd name="T27" fmla="*/ 143386 h 537"/>
              <a:gd name="T28" fmla="*/ 188355 w 443"/>
              <a:gd name="T29" fmla="*/ 139931 h 5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3" h="537">
                <a:moveTo>
                  <a:pt x="438" y="324"/>
                </a:moveTo>
                <a:cubicBezTo>
                  <a:pt x="443" y="315"/>
                  <a:pt x="247" y="0"/>
                  <a:pt x="236" y="2"/>
                </a:cubicBezTo>
                <a:cubicBezTo>
                  <a:pt x="231" y="2"/>
                  <a:pt x="185" y="70"/>
                  <a:pt x="135" y="146"/>
                </a:cubicBezTo>
                <a:cubicBezTo>
                  <a:pt x="135" y="146"/>
                  <a:pt x="127" y="94"/>
                  <a:pt x="120" y="90"/>
                </a:cubicBezTo>
                <a:cubicBezTo>
                  <a:pt x="114" y="86"/>
                  <a:pt x="58" y="103"/>
                  <a:pt x="53" y="111"/>
                </a:cubicBezTo>
                <a:cubicBezTo>
                  <a:pt x="47" y="118"/>
                  <a:pt x="81" y="230"/>
                  <a:pt x="81" y="230"/>
                </a:cubicBezTo>
                <a:cubicBezTo>
                  <a:pt x="36" y="301"/>
                  <a:pt x="0" y="362"/>
                  <a:pt x="1" y="367"/>
                </a:cubicBezTo>
                <a:cubicBezTo>
                  <a:pt x="2" y="370"/>
                  <a:pt x="32" y="369"/>
                  <a:pt x="76" y="366"/>
                </a:cubicBezTo>
                <a:cubicBezTo>
                  <a:pt x="76" y="366"/>
                  <a:pt x="95" y="531"/>
                  <a:pt x="98" y="534"/>
                </a:cubicBezTo>
                <a:cubicBezTo>
                  <a:pt x="101" y="537"/>
                  <a:pt x="178" y="532"/>
                  <a:pt x="178" y="532"/>
                </a:cubicBezTo>
                <a:cubicBezTo>
                  <a:pt x="174" y="503"/>
                  <a:pt x="164" y="390"/>
                  <a:pt x="225" y="381"/>
                </a:cubicBezTo>
                <a:cubicBezTo>
                  <a:pt x="225" y="381"/>
                  <a:pt x="294" y="362"/>
                  <a:pt x="268" y="529"/>
                </a:cubicBezTo>
                <a:cubicBezTo>
                  <a:pt x="268" y="529"/>
                  <a:pt x="331" y="531"/>
                  <a:pt x="337" y="527"/>
                </a:cubicBezTo>
                <a:cubicBezTo>
                  <a:pt x="344" y="523"/>
                  <a:pt x="393" y="332"/>
                  <a:pt x="393" y="332"/>
                </a:cubicBezTo>
                <a:cubicBezTo>
                  <a:pt x="420" y="328"/>
                  <a:pt x="436" y="325"/>
                  <a:pt x="438" y="324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8F2-DE81-95DE-D463-986C85D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dimensiones de la ocupación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43973-44C3-2E3F-9A30-D7AC5A6E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Clasificador Nacional de Ocupaciones: Carácter, Jerarquía, Tecnología y Calificación: </a:t>
            </a:r>
            <a:r>
              <a:rPr lang="es-AR" dirty="0">
                <a:hlinkClick r:id="rId2"/>
              </a:rPr>
              <a:t>CNO</a:t>
            </a:r>
            <a:endParaRPr lang="es-AR" dirty="0"/>
          </a:p>
          <a:p>
            <a:r>
              <a:rPr lang="es-AR" dirty="0"/>
              <a:t>Rama de actividad: </a:t>
            </a:r>
            <a:r>
              <a:rPr lang="es-AR" dirty="0">
                <a:hlinkClick r:id="rId3"/>
              </a:rPr>
              <a:t>CAES</a:t>
            </a:r>
            <a:endParaRPr lang="es-AR" dirty="0"/>
          </a:p>
          <a:p>
            <a:r>
              <a:rPr lang="es-AR" dirty="0"/>
              <a:t>Tipo de establecimiento (público o privado)</a:t>
            </a:r>
          </a:p>
          <a:p>
            <a:r>
              <a:rPr lang="es-AR" dirty="0"/>
              <a:t>Tamaño del establecimiento</a:t>
            </a:r>
          </a:p>
          <a:p>
            <a:r>
              <a:rPr lang="es-AR" dirty="0"/>
              <a:t>Condición de registro (realización de descuentos jubilatorios para asalariados)</a:t>
            </a:r>
          </a:p>
          <a:p>
            <a:r>
              <a:rPr lang="es-AR" dirty="0"/>
              <a:t>Duración del empleo (permanente, de duración determinada, etc.)</a:t>
            </a:r>
          </a:p>
          <a:p>
            <a:r>
              <a:rPr lang="es-AR" dirty="0"/>
              <a:t>Antigüedad</a:t>
            </a:r>
          </a:p>
          <a:p>
            <a:r>
              <a:rPr lang="es-AR" dirty="0"/>
              <a:t>Ingresos percibidos en la ocupación (distintas desagregaciones)</a:t>
            </a:r>
          </a:p>
          <a:p>
            <a:r>
              <a:rPr lang="es-AR" dirty="0"/>
              <a:t>¿Segundas ocupaciones?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4C44-53D3-FE00-2B90-75A95C0C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96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Fuentes de Información</a:t>
            </a:r>
            <a:endParaRPr lang="es-AR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6153A5-7069-0C49-8467-D9194CD8CD4B}"/>
              </a:ext>
            </a:extLst>
          </p:cNvPr>
          <p:cNvSpPr/>
          <p:nvPr/>
        </p:nvSpPr>
        <p:spPr>
          <a:xfrm>
            <a:off x="5404108" y="6098739"/>
            <a:ext cx="138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14/10/2024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6EC8341-CD1C-5B21-B7E6-25DF75FA6BE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22" y="1704841"/>
            <a:ext cx="7346112" cy="46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C8A7-1698-DF2F-2285-A900A96C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 Permanente de Hogares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3D014-4C7A-95CC-4059-FFCF2C3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059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AR" dirty="0"/>
              <a:t>Marco conceptual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Diseño de la encuesta</a:t>
            </a:r>
            <a:endParaRPr lang="es-AR" dirty="0"/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Instrumentos de recolección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Dimensiones y variables disponibles</a:t>
            </a:r>
          </a:p>
          <a:p>
            <a:endParaRPr lang="es-AR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16153A5-7069-0C49-8467-D9194CD8CD4B}"/>
              </a:ext>
            </a:extLst>
          </p:cNvPr>
          <p:cNvSpPr/>
          <p:nvPr/>
        </p:nvSpPr>
        <p:spPr>
          <a:xfrm>
            <a:off x="5404108" y="6098739"/>
            <a:ext cx="138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14/10/2024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2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E5C1-24BC-ECF5-668D-373D9DE8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EPH: Marco Conceptual</a:t>
            </a:r>
            <a:br>
              <a:rPr lang="es-ES" dirty="0"/>
            </a:b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B87D59-FA66-F1B9-6AAD-7BFD6E9240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7" y="1825625"/>
            <a:ext cx="6881186" cy="4351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5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A706E8-0AFB-1738-1BF7-A2F46FACA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18" y="796978"/>
            <a:ext cx="9484764" cy="52640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4D296A7-D79F-0285-61ED-72B12BCD281B}"/>
              </a:ext>
            </a:extLst>
          </p:cNvPr>
          <p:cNvSpPr txBox="1"/>
          <p:nvPr/>
        </p:nvSpPr>
        <p:spPr>
          <a:xfrm>
            <a:off x="1353618" y="5968741"/>
            <a:ext cx="709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19° Conferencia Internacional de Estadísticos del Trabajo - OIT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391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EFA9-74AF-FA63-94AB-DEC103D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EPH: Diseño de la encuesta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D6D183-6B3B-6314-A093-FB7BA374B1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AR" sz="1700" u="sng" dirty="0"/>
          </a:p>
          <a:p>
            <a:pPr lvl="1"/>
            <a:r>
              <a:rPr lang="es-AR" sz="1700" b="1" u="sng" dirty="0"/>
              <a:t>Concepto de aglomerado: </a:t>
            </a:r>
            <a:r>
              <a:rPr lang="es-MX" sz="1700" dirty="0">
                <a:latin typeface="+mj-lt"/>
              </a:rPr>
              <a:t>En las encuestas de fuerza de trabajo dos localidades distintas, pero próximas y que conforman en realidad un único mercado de trabajo, son tomadas como un único aglomerado</a:t>
            </a:r>
            <a:endParaRPr lang="es-AR" sz="1700" dirty="0">
              <a:latin typeface="+mj-lt"/>
            </a:endParaRPr>
          </a:p>
          <a:p>
            <a:pPr lvl="1"/>
            <a:r>
              <a:rPr lang="es-AR" sz="1700" b="1" u="sng" dirty="0"/>
              <a:t>Cobertura geográfica</a:t>
            </a:r>
            <a:r>
              <a:rPr lang="es-AR" sz="1700" dirty="0"/>
              <a:t>: 31</a:t>
            </a:r>
            <a:r>
              <a:rPr lang="es-AR" sz="1700" dirty="0">
                <a:latin typeface="+mj-lt"/>
              </a:rPr>
              <a:t> aglomerados urbanos (capitales de provincias y </a:t>
            </a:r>
            <a:r>
              <a:rPr lang="es-AR" sz="1700" dirty="0" err="1">
                <a:latin typeface="+mj-lt"/>
              </a:rPr>
              <a:t>aglom</a:t>
            </a:r>
            <a:r>
              <a:rPr lang="es-AR" sz="1700" dirty="0">
                <a:latin typeface="+mj-lt"/>
              </a:rPr>
              <a:t>. con más de 100.000 habitantes)</a:t>
            </a:r>
          </a:p>
          <a:p>
            <a:pPr lvl="2"/>
            <a:r>
              <a:rPr lang="es-AR" dirty="0"/>
              <a:t>Muestra de aproximadamente 18.000 hogares y 58.000 personas que representan a 28 millones de habitantes urbanos</a:t>
            </a:r>
            <a:endParaRPr lang="es-AR" sz="1300" dirty="0">
              <a:latin typeface="+mj-lt"/>
            </a:endParaRPr>
          </a:p>
          <a:p>
            <a:pPr lvl="1"/>
            <a:r>
              <a:rPr lang="es-AR" sz="1700" b="1" u="sng" dirty="0"/>
              <a:t>Periodicidad</a:t>
            </a:r>
            <a:r>
              <a:rPr lang="es-AR" sz="1700" dirty="0">
                <a:latin typeface="+mj-lt"/>
              </a:rPr>
              <a:t>: Relevamiento continuo (publicación de datos trimestral).</a:t>
            </a:r>
          </a:p>
          <a:p>
            <a:pPr lvl="1"/>
            <a:r>
              <a:rPr lang="es-AR" sz="1700" b="1" u="sng" dirty="0">
                <a:latin typeface="+mj-lt"/>
              </a:rPr>
              <a:t>Diseño muestral </a:t>
            </a:r>
            <a:r>
              <a:rPr lang="es-AR" sz="1700" b="1" u="sng" dirty="0" err="1">
                <a:latin typeface="+mj-lt"/>
              </a:rPr>
              <a:t>bietápico</a:t>
            </a:r>
            <a:r>
              <a:rPr lang="es-AR" sz="1700" b="1" u="sng" dirty="0">
                <a:latin typeface="+mj-lt"/>
              </a:rPr>
              <a:t> </a:t>
            </a:r>
            <a:r>
              <a:rPr lang="es-AR" sz="1700" b="1" u="sng" dirty="0" err="1">
                <a:latin typeface="+mj-lt"/>
              </a:rPr>
              <a:t>estratíficado</a:t>
            </a:r>
            <a:r>
              <a:rPr lang="es-AR" sz="1700" b="1" u="sng" dirty="0">
                <a:latin typeface="+mj-lt"/>
              </a:rPr>
              <a:t>:</a:t>
            </a:r>
            <a:r>
              <a:rPr lang="es-AR" sz="1700" dirty="0">
                <a:latin typeface="+mj-lt"/>
              </a:rPr>
              <a:t> </a:t>
            </a:r>
          </a:p>
          <a:p>
            <a:pPr lvl="2"/>
            <a:r>
              <a:rPr lang="es-AR" sz="1300" dirty="0">
                <a:latin typeface="+mj-lt"/>
              </a:rPr>
              <a:t>1) Selección de radios censales o subdivisiones de estos en cada aglomerado.</a:t>
            </a:r>
          </a:p>
          <a:p>
            <a:pPr lvl="2"/>
            <a:r>
              <a:rPr lang="es-AR" sz="1300" dirty="0">
                <a:latin typeface="+mj-lt"/>
              </a:rPr>
              <a:t>2) Listado de todas las viviendas de las áreas seleccionadas y, luego, selección aleatoria de viviendas para definir los hogares a encuestar. </a:t>
            </a:r>
            <a:endParaRPr lang="es-AR" sz="1300" b="1" u="sng" dirty="0">
              <a:latin typeface="+mj-lt"/>
            </a:endParaRPr>
          </a:p>
          <a:p>
            <a:pPr lvl="1"/>
            <a:r>
              <a:rPr lang="es-AR" sz="1700" b="1" u="sng" dirty="0"/>
              <a:t>Esquema de Rotación</a:t>
            </a:r>
            <a:r>
              <a:rPr lang="es-AR" sz="1700" dirty="0">
                <a:latin typeface="+mj-lt"/>
              </a:rPr>
              <a:t>: 2-2-2. Los hogares participan dos trimestres de la muestra, descansan dos, y vuelven a ingresar dos participa. </a:t>
            </a:r>
          </a:p>
          <a:p>
            <a:pPr lvl="1"/>
            <a:endParaRPr lang="es-A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1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B9E7E-80F7-8DA6-F1BF-2A821948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44F8-6A9A-F6A8-6B6F-7C130599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Unidades de análisis: viviendas / hogares/personas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7E417F-5B61-F823-0D40-D618F803F8DE}"/>
              </a:ext>
            </a:extLst>
          </p:cNvPr>
          <p:cNvSpPr txBox="1"/>
          <p:nvPr/>
        </p:nvSpPr>
        <p:spPr>
          <a:xfrm>
            <a:off x="916006" y="2768305"/>
            <a:ext cx="101193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1" u="sng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Viviendas</a:t>
            </a:r>
            <a:r>
              <a:rPr lang="es-MX" b="0" i="1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“cualquier recinto fijo o móvil que ha sido construido o adaptado para alojar personas. Las viviendas pueden ser particulares o colectivas. La EPH sólo encuesta las particulares“</a:t>
            </a:r>
          </a:p>
          <a:p>
            <a:endParaRPr lang="es-MX" i="1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r>
              <a:rPr lang="es-MX" b="1" i="1" u="sng" dirty="0">
                <a:solidFill>
                  <a:srgbClr val="000000"/>
                </a:solidFill>
                <a:latin typeface="Fira Sans" panose="020B0503050000020004" pitchFamily="34" charset="0"/>
              </a:rPr>
              <a:t>Hogares: </a:t>
            </a:r>
            <a:r>
              <a:rPr lang="es-MX" b="1" i="1" dirty="0">
                <a:solidFill>
                  <a:srgbClr val="000000"/>
                </a:solidFill>
                <a:latin typeface="Fira Sans" panose="020B0503050000020004" pitchFamily="34" charset="0"/>
              </a:rPr>
              <a:t>“</a:t>
            </a:r>
            <a:r>
              <a:rPr lang="es-MX" i="1" dirty="0">
                <a:solidFill>
                  <a:srgbClr val="000000"/>
                </a:solidFill>
                <a:latin typeface="Fira Sans" panose="020B0503050000020004" pitchFamily="34" charset="0"/>
              </a:rPr>
              <a:t>P</a:t>
            </a:r>
            <a:r>
              <a:rPr lang="es-MX" b="0" i="1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ersona o grupo de personas parientes o no, que viven bajo un mismo techo y comparten los gastos de alimentación”. </a:t>
            </a:r>
          </a:p>
          <a:p>
            <a:endParaRPr lang="es-MX" i="1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r>
              <a:rPr lang="es-MX" b="1" i="1" u="sng" dirty="0">
                <a:solidFill>
                  <a:srgbClr val="000000"/>
                </a:solidFill>
                <a:latin typeface="Fira Sans" panose="020B0503050000020004" pitchFamily="34" charset="0"/>
              </a:rPr>
              <a:t>Individuos:</a:t>
            </a:r>
            <a:r>
              <a:rPr lang="es-MX" i="1" dirty="0">
                <a:solidFill>
                  <a:srgbClr val="000000"/>
                </a:solidFill>
                <a:latin typeface="Fira Sans" panose="020B0503050000020004" pitchFamily="34" charset="0"/>
              </a:rPr>
              <a:t> Se releva información sobre todos los individuos de un hogar (responden mayores de 18 años)</a:t>
            </a:r>
            <a:endParaRPr lang="es-AR" b="1" i="1" u="sng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49170-1CBD-3F46-6524-720179507883}"/>
              </a:ext>
            </a:extLst>
          </p:cNvPr>
          <p:cNvSpPr txBox="1"/>
          <p:nvPr/>
        </p:nvSpPr>
        <p:spPr>
          <a:xfrm>
            <a:off x="916006" y="1929667"/>
            <a:ext cx="9938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Cada una de ella tiene un cuestionario propio y es posible distinguirlas en las bases de microdatos publicadas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89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08E52-9389-3F14-9199-562C46C1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Instrumentos de relevamiento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D18F7-69BE-77F8-9363-574AA4485A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53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Cuestionario de la vivienda y hogar </a:t>
            </a:r>
            <a:r>
              <a:rPr lang="es-AR" dirty="0">
                <a:hlinkClick r:id="rId2"/>
              </a:rPr>
              <a:t>- Link</a:t>
            </a:r>
            <a:endParaRPr lang="es-AR" dirty="0"/>
          </a:p>
          <a:p>
            <a:pPr lvl="1"/>
            <a:r>
              <a:rPr lang="es-AR" dirty="0"/>
              <a:t>Evalúa residencia, recopila información demográfica, determina el jefe del hogar y organiza relaciones de parentesco.</a:t>
            </a:r>
          </a:p>
          <a:p>
            <a:pPr lvl="1"/>
            <a:r>
              <a:rPr lang="es-AR" dirty="0"/>
              <a:t>Evalúa estrategias del hogar</a:t>
            </a:r>
          </a:p>
          <a:p>
            <a:pPr lvl="1"/>
            <a:endParaRPr lang="es-AR" dirty="0"/>
          </a:p>
          <a:p>
            <a:r>
              <a:rPr lang="es-AR" dirty="0"/>
              <a:t>Cuestionario individual</a:t>
            </a:r>
          </a:p>
          <a:p>
            <a:pPr lvl="1"/>
            <a:r>
              <a:rPr lang="es-AR" dirty="0"/>
              <a:t>Caracterización individual – trabajo </a:t>
            </a:r>
            <a:r>
              <a:rPr lang="es-AR" dirty="0">
                <a:hlinkClick r:id="rId3"/>
              </a:rPr>
              <a:t>- LINK</a:t>
            </a:r>
            <a:endParaRPr lang="es-AR" dirty="0"/>
          </a:p>
          <a:p>
            <a:endParaRPr lang="es-AR" dirty="0"/>
          </a:p>
          <a:p>
            <a:r>
              <a:rPr lang="es-AR" dirty="0"/>
              <a:t>Módulos especiales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D21864205D464881362D3F3BC2AEBE" ma:contentTypeVersion="5" ma:contentTypeDescription="Crear nuevo documento." ma:contentTypeScope="" ma:versionID="08e17d821ccfc5ce20a946ff6f2879f5">
  <xsd:schema xmlns:xsd="http://www.w3.org/2001/XMLSchema" xmlns:xs="http://www.w3.org/2001/XMLSchema" xmlns:p="http://schemas.microsoft.com/office/2006/metadata/properties" xmlns:ns3="73ecfec2-fe59-4214-9cad-f553ff4d189b" targetNamespace="http://schemas.microsoft.com/office/2006/metadata/properties" ma:root="true" ma:fieldsID="41d71762f2db77a158e6721cf506a496" ns3:_="">
    <xsd:import namespace="73ecfec2-fe59-4214-9cad-f553ff4d18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cfec2-fe59-4214-9cad-f553ff4d18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ecfec2-fe59-4214-9cad-f553ff4d189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2BF800-A5EC-4FB2-9C8D-CAE2B81D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ecfec2-fe59-4214-9cad-f553ff4d18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607A6D-E8B8-4AA3-9E0C-8E15E1BEA06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3ecfec2-fe59-4214-9cad-f553ff4d189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669B48-8959-4D7D-9AAA-BC16556B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2106</TotalTime>
  <Words>954</Words>
  <Application>Microsoft Office PowerPoint</Application>
  <PresentationFormat>Panorámica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Aptos</vt:lpstr>
      <vt:lpstr>Book Antiqua</vt:lpstr>
      <vt:lpstr>Calibri</vt:lpstr>
      <vt:lpstr>Calibri Light</vt:lpstr>
      <vt:lpstr>Cambria Math</vt:lpstr>
      <vt:lpstr>Fira Sans</vt:lpstr>
      <vt:lpstr>Garamond</vt:lpstr>
      <vt:lpstr>Times New Roman</vt:lpstr>
      <vt:lpstr>Retrospección</vt:lpstr>
      <vt:lpstr>Herramientas de programación para la producción y difusión de estadísticas socioeconómicas. Procesamiento con Software “R” y armado de tableros con PowerBI y Looker Studio</vt:lpstr>
      <vt:lpstr>Introducción</vt:lpstr>
      <vt:lpstr>Fuentes de Información</vt:lpstr>
      <vt:lpstr>Encuesta Permanente de Hogares</vt:lpstr>
      <vt:lpstr>EPH: Marco Conceptual </vt:lpstr>
      <vt:lpstr>Presentación de PowerPoint</vt:lpstr>
      <vt:lpstr>EPH: Diseño de la encuesta</vt:lpstr>
      <vt:lpstr>Unidades de análisis: viviendas / hogares/personas</vt:lpstr>
      <vt:lpstr>Instrumentos de relevamiento</vt:lpstr>
      <vt:lpstr>Dimensiones sobre  la Inserción en la producción social </vt:lpstr>
      <vt:lpstr>Criterios de la condición de actividad</vt:lpstr>
      <vt:lpstr>Criterios de la intensidad en la ocupación</vt:lpstr>
      <vt:lpstr>Clasificación ampliada de la población</vt:lpstr>
      <vt:lpstr>Presentación de PowerPoint</vt:lpstr>
      <vt:lpstr>Presentación de PowerPoint</vt:lpstr>
      <vt:lpstr>Tasas básicas del Mercado de Trabajo</vt:lpstr>
      <vt:lpstr>Tasas básicas del Mercado de Trabajo (II)</vt:lpstr>
      <vt:lpstr>Presentación de PowerPoint</vt:lpstr>
      <vt:lpstr>Categoría ocupacional </vt:lpstr>
      <vt:lpstr>Otras dimensiones de la ocupación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Microsoft Office User</dc:creator>
  <cp:lastModifiedBy>Guido Ezequiel Weksler</cp:lastModifiedBy>
  <cp:revision>100</cp:revision>
  <dcterms:created xsi:type="dcterms:W3CDTF">2021-09-28T01:10:09Z</dcterms:created>
  <dcterms:modified xsi:type="dcterms:W3CDTF">2024-10-18T11:30:36Z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0x01010080D21864205D464881362D3F3BC2AEBE</vt:lpwstr>
  </property>
</Properties>
</file>