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6" r:id="rId2"/>
    <p:sldId id="259" r:id="rId3"/>
    <p:sldId id="294" r:id="rId4"/>
    <p:sldId id="289" r:id="rId5"/>
    <p:sldId id="295" r:id="rId6"/>
    <p:sldId id="261" r:id="rId7"/>
    <p:sldId id="296" r:id="rId8"/>
    <p:sldId id="293" r:id="rId9"/>
    <p:sldId id="303" r:id="rId10"/>
    <p:sldId id="262" r:id="rId11"/>
    <p:sldId id="298" r:id="rId12"/>
    <p:sldId id="297" r:id="rId13"/>
    <p:sldId id="264" r:id="rId14"/>
    <p:sldId id="299" r:id="rId15"/>
    <p:sldId id="263" r:id="rId16"/>
    <p:sldId id="280" r:id="rId17"/>
    <p:sldId id="300" r:id="rId18"/>
    <p:sldId id="301" r:id="rId19"/>
    <p:sldId id="302" r:id="rId20"/>
    <p:sldId id="276" r:id="rId21"/>
    <p:sldId id="305" r:id="rId2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9" autoAdjust="0"/>
    <p:restoredTop sz="94291" autoAdjust="0"/>
  </p:normalViewPr>
  <p:slideViewPr>
    <p:cSldViewPr>
      <p:cViewPr varScale="1">
        <p:scale>
          <a:sx n="65" d="100"/>
          <a:sy n="65" d="100"/>
        </p:scale>
        <p:origin x="136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Hoja1!$C$3:$C$17</c:f>
              <c:numCache>
                <c:formatCode>General</c:formatCode>
                <c:ptCount val="15"/>
                <c:pt idx="0">
                  <c:v>2.5789473684210526E-3</c:v>
                </c:pt>
                <c:pt idx="1">
                  <c:v>3.9736842105263159E-3</c:v>
                </c:pt>
                <c:pt idx="2">
                  <c:v>5.5526315789473681E-3</c:v>
                </c:pt>
                <c:pt idx="3">
                  <c:v>6.0263157894736843E-3</c:v>
                </c:pt>
                <c:pt idx="4">
                  <c:v>1.211842105263158E-2</c:v>
                </c:pt>
                <c:pt idx="5">
                  <c:v>0.12184210526315789</c:v>
                </c:pt>
                <c:pt idx="6">
                  <c:v>0.19684210526315787</c:v>
                </c:pt>
                <c:pt idx="7">
                  <c:v>0.30776315789473685</c:v>
                </c:pt>
                <c:pt idx="8">
                  <c:v>0.4676315789473684</c:v>
                </c:pt>
                <c:pt idx="9">
                  <c:v>0.69210526315789478</c:v>
                </c:pt>
                <c:pt idx="10">
                  <c:v>1</c:v>
                </c:pt>
                <c:pt idx="11">
                  <c:v>1.4131578947368422</c:v>
                </c:pt>
              </c:numCache>
            </c:numRef>
          </c:xVal>
          <c:yVal>
            <c:numRef>
              <c:f>Hoja1!$D$3:$D$17</c:f>
              <c:numCache>
                <c:formatCode>General</c:formatCode>
                <c:ptCount val="15"/>
                <c:pt idx="0">
                  <c:v>-10</c:v>
                </c:pt>
                <c:pt idx="1">
                  <c:v>-5</c:v>
                </c:pt>
                <c:pt idx="2">
                  <c:v>-1</c:v>
                </c:pt>
                <c:pt idx="3">
                  <c:v>0</c:v>
                </c:pt>
                <c:pt idx="4">
                  <c:v>10</c:v>
                </c:pt>
                <c:pt idx="5">
                  <c:v>50</c:v>
                </c:pt>
                <c:pt idx="6">
                  <c:v>60</c:v>
                </c:pt>
                <c:pt idx="7">
                  <c:v>70</c:v>
                </c:pt>
                <c:pt idx="8">
                  <c:v>80</c:v>
                </c:pt>
                <c:pt idx="9">
                  <c:v>90</c:v>
                </c:pt>
                <c:pt idx="10">
                  <c:v>100</c:v>
                </c:pt>
                <c:pt idx="11">
                  <c:v>110</c:v>
                </c:pt>
              </c:numCache>
            </c:numRef>
          </c:yVal>
          <c:smooth val="0"/>
          <c:extLst>
            <c:ext xmlns:c16="http://schemas.microsoft.com/office/drawing/2014/chart" uri="{C3380CC4-5D6E-409C-BE32-E72D297353CC}">
              <c16:uniqueId val="{00000000-47E9-4349-A8AE-6808DC47D561}"/>
            </c:ext>
          </c:extLst>
        </c:ser>
        <c:dLbls>
          <c:showLegendKey val="0"/>
          <c:showVal val="0"/>
          <c:showCatName val="0"/>
          <c:showSerName val="0"/>
          <c:showPercent val="0"/>
          <c:showBubbleSize val="0"/>
        </c:dLbls>
        <c:axId val="82951168"/>
        <c:axId val="83584128"/>
      </c:scatterChart>
      <c:valAx>
        <c:axId val="82951168"/>
        <c:scaling>
          <c:orientation val="minMax"/>
        </c:scaling>
        <c:delete val="0"/>
        <c:axPos val="b"/>
        <c:title>
          <c:tx>
            <c:rich>
              <a:bodyPr/>
              <a:lstStyle/>
              <a:p>
                <a:pPr>
                  <a:defRPr sz="1200"/>
                </a:pPr>
                <a:r>
                  <a:rPr lang="en-US" sz="1200"/>
                  <a:t>Presión (atm)</a:t>
                </a:r>
              </a:p>
            </c:rich>
          </c:tx>
          <c:overlay val="0"/>
        </c:title>
        <c:numFmt formatCode="General" sourceLinked="1"/>
        <c:majorTickMark val="out"/>
        <c:minorTickMark val="none"/>
        <c:tickLblPos val="nextTo"/>
        <c:txPr>
          <a:bodyPr/>
          <a:lstStyle/>
          <a:p>
            <a:pPr>
              <a:defRPr b="1"/>
            </a:pPr>
            <a:endParaRPr lang="es-AR"/>
          </a:p>
        </c:txPr>
        <c:crossAx val="83584128"/>
        <c:crosses val="autoZero"/>
        <c:crossBetween val="midCat"/>
      </c:valAx>
      <c:valAx>
        <c:axId val="83584128"/>
        <c:scaling>
          <c:orientation val="minMax"/>
        </c:scaling>
        <c:delete val="0"/>
        <c:axPos val="l"/>
        <c:majorGridlines/>
        <c:title>
          <c:tx>
            <c:rich>
              <a:bodyPr rot="-5400000" vert="horz"/>
              <a:lstStyle/>
              <a:p>
                <a:pPr>
                  <a:defRPr sz="1200"/>
                </a:pPr>
                <a:r>
                  <a:rPr lang="en-US" sz="1200"/>
                  <a:t>Temperatura (°C)</a:t>
                </a:r>
              </a:p>
            </c:rich>
          </c:tx>
          <c:overlay val="0"/>
        </c:title>
        <c:numFmt formatCode="General" sourceLinked="1"/>
        <c:majorTickMark val="out"/>
        <c:minorTickMark val="none"/>
        <c:tickLblPos val="nextTo"/>
        <c:txPr>
          <a:bodyPr/>
          <a:lstStyle/>
          <a:p>
            <a:pPr>
              <a:defRPr b="1"/>
            </a:pPr>
            <a:endParaRPr lang="es-AR"/>
          </a:p>
        </c:txPr>
        <c:crossAx val="82951168"/>
        <c:crosses val="autoZero"/>
        <c:crossBetween val="midCat"/>
      </c:valAx>
    </c:plotArea>
    <c:plotVisOnly val="1"/>
    <c:dispBlanksAs val="gap"/>
    <c:showDLblsOverMax val="0"/>
  </c:chart>
  <c:spPr>
    <a:ln>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537E2F-1040-4911-9DE5-65B3AF445858}" type="datetimeFigureOut">
              <a:rPr lang="es-AR" smtClean="0"/>
              <a:t>3/6/2020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AC22C-6CDC-4A6D-BABD-04528CB60D7E}" type="slidenum">
              <a:rPr lang="es-AR" smtClean="0"/>
              <a:t>‹Nº›</a:t>
            </a:fld>
            <a:endParaRPr lang="es-AR"/>
          </a:p>
        </p:txBody>
      </p:sp>
    </p:spTree>
    <p:extLst>
      <p:ext uri="{BB962C8B-B14F-4D97-AF65-F5344CB8AC3E}">
        <p14:creationId xmlns:p14="http://schemas.microsoft.com/office/powerpoint/2010/main" val="338903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BE9AC22C-6CDC-4A6D-BABD-04528CB60D7E}" type="slidenum">
              <a:rPr lang="es-AR" smtClean="0"/>
              <a:t>8</a:t>
            </a:fld>
            <a:endParaRPr lang="es-AR"/>
          </a:p>
        </p:txBody>
      </p:sp>
    </p:spTree>
    <p:extLst>
      <p:ext uri="{BB962C8B-B14F-4D97-AF65-F5344CB8AC3E}">
        <p14:creationId xmlns:p14="http://schemas.microsoft.com/office/powerpoint/2010/main" val="1519622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114819E4-7742-40BE-8735-D0EE72549983}" type="datetimeFigureOut">
              <a:rPr lang="es-AR" smtClean="0"/>
              <a:t>3/6/2020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7461A01-D8FB-479D-8549-2B425237138A}" type="slidenum">
              <a:rPr lang="es-AR" smtClean="0"/>
              <a:t>‹Nº›</a:t>
            </a:fld>
            <a:endParaRPr lang="es-AR"/>
          </a:p>
        </p:txBody>
      </p:sp>
    </p:spTree>
    <p:extLst>
      <p:ext uri="{BB962C8B-B14F-4D97-AF65-F5344CB8AC3E}">
        <p14:creationId xmlns:p14="http://schemas.microsoft.com/office/powerpoint/2010/main" val="129061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114819E4-7742-40BE-8735-D0EE72549983}" type="datetimeFigureOut">
              <a:rPr lang="es-AR" smtClean="0"/>
              <a:t>3/6/2020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7461A01-D8FB-479D-8549-2B425237138A}" type="slidenum">
              <a:rPr lang="es-AR" smtClean="0"/>
              <a:t>‹Nº›</a:t>
            </a:fld>
            <a:endParaRPr lang="es-AR"/>
          </a:p>
        </p:txBody>
      </p:sp>
    </p:spTree>
    <p:extLst>
      <p:ext uri="{BB962C8B-B14F-4D97-AF65-F5344CB8AC3E}">
        <p14:creationId xmlns:p14="http://schemas.microsoft.com/office/powerpoint/2010/main" val="20113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114819E4-7742-40BE-8735-D0EE72549983}" type="datetimeFigureOut">
              <a:rPr lang="es-AR" smtClean="0"/>
              <a:t>3/6/2020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7461A01-D8FB-479D-8549-2B425237138A}" type="slidenum">
              <a:rPr lang="es-AR" smtClean="0"/>
              <a:t>‹Nº›</a:t>
            </a:fld>
            <a:endParaRPr lang="es-AR"/>
          </a:p>
        </p:txBody>
      </p:sp>
    </p:spTree>
    <p:extLst>
      <p:ext uri="{BB962C8B-B14F-4D97-AF65-F5344CB8AC3E}">
        <p14:creationId xmlns:p14="http://schemas.microsoft.com/office/powerpoint/2010/main" val="170720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114819E4-7742-40BE-8735-D0EE72549983}" type="datetimeFigureOut">
              <a:rPr lang="es-AR" smtClean="0"/>
              <a:t>3/6/2020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7461A01-D8FB-479D-8549-2B425237138A}" type="slidenum">
              <a:rPr lang="es-AR" smtClean="0"/>
              <a:t>‹Nº›</a:t>
            </a:fld>
            <a:endParaRPr lang="es-AR"/>
          </a:p>
        </p:txBody>
      </p:sp>
    </p:spTree>
    <p:extLst>
      <p:ext uri="{BB962C8B-B14F-4D97-AF65-F5344CB8AC3E}">
        <p14:creationId xmlns:p14="http://schemas.microsoft.com/office/powerpoint/2010/main" val="382476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14819E4-7742-40BE-8735-D0EE72549983}" type="datetimeFigureOut">
              <a:rPr lang="es-AR" smtClean="0"/>
              <a:t>3/6/2020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7461A01-D8FB-479D-8549-2B425237138A}" type="slidenum">
              <a:rPr lang="es-AR" smtClean="0"/>
              <a:t>‹Nº›</a:t>
            </a:fld>
            <a:endParaRPr lang="es-AR"/>
          </a:p>
        </p:txBody>
      </p:sp>
    </p:spTree>
    <p:extLst>
      <p:ext uri="{BB962C8B-B14F-4D97-AF65-F5344CB8AC3E}">
        <p14:creationId xmlns:p14="http://schemas.microsoft.com/office/powerpoint/2010/main" val="274559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114819E4-7742-40BE-8735-D0EE72549983}" type="datetimeFigureOut">
              <a:rPr lang="es-AR" smtClean="0"/>
              <a:t>3/6/2020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7461A01-D8FB-479D-8549-2B425237138A}" type="slidenum">
              <a:rPr lang="es-AR" smtClean="0"/>
              <a:t>‹Nº›</a:t>
            </a:fld>
            <a:endParaRPr lang="es-AR"/>
          </a:p>
        </p:txBody>
      </p:sp>
    </p:spTree>
    <p:extLst>
      <p:ext uri="{BB962C8B-B14F-4D97-AF65-F5344CB8AC3E}">
        <p14:creationId xmlns:p14="http://schemas.microsoft.com/office/powerpoint/2010/main" val="142460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114819E4-7742-40BE-8735-D0EE72549983}" type="datetimeFigureOut">
              <a:rPr lang="es-AR" smtClean="0"/>
              <a:t>3/6/2020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47461A01-D8FB-479D-8549-2B425237138A}" type="slidenum">
              <a:rPr lang="es-AR" smtClean="0"/>
              <a:t>‹Nº›</a:t>
            </a:fld>
            <a:endParaRPr lang="es-AR"/>
          </a:p>
        </p:txBody>
      </p:sp>
    </p:spTree>
    <p:extLst>
      <p:ext uri="{BB962C8B-B14F-4D97-AF65-F5344CB8AC3E}">
        <p14:creationId xmlns:p14="http://schemas.microsoft.com/office/powerpoint/2010/main" val="423326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114819E4-7742-40BE-8735-D0EE72549983}" type="datetimeFigureOut">
              <a:rPr lang="es-AR" smtClean="0"/>
              <a:t>3/6/2020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47461A01-D8FB-479D-8549-2B425237138A}" type="slidenum">
              <a:rPr lang="es-AR" smtClean="0"/>
              <a:t>‹Nº›</a:t>
            </a:fld>
            <a:endParaRPr lang="es-AR"/>
          </a:p>
        </p:txBody>
      </p:sp>
    </p:spTree>
    <p:extLst>
      <p:ext uri="{BB962C8B-B14F-4D97-AF65-F5344CB8AC3E}">
        <p14:creationId xmlns:p14="http://schemas.microsoft.com/office/powerpoint/2010/main" val="222814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14819E4-7742-40BE-8735-D0EE72549983}" type="datetimeFigureOut">
              <a:rPr lang="es-AR" smtClean="0"/>
              <a:t>3/6/2020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47461A01-D8FB-479D-8549-2B425237138A}" type="slidenum">
              <a:rPr lang="es-AR" smtClean="0"/>
              <a:t>‹Nº›</a:t>
            </a:fld>
            <a:endParaRPr lang="es-AR"/>
          </a:p>
        </p:txBody>
      </p:sp>
    </p:spTree>
    <p:extLst>
      <p:ext uri="{BB962C8B-B14F-4D97-AF65-F5344CB8AC3E}">
        <p14:creationId xmlns:p14="http://schemas.microsoft.com/office/powerpoint/2010/main" val="373698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14819E4-7742-40BE-8735-D0EE72549983}" type="datetimeFigureOut">
              <a:rPr lang="es-AR" smtClean="0"/>
              <a:t>3/6/2020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7461A01-D8FB-479D-8549-2B425237138A}" type="slidenum">
              <a:rPr lang="es-AR" smtClean="0"/>
              <a:t>‹Nº›</a:t>
            </a:fld>
            <a:endParaRPr lang="es-AR"/>
          </a:p>
        </p:txBody>
      </p:sp>
    </p:spTree>
    <p:extLst>
      <p:ext uri="{BB962C8B-B14F-4D97-AF65-F5344CB8AC3E}">
        <p14:creationId xmlns:p14="http://schemas.microsoft.com/office/powerpoint/2010/main" val="3309987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14819E4-7742-40BE-8735-D0EE72549983}" type="datetimeFigureOut">
              <a:rPr lang="es-AR" smtClean="0"/>
              <a:t>3/6/2020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7461A01-D8FB-479D-8549-2B425237138A}" type="slidenum">
              <a:rPr lang="es-AR" smtClean="0"/>
              <a:t>‹Nº›</a:t>
            </a:fld>
            <a:endParaRPr lang="es-AR"/>
          </a:p>
        </p:txBody>
      </p:sp>
    </p:spTree>
    <p:extLst>
      <p:ext uri="{BB962C8B-B14F-4D97-AF65-F5344CB8AC3E}">
        <p14:creationId xmlns:p14="http://schemas.microsoft.com/office/powerpoint/2010/main" val="173395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819E4-7742-40BE-8735-D0EE72549983}" type="datetimeFigureOut">
              <a:rPr lang="es-AR" smtClean="0"/>
              <a:t>3/6/2020</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61A01-D8FB-479D-8549-2B425237138A}" type="slidenum">
              <a:rPr lang="es-AR" smtClean="0"/>
              <a:t>‹Nº›</a:t>
            </a:fld>
            <a:endParaRPr lang="es-AR"/>
          </a:p>
        </p:txBody>
      </p:sp>
    </p:spTree>
    <p:extLst>
      <p:ext uri="{BB962C8B-B14F-4D97-AF65-F5344CB8AC3E}">
        <p14:creationId xmlns:p14="http://schemas.microsoft.com/office/powerpoint/2010/main" val="3802038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het.colorado.edu/sims/html/states-of-matter-basics/latest/states-of-matter-basics_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gif"/><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het.colorado.edu/es/simulations/category/chemistr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het.colorado.edu/sims/html/states-of-matter-basics/latest/states-of-matter-basics_e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 CuadroTexto">
            <a:extLst>
              <a:ext uri="{FF2B5EF4-FFF2-40B4-BE49-F238E27FC236}">
                <a16:creationId xmlns:a16="http://schemas.microsoft.com/office/drawing/2014/main" id="{6E92A78D-9BF5-4F8A-B636-361E9641EFB7}"/>
              </a:ext>
            </a:extLst>
          </p:cNvPr>
          <p:cNvSpPr txBox="1"/>
          <p:nvPr/>
        </p:nvSpPr>
        <p:spPr>
          <a:xfrm>
            <a:off x="1466430" y="1988840"/>
            <a:ext cx="6264696" cy="2062103"/>
          </a:xfrm>
          <a:prstGeom prst="rect">
            <a:avLst/>
          </a:prstGeom>
          <a:noFill/>
        </p:spPr>
        <p:txBody>
          <a:bodyPr wrap="square" rtlCol="0">
            <a:spAutoFit/>
          </a:bodyPr>
          <a:lstStyle/>
          <a:p>
            <a:pPr algn="ctr"/>
            <a:r>
              <a:rPr lang="es-AR" sz="3200" b="1" dirty="0">
                <a:effectLst>
                  <a:outerShdw blurRad="38100" dist="38100" dir="2700000" algn="tl">
                    <a:srgbClr val="000000">
                      <a:alpha val="43137"/>
                    </a:srgbClr>
                  </a:outerShdw>
                </a:effectLst>
                <a:latin typeface="Century Gothic" pitchFamily="34" charset="0"/>
              </a:rPr>
              <a:t>SERIE 2</a:t>
            </a:r>
          </a:p>
          <a:p>
            <a:pPr algn="ctr"/>
            <a:endParaRPr lang="es-AR" sz="32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endParaRPr>
          </a:p>
          <a:p>
            <a:pPr algn="ctr"/>
            <a:r>
              <a:rPr lang="es-AR" sz="32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ESTADOS DE LA MATERIA Y CAMBIOS DE ESTADOS</a:t>
            </a:r>
          </a:p>
        </p:txBody>
      </p:sp>
      <p:sp>
        <p:nvSpPr>
          <p:cNvPr id="5" name="CuadroTexto 4">
            <a:extLst>
              <a:ext uri="{FF2B5EF4-FFF2-40B4-BE49-F238E27FC236}">
                <a16:creationId xmlns:a16="http://schemas.microsoft.com/office/drawing/2014/main" id="{59802B78-78BE-42A6-9824-4525E2F65A13}"/>
              </a:ext>
            </a:extLst>
          </p:cNvPr>
          <p:cNvSpPr txBox="1"/>
          <p:nvPr/>
        </p:nvSpPr>
        <p:spPr>
          <a:xfrm>
            <a:off x="3056528" y="5733256"/>
            <a:ext cx="3084499" cy="923330"/>
          </a:xfrm>
          <a:prstGeom prst="rect">
            <a:avLst/>
          </a:prstGeom>
          <a:noFill/>
        </p:spPr>
        <p:txBody>
          <a:bodyPr wrap="none" rtlCol="0">
            <a:spAutoFit/>
          </a:bodyPr>
          <a:lstStyle/>
          <a:p>
            <a:pPr algn="ctr"/>
            <a:r>
              <a:rPr lang="es-AR" b="1" dirty="0">
                <a:latin typeface="Century Gothic" panose="020B0502020202020204" pitchFamily="34" charset="0"/>
              </a:rPr>
              <a:t>CBC QUÍMICA</a:t>
            </a:r>
          </a:p>
          <a:p>
            <a:pPr algn="ctr"/>
            <a:r>
              <a:rPr lang="es-AR" b="1" dirty="0">
                <a:latin typeface="Century Gothic" panose="020B0502020202020204" pitchFamily="34" charset="0"/>
              </a:rPr>
              <a:t>Cátedra Bruno – Di </a:t>
            </a:r>
            <a:r>
              <a:rPr lang="es-AR" b="1" dirty="0" err="1">
                <a:latin typeface="Century Gothic" panose="020B0502020202020204" pitchFamily="34" charset="0"/>
              </a:rPr>
              <a:t>Risio</a:t>
            </a:r>
            <a:endParaRPr lang="es-AR" b="1" dirty="0">
              <a:latin typeface="Century Gothic" panose="020B0502020202020204" pitchFamily="34" charset="0"/>
            </a:endParaRPr>
          </a:p>
          <a:p>
            <a:endParaRPr lang="es-AR" b="1" dirty="0">
              <a:latin typeface="Century Gothic" panose="020B0502020202020204" pitchFamily="34" charset="0"/>
            </a:endParaRPr>
          </a:p>
        </p:txBody>
      </p:sp>
      <p:pic>
        <p:nvPicPr>
          <p:cNvPr id="1026" name="Picture 2">
            <a:extLst>
              <a:ext uri="{FF2B5EF4-FFF2-40B4-BE49-F238E27FC236}">
                <a16:creationId xmlns:a16="http://schemas.microsoft.com/office/drawing/2014/main" id="{C031C8E8-B814-4261-B262-23DEEACF7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395287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050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620688"/>
            <a:ext cx="9144000" cy="1200329"/>
          </a:xfrm>
          <a:prstGeom prst="rect">
            <a:avLst/>
          </a:prstGeom>
        </p:spPr>
        <p:txBody>
          <a:bodyPr wrap="square">
            <a:spAutoFit/>
          </a:bodyPr>
          <a:lstStyle/>
          <a:p>
            <a:pPr algn="ctr"/>
            <a:r>
              <a:rPr lang="es-AR" dirty="0">
                <a:latin typeface="Century Gothic" pitchFamily="34" charset="0"/>
              </a:rPr>
              <a:t>La materia puede pasar de un estado a otro mediante </a:t>
            </a:r>
            <a:r>
              <a:rPr lang="es-AR" b="1" dirty="0">
                <a:latin typeface="Century Gothic" pitchFamily="34" charset="0"/>
              </a:rPr>
              <a:t>PROCESOS FÍSICOS</a:t>
            </a:r>
            <a:r>
              <a:rPr lang="es-AR" dirty="0">
                <a:latin typeface="Century Gothic" pitchFamily="34" charset="0"/>
              </a:rPr>
              <a:t> al absorber o liberar calor.</a:t>
            </a:r>
          </a:p>
          <a:p>
            <a:pPr algn="ctr"/>
            <a:r>
              <a:rPr lang="es-AR" dirty="0">
                <a:latin typeface="Century Gothic" pitchFamily="34" charset="0"/>
              </a:rPr>
              <a:t>En este tipo de transformaciones NO hay modificación en la identidad de la materia.</a:t>
            </a:r>
          </a:p>
        </p:txBody>
      </p:sp>
      <p:sp>
        <p:nvSpPr>
          <p:cNvPr id="6" name="5 CuadroTexto"/>
          <p:cNvSpPr txBox="1"/>
          <p:nvPr/>
        </p:nvSpPr>
        <p:spPr>
          <a:xfrm>
            <a:off x="323528" y="44624"/>
            <a:ext cx="8568952" cy="523220"/>
          </a:xfrm>
          <a:prstGeom prst="rect">
            <a:avLst/>
          </a:prstGeom>
          <a:noFill/>
        </p:spPr>
        <p:txBody>
          <a:bodyPr wrap="square" rtlCol="0">
            <a:spAutoFit/>
          </a:bodyPr>
          <a:lstStyle/>
          <a:p>
            <a:pPr algn="ctr"/>
            <a:r>
              <a:rPr lang="es-AR" sz="28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CAMBIOS DE ESTADO DE LA MATERIA</a:t>
            </a:r>
          </a:p>
        </p:txBody>
      </p:sp>
      <p:pic>
        <p:nvPicPr>
          <p:cNvPr id="21" name="Imagen 20">
            <a:extLst>
              <a:ext uri="{FF2B5EF4-FFF2-40B4-BE49-F238E27FC236}">
                <a16:creationId xmlns:a16="http://schemas.microsoft.com/office/drawing/2014/main" id="{5CE02437-1671-44BF-91E2-8E5AAA7E0CED}"/>
              </a:ext>
            </a:extLst>
          </p:cNvPr>
          <p:cNvPicPr>
            <a:picLocks noChangeAspect="1"/>
          </p:cNvPicPr>
          <p:nvPr/>
        </p:nvPicPr>
        <p:blipFill>
          <a:blip r:embed="rId2"/>
          <a:stretch>
            <a:fillRect/>
          </a:stretch>
        </p:blipFill>
        <p:spPr>
          <a:xfrm>
            <a:off x="1224136" y="2348880"/>
            <a:ext cx="6732240" cy="3444100"/>
          </a:xfrm>
          <a:prstGeom prst="rect">
            <a:avLst/>
          </a:prstGeom>
        </p:spPr>
      </p:pic>
    </p:spTree>
    <p:extLst>
      <p:ext uri="{BB962C8B-B14F-4D97-AF65-F5344CB8AC3E}">
        <p14:creationId xmlns:p14="http://schemas.microsoft.com/office/powerpoint/2010/main" val="173598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AA2F87-CC74-4755-95B8-E1DE6C4A917D}"/>
              </a:ext>
            </a:extLst>
          </p:cNvPr>
          <p:cNvSpPr>
            <a:spLocks noChangeArrowheads="1"/>
          </p:cNvSpPr>
          <p:nvPr/>
        </p:nvSpPr>
        <p:spPr bwMode="auto">
          <a:xfrm>
            <a:off x="157121" y="459249"/>
            <a:ext cx="876977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Para esta actividad vamos a utilizar nuevamente la </a:t>
            </a:r>
            <a:r>
              <a:rPr kumimoji="0" lang="es-AR" altLang="es-AR" sz="1400" b="1"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simulación </a:t>
            </a:r>
            <a:r>
              <a:rPr kumimoji="0" lang="es-AR" altLang="es-AR" sz="14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de la Universidad de Colorado. Se puede acceder desde el siguiente link: </a:t>
            </a:r>
            <a:r>
              <a:rPr kumimoji="0" lang="es-AR" altLang="es-AR" sz="14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hlinkClick r:id="rId2"/>
              </a:rPr>
              <a:t>https://phet.colorado.edu/sims/html/states-of-matter-basics/latest/states-of-matter-basics_es.html</a:t>
            </a:r>
            <a:endParaRPr kumimoji="0" lang="es-AR" altLang="es-AR" sz="14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s-AR" altLang="es-AR" sz="1400" dirty="0">
              <a:latin typeface="Century Gothic" panose="020B050202020202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1400" b="0" i="0" u="none" strike="noStrike" cap="none" normalizeH="0" baseline="0" dirty="0">
              <a:ln>
                <a:noFill/>
              </a:ln>
              <a:solidFill>
                <a:schemeClr val="tx1"/>
              </a:solidFill>
              <a:effectLst/>
              <a:latin typeface="Century Gothic" panose="020B0502020202020204" pitchFamily="34" charset="0"/>
            </a:endParaRPr>
          </a:p>
        </p:txBody>
      </p:sp>
      <p:pic>
        <p:nvPicPr>
          <p:cNvPr id="5" name="Imagen 4">
            <a:extLst>
              <a:ext uri="{FF2B5EF4-FFF2-40B4-BE49-F238E27FC236}">
                <a16:creationId xmlns:a16="http://schemas.microsoft.com/office/drawing/2014/main" id="{A9128935-4C14-4173-9098-70741E713FE6}"/>
              </a:ext>
            </a:extLst>
          </p:cNvPr>
          <p:cNvPicPr>
            <a:picLocks noChangeAspect="1"/>
          </p:cNvPicPr>
          <p:nvPr/>
        </p:nvPicPr>
        <p:blipFill>
          <a:blip r:embed="rId3"/>
          <a:stretch>
            <a:fillRect/>
          </a:stretch>
        </p:blipFill>
        <p:spPr>
          <a:xfrm>
            <a:off x="4839094" y="1645225"/>
            <a:ext cx="4197402" cy="3511967"/>
          </a:xfrm>
          <a:prstGeom prst="rect">
            <a:avLst/>
          </a:prstGeom>
        </p:spPr>
      </p:pic>
      <p:sp>
        <p:nvSpPr>
          <p:cNvPr id="7" name="Rectángulo 6">
            <a:extLst>
              <a:ext uri="{FF2B5EF4-FFF2-40B4-BE49-F238E27FC236}">
                <a16:creationId xmlns:a16="http://schemas.microsoft.com/office/drawing/2014/main" id="{C89F97C6-DECF-437B-B560-E22D4D24763D}"/>
              </a:ext>
            </a:extLst>
          </p:cNvPr>
          <p:cNvSpPr/>
          <p:nvPr/>
        </p:nvSpPr>
        <p:spPr>
          <a:xfrm>
            <a:off x="-36512" y="1196752"/>
            <a:ext cx="4729492" cy="5709448"/>
          </a:xfrm>
          <a:prstGeom prst="rect">
            <a:avLst/>
          </a:prstGeom>
        </p:spPr>
        <p:txBody>
          <a:bodyPr wrap="square">
            <a:spAutoFit/>
          </a:bodyPr>
          <a:lstStyle/>
          <a:p>
            <a:pPr marL="185738" lvl="0" indent="-185738" algn="just">
              <a:lnSpc>
                <a:spcPct val="107000"/>
              </a:lnSpc>
              <a:spcAft>
                <a:spcPts val="0"/>
              </a:spcAft>
              <a:buFont typeface="+mj-lt"/>
              <a:buAutoNum type="arabicParenR"/>
            </a:pPr>
            <a:r>
              <a:rPr lang="es-AR" sz="1400" dirty="0">
                <a:latin typeface="Century Gothic" panose="020B0502020202020204" pitchFamily="34" charset="0"/>
                <a:cs typeface="Times New Roman" panose="02020603050405020304" pitchFamily="18" charset="0"/>
              </a:rPr>
              <a:t>Selecciona la opción de partícula: AGUA.</a:t>
            </a:r>
          </a:p>
          <a:p>
            <a:pPr marL="185738" lvl="0" indent="-185738" algn="just">
              <a:lnSpc>
                <a:spcPct val="107000"/>
              </a:lnSpc>
              <a:spcAft>
                <a:spcPts val="0"/>
              </a:spcAft>
              <a:buFont typeface="+mj-lt"/>
              <a:buAutoNum type="arabicParenR"/>
            </a:pPr>
            <a:r>
              <a:rPr lang="es-AR" sz="1400" dirty="0">
                <a:latin typeface="Century Gothic" panose="020B0502020202020204" pitchFamily="34" charset="0"/>
                <a:cs typeface="Times New Roman" panose="02020603050405020304" pitchFamily="18" charset="0"/>
              </a:rPr>
              <a:t>Selecciona la escala de temperatura: grados centígrados (°C).</a:t>
            </a:r>
          </a:p>
          <a:p>
            <a:pPr marL="185738" lvl="0" indent="-185738" algn="just">
              <a:lnSpc>
                <a:spcPct val="107000"/>
              </a:lnSpc>
              <a:spcAft>
                <a:spcPts val="0"/>
              </a:spcAft>
              <a:buFont typeface="+mj-lt"/>
              <a:buAutoNum type="arabicParenR"/>
            </a:pPr>
            <a:r>
              <a:rPr lang="es-AR" sz="1400" dirty="0">
                <a:latin typeface="Century Gothic" panose="020B0502020202020204" pitchFamily="34" charset="0"/>
                <a:cs typeface="Times New Roman" panose="02020603050405020304" pitchFamily="18" charset="0"/>
              </a:rPr>
              <a:t>Con el comando de calor/frío lleva a la temperatura a un valor de -40°C. ¿En qué estado se encuentra el agua a esta temperatura?</a:t>
            </a:r>
          </a:p>
          <a:p>
            <a:pPr marL="185738" lvl="0" indent="-185738" algn="just">
              <a:lnSpc>
                <a:spcPct val="107000"/>
              </a:lnSpc>
              <a:spcAft>
                <a:spcPts val="0"/>
              </a:spcAft>
              <a:buFont typeface="+mj-lt"/>
              <a:buAutoNum type="arabicParenR"/>
            </a:pPr>
            <a:r>
              <a:rPr lang="es-AR" sz="1400" dirty="0">
                <a:latin typeface="Century Gothic" panose="020B0502020202020204" pitchFamily="34" charset="0"/>
                <a:cs typeface="Times New Roman" panose="02020603050405020304" pitchFamily="18" charset="0"/>
              </a:rPr>
              <a:t>Presiona hacia arriba el comando de calor y lleva la temperatura hasta 50°C; mientras observa qué ocurre con las partículas a medida que aumenta la temperatura. ¿Hay algún cambio en el movimiento de las partículas? ¿Cómo explicarías este fenómeno teniendo en cuenta los postulados de la Teoría Cinética de la Materia?</a:t>
            </a:r>
          </a:p>
          <a:p>
            <a:pPr marL="185738" indent="-185738" algn="just">
              <a:lnSpc>
                <a:spcPct val="107000"/>
              </a:lnSpc>
              <a:spcAft>
                <a:spcPts val="800"/>
              </a:spcAft>
              <a:buFont typeface="+mj-lt"/>
              <a:buAutoNum type="arabicParenR"/>
            </a:pPr>
            <a:r>
              <a:rPr lang="es-AR" sz="1400" dirty="0">
                <a:latin typeface="Century Gothic" panose="020B0502020202020204" pitchFamily="34" charset="0"/>
                <a:cs typeface="Times New Roman" panose="02020603050405020304" pitchFamily="18" charset="0"/>
              </a:rPr>
              <a:t>Presiona nuevamente hacia arriba el comando de calor y lleva la temperatura hasta 140°C;  observa qué ocurre con las partículas a medida que sigue aumentando la temperatura. ¿Hay algún cambio en el movimiento de las partículas? ¿Cómo explicarías este fenómeno teniendo en cuenta los postulados de la Teoría Cinética de la Materia?</a:t>
            </a:r>
          </a:p>
          <a:p>
            <a:pPr marL="185738" indent="-185738" algn="just">
              <a:lnSpc>
                <a:spcPct val="107000"/>
              </a:lnSpc>
              <a:spcAft>
                <a:spcPts val="800"/>
              </a:spcAft>
              <a:buFont typeface="+mj-lt"/>
              <a:buAutoNum type="arabicParenR"/>
            </a:pPr>
            <a:r>
              <a:rPr lang="es-AR" sz="1400" dirty="0">
                <a:latin typeface="Century Gothic" panose="020B0502020202020204" pitchFamily="34" charset="0"/>
                <a:cs typeface="Times New Roman" panose="02020603050405020304" pitchFamily="18" charset="0"/>
              </a:rPr>
              <a:t>Repite la experiencia disminuyendo la temperatura. ¿Qué ocurre con el movimiento de las partículas?</a:t>
            </a:r>
          </a:p>
        </p:txBody>
      </p:sp>
      <p:sp>
        <p:nvSpPr>
          <p:cNvPr id="8" name="4 CuadroTexto">
            <a:extLst>
              <a:ext uri="{FF2B5EF4-FFF2-40B4-BE49-F238E27FC236}">
                <a16:creationId xmlns:a16="http://schemas.microsoft.com/office/drawing/2014/main" id="{1FC54740-D554-41E4-BB2A-454B3DD2D403}"/>
              </a:ext>
            </a:extLst>
          </p:cNvPr>
          <p:cNvSpPr txBox="1"/>
          <p:nvPr/>
        </p:nvSpPr>
        <p:spPr>
          <a:xfrm>
            <a:off x="448536" y="15007"/>
            <a:ext cx="8299928" cy="461665"/>
          </a:xfrm>
          <a:prstGeom prst="rect">
            <a:avLst/>
          </a:prstGeom>
          <a:noFill/>
        </p:spPr>
        <p:txBody>
          <a:bodyPr wrap="square" rtlCol="0">
            <a:spAutoFit/>
          </a:bodyPr>
          <a:lstStyle/>
          <a:p>
            <a:pPr algn="ctr"/>
            <a:r>
              <a:rPr lang="es-AR" sz="24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ACTIVIDAD 2: CAMBIOS DE ESTADO DE LA MATERIA</a:t>
            </a:r>
          </a:p>
        </p:txBody>
      </p:sp>
    </p:spTree>
    <p:extLst>
      <p:ext uri="{BB962C8B-B14F-4D97-AF65-F5344CB8AC3E}">
        <p14:creationId xmlns:p14="http://schemas.microsoft.com/office/powerpoint/2010/main" val="4293633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Flecha derecha"/>
          <p:cNvSpPr/>
          <p:nvPr/>
        </p:nvSpPr>
        <p:spPr>
          <a:xfrm>
            <a:off x="415574" y="5576722"/>
            <a:ext cx="8260882"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a:t> -                             </a:t>
            </a:r>
            <a:r>
              <a:rPr lang="es-AR" b="1" dirty="0">
                <a:latin typeface="Century Gothic" pitchFamily="34" charset="0"/>
              </a:rPr>
              <a:t>Temperatura</a:t>
            </a:r>
            <a:r>
              <a:rPr lang="es-AR" dirty="0"/>
              <a:t>                                        </a:t>
            </a:r>
            <a:r>
              <a:rPr lang="es-AR" sz="2800" dirty="0"/>
              <a:t>+</a:t>
            </a:r>
          </a:p>
        </p:txBody>
      </p:sp>
      <p:sp>
        <p:nvSpPr>
          <p:cNvPr id="4" name="3 Rectángulo"/>
          <p:cNvSpPr/>
          <p:nvPr/>
        </p:nvSpPr>
        <p:spPr>
          <a:xfrm>
            <a:off x="0" y="620688"/>
            <a:ext cx="9144000" cy="1200329"/>
          </a:xfrm>
          <a:prstGeom prst="rect">
            <a:avLst/>
          </a:prstGeom>
        </p:spPr>
        <p:txBody>
          <a:bodyPr wrap="square">
            <a:spAutoFit/>
          </a:bodyPr>
          <a:lstStyle/>
          <a:p>
            <a:pPr algn="ctr"/>
            <a:endParaRPr lang="es-AR" dirty="0">
              <a:latin typeface="Century Gothic" pitchFamily="34" charset="0"/>
            </a:endParaRPr>
          </a:p>
          <a:p>
            <a:pPr algn="ctr"/>
            <a:r>
              <a:rPr lang="es-AR" dirty="0">
                <a:latin typeface="Century Gothic" pitchFamily="34" charset="0"/>
              </a:rPr>
              <a:t>La materia puede pasar de un estado a otro mediante </a:t>
            </a:r>
            <a:r>
              <a:rPr lang="es-AR" b="1" dirty="0">
                <a:latin typeface="Century Gothic" pitchFamily="34" charset="0"/>
              </a:rPr>
              <a:t>PROCESOS FÍSICOS</a:t>
            </a:r>
            <a:r>
              <a:rPr lang="es-AR" dirty="0">
                <a:latin typeface="Century Gothic" pitchFamily="34" charset="0"/>
              </a:rPr>
              <a:t> al absorber o liberar calor.</a:t>
            </a:r>
          </a:p>
          <a:p>
            <a:pPr algn="ctr"/>
            <a:r>
              <a:rPr lang="es-AR" dirty="0">
                <a:latin typeface="Century Gothic" pitchFamily="34" charset="0"/>
              </a:rPr>
              <a:t> </a:t>
            </a:r>
          </a:p>
        </p:txBody>
      </p:sp>
      <p:sp>
        <p:nvSpPr>
          <p:cNvPr id="6" name="5 CuadroTexto"/>
          <p:cNvSpPr txBox="1"/>
          <p:nvPr/>
        </p:nvSpPr>
        <p:spPr>
          <a:xfrm>
            <a:off x="323528" y="188640"/>
            <a:ext cx="8568952" cy="584775"/>
          </a:xfrm>
          <a:prstGeom prst="rect">
            <a:avLst/>
          </a:prstGeom>
          <a:noFill/>
        </p:spPr>
        <p:txBody>
          <a:bodyPr wrap="square" rtlCol="0">
            <a:spAutoFit/>
          </a:bodyPr>
          <a:lstStyle/>
          <a:p>
            <a:pPr algn="ctr"/>
            <a:r>
              <a:rPr lang="es-AR" sz="32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CAMBIOS DE ESTADO DE LA MATERIA</a:t>
            </a:r>
          </a:p>
        </p:txBody>
      </p:sp>
      <p:pic>
        <p:nvPicPr>
          <p:cNvPr id="6148" name="Picture 4" descr="Resultado de imagen para cambios de estados dibujo"/>
          <p:cNvPicPr>
            <a:picLocks noChangeAspect="1" noChangeArrowheads="1"/>
          </p:cNvPicPr>
          <p:nvPr/>
        </p:nvPicPr>
        <p:blipFill rotWithShape="1">
          <a:blip r:embed="rId2">
            <a:extLst>
              <a:ext uri="{28A0092B-C50C-407E-A947-70E740481C1C}">
                <a14:useLocalDpi xmlns:a14="http://schemas.microsoft.com/office/drawing/2010/main" val="0"/>
              </a:ext>
            </a:extLst>
          </a:blip>
          <a:srcRect b="6955"/>
          <a:stretch/>
        </p:blipFill>
        <p:spPr bwMode="auto">
          <a:xfrm>
            <a:off x="1449671" y="2098840"/>
            <a:ext cx="6316666" cy="3236006"/>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3275856" y="1988840"/>
            <a:ext cx="2592288" cy="400110"/>
          </a:xfrm>
          <a:prstGeom prst="rect">
            <a:avLst/>
          </a:prstGeom>
          <a:solidFill>
            <a:schemeClr val="bg1"/>
          </a:solidFill>
        </p:spPr>
        <p:txBody>
          <a:bodyPr wrap="square" rtlCol="0">
            <a:spAutoFit/>
          </a:bodyPr>
          <a:lstStyle/>
          <a:p>
            <a:pPr algn="ctr"/>
            <a:r>
              <a:rPr lang="es-AR" sz="2000" b="1" dirty="0">
                <a:latin typeface="BrowalliaUPC" pitchFamily="34" charset="-34"/>
                <a:cs typeface="BrowalliaUPC" pitchFamily="34" charset="-34"/>
              </a:rPr>
              <a:t>Volatilización</a:t>
            </a:r>
          </a:p>
        </p:txBody>
      </p:sp>
      <p:sp>
        <p:nvSpPr>
          <p:cNvPr id="8" name="7 CuadroTexto"/>
          <p:cNvSpPr txBox="1"/>
          <p:nvPr/>
        </p:nvSpPr>
        <p:spPr>
          <a:xfrm>
            <a:off x="3275856" y="5334846"/>
            <a:ext cx="2592288" cy="400110"/>
          </a:xfrm>
          <a:prstGeom prst="rect">
            <a:avLst/>
          </a:prstGeom>
          <a:solidFill>
            <a:schemeClr val="bg1"/>
          </a:solidFill>
        </p:spPr>
        <p:txBody>
          <a:bodyPr wrap="square" rtlCol="0">
            <a:spAutoFit/>
          </a:bodyPr>
          <a:lstStyle/>
          <a:p>
            <a:pPr algn="ctr"/>
            <a:r>
              <a:rPr lang="es-AR" sz="2000" b="1" dirty="0">
                <a:latin typeface="BrowalliaUPC" pitchFamily="34" charset="-34"/>
                <a:cs typeface="BrowalliaUPC" pitchFamily="34" charset="-34"/>
              </a:rPr>
              <a:t>Sublimación</a:t>
            </a:r>
          </a:p>
        </p:txBody>
      </p:sp>
    </p:spTree>
    <p:extLst>
      <p:ext uri="{BB962C8B-B14F-4D97-AF65-F5344CB8AC3E}">
        <p14:creationId xmlns:p14="http://schemas.microsoft.com/office/powerpoint/2010/main" val="383452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231" y="1276055"/>
            <a:ext cx="2138269" cy="148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0" y="116632"/>
            <a:ext cx="9144000" cy="1077218"/>
          </a:xfrm>
          <a:prstGeom prst="rect">
            <a:avLst/>
          </a:prstGeom>
          <a:noFill/>
        </p:spPr>
        <p:txBody>
          <a:bodyPr wrap="square" rtlCol="0">
            <a:spAutoFit/>
          </a:bodyPr>
          <a:lstStyle/>
          <a:p>
            <a:pPr algn="ctr"/>
            <a:r>
              <a:rPr lang="es-AR" sz="32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¿Cuál es la DIFERENCIA entre </a:t>
            </a:r>
          </a:p>
          <a:p>
            <a:pPr algn="ctr"/>
            <a:r>
              <a:rPr lang="es-AR" sz="32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EVAPORACIÓN y EBULLICIÓN? </a:t>
            </a:r>
          </a:p>
        </p:txBody>
      </p:sp>
      <p:sp>
        <p:nvSpPr>
          <p:cNvPr id="4" name="3 Rectángulo redondeado"/>
          <p:cNvSpPr/>
          <p:nvPr/>
        </p:nvSpPr>
        <p:spPr>
          <a:xfrm>
            <a:off x="4355976" y="1844824"/>
            <a:ext cx="792088" cy="2966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6 Conector recto de flecha"/>
          <p:cNvCxnSpPr/>
          <p:nvPr/>
        </p:nvCxnSpPr>
        <p:spPr>
          <a:xfrm flipH="1">
            <a:off x="3347864" y="2141475"/>
            <a:ext cx="1329502" cy="972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4932040" y="2141475"/>
            <a:ext cx="1321118" cy="936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2" name="Picture 4" descr="Resultado de imagen para evaporacion y ebulli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323" y="3184223"/>
            <a:ext cx="6323409" cy="2405417"/>
          </a:xfrm>
          <a:prstGeom prst="rect">
            <a:avLst/>
          </a:prstGeom>
          <a:noFill/>
          <a:extLst>
            <a:ext uri="{909E8E84-426E-40DD-AFC4-6F175D3DCCD1}">
              <a14:hiddenFill xmlns:a14="http://schemas.microsoft.com/office/drawing/2010/main">
                <a:solidFill>
                  <a:srgbClr val="FFFFFF"/>
                </a:solidFill>
              </a14:hiddenFill>
            </a:ext>
          </a:extLst>
        </p:spPr>
      </p:pic>
      <p:sp>
        <p:nvSpPr>
          <p:cNvPr id="12" name="11 Rectángulo"/>
          <p:cNvSpPr/>
          <p:nvPr/>
        </p:nvSpPr>
        <p:spPr>
          <a:xfrm>
            <a:off x="5303130" y="3109845"/>
            <a:ext cx="1462260" cy="369332"/>
          </a:xfrm>
          <a:prstGeom prst="rect">
            <a:avLst/>
          </a:prstGeom>
          <a:solidFill>
            <a:schemeClr val="bg1"/>
          </a:solidFill>
        </p:spPr>
        <p:txBody>
          <a:bodyPr wrap="none">
            <a:spAutoFit/>
          </a:bodyPr>
          <a:lstStyle/>
          <a:p>
            <a:pPr algn="ctr"/>
            <a:r>
              <a:rPr lang="es-AR" b="1" u="sng" dirty="0">
                <a:solidFill>
                  <a:srgbClr val="FF0000"/>
                </a:solidFill>
                <a:latin typeface="Century Gothic" pitchFamily="34" charset="0"/>
              </a:rPr>
              <a:t>EBULLICIÓN</a:t>
            </a:r>
          </a:p>
        </p:txBody>
      </p:sp>
      <p:sp>
        <p:nvSpPr>
          <p:cNvPr id="13" name="12 Llamada rectangular"/>
          <p:cNvSpPr/>
          <p:nvPr/>
        </p:nvSpPr>
        <p:spPr>
          <a:xfrm>
            <a:off x="6791852" y="3616271"/>
            <a:ext cx="2352148" cy="997079"/>
          </a:xfrm>
          <a:prstGeom prst="wedgeRectCallout">
            <a:avLst>
              <a:gd name="adj1" fmla="val -57841"/>
              <a:gd name="adj2" fmla="val 33753"/>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18" name="17 Grupo"/>
          <p:cNvGrpSpPr/>
          <p:nvPr/>
        </p:nvGrpSpPr>
        <p:grpSpPr>
          <a:xfrm>
            <a:off x="676984" y="3882476"/>
            <a:ext cx="1970678" cy="698652"/>
            <a:chOff x="300755" y="2096180"/>
            <a:chExt cx="1970678" cy="698652"/>
          </a:xfrm>
        </p:grpSpPr>
        <p:sp>
          <p:nvSpPr>
            <p:cNvPr id="16" name="15 Llamada rectangular"/>
            <p:cNvSpPr/>
            <p:nvPr/>
          </p:nvSpPr>
          <p:spPr>
            <a:xfrm flipH="1">
              <a:off x="313986" y="2096180"/>
              <a:ext cx="1944216" cy="698652"/>
            </a:xfrm>
            <a:prstGeom prst="wedgeRectCallout">
              <a:avLst>
                <a:gd name="adj1" fmla="val -59594"/>
                <a:gd name="adj2" fmla="val 26805"/>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AR" dirty="0">
                <a:solidFill>
                  <a:schemeClr val="tx1"/>
                </a:solidFill>
              </a:endParaRPr>
            </a:p>
          </p:txBody>
        </p:sp>
        <p:sp>
          <p:nvSpPr>
            <p:cNvPr id="14" name="13 Rectángulo"/>
            <p:cNvSpPr/>
            <p:nvPr/>
          </p:nvSpPr>
          <p:spPr>
            <a:xfrm>
              <a:off x="300755" y="2096180"/>
              <a:ext cx="1970678" cy="646331"/>
            </a:xfrm>
            <a:prstGeom prst="rect">
              <a:avLst/>
            </a:prstGeom>
          </p:spPr>
          <p:txBody>
            <a:bodyPr wrap="square" lIns="36000" rIns="36000">
              <a:spAutoFit/>
            </a:bodyPr>
            <a:lstStyle/>
            <a:p>
              <a:r>
                <a:rPr lang="es-AR" sz="1200" dirty="0">
                  <a:latin typeface="Arial" pitchFamily="34" charset="0"/>
                  <a:cs typeface="Arial" pitchFamily="34" charset="0"/>
                </a:rPr>
                <a:t>Se produce desde la “</a:t>
              </a:r>
              <a:r>
                <a:rPr lang="es-AR" sz="1200" b="1" dirty="0">
                  <a:latin typeface="Arial" pitchFamily="34" charset="0"/>
                  <a:cs typeface="Arial" pitchFamily="34" charset="0"/>
                </a:rPr>
                <a:t>superficie</a:t>
              </a:r>
              <a:r>
                <a:rPr lang="es-AR" sz="1200" dirty="0">
                  <a:latin typeface="Arial" pitchFamily="34" charset="0"/>
                  <a:cs typeface="Arial" pitchFamily="34" charset="0"/>
                </a:rPr>
                <a:t>” y puede ocurrir a cualquier temperatura</a:t>
              </a:r>
            </a:p>
          </p:txBody>
        </p:sp>
      </p:grpSp>
      <p:sp>
        <p:nvSpPr>
          <p:cNvPr id="19" name="18 Rectángulo"/>
          <p:cNvSpPr/>
          <p:nvPr/>
        </p:nvSpPr>
        <p:spPr>
          <a:xfrm>
            <a:off x="6790070" y="3472255"/>
            <a:ext cx="2353930" cy="1107996"/>
          </a:xfrm>
          <a:prstGeom prst="rect">
            <a:avLst/>
          </a:prstGeom>
        </p:spPr>
        <p:txBody>
          <a:bodyPr wrap="square" lIns="36000" tIns="0" rIns="36000" bIns="0">
            <a:spAutoFit/>
          </a:bodyPr>
          <a:lstStyle/>
          <a:p>
            <a:endParaRPr lang="es-AR" sz="1200" dirty="0">
              <a:latin typeface="Arial" pitchFamily="34" charset="0"/>
              <a:cs typeface="Arial" pitchFamily="34" charset="0"/>
            </a:endParaRPr>
          </a:p>
          <a:p>
            <a:r>
              <a:rPr lang="es-AR" sz="1200" dirty="0">
                <a:latin typeface="Arial" pitchFamily="34" charset="0"/>
                <a:cs typeface="Arial" pitchFamily="34" charset="0"/>
              </a:rPr>
              <a:t>Se produce en </a:t>
            </a:r>
            <a:r>
              <a:rPr lang="es-AR" sz="1200" b="1" dirty="0">
                <a:latin typeface="Arial" pitchFamily="34" charset="0"/>
                <a:cs typeface="Arial" pitchFamily="34" charset="0"/>
              </a:rPr>
              <a:t>toda la masa líquida </a:t>
            </a:r>
            <a:r>
              <a:rPr lang="es-AR" sz="1200" dirty="0">
                <a:latin typeface="Arial" pitchFamily="34" charset="0"/>
                <a:cs typeface="Arial" pitchFamily="34" charset="0"/>
              </a:rPr>
              <a:t>a una temperatura denominada «Punto de Ebullición» que depende de la sustancia y de la presión</a:t>
            </a:r>
          </a:p>
        </p:txBody>
      </p:sp>
      <p:sp>
        <p:nvSpPr>
          <p:cNvPr id="22" name="21 Rectángulo"/>
          <p:cNvSpPr/>
          <p:nvPr/>
        </p:nvSpPr>
        <p:spPr>
          <a:xfrm>
            <a:off x="2478539" y="3077579"/>
            <a:ext cx="1877437" cy="369332"/>
          </a:xfrm>
          <a:prstGeom prst="rect">
            <a:avLst/>
          </a:prstGeom>
          <a:solidFill>
            <a:schemeClr val="bg1"/>
          </a:solidFill>
        </p:spPr>
        <p:txBody>
          <a:bodyPr wrap="none">
            <a:spAutoFit/>
          </a:bodyPr>
          <a:lstStyle/>
          <a:p>
            <a:pPr algn="ctr"/>
            <a:r>
              <a:rPr lang="es-AR" b="1" u="sng" dirty="0">
                <a:solidFill>
                  <a:srgbClr val="FF0000"/>
                </a:solidFill>
                <a:latin typeface="Century Gothic" pitchFamily="34" charset="0"/>
              </a:rPr>
              <a:t>EVAPORACIÓN</a:t>
            </a:r>
          </a:p>
        </p:txBody>
      </p:sp>
      <p:pic>
        <p:nvPicPr>
          <p:cNvPr id="2054" name="Picture 6" descr="Resultado de imagen para evaporacion y ebullicion ejempl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941169"/>
            <a:ext cx="1330474" cy="17992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6" name="Picture 8" descr="Resultado de imagen para agua hirviendo en una oll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8305" y="5451466"/>
            <a:ext cx="1643566" cy="12138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8" name="Picture 10" descr="Resultado de imagen para ropa secandose al so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04115" y="5709357"/>
            <a:ext cx="1555717" cy="103105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78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CuadroTexto">
            <a:extLst>
              <a:ext uri="{FF2B5EF4-FFF2-40B4-BE49-F238E27FC236}">
                <a16:creationId xmlns:a16="http://schemas.microsoft.com/office/drawing/2014/main" id="{96D38BEB-2702-4D8C-A9D1-4BFE124A0982}"/>
              </a:ext>
            </a:extLst>
          </p:cNvPr>
          <p:cNvSpPr txBox="1"/>
          <p:nvPr/>
        </p:nvSpPr>
        <p:spPr>
          <a:xfrm>
            <a:off x="0" y="116632"/>
            <a:ext cx="9144000" cy="1077218"/>
          </a:xfrm>
          <a:prstGeom prst="rect">
            <a:avLst/>
          </a:prstGeom>
          <a:noFill/>
        </p:spPr>
        <p:txBody>
          <a:bodyPr wrap="square" rtlCol="0">
            <a:spAutoFit/>
          </a:bodyPr>
          <a:lstStyle/>
          <a:p>
            <a:pPr algn="ctr"/>
            <a:r>
              <a:rPr lang="es-AR" sz="32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¿Cuál es la DIFERENCIA entre </a:t>
            </a:r>
          </a:p>
          <a:p>
            <a:pPr algn="ctr"/>
            <a:r>
              <a:rPr lang="es-AR" sz="32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CONDENSACIÓN y LICUACIÓN? </a:t>
            </a:r>
          </a:p>
        </p:txBody>
      </p:sp>
      <p:pic>
        <p:nvPicPr>
          <p:cNvPr id="5" name="Imagen 4">
            <a:extLst>
              <a:ext uri="{FF2B5EF4-FFF2-40B4-BE49-F238E27FC236}">
                <a16:creationId xmlns:a16="http://schemas.microsoft.com/office/drawing/2014/main" id="{BBBB4453-13A0-430A-83E9-288FA53982E5}"/>
              </a:ext>
            </a:extLst>
          </p:cNvPr>
          <p:cNvPicPr>
            <a:picLocks noChangeAspect="1"/>
          </p:cNvPicPr>
          <p:nvPr/>
        </p:nvPicPr>
        <p:blipFill>
          <a:blip r:embed="rId2"/>
          <a:stretch>
            <a:fillRect/>
          </a:stretch>
        </p:blipFill>
        <p:spPr>
          <a:xfrm>
            <a:off x="3275856" y="1430152"/>
            <a:ext cx="2789790" cy="1998848"/>
          </a:xfrm>
          <a:prstGeom prst="rect">
            <a:avLst/>
          </a:prstGeom>
        </p:spPr>
      </p:pic>
      <p:sp>
        <p:nvSpPr>
          <p:cNvPr id="6" name="3 Rectángulo redondeado">
            <a:extLst>
              <a:ext uri="{FF2B5EF4-FFF2-40B4-BE49-F238E27FC236}">
                <a16:creationId xmlns:a16="http://schemas.microsoft.com/office/drawing/2014/main" id="{6E408AFC-B514-4623-9383-EFAD06EEF5C8}"/>
              </a:ext>
            </a:extLst>
          </p:cNvPr>
          <p:cNvSpPr/>
          <p:nvPr/>
        </p:nvSpPr>
        <p:spPr>
          <a:xfrm>
            <a:off x="4139952" y="2907768"/>
            <a:ext cx="1005498" cy="30520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6 Conector recto de flecha">
            <a:extLst>
              <a:ext uri="{FF2B5EF4-FFF2-40B4-BE49-F238E27FC236}">
                <a16:creationId xmlns:a16="http://schemas.microsoft.com/office/drawing/2014/main" id="{6DD06DDB-579E-4313-8A27-4208EF424178}"/>
              </a:ext>
            </a:extLst>
          </p:cNvPr>
          <p:cNvCxnSpPr>
            <a:cxnSpLocks/>
          </p:cNvCxnSpPr>
          <p:nvPr/>
        </p:nvCxnSpPr>
        <p:spPr>
          <a:xfrm flipH="1">
            <a:off x="3493242" y="3243426"/>
            <a:ext cx="973026" cy="96977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8 Conector recto de flecha">
            <a:extLst>
              <a:ext uri="{FF2B5EF4-FFF2-40B4-BE49-F238E27FC236}">
                <a16:creationId xmlns:a16="http://schemas.microsoft.com/office/drawing/2014/main" id="{C3087739-6C8A-49FE-889A-C7D5371AF465}"/>
              </a:ext>
            </a:extLst>
          </p:cNvPr>
          <p:cNvCxnSpPr>
            <a:cxnSpLocks/>
          </p:cNvCxnSpPr>
          <p:nvPr/>
        </p:nvCxnSpPr>
        <p:spPr>
          <a:xfrm>
            <a:off x="4720942" y="3212976"/>
            <a:ext cx="671565" cy="966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11 Rectángulo">
            <a:extLst>
              <a:ext uri="{FF2B5EF4-FFF2-40B4-BE49-F238E27FC236}">
                <a16:creationId xmlns:a16="http://schemas.microsoft.com/office/drawing/2014/main" id="{BDD11B06-7210-47DD-A75C-22675DAE878D}"/>
              </a:ext>
            </a:extLst>
          </p:cNvPr>
          <p:cNvSpPr/>
          <p:nvPr/>
        </p:nvSpPr>
        <p:spPr>
          <a:xfrm>
            <a:off x="4659983" y="4149080"/>
            <a:ext cx="1856233" cy="369332"/>
          </a:xfrm>
          <a:prstGeom prst="rect">
            <a:avLst/>
          </a:prstGeom>
          <a:solidFill>
            <a:schemeClr val="bg1"/>
          </a:solidFill>
        </p:spPr>
        <p:txBody>
          <a:bodyPr wrap="square">
            <a:spAutoFit/>
          </a:bodyPr>
          <a:lstStyle/>
          <a:p>
            <a:pPr algn="ctr"/>
            <a:r>
              <a:rPr lang="es-AR" b="1" u="sng" dirty="0">
                <a:solidFill>
                  <a:srgbClr val="FF0000"/>
                </a:solidFill>
                <a:latin typeface="Century Gothic" pitchFamily="34" charset="0"/>
              </a:rPr>
              <a:t>LICUACIÓN</a:t>
            </a:r>
          </a:p>
        </p:txBody>
      </p:sp>
      <p:sp>
        <p:nvSpPr>
          <p:cNvPr id="10" name="21 Rectángulo">
            <a:extLst>
              <a:ext uri="{FF2B5EF4-FFF2-40B4-BE49-F238E27FC236}">
                <a16:creationId xmlns:a16="http://schemas.microsoft.com/office/drawing/2014/main" id="{F06B99E2-99E1-4A07-B854-EE026E959B01}"/>
              </a:ext>
            </a:extLst>
          </p:cNvPr>
          <p:cNvSpPr/>
          <p:nvPr/>
        </p:nvSpPr>
        <p:spPr>
          <a:xfrm>
            <a:off x="2267441" y="4179530"/>
            <a:ext cx="2383269" cy="369332"/>
          </a:xfrm>
          <a:prstGeom prst="rect">
            <a:avLst/>
          </a:prstGeom>
          <a:solidFill>
            <a:schemeClr val="bg1"/>
          </a:solidFill>
        </p:spPr>
        <p:txBody>
          <a:bodyPr wrap="square">
            <a:spAutoFit/>
          </a:bodyPr>
          <a:lstStyle/>
          <a:p>
            <a:pPr algn="ctr"/>
            <a:r>
              <a:rPr lang="es-AR" b="1" u="sng" dirty="0">
                <a:solidFill>
                  <a:srgbClr val="FF0000"/>
                </a:solidFill>
                <a:latin typeface="Century Gothic" pitchFamily="34" charset="0"/>
              </a:rPr>
              <a:t>CONDENSACIÓN</a:t>
            </a:r>
          </a:p>
        </p:txBody>
      </p:sp>
      <p:sp>
        <p:nvSpPr>
          <p:cNvPr id="18" name="CuadroTexto 17">
            <a:extLst>
              <a:ext uri="{FF2B5EF4-FFF2-40B4-BE49-F238E27FC236}">
                <a16:creationId xmlns:a16="http://schemas.microsoft.com/office/drawing/2014/main" id="{FC8168D2-52E7-49D8-B5C1-DC48FE1FED80}"/>
              </a:ext>
            </a:extLst>
          </p:cNvPr>
          <p:cNvSpPr txBox="1"/>
          <p:nvPr/>
        </p:nvSpPr>
        <p:spPr>
          <a:xfrm>
            <a:off x="4860032" y="4626468"/>
            <a:ext cx="3168352" cy="738664"/>
          </a:xfrm>
          <a:prstGeom prst="rect">
            <a:avLst/>
          </a:prstGeom>
          <a:noFill/>
        </p:spPr>
        <p:txBody>
          <a:bodyPr wrap="square" rtlCol="0">
            <a:spAutoFit/>
          </a:bodyPr>
          <a:lstStyle/>
          <a:p>
            <a:r>
              <a:rPr lang="es-AR" sz="1400" dirty="0">
                <a:latin typeface="Arial" pitchFamily="34" charset="0"/>
                <a:cs typeface="Arial" pitchFamily="34" charset="0"/>
              </a:rPr>
              <a:t>Ocurre cuando el cambio de estado de GASEOSO a LÍQUIDO se debe a un </a:t>
            </a:r>
            <a:r>
              <a:rPr lang="es-AR" sz="1400" b="1" dirty="0">
                <a:latin typeface="Arial" pitchFamily="34" charset="0"/>
                <a:cs typeface="Arial" pitchFamily="34" charset="0"/>
              </a:rPr>
              <a:t>aumento de presión.</a:t>
            </a:r>
          </a:p>
        </p:txBody>
      </p:sp>
      <p:sp>
        <p:nvSpPr>
          <p:cNvPr id="19" name="CuadroTexto 18">
            <a:extLst>
              <a:ext uri="{FF2B5EF4-FFF2-40B4-BE49-F238E27FC236}">
                <a16:creationId xmlns:a16="http://schemas.microsoft.com/office/drawing/2014/main" id="{CDC5B51B-087B-4250-8E4E-21A7CC786A4F}"/>
              </a:ext>
            </a:extLst>
          </p:cNvPr>
          <p:cNvSpPr txBox="1"/>
          <p:nvPr/>
        </p:nvSpPr>
        <p:spPr>
          <a:xfrm>
            <a:off x="1547664" y="4634552"/>
            <a:ext cx="3168352" cy="738664"/>
          </a:xfrm>
          <a:prstGeom prst="rect">
            <a:avLst/>
          </a:prstGeom>
          <a:noFill/>
        </p:spPr>
        <p:txBody>
          <a:bodyPr wrap="square" rtlCol="0">
            <a:spAutoFit/>
          </a:bodyPr>
          <a:lstStyle/>
          <a:p>
            <a:r>
              <a:rPr lang="es-AR" sz="1400" dirty="0">
                <a:latin typeface="Arial" pitchFamily="34" charset="0"/>
                <a:cs typeface="Arial" pitchFamily="34" charset="0"/>
              </a:rPr>
              <a:t>Ocurre cuando el cambio de estado de GASEOSO a LÍQUIDO se debe a una</a:t>
            </a:r>
            <a:r>
              <a:rPr lang="es-AR" sz="1400" b="1" dirty="0">
                <a:latin typeface="Arial" pitchFamily="34" charset="0"/>
                <a:cs typeface="Arial" pitchFamily="34" charset="0"/>
              </a:rPr>
              <a:t> disminución de temperatura.</a:t>
            </a:r>
          </a:p>
        </p:txBody>
      </p:sp>
      <p:pic>
        <p:nvPicPr>
          <p:cNvPr id="6146" name="Picture 2" descr="Solución a las condensaciones en viviendas particulares | Cantitec">
            <a:extLst>
              <a:ext uri="{FF2B5EF4-FFF2-40B4-BE49-F238E27FC236}">
                <a16:creationId xmlns:a16="http://schemas.microsoft.com/office/drawing/2014/main" id="{63C12ED3-78D1-43B4-B6F6-889C8604F6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5445224"/>
            <a:ext cx="1890275" cy="14194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48" name="Picture 4" descr="Botella de agua que obtiene dicho líquido del aire – Últimos ...">
            <a:extLst>
              <a:ext uri="{FF2B5EF4-FFF2-40B4-BE49-F238E27FC236}">
                <a16:creationId xmlns:a16="http://schemas.microsoft.com/office/drawing/2014/main" id="{79FBB755-F91A-401E-9F54-F48C9B83323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5426640"/>
            <a:ext cx="2337985" cy="14194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50" name="Picture 6" descr="Qué significa licuación - Definición, Qué es y Concepto">
            <a:extLst>
              <a:ext uri="{FF2B5EF4-FFF2-40B4-BE49-F238E27FC236}">
                <a16:creationId xmlns:a16="http://schemas.microsoft.com/office/drawing/2014/main" id="{87A07D62-B8B5-4AB2-BAC9-E52F307C57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91" y="5510262"/>
            <a:ext cx="930833" cy="127657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ambios de estado">
            <a:extLst>
              <a:ext uri="{FF2B5EF4-FFF2-40B4-BE49-F238E27FC236}">
                <a16:creationId xmlns:a16="http://schemas.microsoft.com/office/drawing/2014/main" id="{4228C390-EBBB-4C80-BB72-7CA25C7248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5450" y="5484644"/>
            <a:ext cx="1890275" cy="1302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49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hombreci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640" y="5845965"/>
            <a:ext cx="1196008" cy="8970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369" y="1196752"/>
            <a:ext cx="627697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287524" y="44624"/>
            <a:ext cx="8604448" cy="523220"/>
          </a:xfrm>
          <a:prstGeom prst="rect">
            <a:avLst/>
          </a:prstGeom>
          <a:noFill/>
        </p:spPr>
        <p:txBody>
          <a:bodyPr wrap="square" rtlCol="0">
            <a:spAutoFit/>
          </a:bodyPr>
          <a:lstStyle/>
          <a:p>
            <a:pPr algn="ctr"/>
            <a:r>
              <a:rPr lang="es-AR" sz="28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¿Qué es la TEMPERATURA de cambio de estado? </a:t>
            </a:r>
          </a:p>
        </p:txBody>
      </p:sp>
      <p:sp>
        <p:nvSpPr>
          <p:cNvPr id="5" name="4 Rectángulo"/>
          <p:cNvSpPr/>
          <p:nvPr/>
        </p:nvSpPr>
        <p:spPr>
          <a:xfrm>
            <a:off x="233264" y="260648"/>
            <a:ext cx="8712968" cy="923330"/>
          </a:xfrm>
          <a:prstGeom prst="rect">
            <a:avLst/>
          </a:prstGeom>
        </p:spPr>
        <p:txBody>
          <a:bodyPr wrap="square">
            <a:spAutoFit/>
          </a:bodyPr>
          <a:lstStyle/>
          <a:p>
            <a:pPr algn="ctr"/>
            <a:endParaRPr lang="es-AR" dirty="0">
              <a:latin typeface="Century Gothic" pitchFamily="34" charset="0"/>
            </a:endParaRPr>
          </a:p>
          <a:p>
            <a:pPr algn="ctr"/>
            <a:r>
              <a:rPr lang="es-AR" dirty="0">
                <a:latin typeface="Century Gothic" pitchFamily="34" charset="0"/>
              </a:rPr>
              <a:t>Es la </a:t>
            </a:r>
            <a:r>
              <a:rPr lang="es-AR" b="1" dirty="0">
                <a:latin typeface="Century Gothic" pitchFamily="34" charset="0"/>
              </a:rPr>
              <a:t>temperatura a la cual se produce el cambio de estado</a:t>
            </a:r>
            <a:r>
              <a:rPr lang="es-AR" dirty="0">
                <a:latin typeface="Century Gothic" pitchFamily="34" charset="0"/>
              </a:rPr>
              <a:t> y es </a:t>
            </a:r>
            <a:r>
              <a:rPr lang="es-AR" b="1" dirty="0">
                <a:latin typeface="Century Gothic" pitchFamily="34" charset="0"/>
              </a:rPr>
              <a:t>constante </a:t>
            </a:r>
            <a:r>
              <a:rPr lang="es-AR" dirty="0">
                <a:latin typeface="Century Gothic" pitchFamily="34" charset="0"/>
              </a:rPr>
              <a:t>durante el cambio de estado . </a:t>
            </a:r>
            <a:r>
              <a:rPr lang="es-AR" u="sng" dirty="0">
                <a:latin typeface="Century Gothic" pitchFamily="34" charset="0"/>
              </a:rPr>
              <a:t>Depende de la </a:t>
            </a:r>
            <a:r>
              <a:rPr lang="es-AR" b="1" u="sng" dirty="0">
                <a:latin typeface="Century Gothic" pitchFamily="34" charset="0"/>
              </a:rPr>
              <a:t>sustancia</a:t>
            </a:r>
            <a:r>
              <a:rPr lang="es-AR" u="sng" dirty="0">
                <a:latin typeface="Century Gothic" pitchFamily="34" charset="0"/>
              </a:rPr>
              <a:t> y de la </a:t>
            </a:r>
            <a:r>
              <a:rPr lang="es-AR" b="1" u="sng" dirty="0">
                <a:latin typeface="Century Gothic" pitchFamily="34" charset="0"/>
              </a:rPr>
              <a:t>presión. </a:t>
            </a:r>
          </a:p>
        </p:txBody>
      </p:sp>
      <p:sp>
        <p:nvSpPr>
          <p:cNvPr id="7" name="6 Rectángulo"/>
          <p:cNvSpPr/>
          <p:nvPr/>
        </p:nvSpPr>
        <p:spPr>
          <a:xfrm>
            <a:off x="2585640" y="1646535"/>
            <a:ext cx="79208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9" name="8 Conector recto de flecha"/>
          <p:cNvCxnSpPr/>
          <p:nvPr/>
        </p:nvCxnSpPr>
        <p:spPr>
          <a:xfrm>
            <a:off x="2981684" y="2222599"/>
            <a:ext cx="0" cy="1656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1505521" y="3968527"/>
            <a:ext cx="3042084" cy="1877437"/>
          </a:xfrm>
          <a:prstGeom prst="rect">
            <a:avLst/>
          </a:prstGeom>
          <a:noFill/>
        </p:spPr>
        <p:txBody>
          <a:bodyPr wrap="square" rtlCol="0">
            <a:spAutoFit/>
          </a:bodyPr>
          <a:lstStyle/>
          <a:p>
            <a:pPr algn="ctr"/>
            <a:r>
              <a:rPr lang="es-AR" sz="1600" b="1" u="sng" dirty="0">
                <a:solidFill>
                  <a:srgbClr val="FF0000"/>
                </a:solidFill>
                <a:latin typeface="Century Gothic" pitchFamily="34" charset="0"/>
              </a:rPr>
              <a:t>PUNTO DE FUSIÓN</a:t>
            </a:r>
          </a:p>
          <a:p>
            <a:pPr algn="ctr"/>
            <a:r>
              <a:rPr lang="es-AR" sz="1600" dirty="0">
                <a:latin typeface="Century Gothic" pitchFamily="34" charset="0"/>
              </a:rPr>
              <a:t>Es la temperatura a la cual un sólido se transforma en un líquido a una presión determinada</a:t>
            </a:r>
          </a:p>
          <a:p>
            <a:pPr algn="ctr"/>
            <a:r>
              <a:rPr lang="es-AR" sz="1600" dirty="0">
                <a:latin typeface="Century Gothic" pitchFamily="34" charset="0"/>
              </a:rPr>
              <a:t>Depende de la sustancia y de la presión</a:t>
            </a:r>
          </a:p>
        </p:txBody>
      </p:sp>
      <p:sp>
        <p:nvSpPr>
          <p:cNvPr id="13" name="12 CuadroTexto"/>
          <p:cNvSpPr txBox="1"/>
          <p:nvPr/>
        </p:nvSpPr>
        <p:spPr>
          <a:xfrm>
            <a:off x="4524385" y="3999835"/>
            <a:ext cx="3042084" cy="1877437"/>
          </a:xfrm>
          <a:prstGeom prst="rect">
            <a:avLst/>
          </a:prstGeom>
          <a:noFill/>
        </p:spPr>
        <p:txBody>
          <a:bodyPr wrap="square" rtlCol="0">
            <a:spAutoFit/>
          </a:bodyPr>
          <a:lstStyle/>
          <a:p>
            <a:pPr algn="ctr"/>
            <a:r>
              <a:rPr lang="es-AR" sz="1600" b="1" u="sng" dirty="0">
                <a:solidFill>
                  <a:srgbClr val="FF0000"/>
                </a:solidFill>
                <a:latin typeface="Century Gothic" pitchFamily="34" charset="0"/>
              </a:rPr>
              <a:t>PUNTO DE EBULLICIÓN</a:t>
            </a:r>
          </a:p>
          <a:p>
            <a:pPr algn="ctr"/>
            <a:r>
              <a:rPr lang="es-AR" sz="1600" dirty="0">
                <a:latin typeface="Century Gothic" pitchFamily="34" charset="0"/>
              </a:rPr>
              <a:t>Es la temperatura a la cual un líquido se transforma en un gas a una presión determinada</a:t>
            </a:r>
          </a:p>
          <a:p>
            <a:pPr algn="ctr"/>
            <a:r>
              <a:rPr lang="es-AR" sz="1600" dirty="0">
                <a:latin typeface="Century Gothic" pitchFamily="34" charset="0"/>
              </a:rPr>
              <a:t>Depende de la sustancia y de la presión</a:t>
            </a:r>
          </a:p>
        </p:txBody>
      </p:sp>
      <p:sp>
        <p:nvSpPr>
          <p:cNvPr id="14" name="13 Rectángulo"/>
          <p:cNvSpPr/>
          <p:nvPr/>
        </p:nvSpPr>
        <p:spPr>
          <a:xfrm>
            <a:off x="5325346" y="1648170"/>
            <a:ext cx="122073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5" name="14 Conector recto de flecha"/>
          <p:cNvCxnSpPr/>
          <p:nvPr/>
        </p:nvCxnSpPr>
        <p:spPr>
          <a:xfrm>
            <a:off x="5935712" y="2171106"/>
            <a:ext cx="0" cy="1656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10 Rectángulo redondeado"/>
          <p:cNvSpPr/>
          <p:nvPr/>
        </p:nvSpPr>
        <p:spPr>
          <a:xfrm>
            <a:off x="233264" y="5845964"/>
            <a:ext cx="8712968" cy="8954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CuadroTexto"/>
          <p:cNvSpPr txBox="1"/>
          <p:nvPr/>
        </p:nvSpPr>
        <p:spPr>
          <a:xfrm>
            <a:off x="1178347" y="6002080"/>
            <a:ext cx="7717935" cy="584775"/>
          </a:xfrm>
          <a:prstGeom prst="rect">
            <a:avLst/>
          </a:prstGeom>
          <a:noFill/>
        </p:spPr>
        <p:txBody>
          <a:bodyPr wrap="square" rtlCol="0">
            <a:spAutoFit/>
          </a:bodyPr>
          <a:lstStyle/>
          <a:p>
            <a:pPr algn="ctr"/>
            <a:r>
              <a:rPr lang="es-AR" sz="1600" dirty="0">
                <a:latin typeface="Century Gothic" pitchFamily="34" charset="0"/>
              </a:rPr>
              <a:t>Cuando el cambio de estado ocurre a una </a:t>
            </a:r>
            <a:r>
              <a:rPr lang="es-AR" sz="1600" b="1" dirty="0">
                <a:latin typeface="Century Gothic" pitchFamily="34" charset="0"/>
              </a:rPr>
              <a:t>presión igual a 1 atmósfera</a:t>
            </a:r>
            <a:r>
              <a:rPr lang="es-AR" sz="1600" dirty="0">
                <a:latin typeface="Century Gothic" pitchFamily="34" charset="0"/>
              </a:rPr>
              <a:t>, se denomina «</a:t>
            </a:r>
            <a:r>
              <a:rPr lang="es-AR" sz="1600" b="1" dirty="0">
                <a:latin typeface="Century Gothic" pitchFamily="34" charset="0"/>
              </a:rPr>
              <a:t>Punto de Fusión NORMAL</a:t>
            </a:r>
            <a:r>
              <a:rPr lang="es-AR" sz="1600" dirty="0">
                <a:latin typeface="Century Gothic" pitchFamily="34" charset="0"/>
              </a:rPr>
              <a:t>» o «</a:t>
            </a:r>
            <a:r>
              <a:rPr lang="es-AR" sz="1600" b="1" dirty="0">
                <a:latin typeface="Century Gothic" pitchFamily="34" charset="0"/>
              </a:rPr>
              <a:t>Punto de Ebullición NORMAL</a:t>
            </a:r>
            <a:r>
              <a:rPr lang="es-AR" sz="1600" dirty="0">
                <a:latin typeface="Century Gothic" pitchFamily="34" charset="0"/>
              </a:rPr>
              <a:t>».</a:t>
            </a:r>
          </a:p>
        </p:txBody>
      </p:sp>
      <p:sp>
        <p:nvSpPr>
          <p:cNvPr id="17" name="AutoShape 13" descr="Resultado de imagen para dato interesan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424628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descr="Resultado de imagen para ebullición ejempl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540" y="1692333"/>
            <a:ext cx="3199033" cy="17984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7" descr="Resultado de imagen para dato interesan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75" y="295518"/>
            <a:ext cx="1729299" cy="1288659"/>
          </a:xfrm>
          <a:prstGeom prst="rect">
            <a:avLst/>
          </a:prstGeom>
          <a:noFill/>
          <a:extLst>
            <a:ext uri="{909E8E84-426E-40DD-AFC4-6F175D3DCCD1}">
              <a14:hiddenFill xmlns:a14="http://schemas.microsoft.com/office/drawing/2010/main">
                <a:solidFill>
                  <a:srgbClr val="FFFFFF"/>
                </a:solidFill>
              </a14:hiddenFill>
            </a:ext>
          </a:extLst>
        </p:spPr>
      </p:pic>
      <p:sp>
        <p:nvSpPr>
          <p:cNvPr id="7" name="6 Llamada rectangular redondeada"/>
          <p:cNvSpPr/>
          <p:nvPr/>
        </p:nvSpPr>
        <p:spPr>
          <a:xfrm>
            <a:off x="382540" y="282105"/>
            <a:ext cx="3108595" cy="6171231"/>
          </a:xfrm>
          <a:prstGeom prst="wedgeRoundRectCallout">
            <a:avLst>
              <a:gd name="adj1" fmla="val -60744"/>
              <a:gd name="adj2" fmla="val -698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CuadroTexto"/>
          <p:cNvSpPr txBox="1"/>
          <p:nvPr/>
        </p:nvSpPr>
        <p:spPr>
          <a:xfrm>
            <a:off x="667823" y="3513552"/>
            <a:ext cx="2394012" cy="707886"/>
          </a:xfrm>
          <a:prstGeom prst="rect">
            <a:avLst/>
          </a:prstGeom>
          <a:noFill/>
        </p:spPr>
        <p:txBody>
          <a:bodyPr wrap="square" rtlCol="0">
            <a:spAutoFit/>
          </a:bodyPr>
          <a:lstStyle/>
          <a:p>
            <a:pPr algn="ctr"/>
            <a:r>
              <a:rPr lang="es-AR" sz="2000" b="1" dirty="0">
                <a:solidFill>
                  <a:schemeClr val="tx2"/>
                </a:solidFill>
                <a:latin typeface="Century Gothic" pitchFamily="34" charset="0"/>
              </a:rPr>
              <a:t>¿A qué se deben estas diferencias?</a:t>
            </a:r>
          </a:p>
        </p:txBody>
      </p:sp>
      <p:grpSp>
        <p:nvGrpSpPr>
          <p:cNvPr id="18" name="17 Grupo"/>
          <p:cNvGrpSpPr/>
          <p:nvPr/>
        </p:nvGrpSpPr>
        <p:grpSpPr>
          <a:xfrm>
            <a:off x="3851920" y="1699121"/>
            <a:ext cx="4896036" cy="3528392"/>
            <a:chOff x="3995936" y="1988840"/>
            <a:chExt cx="4896036" cy="3528392"/>
          </a:xfrm>
        </p:grpSpPr>
        <p:graphicFrame>
          <p:nvGraphicFramePr>
            <p:cNvPr id="4" name="1 Gráfico"/>
            <p:cNvGraphicFramePr>
              <a:graphicFrameLocks/>
            </p:cNvGraphicFramePr>
            <p:nvPr>
              <p:extLst>
                <p:ext uri="{D42A27DB-BD31-4B8C-83A1-F6EECF244321}">
                  <p14:modId xmlns:p14="http://schemas.microsoft.com/office/powerpoint/2010/main" val="1421091513"/>
                </p:ext>
              </p:extLst>
            </p:nvPr>
          </p:nvGraphicFramePr>
          <p:xfrm>
            <a:off x="3995936" y="2647386"/>
            <a:ext cx="4752528" cy="2869846"/>
          </p:xfrm>
          <a:graphic>
            <a:graphicData uri="http://schemas.openxmlformats.org/drawingml/2006/chart">
              <c:chart xmlns:c="http://schemas.openxmlformats.org/drawingml/2006/chart" xmlns:r="http://schemas.openxmlformats.org/officeDocument/2006/relationships" r:id="rId4"/>
            </a:graphicData>
          </a:graphic>
        </p:graphicFrame>
        <p:sp>
          <p:nvSpPr>
            <p:cNvPr id="10" name="9 Rectángulo"/>
            <p:cNvSpPr/>
            <p:nvPr/>
          </p:nvSpPr>
          <p:spPr>
            <a:xfrm>
              <a:off x="4319972" y="1988840"/>
              <a:ext cx="4572000" cy="646331"/>
            </a:xfrm>
            <a:prstGeom prst="rect">
              <a:avLst/>
            </a:prstGeom>
          </p:spPr>
          <p:txBody>
            <a:bodyPr>
              <a:spAutoFit/>
            </a:bodyPr>
            <a:lstStyle/>
            <a:p>
              <a:pPr algn="ctr"/>
              <a:r>
                <a:rPr lang="es-AR"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Variación del punto de ebullición del agua con la presión</a:t>
              </a:r>
            </a:p>
          </p:txBody>
        </p:sp>
        <p:cxnSp>
          <p:nvCxnSpPr>
            <p:cNvPr id="13" name="12 Conector recto"/>
            <p:cNvCxnSpPr/>
            <p:nvPr/>
          </p:nvCxnSpPr>
          <p:spPr>
            <a:xfrm>
              <a:off x="4589748" y="3140968"/>
              <a:ext cx="2430524"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a:off x="7092280" y="3215932"/>
              <a:ext cx="0" cy="149858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pic>
        <p:nvPicPr>
          <p:cNvPr id="2050" name="Picture 2" descr="Resultado de imagen para punto de ebullicion del agua segun la altura"/>
          <p:cNvPicPr>
            <a:picLocks noChangeAspect="1" noChangeArrowheads="1"/>
          </p:cNvPicPr>
          <p:nvPr/>
        </p:nvPicPr>
        <p:blipFill rotWithShape="1">
          <a:blip r:embed="rId5">
            <a:extLst>
              <a:ext uri="{28A0092B-C50C-407E-A947-70E740481C1C}">
                <a14:useLocalDpi xmlns:a14="http://schemas.microsoft.com/office/drawing/2010/main" val="0"/>
              </a:ext>
            </a:extLst>
          </a:blip>
          <a:srcRect r="35318"/>
          <a:stretch/>
        </p:blipFill>
        <p:spPr bwMode="auto">
          <a:xfrm>
            <a:off x="591943" y="4221438"/>
            <a:ext cx="2683913" cy="20747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46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a:extLst>
              <a:ext uri="{FF2B5EF4-FFF2-40B4-BE49-F238E27FC236}">
                <a16:creationId xmlns:a16="http://schemas.microsoft.com/office/drawing/2014/main" id="{CD244FD8-9D47-45AD-9B12-4ADF5AC48A25}"/>
              </a:ext>
            </a:extLst>
          </p:cNvPr>
          <p:cNvSpPr txBox="1"/>
          <p:nvPr/>
        </p:nvSpPr>
        <p:spPr>
          <a:xfrm>
            <a:off x="238913" y="116632"/>
            <a:ext cx="8299928" cy="461665"/>
          </a:xfrm>
          <a:prstGeom prst="rect">
            <a:avLst/>
          </a:prstGeom>
          <a:noFill/>
        </p:spPr>
        <p:txBody>
          <a:bodyPr wrap="square" rtlCol="0">
            <a:spAutoFit/>
          </a:bodyPr>
          <a:lstStyle/>
          <a:p>
            <a:r>
              <a:rPr lang="es-AR" sz="24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UN POCO DE EJERCICIOS…</a:t>
            </a:r>
          </a:p>
        </p:txBody>
      </p:sp>
      <p:sp>
        <p:nvSpPr>
          <p:cNvPr id="7" name="CuadroTexto 6">
            <a:extLst>
              <a:ext uri="{FF2B5EF4-FFF2-40B4-BE49-F238E27FC236}">
                <a16:creationId xmlns:a16="http://schemas.microsoft.com/office/drawing/2014/main" id="{467F72A4-0D2B-446A-8D33-B86F9CA1B9E8}"/>
              </a:ext>
            </a:extLst>
          </p:cNvPr>
          <p:cNvSpPr txBox="1"/>
          <p:nvPr/>
        </p:nvSpPr>
        <p:spPr>
          <a:xfrm>
            <a:off x="179512" y="908720"/>
            <a:ext cx="8653567" cy="1631216"/>
          </a:xfrm>
          <a:prstGeom prst="rect">
            <a:avLst/>
          </a:prstGeom>
          <a:noFill/>
        </p:spPr>
        <p:txBody>
          <a:bodyPr wrap="square" rtlCol="0">
            <a:spAutoFit/>
          </a:bodyPr>
          <a:lstStyle/>
          <a:p>
            <a:r>
              <a:rPr lang="es-AR" sz="1600" b="1" dirty="0">
                <a:latin typeface="Century Gothic" panose="020B0502020202020204" pitchFamily="34" charset="0"/>
              </a:rPr>
              <a:t>EJERCICIO 1</a:t>
            </a:r>
            <a:endParaRPr lang="es-AR" altLang="es-AR" sz="1600" dirty="0">
              <a:latin typeface="Century Gothic" panose="020B0502020202020204" pitchFamily="34" charset="0"/>
            </a:endParaRPr>
          </a:p>
          <a:p>
            <a:pPr lvl="0" eaLnBrk="0" fontAlgn="t" hangingPunct="0">
              <a:spcBef>
                <a:spcPct val="0"/>
              </a:spcBef>
              <a:spcAft>
                <a:spcPct val="0"/>
              </a:spcAft>
            </a:pPr>
            <a:r>
              <a:rPr lang="es-ES" sz="1600" dirty="0"/>
              <a:t>El </a:t>
            </a:r>
            <a:r>
              <a:rPr lang="es-ES" sz="1600" dirty="0">
                <a:latin typeface="Century Gothic" panose="020B0502020202020204" pitchFamily="34" charset="0"/>
              </a:rPr>
              <a:t>etanol, conocido como alcohol etílico, es una sustancia que a 1 atm ebulle a 78,4 °C y funde a -114°C. ¿A cuál/es temperatura/s se encontrará el etanol en estado sólido a 1 atm?</a:t>
            </a:r>
          </a:p>
          <a:p>
            <a:pPr marL="342900" lvl="0" indent="-342900" eaLnBrk="0" fontAlgn="t" hangingPunct="0">
              <a:spcBef>
                <a:spcPct val="0"/>
              </a:spcBef>
              <a:spcAft>
                <a:spcPct val="0"/>
              </a:spcAft>
              <a:buAutoNum type="alphaLcParenR"/>
            </a:pPr>
            <a:r>
              <a:rPr lang="es-ES" sz="1600" dirty="0">
                <a:latin typeface="Century Gothic" panose="020B0502020202020204" pitchFamily="34" charset="0"/>
              </a:rPr>
              <a:t>-80°C       b) 80°C      c) -130°C     d) -100°C  e) ninguna es correcta</a:t>
            </a:r>
          </a:p>
          <a:p>
            <a:pPr lvl="0" eaLnBrk="0" fontAlgn="t" hangingPunct="0">
              <a:spcBef>
                <a:spcPct val="0"/>
              </a:spcBef>
              <a:spcAft>
                <a:spcPct val="0"/>
              </a:spcAft>
            </a:pPr>
            <a:r>
              <a:rPr lang="es-ES" sz="1600" dirty="0">
                <a:latin typeface="Century Gothic" panose="020B0502020202020204" pitchFamily="34" charset="0"/>
              </a:rPr>
              <a:t> </a:t>
            </a:r>
            <a:endParaRPr lang="es-AR" altLang="es-AR" sz="1600" dirty="0">
              <a:latin typeface="Century Gothic" panose="020B0502020202020204" pitchFamily="34" charset="0"/>
            </a:endParaRPr>
          </a:p>
        </p:txBody>
      </p:sp>
      <p:pic>
        <p:nvPicPr>
          <p:cNvPr id="9218" name="Picture 2" descr="Ejercicios sencillos para entrenar tu mente cada día y ser más ...">
            <a:extLst>
              <a:ext uri="{FF2B5EF4-FFF2-40B4-BE49-F238E27FC236}">
                <a16:creationId xmlns:a16="http://schemas.microsoft.com/office/drawing/2014/main" id="{D21B68C9-4FB2-44D4-B983-9C16BB760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9" y="116632"/>
            <a:ext cx="1872208" cy="11521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3" name="4 CuadroTexto">
            <a:extLst>
              <a:ext uri="{FF2B5EF4-FFF2-40B4-BE49-F238E27FC236}">
                <a16:creationId xmlns:a16="http://schemas.microsoft.com/office/drawing/2014/main" id="{0B9BF984-314A-429B-9769-E188B3FA9C24}"/>
              </a:ext>
            </a:extLst>
          </p:cNvPr>
          <p:cNvSpPr txBox="1"/>
          <p:nvPr/>
        </p:nvSpPr>
        <p:spPr>
          <a:xfrm>
            <a:off x="422036" y="2420888"/>
            <a:ext cx="8299928" cy="461665"/>
          </a:xfrm>
          <a:prstGeom prst="rect">
            <a:avLst/>
          </a:prstGeom>
          <a:noFill/>
        </p:spPr>
        <p:txBody>
          <a:bodyPr wrap="square" rtlCol="0">
            <a:spAutoFit/>
          </a:bodyPr>
          <a:lstStyle/>
          <a:p>
            <a:pPr algn="ctr"/>
            <a:r>
              <a:rPr lang="es-AR" sz="24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¿CÓMO LO RESOLVEMOS?</a:t>
            </a:r>
          </a:p>
        </p:txBody>
      </p:sp>
      <p:sp>
        <p:nvSpPr>
          <p:cNvPr id="14" name="CuadroTexto 13">
            <a:extLst>
              <a:ext uri="{FF2B5EF4-FFF2-40B4-BE49-F238E27FC236}">
                <a16:creationId xmlns:a16="http://schemas.microsoft.com/office/drawing/2014/main" id="{B01263C2-9A89-4EB6-A0BD-236893748104}"/>
              </a:ext>
            </a:extLst>
          </p:cNvPr>
          <p:cNvSpPr txBox="1"/>
          <p:nvPr/>
        </p:nvSpPr>
        <p:spPr>
          <a:xfrm>
            <a:off x="179512" y="2955136"/>
            <a:ext cx="8536844" cy="3046988"/>
          </a:xfrm>
          <a:prstGeom prst="rect">
            <a:avLst/>
          </a:prstGeom>
          <a:noFill/>
        </p:spPr>
        <p:txBody>
          <a:bodyPr wrap="square" rtlCol="0">
            <a:spAutoFit/>
          </a:bodyPr>
          <a:lstStyle/>
          <a:p>
            <a:pPr algn="just"/>
            <a:r>
              <a:rPr lang="es-AR" sz="1600" b="1" dirty="0">
                <a:latin typeface="Century Gothic" panose="020B0502020202020204" pitchFamily="34" charset="0"/>
              </a:rPr>
              <a:t>Primero debemos identificar los datos que nos brinda el problema:</a:t>
            </a:r>
          </a:p>
          <a:p>
            <a:pPr algn="just"/>
            <a:r>
              <a:rPr lang="es-ES" sz="1600" dirty="0">
                <a:latin typeface="Century Gothic" panose="020B0502020202020204" pitchFamily="34" charset="0"/>
              </a:rPr>
              <a:t>DATO 1: “</a:t>
            </a:r>
            <a:r>
              <a:rPr lang="es-ES" sz="1600" i="1" dirty="0">
                <a:latin typeface="Century Gothic" panose="020B0502020202020204" pitchFamily="34" charset="0"/>
              </a:rPr>
              <a:t>a 1 atm ebulle a 78,4 °C</a:t>
            </a:r>
            <a:r>
              <a:rPr lang="es-ES" sz="1600" dirty="0">
                <a:latin typeface="Century Gothic" panose="020B0502020202020204" pitchFamily="34" charset="0"/>
              </a:rPr>
              <a:t>“ → el etanol tiene un punto de ebullición de 78,4°C, es decir, la temperatura a la cual pasa de líquido a gaseoso.</a:t>
            </a:r>
          </a:p>
          <a:p>
            <a:pPr algn="just"/>
            <a:r>
              <a:rPr lang="es-ES" sz="1600" dirty="0">
                <a:latin typeface="Century Gothic" panose="020B0502020202020204" pitchFamily="34" charset="0"/>
              </a:rPr>
              <a:t>DATO 2: “</a:t>
            </a:r>
            <a:r>
              <a:rPr lang="es-ES" sz="1600" i="1" dirty="0">
                <a:latin typeface="Century Gothic" panose="020B0502020202020204" pitchFamily="34" charset="0"/>
              </a:rPr>
              <a:t>a 1 atm funde a -114 °C</a:t>
            </a:r>
            <a:r>
              <a:rPr lang="es-ES" sz="1600" dirty="0">
                <a:latin typeface="Century Gothic" panose="020B0502020202020204" pitchFamily="34" charset="0"/>
              </a:rPr>
              <a:t>“ → el etanol tiene un punto de fusión de -114°C, es decir, la temperatura a la cual pasa de sólido a líquido.</a:t>
            </a:r>
          </a:p>
          <a:p>
            <a:pPr algn="just"/>
            <a:endParaRPr lang="es-ES" sz="1600" dirty="0">
              <a:latin typeface="Century Gothic" panose="020B0502020202020204" pitchFamily="34" charset="0"/>
            </a:endParaRPr>
          </a:p>
          <a:p>
            <a:pPr algn="just"/>
            <a:r>
              <a:rPr lang="es-ES" sz="1600" b="1" dirty="0">
                <a:latin typeface="Century Gothic" panose="020B0502020202020204" pitchFamily="34" charset="0"/>
              </a:rPr>
              <a:t>Segundo, nos conviene ubicar en una recta numérica los datos de las temperaturas y los estados de agregación:</a:t>
            </a:r>
          </a:p>
          <a:p>
            <a:pPr algn="just"/>
            <a:endParaRPr lang="es-ES" sz="1600" dirty="0">
              <a:latin typeface="Century Gothic" panose="020B0502020202020204" pitchFamily="34" charset="0"/>
            </a:endParaRPr>
          </a:p>
          <a:p>
            <a:pPr algn="just"/>
            <a:endParaRPr lang="es-ES" sz="1600" dirty="0">
              <a:latin typeface="Century Gothic" panose="020B0502020202020204" pitchFamily="34" charset="0"/>
            </a:endParaRPr>
          </a:p>
          <a:p>
            <a:pPr algn="just"/>
            <a:endParaRPr lang="es-ES" sz="1600" dirty="0">
              <a:latin typeface="Century Gothic" panose="020B0502020202020204" pitchFamily="34" charset="0"/>
            </a:endParaRPr>
          </a:p>
          <a:p>
            <a:pPr lvl="0" algn="just" eaLnBrk="0" fontAlgn="t" hangingPunct="0">
              <a:spcBef>
                <a:spcPct val="0"/>
              </a:spcBef>
              <a:spcAft>
                <a:spcPct val="0"/>
              </a:spcAft>
            </a:pPr>
            <a:r>
              <a:rPr lang="es-ES" sz="1600" dirty="0">
                <a:latin typeface="Century Gothic" panose="020B0502020202020204" pitchFamily="34" charset="0"/>
              </a:rPr>
              <a:t> </a:t>
            </a:r>
            <a:endParaRPr lang="es-AR" altLang="es-AR" sz="1600" dirty="0">
              <a:latin typeface="Century Gothic" panose="020B0502020202020204" pitchFamily="34" charset="0"/>
            </a:endParaRPr>
          </a:p>
        </p:txBody>
      </p:sp>
      <p:cxnSp>
        <p:nvCxnSpPr>
          <p:cNvPr id="16" name="Conector recto 15">
            <a:extLst>
              <a:ext uri="{FF2B5EF4-FFF2-40B4-BE49-F238E27FC236}">
                <a16:creationId xmlns:a16="http://schemas.microsoft.com/office/drawing/2014/main" id="{2A0A5F74-B87F-48CC-A485-11F54F2665CA}"/>
              </a:ext>
            </a:extLst>
          </p:cNvPr>
          <p:cNvCxnSpPr/>
          <p:nvPr/>
        </p:nvCxnSpPr>
        <p:spPr>
          <a:xfrm>
            <a:off x="2483771" y="5795972"/>
            <a:ext cx="439248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8F77CECD-D433-4B36-8BF1-2DFA53544E24}"/>
              </a:ext>
            </a:extLst>
          </p:cNvPr>
          <p:cNvCxnSpPr/>
          <p:nvPr/>
        </p:nvCxnSpPr>
        <p:spPr>
          <a:xfrm>
            <a:off x="3491883" y="5579948"/>
            <a:ext cx="0" cy="36004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F14F3B62-F5BA-4A89-B0BD-4047E2605F34}"/>
              </a:ext>
            </a:extLst>
          </p:cNvPr>
          <p:cNvSpPr txBox="1"/>
          <p:nvPr/>
        </p:nvSpPr>
        <p:spPr>
          <a:xfrm>
            <a:off x="3071180" y="5939988"/>
            <a:ext cx="859531" cy="338554"/>
          </a:xfrm>
          <a:prstGeom prst="rect">
            <a:avLst/>
          </a:prstGeom>
          <a:noFill/>
        </p:spPr>
        <p:txBody>
          <a:bodyPr wrap="none" rtlCol="0">
            <a:spAutoFit/>
          </a:bodyPr>
          <a:lstStyle/>
          <a:p>
            <a:r>
              <a:rPr lang="es-AR" sz="1600" b="1" dirty="0">
                <a:latin typeface="Century Gothic" panose="020B0502020202020204" pitchFamily="34" charset="0"/>
              </a:rPr>
              <a:t>-114°C</a:t>
            </a:r>
          </a:p>
        </p:txBody>
      </p:sp>
      <p:cxnSp>
        <p:nvCxnSpPr>
          <p:cNvPr id="23" name="Conector recto 22">
            <a:extLst>
              <a:ext uri="{FF2B5EF4-FFF2-40B4-BE49-F238E27FC236}">
                <a16:creationId xmlns:a16="http://schemas.microsoft.com/office/drawing/2014/main" id="{09BDB4BE-BE98-4689-AF95-2A71663144E7}"/>
              </a:ext>
            </a:extLst>
          </p:cNvPr>
          <p:cNvCxnSpPr/>
          <p:nvPr/>
        </p:nvCxnSpPr>
        <p:spPr>
          <a:xfrm>
            <a:off x="5589362" y="5579948"/>
            <a:ext cx="0" cy="36004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8A6AAC54-51C3-4049-AD33-00B817BE4362}"/>
              </a:ext>
            </a:extLst>
          </p:cNvPr>
          <p:cNvSpPr txBox="1"/>
          <p:nvPr/>
        </p:nvSpPr>
        <p:spPr>
          <a:xfrm>
            <a:off x="5253491" y="5939988"/>
            <a:ext cx="830677" cy="338554"/>
          </a:xfrm>
          <a:prstGeom prst="rect">
            <a:avLst/>
          </a:prstGeom>
          <a:noFill/>
        </p:spPr>
        <p:txBody>
          <a:bodyPr wrap="none" rtlCol="0">
            <a:spAutoFit/>
          </a:bodyPr>
          <a:lstStyle/>
          <a:p>
            <a:r>
              <a:rPr lang="es-AR" sz="1600" b="1" dirty="0">
                <a:latin typeface="Century Gothic" panose="020B0502020202020204" pitchFamily="34" charset="0"/>
              </a:rPr>
              <a:t>78,4°C</a:t>
            </a:r>
          </a:p>
        </p:txBody>
      </p:sp>
      <p:sp>
        <p:nvSpPr>
          <p:cNvPr id="20" name="Flecha: a la izquierda y derecha 19">
            <a:extLst>
              <a:ext uri="{FF2B5EF4-FFF2-40B4-BE49-F238E27FC236}">
                <a16:creationId xmlns:a16="http://schemas.microsoft.com/office/drawing/2014/main" id="{80E109F2-CD52-4118-A1E3-7CDF4627D5F0}"/>
              </a:ext>
            </a:extLst>
          </p:cNvPr>
          <p:cNvSpPr/>
          <p:nvPr/>
        </p:nvSpPr>
        <p:spPr>
          <a:xfrm>
            <a:off x="3635899" y="5219908"/>
            <a:ext cx="1872208" cy="36004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a:solidFill>
                  <a:schemeClr val="tx1"/>
                </a:solidFill>
              </a:rPr>
              <a:t>LÍQUIDO</a:t>
            </a:r>
          </a:p>
        </p:txBody>
      </p:sp>
      <p:sp>
        <p:nvSpPr>
          <p:cNvPr id="26" name="Flecha: a la izquierda y derecha 25">
            <a:extLst>
              <a:ext uri="{FF2B5EF4-FFF2-40B4-BE49-F238E27FC236}">
                <a16:creationId xmlns:a16="http://schemas.microsoft.com/office/drawing/2014/main" id="{B14D7C7E-3C23-40AF-A37D-C557DFE857BD}"/>
              </a:ext>
            </a:extLst>
          </p:cNvPr>
          <p:cNvSpPr/>
          <p:nvPr/>
        </p:nvSpPr>
        <p:spPr>
          <a:xfrm>
            <a:off x="5701725" y="5219908"/>
            <a:ext cx="1318547" cy="360040"/>
          </a:xfrm>
          <a:prstGeom prst="lef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a:solidFill>
                  <a:schemeClr val="tx1"/>
                </a:solidFill>
              </a:rPr>
              <a:t>GASEOSO</a:t>
            </a:r>
          </a:p>
        </p:txBody>
      </p:sp>
      <p:sp>
        <p:nvSpPr>
          <p:cNvPr id="27" name="Flecha: a la izquierda y derecha 26">
            <a:extLst>
              <a:ext uri="{FF2B5EF4-FFF2-40B4-BE49-F238E27FC236}">
                <a16:creationId xmlns:a16="http://schemas.microsoft.com/office/drawing/2014/main" id="{1DB7FD40-8461-4714-AC5A-5CB8B0131B88}"/>
              </a:ext>
            </a:extLst>
          </p:cNvPr>
          <p:cNvSpPr/>
          <p:nvPr/>
        </p:nvSpPr>
        <p:spPr>
          <a:xfrm>
            <a:off x="2060974" y="5219908"/>
            <a:ext cx="1318547" cy="360040"/>
          </a:xfrm>
          <a:prstGeom prst="lef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a:solidFill>
                  <a:schemeClr val="tx1"/>
                </a:solidFill>
              </a:rPr>
              <a:t>SÓLIDO</a:t>
            </a:r>
          </a:p>
        </p:txBody>
      </p:sp>
    </p:spTree>
    <p:extLst>
      <p:ext uri="{BB962C8B-B14F-4D97-AF65-F5344CB8AC3E}">
        <p14:creationId xmlns:p14="http://schemas.microsoft.com/office/powerpoint/2010/main" val="127420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184BC2A-906C-4A4C-A8E1-B3E421C6F695}"/>
              </a:ext>
            </a:extLst>
          </p:cNvPr>
          <p:cNvSpPr txBox="1"/>
          <p:nvPr/>
        </p:nvSpPr>
        <p:spPr>
          <a:xfrm>
            <a:off x="179512" y="26915"/>
            <a:ext cx="8536844" cy="2062103"/>
          </a:xfrm>
          <a:prstGeom prst="rect">
            <a:avLst/>
          </a:prstGeom>
          <a:noFill/>
        </p:spPr>
        <p:txBody>
          <a:bodyPr wrap="square" rtlCol="0">
            <a:spAutoFit/>
          </a:bodyPr>
          <a:lstStyle/>
          <a:p>
            <a:pPr algn="just"/>
            <a:endParaRPr lang="es-ES" sz="1600" dirty="0">
              <a:latin typeface="Century Gothic" panose="020B0502020202020204" pitchFamily="34" charset="0"/>
            </a:endParaRPr>
          </a:p>
          <a:p>
            <a:pPr algn="just"/>
            <a:r>
              <a:rPr lang="es-ES" sz="1600" b="1" dirty="0">
                <a:latin typeface="Century Gothic" panose="020B0502020202020204" pitchFamily="34" charset="0"/>
              </a:rPr>
              <a:t>Tercero, ubicamos las temperaturas de las respuesta posibles: </a:t>
            </a:r>
          </a:p>
          <a:p>
            <a:pPr algn="just"/>
            <a:r>
              <a:rPr lang="es-ES" sz="1600" dirty="0">
                <a:latin typeface="Century Gothic" panose="020B0502020202020204" pitchFamily="34" charset="0"/>
              </a:rPr>
              <a:t>a) -80°C       b) 80°C      c) -130°C     d) -100°C  e) ninguna es correcta</a:t>
            </a:r>
          </a:p>
          <a:p>
            <a:pPr algn="just"/>
            <a:endParaRPr lang="es-ES" sz="1600" b="1" dirty="0">
              <a:latin typeface="Century Gothic" panose="020B0502020202020204" pitchFamily="34" charset="0"/>
            </a:endParaRPr>
          </a:p>
          <a:p>
            <a:pPr algn="just"/>
            <a:endParaRPr lang="es-ES" sz="1600" dirty="0">
              <a:latin typeface="Century Gothic" panose="020B0502020202020204" pitchFamily="34" charset="0"/>
            </a:endParaRPr>
          </a:p>
          <a:p>
            <a:pPr algn="just"/>
            <a:endParaRPr lang="es-ES" sz="1600" dirty="0">
              <a:latin typeface="Century Gothic" panose="020B0502020202020204" pitchFamily="34" charset="0"/>
            </a:endParaRPr>
          </a:p>
          <a:p>
            <a:pPr algn="just"/>
            <a:endParaRPr lang="es-ES" sz="1600" dirty="0">
              <a:latin typeface="Century Gothic" panose="020B0502020202020204" pitchFamily="34" charset="0"/>
            </a:endParaRPr>
          </a:p>
          <a:p>
            <a:pPr lvl="0" algn="just" eaLnBrk="0" fontAlgn="t" hangingPunct="0">
              <a:spcBef>
                <a:spcPct val="0"/>
              </a:spcBef>
              <a:spcAft>
                <a:spcPct val="0"/>
              </a:spcAft>
            </a:pPr>
            <a:r>
              <a:rPr lang="es-ES" sz="1600" dirty="0">
                <a:latin typeface="Century Gothic" panose="020B0502020202020204" pitchFamily="34" charset="0"/>
              </a:rPr>
              <a:t> </a:t>
            </a:r>
            <a:endParaRPr lang="es-AR" altLang="es-AR" sz="1600" dirty="0">
              <a:latin typeface="Century Gothic" panose="020B0502020202020204" pitchFamily="34" charset="0"/>
            </a:endParaRPr>
          </a:p>
        </p:txBody>
      </p:sp>
      <p:cxnSp>
        <p:nvCxnSpPr>
          <p:cNvPr id="6" name="Conector recto 5">
            <a:extLst>
              <a:ext uri="{FF2B5EF4-FFF2-40B4-BE49-F238E27FC236}">
                <a16:creationId xmlns:a16="http://schemas.microsoft.com/office/drawing/2014/main" id="{71BB9697-CCA0-48C4-98A7-98A1BF9FF382}"/>
              </a:ext>
            </a:extLst>
          </p:cNvPr>
          <p:cNvCxnSpPr/>
          <p:nvPr/>
        </p:nvCxnSpPr>
        <p:spPr>
          <a:xfrm>
            <a:off x="2483771" y="1844824"/>
            <a:ext cx="439248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CCACED41-CFD9-4FB6-90E7-52616F3E28D4}"/>
              </a:ext>
            </a:extLst>
          </p:cNvPr>
          <p:cNvCxnSpPr/>
          <p:nvPr/>
        </p:nvCxnSpPr>
        <p:spPr>
          <a:xfrm>
            <a:off x="3491883" y="1628800"/>
            <a:ext cx="0" cy="36004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71FD1852-A3E6-4B72-A2C5-2ECCCEBD75F9}"/>
              </a:ext>
            </a:extLst>
          </p:cNvPr>
          <p:cNvSpPr txBox="1"/>
          <p:nvPr/>
        </p:nvSpPr>
        <p:spPr>
          <a:xfrm>
            <a:off x="2987827" y="1988840"/>
            <a:ext cx="859531" cy="338554"/>
          </a:xfrm>
          <a:prstGeom prst="rect">
            <a:avLst/>
          </a:prstGeom>
          <a:noFill/>
        </p:spPr>
        <p:txBody>
          <a:bodyPr wrap="none" rtlCol="0">
            <a:spAutoFit/>
          </a:bodyPr>
          <a:lstStyle/>
          <a:p>
            <a:r>
              <a:rPr lang="es-AR" sz="1600" b="1" dirty="0">
                <a:latin typeface="Century Gothic" panose="020B0502020202020204" pitchFamily="34" charset="0"/>
              </a:rPr>
              <a:t>-114°C</a:t>
            </a:r>
          </a:p>
        </p:txBody>
      </p:sp>
      <p:cxnSp>
        <p:nvCxnSpPr>
          <p:cNvPr id="9" name="Conector recto 8">
            <a:extLst>
              <a:ext uri="{FF2B5EF4-FFF2-40B4-BE49-F238E27FC236}">
                <a16:creationId xmlns:a16="http://schemas.microsoft.com/office/drawing/2014/main" id="{2CBD8BF6-A72F-4636-B1B9-EABFD10FAABC}"/>
              </a:ext>
            </a:extLst>
          </p:cNvPr>
          <p:cNvCxnSpPr/>
          <p:nvPr/>
        </p:nvCxnSpPr>
        <p:spPr>
          <a:xfrm>
            <a:off x="5589362" y="1628800"/>
            <a:ext cx="0" cy="36004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F97D276F-5E84-4994-AF84-C46F9CA20529}"/>
              </a:ext>
            </a:extLst>
          </p:cNvPr>
          <p:cNvSpPr txBox="1"/>
          <p:nvPr/>
        </p:nvSpPr>
        <p:spPr>
          <a:xfrm>
            <a:off x="5170138" y="1988840"/>
            <a:ext cx="830677" cy="338554"/>
          </a:xfrm>
          <a:prstGeom prst="rect">
            <a:avLst/>
          </a:prstGeom>
          <a:noFill/>
        </p:spPr>
        <p:txBody>
          <a:bodyPr wrap="none" rtlCol="0">
            <a:spAutoFit/>
          </a:bodyPr>
          <a:lstStyle/>
          <a:p>
            <a:r>
              <a:rPr lang="es-AR" sz="1600" b="1" dirty="0">
                <a:latin typeface="Century Gothic" panose="020B0502020202020204" pitchFamily="34" charset="0"/>
              </a:rPr>
              <a:t>78,4°C</a:t>
            </a:r>
          </a:p>
        </p:txBody>
      </p:sp>
      <p:sp>
        <p:nvSpPr>
          <p:cNvPr id="11" name="Flecha: a la izquierda y derecha 10">
            <a:extLst>
              <a:ext uri="{FF2B5EF4-FFF2-40B4-BE49-F238E27FC236}">
                <a16:creationId xmlns:a16="http://schemas.microsoft.com/office/drawing/2014/main" id="{A2416E0D-5653-4E7C-8D75-52C67BBD063C}"/>
              </a:ext>
            </a:extLst>
          </p:cNvPr>
          <p:cNvSpPr/>
          <p:nvPr/>
        </p:nvSpPr>
        <p:spPr>
          <a:xfrm>
            <a:off x="3635899" y="1268760"/>
            <a:ext cx="1872208" cy="36004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a:solidFill>
                  <a:schemeClr val="tx1"/>
                </a:solidFill>
              </a:rPr>
              <a:t>LÍQUIDO</a:t>
            </a:r>
          </a:p>
        </p:txBody>
      </p:sp>
      <p:sp>
        <p:nvSpPr>
          <p:cNvPr id="12" name="Flecha: a la izquierda y derecha 11">
            <a:extLst>
              <a:ext uri="{FF2B5EF4-FFF2-40B4-BE49-F238E27FC236}">
                <a16:creationId xmlns:a16="http://schemas.microsoft.com/office/drawing/2014/main" id="{A944D1FC-357E-42EA-AFAE-B26C2DFABDF0}"/>
              </a:ext>
            </a:extLst>
          </p:cNvPr>
          <p:cNvSpPr/>
          <p:nvPr/>
        </p:nvSpPr>
        <p:spPr>
          <a:xfrm>
            <a:off x="5701725" y="1268760"/>
            <a:ext cx="1318547" cy="360040"/>
          </a:xfrm>
          <a:prstGeom prst="lef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a:solidFill>
                  <a:schemeClr val="tx1"/>
                </a:solidFill>
              </a:rPr>
              <a:t>GASEOSO</a:t>
            </a:r>
          </a:p>
        </p:txBody>
      </p:sp>
      <p:sp>
        <p:nvSpPr>
          <p:cNvPr id="13" name="Flecha: a la izquierda y derecha 12">
            <a:extLst>
              <a:ext uri="{FF2B5EF4-FFF2-40B4-BE49-F238E27FC236}">
                <a16:creationId xmlns:a16="http://schemas.microsoft.com/office/drawing/2014/main" id="{33CC386F-F796-40D2-9B26-A1688BFA9549}"/>
              </a:ext>
            </a:extLst>
          </p:cNvPr>
          <p:cNvSpPr/>
          <p:nvPr/>
        </p:nvSpPr>
        <p:spPr>
          <a:xfrm>
            <a:off x="2060974" y="1268760"/>
            <a:ext cx="1318547" cy="360040"/>
          </a:xfrm>
          <a:prstGeom prst="lef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a:solidFill>
                  <a:schemeClr val="tx1"/>
                </a:solidFill>
              </a:rPr>
              <a:t>SÓLIDO</a:t>
            </a:r>
          </a:p>
        </p:txBody>
      </p:sp>
      <p:cxnSp>
        <p:nvCxnSpPr>
          <p:cNvPr id="15" name="Conector recto de flecha 14">
            <a:extLst>
              <a:ext uri="{FF2B5EF4-FFF2-40B4-BE49-F238E27FC236}">
                <a16:creationId xmlns:a16="http://schemas.microsoft.com/office/drawing/2014/main" id="{F5D28B0E-B6E6-489C-BC4B-D0EC5CCA3ADC}"/>
              </a:ext>
            </a:extLst>
          </p:cNvPr>
          <p:cNvCxnSpPr/>
          <p:nvPr/>
        </p:nvCxnSpPr>
        <p:spPr>
          <a:xfrm>
            <a:off x="3707904" y="1844824"/>
            <a:ext cx="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1CF740AF-8D28-48BF-9F15-FBB9ED57CC81}"/>
              </a:ext>
            </a:extLst>
          </p:cNvPr>
          <p:cNvSpPr txBox="1"/>
          <p:nvPr/>
        </p:nvSpPr>
        <p:spPr>
          <a:xfrm>
            <a:off x="3275856" y="2843644"/>
            <a:ext cx="926857" cy="369332"/>
          </a:xfrm>
          <a:prstGeom prst="rect">
            <a:avLst/>
          </a:prstGeom>
          <a:noFill/>
        </p:spPr>
        <p:txBody>
          <a:bodyPr wrap="none" rtlCol="0">
            <a:spAutoFit/>
          </a:bodyPr>
          <a:lstStyle/>
          <a:p>
            <a:r>
              <a:rPr lang="es-AR" dirty="0">
                <a:latin typeface="Century Gothic" panose="020B0502020202020204" pitchFamily="34" charset="0"/>
              </a:rPr>
              <a:t>-100°C</a:t>
            </a:r>
          </a:p>
        </p:txBody>
      </p:sp>
      <p:cxnSp>
        <p:nvCxnSpPr>
          <p:cNvPr id="17" name="Conector recto de flecha 16">
            <a:extLst>
              <a:ext uri="{FF2B5EF4-FFF2-40B4-BE49-F238E27FC236}">
                <a16:creationId xmlns:a16="http://schemas.microsoft.com/office/drawing/2014/main" id="{628B33DF-4255-4561-BA25-75BE9519C3C3}"/>
              </a:ext>
            </a:extLst>
          </p:cNvPr>
          <p:cNvCxnSpPr/>
          <p:nvPr/>
        </p:nvCxnSpPr>
        <p:spPr>
          <a:xfrm>
            <a:off x="2915816" y="1844824"/>
            <a:ext cx="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C557BD87-D4A5-4D2F-B62F-C6029EC4CFAB}"/>
              </a:ext>
            </a:extLst>
          </p:cNvPr>
          <p:cNvSpPr txBox="1"/>
          <p:nvPr/>
        </p:nvSpPr>
        <p:spPr>
          <a:xfrm>
            <a:off x="2411760" y="2843644"/>
            <a:ext cx="926857" cy="369332"/>
          </a:xfrm>
          <a:prstGeom prst="rect">
            <a:avLst/>
          </a:prstGeom>
          <a:noFill/>
        </p:spPr>
        <p:txBody>
          <a:bodyPr wrap="none" rtlCol="0">
            <a:spAutoFit/>
          </a:bodyPr>
          <a:lstStyle/>
          <a:p>
            <a:r>
              <a:rPr lang="es-AR" dirty="0">
                <a:latin typeface="Century Gothic" panose="020B0502020202020204" pitchFamily="34" charset="0"/>
              </a:rPr>
              <a:t>-130°C</a:t>
            </a:r>
          </a:p>
        </p:txBody>
      </p:sp>
      <p:cxnSp>
        <p:nvCxnSpPr>
          <p:cNvPr id="19" name="Conector recto de flecha 18">
            <a:extLst>
              <a:ext uri="{FF2B5EF4-FFF2-40B4-BE49-F238E27FC236}">
                <a16:creationId xmlns:a16="http://schemas.microsoft.com/office/drawing/2014/main" id="{4274F541-69C1-443C-9E4A-55CD63BA2469}"/>
              </a:ext>
            </a:extLst>
          </p:cNvPr>
          <p:cNvCxnSpPr>
            <a:cxnSpLocks/>
          </p:cNvCxnSpPr>
          <p:nvPr/>
        </p:nvCxnSpPr>
        <p:spPr>
          <a:xfrm>
            <a:off x="3995936" y="1844824"/>
            <a:ext cx="288032" cy="1296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6635872D-4598-4C67-9754-21E5D756ED25}"/>
              </a:ext>
            </a:extLst>
          </p:cNvPr>
          <p:cNvSpPr txBox="1"/>
          <p:nvPr/>
        </p:nvSpPr>
        <p:spPr>
          <a:xfrm>
            <a:off x="3779912" y="3131676"/>
            <a:ext cx="798617" cy="369332"/>
          </a:xfrm>
          <a:prstGeom prst="rect">
            <a:avLst/>
          </a:prstGeom>
          <a:noFill/>
        </p:spPr>
        <p:txBody>
          <a:bodyPr wrap="none" rtlCol="0">
            <a:spAutoFit/>
          </a:bodyPr>
          <a:lstStyle/>
          <a:p>
            <a:r>
              <a:rPr lang="es-AR" dirty="0">
                <a:latin typeface="Century Gothic" panose="020B0502020202020204" pitchFamily="34" charset="0"/>
              </a:rPr>
              <a:t>-80°C</a:t>
            </a:r>
          </a:p>
        </p:txBody>
      </p:sp>
      <p:cxnSp>
        <p:nvCxnSpPr>
          <p:cNvPr id="21" name="Conector recto de flecha 20">
            <a:extLst>
              <a:ext uri="{FF2B5EF4-FFF2-40B4-BE49-F238E27FC236}">
                <a16:creationId xmlns:a16="http://schemas.microsoft.com/office/drawing/2014/main" id="{A756C9C3-5725-4A9A-A918-E4C85B8464A8}"/>
              </a:ext>
            </a:extLst>
          </p:cNvPr>
          <p:cNvCxnSpPr/>
          <p:nvPr/>
        </p:nvCxnSpPr>
        <p:spPr>
          <a:xfrm>
            <a:off x="5796136" y="1844824"/>
            <a:ext cx="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6F679185-5AF2-4993-89F1-5A005E52D65B}"/>
              </a:ext>
            </a:extLst>
          </p:cNvPr>
          <p:cNvSpPr txBox="1"/>
          <p:nvPr/>
        </p:nvSpPr>
        <p:spPr>
          <a:xfrm>
            <a:off x="5434504" y="2843644"/>
            <a:ext cx="721672" cy="369332"/>
          </a:xfrm>
          <a:prstGeom prst="rect">
            <a:avLst/>
          </a:prstGeom>
          <a:noFill/>
        </p:spPr>
        <p:txBody>
          <a:bodyPr wrap="none" rtlCol="0">
            <a:spAutoFit/>
          </a:bodyPr>
          <a:lstStyle/>
          <a:p>
            <a:r>
              <a:rPr lang="es-AR" dirty="0">
                <a:latin typeface="Century Gothic" panose="020B0502020202020204" pitchFamily="34" charset="0"/>
              </a:rPr>
              <a:t>80°C</a:t>
            </a:r>
          </a:p>
        </p:txBody>
      </p:sp>
      <p:sp>
        <p:nvSpPr>
          <p:cNvPr id="24" name="CuadroTexto 23">
            <a:extLst>
              <a:ext uri="{FF2B5EF4-FFF2-40B4-BE49-F238E27FC236}">
                <a16:creationId xmlns:a16="http://schemas.microsoft.com/office/drawing/2014/main" id="{436D7766-EA6A-4751-9515-57F5232DD3AA}"/>
              </a:ext>
            </a:extLst>
          </p:cNvPr>
          <p:cNvSpPr txBox="1"/>
          <p:nvPr/>
        </p:nvSpPr>
        <p:spPr>
          <a:xfrm>
            <a:off x="251520" y="3323696"/>
            <a:ext cx="8536844" cy="4031873"/>
          </a:xfrm>
          <a:prstGeom prst="rect">
            <a:avLst/>
          </a:prstGeom>
          <a:noFill/>
        </p:spPr>
        <p:txBody>
          <a:bodyPr wrap="square" rtlCol="0">
            <a:spAutoFit/>
          </a:bodyPr>
          <a:lstStyle/>
          <a:p>
            <a:pPr algn="just"/>
            <a:endParaRPr lang="es-ES" sz="1600" dirty="0">
              <a:latin typeface="Century Gothic" panose="020B0502020202020204" pitchFamily="34" charset="0"/>
            </a:endParaRPr>
          </a:p>
          <a:p>
            <a:pPr algn="just"/>
            <a:r>
              <a:rPr lang="es-ES" sz="1600" b="1" dirty="0">
                <a:latin typeface="Century Gothic" panose="020B0502020202020204" pitchFamily="34" charset="0"/>
              </a:rPr>
              <a:t>Cuarto, nos fijamos en qué estado se encuentra el etanol a cada temperatura: </a:t>
            </a:r>
          </a:p>
          <a:p>
            <a:pPr marL="342900" indent="-342900" algn="just">
              <a:buAutoNum type="alphaLcParenR"/>
            </a:pPr>
            <a:r>
              <a:rPr lang="es-ES" sz="1600" dirty="0">
                <a:latin typeface="Century Gothic" panose="020B0502020202020204" pitchFamily="34" charset="0"/>
              </a:rPr>
              <a:t>-80°C: el etanol se encuentra en estado LÍQUIDO      </a:t>
            </a:r>
          </a:p>
          <a:p>
            <a:pPr marL="342900" indent="-342900" algn="just">
              <a:buAutoNum type="alphaLcParenR"/>
            </a:pPr>
            <a:r>
              <a:rPr lang="es-ES" sz="1600" dirty="0">
                <a:latin typeface="Century Gothic" panose="020B0502020202020204" pitchFamily="34" charset="0"/>
              </a:rPr>
              <a:t>80°C: el etanol se encuentra en estado GASEOSO      </a:t>
            </a:r>
          </a:p>
          <a:p>
            <a:pPr marL="342900" indent="-342900" algn="just">
              <a:buAutoNum type="alphaLcParenR"/>
            </a:pPr>
            <a:r>
              <a:rPr lang="es-ES" sz="1600" dirty="0">
                <a:latin typeface="Century Gothic" panose="020B0502020202020204" pitchFamily="34" charset="0"/>
              </a:rPr>
              <a:t>-130°C: el etanol se encuentra en estado SÓLIDO    </a:t>
            </a:r>
          </a:p>
          <a:p>
            <a:pPr marL="342900" indent="-342900" algn="just">
              <a:buAutoNum type="alphaLcParenR"/>
            </a:pPr>
            <a:r>
              <a:rPr lang="es-ES" sz="1600" dirty="0">
                <a:latin typeface="Century Gothic" panose="020B0502020202020204" pitchFamily="34" charset="0"/>
              </a:rPr>
              <a:t>-100°C: el etanol se encuentra en estado LÍQUIDO </a:t>
            </a:r>
          </a:p>
          <a:p>
            <a:pPr algn="just"/>
            <a:endParaRPr lang="es-ES" sz="1600" b="1" dirty="0">
              <a:latin typeface="Century Gothic" panose="020B0502020202020204" pitchFamily="34" charset="0"/>
            </a:endParaRPr>
          </a:p>
          <a:p>
            <a:pPr algn="just"/>
            <a:r>
              <a:rPr lang="es-ES" sz="1600" b="1" dirty="0">
                <a:latin typeface="Century Gothic" panose="020B0502020202020204" pitchFamily="34" charset="0"/>
              </a:rPr>
              <a:t>Finalmente, nos concentramos en la pregunta del problema: </a:t>
            </a:r>
            <a:r>
              <a:rPr lang="es-ES" sz="1600" dirty="0">
                <a:latin typeface="Century Gothic" panose="020B0502020202020204" pitchFamily="34" charset="0"/>
              </a:rPr>
              <a:t>¿A cuál/es temperatura/s se encontrará el etanol en estado sólido a 1 atm?</a:t>
            </a:r>
          </a:p>
          <a:p>
            <a:pPr algn="just"/>
            <a:r>
              <a:rPr lang="es-ES" sz="1600" dirty="0">
                <a:latin typeface="Century Gothic" panose="020B0502020202020204" pitchFamily="34" charset="0"/>
              </a:rPr>
              <a:t>Como vemos en las respuestas analizadas anteriormente, la respuesta correcta es la c), temperatura a la cual el etanol se encuentra en estado sólido.</a:t>
            </a:r>
          </a:p>
          <a:p>
            <a:pPr algn="just"/>
            <a:endParaRPr lang="es-ES" sz="1600" b="1" dirty="0">
              <a:latin typeface="Century Gothic" panose="020B0502020202020204" pitchFamily="34" charset="0"/>
            </a:endParaRPr>
          </a:p>
          <a:p>
            <a:pPr algn="just"/>
            <a:endParaRPr lang="es-ES" sz="1600" dirty="0">
              <a:latin typeface="Century Gothic" panose="020B0502020202020204" pitchFamily="34" charset="0"/>
            </a:endParaRPr>
          </a:p>
          <a:p>
            <a:pPr algn="just"/>
            <a:endParaRPr lang="es-ES" sz="1600" dirty="0">
              <a:latin typeface="Century Gothic" panose="020B0502020202020204" pitchFamily="34" charset="0"/>
            </a:endParaRPr>
          </a:p>
          <a:p>
            <a:pPr algn="just"/>
            <a:endParaRPr lang="es-ES" sz="1600" dirty="0">
              <a:latin typeface="Century Gothic" panose="020B0502020202020204" pitchFamily="34" charset="0"/>
            </a:endParaRPr>
          </a:p>
          <a:p>
            <a:pPr lvl="0" algn="just" eaLnBrk="0" fontAlgn="t" hangingPunct="0">
              <a:spcBef>
                <a:spcPct val="0"/>
              </a:spcBef>
              <a:spcAft>
                <a:spcPct val="0"/>
              </a:spcAft>
            </a:pPr>
            <a:r>
              <a:rPr lang="es-ES" sz="1600" dirty="0">
                <a:latin typeface="Century Gothic" panose="020B0502020202020204" pitchFamily="34" charset="0"/>
              </a:rPr>
              <a:t> </a:t>
            </a:r>
            <a:endParaRPr lang="es-AR" altLang="es-AR" sz="1600" dirty="0">
              <a:latin typeface="Century Gothic" panose="020B0502020202020204" pitchFamily="34" charset="0"/>
            </a:endParaRPr>
          </a:p>
        </p:txBody>
      </p:sp>
    </p:spTree>
    <p:extLst>
      <p:ext uri="{BB962C8B-B14F-4D97-AF65-F5344CB8AC3E}">
        <p14:creationId xmlns:p14="http://schemas.microsoft.com/office/powerpoint/2010/main" val="3222544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3251DFF-746E-4618-B4F7-292184AFC520}"/>
              </a:ext>
            </a:extLst>
          </p:cNvPr>
          <p:cNvSpPr txBox="1"/>
          <p:nvPr/>
        </p:nvSpPr>
        <p:spPr>
          <a:xfrm>
            <a:off x="107504" y="116632"/>
            <a:ext cx="8905087" cy="7478970"/>
          </a:xfrm>
          <a:prstGeom prst="rect">
            <a:avLst/>
          </a:prstGeom>
          <a:noFill/>
        </p:spPr>
        <p:txBody>
          <a:bodyPr wrap="square" rtlCol="0">
            <a:spAutoFit/>
          </a:bodyPr>
          <a:lstStyle/>
          <a:p>
            <a:r>
              <a:rPr lang="es-AR" sz="1600" b="1" dirty="0">
                <a:latin typeface="Century Gothic" panose="020B0502020202020204" pitchFamily="34" charset="0"/>
              </a:rPr>
              <a:t>EJERCICIO 2</a:t>
            </a:r>
          </a:p>
          <a:p>
            <a:pPr algn="just"/>
            <a:r>
              <a:rPr lang="es-AR" altLang="es-AR" sz="1600" dirty="0">
                <a:latin typeface="Century Gothic" panose="020B0502020202020204" pitchFamily="34" charset="0"/>
              </a:rPr>
              <a:t>Los siguientes esquemas representan a nivel submicroscópico partículas de amoníaco al estado sólido, líquido y gaseoso. Completar los esquemas y los nombres faltantes.</a:t>
            </a:r>
          </a:p>
          <a:p>
            <a:pPr algn="just"/>
            <a:endParaRPr lang="es-AR" altLang="es-AR" sz="1600" dirty="0">
              <a:latin typeface="Century Gothic" panose="020B0502020202020204" pitchFamily="34" charset="0"/>
            </a:endParaRPr>
          </a:p>
          <a:p>
            <a:pPr algn="just"/>
            <a:endParaRPr lang="es-AR" altLang="es-AR" sz="1600" dirty="0">
              <a:latin typeface="Century Gothic" panose="020B0502020202020204" pitchFamily="34" charset="0"/>
            </a:endParaRPr>
          </a:p>
          <a:p>
            <a:pPr algn="just"/>
            <a:endParaRPr lang="es-AR" altLang="es-AR" sz="1600" dirty="0">
              <a:latin typeface="Century Gothic" panose="020B0502020202020204" pitchFamily="34" charset="0"/>
            </a:endParaRPr>
          </a:p>
          <a:p>
            <a:pPr algn="just"/>
            <a:endParaRPr lang="es-AR" altLang="es-AR" sz="1600" dirty="0">
              <a:latin typeface="Century Gothic" panose="020B0502020202020204" pitchFamily="34" charset="0"/>
            </a:endParaRPr>
          </a:p>
          <a:p>
            <a:pPr algn="just"/>
            <a:endParaRPr lang="es-AR" altLang="es-AR" sz="1600" dirty="0">
              <a:latin typeface="Century Gothic" panose="020B0502020202020204" pitchFamily="34" charset="0"/>
            </a:endParaRPr>
          </a:p>
          <a:p>
            <a:endParaRPr lang="es-AR" altLang="es-AR" sz="1600" b="1" dirty="0">
              <a:latin typeface="Century Gothic" panose="020B0502020202020204" pitchFamily="34" charset="0"/>
            </a:endParaRPr>
          </a:p>
          <a:p>
            <a:r>
              <a:rPr lang="es-ES" altLang="es-AR" sz="1600" b="1" dirty="0">
                <a:latin typeface="Century Gothic" panose="020B0502020202020204" pitchFamily="34" charset="0"/>
              </a:rPr>
              <a:t>EJERCICIO 3</a:t>
            </a:r>
          </a:p>
          <a:p>
            <a:pPr lvl="0" eaLnBrk="0" fontAlgn="t" hangingPunct="0">
              <a:spcBef>
                <a:spcPct val="0"/>
              </a:spcBef>
              <a:spcAft>
                <a:spcPct val="0"/>
              </a:spcAft>
            </a:pPr>
            <a:r>
              <a:rPr lang="es-ES" sz="1600" dirty="0">
                <a:latin typeface="Century Gothic" panose="020B0502020202020204" pitchFamily="34" charset="0"/>
              </a:rPr>
              <a:t>El punto de fusión del mercurio y el plomo son: -39°C y 327°C, respectivamente y los de ebullición son: 357°C y 1750°C respectivamente. </a:t>
            </a:r>
          </a:p>
          <a:p>
            <a:pPr lvl="0" eaLnBrk="0" fontAlgn="t" hangingPunct="0">
              <a:spcBef>
                <a:spcPct val="0"/>
              </a:spcBef>
              <a:spcAft>
                <a:spcPct val="0"/>
              </a:spcAft>
            </a:pPr>
            <a:r>
              <a:rPr lang="es-ES" sz="1600" dirty="0">
                <a:latin typeface="Century Gothic" panose="020B0502020202020204" pitchFamily="34" charset="0"/>
              </a:rPr>
              <a:t>1) Indicar el estado de agregación de cada metal a: </a:t>
            </a:r>
          </a:p>
          <a:p>
            <a:pPr marL="342900" lvl="0" indent="-342900" eaLnBrk="0" fontAlgn="t" hangingPunct="0">
              <a:spcBef>
                <a:spcPct val="0"/>
              </a:spcBef>
              <a:spcAft>
                <a:spcPct val="0"/>
              </a:spcAft>
              <a:buAutoNum type="alphaLcParenR"/>
            </a:pPr>
            <a:r>
              <a:rPr lang="es-ES" sz="1600" dirty="0">
                <a:latin typeface="Century Gothic" panose="020B0502020202020204" pitchFamily="34" charset="0"/>
              </a:rPr>
              <a:t>-100°C </a:t>
            </a:r>
          </a:p>
          <a:p>
            <a:pPr marL="342900" lvl="0" indent="-342900" eaLnBrk="0" fontAlgn="t" hangingPunct="0">
              <a:spcBef>
                <a:spcPct val="0"/>
              </a:spcBef>
              <a:spcAft>
                <a:spcPct val="0"/>
              </a:spcAft>
              <a:buAutoNum type="alphaLcParenR"/>
            </a:pPr>
            <a:r>
              <a:rPr lang="es-ES" altLang="es-AR" sz="1600" dirty="0">
                <a:latin typeface="Century Gothic" panose="020B0502020202020204" pitchFamily="34" charset="0"/>
              </a:rPr>
              <a:t>2000°C</a:t>
            </a:r>
          </a:p>
          <a:p>
            <a:pPr marL="342900" lvl="0" indent="-342900" eaLnBrk="0" fontAlgn="t" hangingPunct="0">
              <a:spcBef>
                <a:spcPct val="0"/>
              </a:spcBef>
              <a:spcAft>
                <a:spcPct val="0"/>
              </a:spcAft>
              <a:buAutoNum type="alphaLcParenR"/>
            </a:pPr>
            <a:r>
              <a:rPr lang="es-ES" altLang="es-AR" sz="1600" dirty="0">
                <a:latin typeface="Century Gothic" panose="020B0502020202020204" pitchFamily="34" charset="0"/>
              </a:rPr>
              <a:t>340°C </a:t>
            </a:r>
          </a:p>
          <a:p>
            <a:pPr lvl="0" eaLnBrk="0" fontAlgn="t" hangingPunct="0">
              <a:spcBef>
                <a:spcPct val="0"/>
              </a:spcBef>
              <a:spcAft>
                <a:spcPct val="0"/>
              </a:spcAft>
            </a:pPr>
            <a:r>
              <a:rPr lang="es-ES" altLang="es-AR" sz="1600" dirty="0">
                <a:latin typeface="Century Gothic" panose="020B0502020202020204" pitchFamily="34" charset="0"/>
              </a:rPr>
              <a:t>2) ¿A cuál rango de temperaturas ambos serán líquidos?</a:t>
            </a:r>
          </a:p>
          <a:p>
            <a:pPr lvl="0" eaLnBrk="0" fontAlgn="t" hangingPunct="0">
              <a:spcBef>
                <a:spcPct val="0"/>
              </a:spcBef>
              <a:spcAft>
                <a:spcPct val="0"/>
              </a:spcAft>
            </a:pPr>
            <a:r>
              <a:rPr lang="es-ES" altLang="es-AR" sz="1600" dirty="0">
                <a:latin typeface="Century Gothic" panose="020B0502020202020204" pitchFamily="34" charset="0"/>
              </a:rPr>
              <a:t>3) Elige una temperatura a la cual el mercurio esté líquido y el plomo sólido?</a:t>
            </a:r>
          </a:p>
          <a:p>
            <a:pPr lvl="0" eaLnBrk="0" fontAlgn="t" hangingPunct="0">
              <a:spcBef>
                <a:spcPct val="0"/>
              </a:spcBef>
              <a:spcAft>
                <a:spcPct val="0"/>
              </a:spcAft>
            </a:pPr>
            <a:endParaRPr lang="es-ES" altLang="es-AR" sz="1600" dirty="0">
              <a:latin typeface="Century Gothic" panose="020B0502020202020204" pitchFamily="34" charset="0"/>
            </a:endParaRPr>
          </a:p>
          <a:p>
            <a:pPr lvl="0" eaLnBrk="0" fontAlgn="t" hangingPunct="0">
              <a:spcBef>
                <a:spcPct val="0"/>
              </a:spcBef>
              <a:spcAft>
                <a:spcPct val="0"/>
              </a:spcAft>
            </a:pPr>
            <a:r>
              <a:rPr lang="es-ES" altLang="es-AR" sz="1600" b="1" dirty="0">
                <a:latin typeface="Century Gothic" panose="020B0502020202020204" pitchFamily="34" charset="0"/>
              </a:rPr>
              <a:t>EJERCICIO 4</a:t>
            </a:r>
          </a:p>
          <a:p>
            <a:pPr lvl="0" eaLnBrk="0" fontAlgn="t" hangingPunct="0">
              <a:spcBef>
                <a:spcPct val="0"/>
              </a:spcBef>
              <a:spcAft>
                <a:spcPct val="0"/>
              </a:spcAft>
            </a:pPr>
            <a:r>
              <a:rPr lang="es-ES" altLang="es-AR" sz="1600" dirty="0">
                <a:latin typeface="Century Gothic" panose="020B0502020202020204" pitchFamily="34" charset="0"/>
              </a:rPr>
              <a:t>El dióxido de carbono tiene un punto de sublimación normal de -79°C. ¿Qué afirmación/es es/son correcta/s?</a:t>
            </a:r>
          </a:p>
          <a:p>
            <a:pPr marL="342900" lvl="0" indent="-342900" eaLnBrk="0" fontAlgn="t" hangingPunct="0">
              <a:spcBef>
                <a:spcPct val="0"/>
              </a:spcBef>
              <a:spcAft>
                <a:spcPct val="0"/>
              </a:spcAft>
              <a:buAutoNum type="alphaLcParenR"/>
            </a:pPr>
            <a:r>
              <a:rPr lang="es-ES" altLang="es-AR" sz="1600" dirty="0">
                <a:latin typeface="Century Gothic" panose="020B0502020202020204" pitchFamily="34" charset="0"/>
              </a:rPr>
              <a:t>El punto de sublimación es la temperatura a la cual la sustancia pasa de estado sólido a gaseoso sin pasar por el estado líquido.</a:t>
            </a:r>
          </a:p>
          <a:p>
            <a:pPr marL="342900" lvl="0" indent="-342900" eaLnBrk="0" fontAlgn="t" hangingPunct="0">
              <a:spcBef>
                <a:spcPct val="0"/>
              </a:spcBef>
              <a:spcAft>
                <a:spcPct val="0"/>
              </a:spcAft>
              <a:buAutoNum type="alphaLcParenR"/>
            </a:pPr>
            <a:r>
              <a:rPr lang="es-ES" altLang="es-AR" sz="1600" dirty="0">
                <a:latin typeface="Century Gothic" panose="020B0502020202020204" pitchFamily="34" charset="0"/>
              </a:rPr>
              <a:t>A -85°C el dióxido de carbono se encuentra en estado gaseoso.</a:t>
            </a:r>
          </a:p>
          <a:p>
            <a:pPr marL="342900" lvl="0" indent="-342900" eaLnBrk="0" fontAlgn="t" hangingPunct="0">
              <a:spcBef>
                <a:spcPct val="0"/>
              </a:spcBef>
              <a:spcAft>
                <a:spcPct val="0"/>
              </a:spcAft>
              <a:buAutoNum type="alphaLcParenR"/>
            </a:pPr>
            <a:r>
              <a:rPr lang="es-ES" altLang="es-AR" sz="1600" dirty="0">
                <a:latin typeface="Century Gothic" panose="020B0502020202020204" pitchFamily="34" charset="0"/>
              </a:rPr>
              <a:t>A 100°C el dióxido de carbono se encuentra en estado gaseoso.</a:t>
            </a:r>
          </a:p>
          <a:p>
            <a:pPr marL="342900" lvl="0" indent="-342900" eaLnBrk="0" fontAlgn="t" hangingPunct="0">
              <a:spcBef>
                <a:spcPct val="0"/>
              </a:spcBef>
              <a:spcAft>
                <a:spcPct val="0"/>
              </a:spcAft>
              <a:buAutoNum type="alphaLcParenR"/>
            </a:pPr>
            <a:r>
              <a:rPr lang="es-ES" altLang="es-AR" sz="1600" dirty="0">
                <a:latin typeface="Century Gothic" panose="020B0502020202020204" pitchFamily="34" charset="0"/>
              </a:rPr>
              <a:t>A 2 atm el punto de sublimación del dióxido de carbono es -79°C.</a:t>
            </a:r>
          </a:p>
          <a:p>
            <a:pPr marL="342900" lvl="0" indent="-342900" eaLnBrk="0" fontAlgn="t" hangingPunct="0">
              <a:spcBef>
                <a:spcPct val="0"/>
              </a:spcBef>
              <a:spcAft>
                <a:spcPct val="0"/>
              </a:spcAft>
              <a:buAutoNum type="alphaLcParenR"/>
            </a:pPr>
            <a:endParaRPr lang="es-ES" altLang="es-AR" sz="1600" dirty="0">
              <a:latin typeface="Century Gothic" panose="020B0502020202020204" pitchFamily="34" charset="0"/>
            </a:endParaRPr>
          </a:p>
          <a:p>
            <a:pPr marL="342900" lvl="0" indent="-342900" eaLnBrk="0" fontAlgn="t" hangingPunct="0">
              <a:spcBef>
                <a:spcPct val="0"/>
              </a:spcBef>
              <a:spcAft>
                <a:spcPct val="0"/>
              </a:spcAft>
              <a:buAutoNum type="alphaLcParenR"/>
            </a:pPr>
            <a:endParaRPr lang="es-ES" altLang="es-AR" sz="1600" dirty="0">
              <a:latin typeface="Century Gothic" panose="020B0502020202020204" pitchFamily="34" charset="0"/>
            </a:endParaRPr>
          </a:p>
          <a:p>
            <a:pPr lvl="0" eaLnBrk="0" fontAlgn="t" hangingPunct="0">
              <a:spcBef>
                <a:spcPct val="0"/>
              </a:spcBef>
              <a:spcAft>
                <a:spcPct val="0"/>
              </a:spcAft>
            </a:pPr>
            <a:endParaRPr lang="es-AR" altLang="es-AR" sz="1600" dirty="0">
              <a:latin typeface="Century Gothic" panose="020B0502020202020204" pitchFamily="34" charset="0"/>
            </a:endParaRPr>
          </a:p>
        </p:txBody>
      </p:sp>
      <p:grpSp>
        <p:nvGrpSpPr>
          <p:cNvPr id="45" name="Grupo 44">
            <a:extLst>
              <a:ext uri="{FF2B5EF4-FFF2-40B4-BE49-F238E27FC236}">
                <a16:creationId xmlns:a16="http://schemas.microsoft.com/office/drawing/2014/main" id="{31EEA5AE-B0B9-463E-B16D-8CAEEB772FED}"/>
              </a:ext>
            </a:extLst>
          </p:cNvPr>
          <p:cNvGrpSpPr/>
          <p:nvPr/>
        </p:nvGrpSpPr>
        <p:grpSpPr>
          <a:xfrm>
            <a:off x="1329539" y="1023119"/>
            <a:ext cx="6122781" cy="1283370"/>
            <a:chOff x="1329539" y="1023119"/>
            <a:chExt cx="6122781" cy="1283370"/>
          </a:xfrm>
        </p:grpSpPr>
        <p:sp>
          <p:nvSpPr>
            <p:cNvPr id="2" name="Rectángulo 1">
              <a:extLst>
                <a:ext uri="{FF2B5EF4-FFF2-40B4-BE49-F238E27FC236}">
                  <a16:creationId xmlns:a16="http://schemas.microsoft.com/office/drawing/2014/main" id="{F4159578-E22F-48BA-90E8-E2D428C5CBEB}"/>
                </a:ext>
              </a:extLst>
            </p:cNvPr>
            <p:cNvSpPr/>
            <p:nvPr/>
          </p:nvSpPr>
          <p:spPr>
            <a:xfrm>
              <a:off x="1331640" y="1023119"/>
              <a:ext cx="1008112" cy="79208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Rectángulo 4">
              <a:extLst>
                <a:ext uri="{FF2B5EF4-FFF2-40B4-BE49-F238E27FC236}">
                  <a16:creationId xmlns:a16="http://schemas.microsoft.com/office/drawing/2014/main" id="{781F56DA-0BA9-4BB3-893C-3ED9D40F67D6}"/>
                </a:ext>
              </a:extLst>
            </p:cNvPr>
            <p:cNvSpPr/>
            <p:nvPr/>
          </p:nvSpPr>
          <p:spPr>
            <a:xfrm>
              <a:off x="3995936" y="1023119"/>
              <a:ext cx="1008112" cy="79208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6" name="Rectángulo 5">
              <a:extLst>
                <a:ext uri="{FF2B5EF4-FFF2-40B4-BE49-F238E27FC236}">
                  <a16:creationId xmlns:a16="http://schemas.microsoft.com/office/drawing/2014/main" id="{B6680116-2ED4-4508-945E-235F91F64377}"/>
                </a:ext>
              </a:extLst>
            </p:cNvPr>
            <p:cNvSpPr/>
            <p:nvPr/>
          </p:nvSpPr>
          <p:spPr>
            <a:xfrm>
              <a:off x="6444208" y="1023119"/>
              <a:ext cx="1008112" cy="79208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7" name="Globo: flecha derecha 6">
              <a:extLst>
                <a:ext uri="{FF2B5EF4-FFF2-40B4-BE49-F238E27FC236}">
                  <a16:creationId xmlns:a16="http://schemas.microsoft.com/office/drawing/2014/main" id="{4A49C398-5080-45E1-9A09-65C5D9697D8B}"/>
                </a:ext>
              </a:extLst>
            </p:cNvPr>
            <p:cNvSpPr/>
            <p:nvPr/>
          </p:nvSpPr>
          <p:spPr>
            <a:xfrm>
              <a:off x="2555776" y="1136303"/>
              <a:ext cx="1296144" cy="318864"/>
            </a:xfrm>
            <a:prstGeom prst="rightArrowCallou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b="1" dirty="0">
                  <a:solidFill>
                    <a:schemeClr val="tx1"/>
                  </a:solidFill>
                </a:rPr>
                <a:t>……………</a:t>
              </a:r>
            </a:p>
          </p:txBody>
        </p:sp>
        <p:sp>
          <p:nvSpPr>
            <p:cNvPr id="8" name="Globo: flecha derecha 7">
              <a:extLst>
                <a:ext uri="{FF2B5EF4-FFF2-40B4-BE49-F238E27FC236}">
                  <a16:creationId xmlns:a16="http://schemas.microsoft.com/office/drawing/2014/main" id="{3F9848C5-A149-42DB-AAF3-C6DBF47D3237}"/>
                </a:ext>
              </a:extLst>
            </p:cNvPr>
            <p:cNvSpPr/>
            <p:nvPr/>
          </p:nvSpPr>
          <p:spPr>
            <a:xfrm flipH="1">
              <a:off x="2555776" y="1496343"/>
              <a:ext cx="1296144" cy="318864"/>
            </a:xfrm>
            <a:prstGeom prst="rightArrowCallou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b="1" dirty="0">
                  <a:solidFill>
                    <a:schemeClr val="tx1"/>
                  </a:solidFill>
                </a:rPr>
                <a:t>SOLIDIFICACIÓN</a:t>
              </a:r>
            </a:p>
          </p:txBody>
        </p:sp>
        <p:sp>
          <p:nvSpPr>
            <p:cNvPr id="9" name="CuadroTexto 8">
              <a:extLst>
                <a:ext uri="{FF2B5EF4-FFF2-40B4-BE49-F238E27FC236}">
                  <a16:creationId xmlns:a16="http://schemas.microsoft.com/office/drawing/2014/main" id="{CE16BD28-E54D-4453-A964-EFBA1C0050D2}"/>
                </a:ext>
              </a:extLst>
            </p:cNvPr>
            <p:cNvSpPr txBox="1"/>
            <p:nvPr/>
          </p:nvSpPr>
          <p:spPr>
            <a:xfrm>
              <a:off x="4054940" y="1815207"/>
              <a:ext cx="1010213" cy="461665"/>
            </a:xfrm>
            <a:prstGeom prst="rect">
              <a:avLst/>
            </a:prstGeom>
            <a:noFill/>
          </p:spPr>
          <p:txBody>
            <a:bodyPr wrap="none" rtlCol="0">
              <a:spAutoFit/>
            </a:bodyPr>
            <a:lstStyle/>
            <a:p>
              <a:r>
                <a:rPr lang="es-AR" sz="1200" dirty="0">
                  <a:latin typeface="Century Gothic" panose="020B0502020202020204" pitchFamily="34" charset="0"/>
                </a:rPr>
                <a:t>amoníaco </a:t>
              </a:r>
            </a:p>
            <a:p>
              <a:pPr algn="ctr"/>
              <a:r>
                <a:rPr lang="es-AR" sz="1200" dirty="0">
                  <a:latin typeface="Century Gothic" panose="020B0502020202020204" pitchFamily="34" charset="0"/>
                </a:rPr>
                <a:t>líquido</a:t>
              </a:r>
            </a:p>
          </p:txBody>
        </p:sp>
        <p:sp>
          <p:nvSpPr>
            <p:cNvPr id="10" name="CuadroTexto 9">
              <a:extLst>
                <a:ext uri="{FF2B5EF4-FFF2-40B4-BE49-F238E27FC236}">
                  <a16:creationId xmlns:a16="http://schemas.microsoft.com/office/drawing/2014/main" id="{2171C6A2-FA92-4081-9D55-AC32CBD828C7}"/>
                </a:ext>
              </a:extLst>
            </p:cNvPr>
            <p:cNvSpPr txBox="1"/>
            <p:nvPr/>
          </p:nvSpPr>
          <p:spPr>
            <a:xfrm>
              <a:off x="1329539" y="1844824"/>
              <a:ext cx="1010213" cy="461665"/>
            </a:xfrm>
            <a:prstGeom prst="rect">
              <a:avLst/>
            </a:prstGeom>
            <a:noFill/>
          </p:spPr>
          <p:txBody>
            <a:bodyPr wrap="none" rtlCol="0">
              <a:spAutoFit/>
            </a:bodyPr>
            <a:lstStyle/>
            <a:p>
              <a:r>
                <a:rPr lang="es-AR" sz="1200" dirty="0">
                  <a:latin typeface="Century Gothic" panose="020B0502020202020204" pitchFamily="34" charset="0"/>
                </a:rPr>
                <a:t>amoníaco </a:t>
              </a:r>
            </a:p>
            <a:p>
              <a:pPr algn="ctr"/>
              <a:r>
                <a:rPr lang="es-AR" sz="1200" dirty="0">
                  <a:latin typeface="Century Gothic" panose="020B0502020202020204" pitchFamily="34" charset="0"/>
                </a:rPr>
                <a:t>…………</a:t>
              </a:r>
            </a:p>
          </p:txBody>
        </p:sp>
        <p:sp>
          <p:nvSpPr>
            <p:cNvPr id="11" name="CuadroTexto 10">
              <a:extLst>
                <a:ext uri="{FF2B5EF4-FFF2-40B4-BE49-F238E27FC236}">
                  <a16:creationId xmlns:a16="http://schemas.microsoft.com/office/drawing/2014/main" id="{ED87AA70-8753-44E1-9589-6EB9249920FC}"/>
                </a:ext>
              </a:extLst>
            </p:cNvPr>
            <p:cNvSpPr txBox="1"/>
            <p:nvPr/>
          </p:nvSpPr>
          <p:spPr>
            <a:xfrm>
              <a:off x="6442107" y="1815207"/>
              <a:ext cx="1010213" cy="461665"/>
            </a:xfrm>
            <a:prstGeom prst="rect">
              <a:avLst/>
            </a:prstGeom>
            <a:noFill/>
          </p:spPr>
          <p:txBody>
            <a:bodyPr wrap="none" rtlCol="0">
              <a:spAutoFit/>
            </a:bodyPr>
            <a:lstStyle/>
            <a:p>
              <a:r>
                <a:rPr lang="es-AR" sz="1200" dirty="0">
                  <a:latin typeface="Century Gothic" panose="020B0502020202020204" pitchFamily="34" charset="0"/>
                </a:rPr>
                <a:t>amoníaco </a:t>
              </a:r>
            </a:p>
            <a:p>
              <a:pPr algn="ctr"/>
              <a:r>
                <a:rPr lang="es-AR" sz="1200" dirty="0">
                  <a:latin typeface="Century Gothic" panose="020B0502020202020204" pitchFamily="34" charset="0"/>
                </a:rPr>
                <a:t>…………</a:t>
              </a:r>
            </a:p>
          </p:txBody>
        </p:sp>
        <p:sp>
          <p:nvSpPr>
            <p:cNvPr id="12" name="Globo: flecha derecha 11">
              <a:extLst>
                <a:ext uri="{FF2B5EF4-FFF2-40B4-BE49-F238E27FC236}">
                  <a16:creationId xmlns:a16="http://schemas.microsoft.com/office/drawing/2014/main" id="{5651CC96-FD93-409D-B098-747824E36529}"/>
                </a:ext>
              </a:extLst>
            </p:cNvPr>
            <p:cNvSpPr/>
            <p:nvPr/>
          </p:nvSpPr>
          <p:spPr>
            <a:xfrm>
              <a:off x="5036814" y="1095127"/>
              <a:ext cx="1296144" cy="318864"/>
            </a:xfrm>
            <a:prstGeom prst="rightArrowCallou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b="1" dirty="0">
                  <a:solidFill>
                    <a:schemeClr val="tx1"/>
                  </a:solidFill>
                </a:rPr>
                <a:t>VAPORIZACIÓN</a:t>
              </a:r>
            </a:p>
          </p:txBody>
        </p:sp>
        <p:sp>
          <p:nvSpPr>
            <p:cNvPr id="13" name="Globo: flecha derecha 12">
              <a:extLst>
                <a:ext uri="{FF2B5EF4-FFF2-40B4-BE49-F238E27FC236}">
                  <a16:creationId xmlns:a16="http://schemas.microsoft.com/office/drawing/2014/main" id="{6B95A3C7-A3FA-4BD1-8B9B-D1A14D742A7B}"/>
                </a:ext>
              </a:extLst>
            </p:cNvPr>
            <p:cNvSpPr/>
            <p:nvPr/>
          </p:nvSpPr>
          <p:spPr>
            <a:xfrm flipH="1">
              <a:off x="5036814" y="1455167"/>
              <a:ext cx="1296144" cy="318864"/>
            </a:xfrm>
            <a:prstGeom prst="rightArrowCallou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b="1" dirty="0">
                  <a:solidFill>
                    <a:schemeClr val="tx1"/>
                  </a:solidFill>
                </a:rPr>
                <a:t>………..…</a:t>
              </a:r>
            </a:p>
          </p:txBody>
        </p:sp>
        <p:sp>
          <p:nvSpPr>
            <p:cNvPr id="15" name="Elipse 14">
              <a:extLst>
                <a:ext uri="{FF2B5EF4-FFF2-40B4-BE49-F238E27FC236}">
                  <a16:creationId xmlns:a16="http://schemas.microsoft.com/office/drawing/2014/main" id="{AC007C60-8BAB-4110-A99D-AD4B82CED7F3}"/>
                </a:ext>
              </a:extLst>
            </p:cNvPr>
            <p:cNvSpPr/>
            <p:nvPr/>
          </p:nvSpPr>
          <p:spPr>
            <a:xfrm>
              <a:off x="1727696" y="1479277"/>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Elipse 15">
              <a:extLst>
                <a:ext uri="{FF2B5EF4-FFF2-40B4-BE49-F238E27FC236}">
                  <a16:creationId xmlns:a16="http://schemas.microsoft.com/office/drawing/2014/main" id="{F8C185E4-6217-4832-8E84-0FEBDE60F8E3}"/>
                </a:ext>
              </a:extLst>
            </p:cNvPr>
            <p:cNvSpPr/>
            <p:nvPr/>
          </p:nvSpPr>
          <p:spPr>
            <a:xfrm>
              <a:off x="1720591" y="1586409"/>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Elipse 16">
              <a:extLst>
                <a:ext uri="{FF2B5EF4-FFF2-40B4-BE49-F238E27FC236}">
                  <a16:creationId xmlns:a16="http://schemas.microsoft.com/office/drawing/2014/main" id="{449B13EF-D366-4067-B2AD-453469472493}"/>
                </a:ext>
              </a:extLst>
            </p:cNvPr>
            <p:cNvSpPr/>
            <p:nvPr/>
          </p:nvSpPr>
          <p:spPr>
            <a:xfrm>
              <a:off x="1835696" y="1700808"/>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Elipse 17">
              <a:extLst>
                <a:ext uri="{FF2B5EF4-FFF2-40B4-BE49-F238E27FC236}">
                  <a16:creationId xmlns:a16="http://schemas.microsoft.com/office/drawing/2014/main" id="{DE09C95D-5826-416A-B634-95C8A9DEB17E}"/>
                </a:ext>
              </a:extLst>
            </p:cNvPr>
            <p:cNvSpPr/>
            <p:nvPr/>
          </p:nvSpPr>
          <p:spPr>
            <a:xfrm>
              <a:off x="1943720" y="1700808"/>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Elipse 18">
              <a:extLst>
                <a:ext uri="{FF2B5EF4-FFF2-40B4-BE49-F238E27FC236}">
                  <a16:creationId xmlns:a16="http://schemas.microsoft.com/office/drawing/2014/main" id="{868FF33B-D33E-4648-8D5B-146B0E3BFA6E}"/>
                </a:ext>
              </a:extLst>
            </p:cNvPr>
            <p:cNvSpPr/>
            <p:nvPr/>
          </p:nvSpPr>
          <p:spPr>
            <a:xfrm>
              <a:off x="1619672" y="1707207"/>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Elipse 19">
              <a:extLst>
                <a:ext uri="{FF2B5EF4-FFF2-40B4-BE49-F238E27FC236}">
                  <a16:creationId xmlns:a16="http://schemas.microsoft.com/office/drawing/2014/main" id="{DDAC3C14-605C-4F5F-B3CC-589F32910E50}"/>
                </a:ext>
              </a:extLst>
            </p:cNvPr>
            <p:cNvSpPr/>
            <p:nvPr/>
          </p:nvSpPr>
          <p:spPr>
            <a:xfrm>
              <a:off x="1943720" y="1592808"/>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Elipse 20">
              <a:extLst>
                <a:ext uri="{FF2B5EF4-FFF2-40B4-BE49-F238E27FC236}">
                  <a16:creationId xmlns:a16="http://schemas.microsoft.com/office/drawing/2014/main" id="{A660C906-FADC-45B7-A8A4-FA2D327FE4CB}"/>
                </a:ext>
              </a:extLst>
            </p:cNvPr>
            <p:cNvSpPr/>
            <p:nvPr/>
          </p:nvSpPr>
          <p:spPr>
            <a:xfrm>
              <a:off x="1619672" y="1588771"/>
              <a:ext cx="108000" cy="101352"/>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Elipse 21">
              <a:extLst>
                <a:ext uri="{FF2B5EF4-FFF2-40B4-BE49-F238E27FC236}">
                  <a16:creationId xmlns:a16="http://schemas.microsoft.com/office/drawing/2014/main" id="{4EC42BAC-F001-490F-B9F8-DE9C617A0549}"/>
                </a:ext>
              </a:extLst>
            </p:cNvPr>
            <p:cNvSpPr/>
            <p:nvPr/>
          </p:nvSpPr>
          <p:spPr>
            <a:xfrm>
              <a:off x="1943720" y="1484784"/>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Elipse 22">
              <a:extLst>
                <a:ext uri="{FF2B5EF4-FFF2-40B4-BE49-F238E27FC236}">
                  <a16:creationId xmlns:a16="http://schemas.microsoft.com/office/drawing/2014/main" id="{65E39321-57A9-4F17-85F8-25B9BE62604E}"/>
                </a:ext>
              </a:extLst>
            </p:cNvPr>
            <p:cNvSpPr/>
            <p:nvPr/>
          </p:nvSpPr>
          <p:spPr>
            <a:xfrm>
              <a:off x="1835696" y="1484784"/>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Elipse 23">
              <a:extLst>
                <a:ext uri="{FF2B5EF4-FFF2-40B4-BE49-F238E27FC236}">
                  <a16:creationId xmlns:a16="http://schemas.microsoft.com/office/drawing/2014/main" id="{52669BB8-F579-4084-85F6-06C20B586C7A}"/>
                </a:ext>
              </a:extLst>
            </p:cNvPr>
            <p:cNvSpPr/>
            <p:nvPr/>
          </p:nvSpPr>
          <p:spPr>
            <a:xfrm>
              <a:off x="1835696" y="1592808"/>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Elipse 24">
              <a:extLst>
                <a:ext uri="{FF2B5EF4-FFF2-40B4-BE49-F238E27FC236}">
                  <a16:creationId xmlns:a16="http://schemas.microsoft.com/office/drawing/2014/main" id="{6FCCA473-3BC6-402A-9F9C-809A0969EC6E}"/>
                </a:ext>
              </a:extLst>
            </p:cNvPr>
            <p:cNvSpPr/>
            <p:nvPr/>
          </p:nvSpPr>
          <p:spPr>
            <a:xfrm>
              <a:off x="1722276" y="1700808"/>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Elipse 25">
              <a:extLst>
                <a:ext uri="{FF2B5EF4-FFF2-40B4-BE49-F238E27FC236}">
                  <a16:creationId xmlns:a16="http://schemas.microsoft.com/office/drawing/2014/main" id="{794FFF5B-B88A-47C7-BBC1-4DD7D82E398C}"/>
                </a:ext>
              </a:extLst>
            </p:cNvPr>
            <p:cNvSpPr/>
            <p:nvPr/>
          </p:nvSpPr>
          <p:spPr>
            <a:xfrm>
              <a:off x="1619672" y="1484784"/>
              <a:ext cx="108000" cy="101352"/>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Elipse 26">
              <a:extLst>
                <a:ext uri="{FF2B5EF4-FFF2-40B4-BE49-F238E27FC236}">
                  <a16:creationId xmlns:a16="http://schemas.microsoft.com/office/drawing/2014/main" id="{4E61863A-2DF5-4ED5-A964-350A80FBF059}"/>
                </a:ext>
              </a:extLst>
            </p:cNvPr>
            <p:cNvSpPr/>
            <p:nvPr/>
          </p:nvSpPr>
          <p:spPr>
            <a:xfrm>
              <a:off x="6696248" y="1413991"/>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Elipse 27">
              <a:extLst>
                <a:ext uri="{FF2B5EF4-FFF2-40B4-BE49-F238E27FC236}">
                  <a16:creationId xmlns:a16="http://schemas.microsoft.com/office/drawing/2014/main" id="{4023913D-3A08-4A08-87F3-76B5B0A92C4C}"/>
                </a:ext>
              </a:extLst>
            </p:cNvPr>
            <p:cNvSpPr/>
            <p:nvPr/>
          </p:nvSpPr>
          <p:spPr>
            <a:xfrm>
              <a:off x="6848648" y="1566391"/>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Elipse 28">
              <a:extLst>
                <a:ext uri="{FF2B5EF4-FFF2-40B4-BE49-F238E27FC236}">
                  <a16:creationId xmlns:a16="http://schemas.microsoft.com/office/drawing/2014/main" id="{09392178-D59E-4155-B482-E90F3F3C071E}"/>
                </a:ext>
              </a:extLst>
            </p:cNvPr>
            <p:cNvSpPr/>
            <p:nvPr/>
          </p:nvSpPr>
          <p:spPr>
            <a:xfrm>
              <a:off x="7001048" y="1196752"/>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Elipse 29">
              <a:extLst>
                <a:ext uri="{FF2B5EF4-FFF2-40B4-BE49-F238E27FC236}">
                  <a16:creationId xmlns:a16="http://schemas.microsoft.com/office/drawing/2014/main" id="{371899A8-30BC-4BE8-A7C3-7F4A71C50144}"/>
                </a:ext>
              </a:extLst>
            </p:cNvPr>
            <p:cNvSpPr/>
            <p:nvPr/>
          </p:nvSpPr>
          <p:spPr>
            <a:xfrm>
              <a:off x="7200304" y="1628800"/>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Elipse 30">
              <a:extLst>
                <a:ext uri="{FF2B5EF4-FFF2-40B4-BE49-F238E27FC236}">
                  <a16:creationId xmlns:a16="http://schemas.microsoft.com/office/drawing/2014/main" id="{CB19DC13-467C-40DE-A6AA-2C21CA926765}"/>
                </a:ext>
              </a:extLst>
            </p:cNvPr>
            <p:cNvSpPr/>
            <p:nvPr/>
          </p:nvSpPr>
          <p:spPr>
            <a:xfrm>
              <a:off x="7001048" y="1412776"/>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Elipse 31">
              <a:extLst>
                <a:ext uri="{FF2B5EF4-FFF2-40B4-BE49-F238E27FC236}">
                  <a16:creationId xmlns:a16="http://schemas.microsoft.com/office/drawing/2014/main" id="{02EE6BC0-C956-4699-84B0-1A24046CB2BC}"/>
                </a:ext>
              </a:extLst>
            </p:cNvPr>
            <p:cNvSpPr/>
            <p:nvPr/>
          </p:nvSpPr>
          <p:spPr>
            <a:xfrm>
              <a:off x="6480224" y="1124744"/>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Elipse 32">
              <a:extLst>
                <a:ext uri="{FF2B5EF4-FFF2-40B4-BE49-F238E27FC236}">
                  <a16:creationId xmlns:a16="http://schemas.microsoft.com/office/drawing/2014/main" id="{DDF4AA9F-703E-4201-A5F7-48FFE0336523}"/>
                </a:ext>
              </a:extLst>
            </p:cNvPr>
            <p:cNvSpPr/>
            <p:nvPr/>
          </p:nvSpPr>
          <p:spPr>
            <a:xfrm>
              <a:off x="6552232" y="1628800"/>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Elipse 33">
              <a:extLst>
                <a:ext uri="{FF2B5EF4-FFF2-40B4-BE49-F238E27FC236}">
                  <a16:creationId xmlns:a16="http://schemas.microsoft.com/office/drawing/2014/main" id="{FD9A9206-C1A7-4B9D-8154-6226119297EB}"/>
                </a:ext>
              </a:extLst>
            </p:cNvPr>
            <p:cNvSpPr/>
            <p:nvPr/>
          </p:nvSpPr>
          <p:spPr>
            <a:xfrm>
              <a:off x="6804248" y="1052736"/>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Elipse 34">
              <a:extLst>
                <a:ext uri="{FF2B5EF4-FFF2-40B4-BE49-F238E27FC236}">
                  <a16:creationId xmlns:a16="http://schemas.microsoft.com/office/drawing/2014/main" id="{A54B6F10-C4B8-40CF-BFDF-B1C7A2289793}"/>
                </a:ext>
              </a:extLst>
            </p:cNvPr>
            <p:cNvSpPr/>
            <p:nvPr/>
          </p:nvSpPr>
          <p:spPr>
            <a:xfrm>
              <a:off x="7308304" y="1268760"/>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Elipse 40">
              <a:extLst>
                <a:ext uri="{FF2B5EF4-FFF2-40B4-BE49-F238E27FC236}">
                  <a16:creationId xmlns:a16="http://schemas.microsoft.com/office/drawing/2014/main" id="{75CEC282-DABE-4D2B-B45D-3BED9408DBB6}"/>
                </a:ext>
              </a:extLst>
            </p:cNvPr>
            <p:cNvSpPr/>
            <p:nvPr/>
          </p:nvSpPr>
          <p:spPr>
            <a:xfrm>
              <a:off x="1727696" y="1371277"/>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Elipse 41">
              <a:extLst>
                <a:ext uri="{FF2B5EF4-FFF2-40B4-BE49-F238E27FC236}">
                  <a16:creationId xmlns:a16="http://schemas.microsoft.com/office/drawing/2014/main" id="{862854E2-BF80-485C-9290-1D2272A83715}"/>
                </a:ext>
              </a:extLst>
            </p:cNvPr>
            <p:cNvSpPr/>
            <p:nvPr/>
          </p:nvSpPr>
          <p:spPr>
            <a:xfrm>
              <a:off x="1943720" y="1376784"/>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Elipse 42">
              <a:extLst>
                <a:ext uri="{FF2B5EF4-FFF2-40B4-BE49-F238E27FC236}">
                  <a16:creationId xmlns:a16="http://schemas.microsoft.com/office/drawing/2014/main" id="{FD226E74-AA9C-4D1B-A55A-99DB47FC5FB7}"/>
                </a:ext>
              </a:extLst>
            </p:cNvPr>
            <p:cNvSpPr/>
            <p:nvPr/>
          </p:nvSpPr>
          <p:spPr>
            <a:xfrm>
              <a:off x="1835696" y="1376784"/>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Elipse 43">
              <a:extLst>
                <a:ext uri="{FF2B5EF4-FFF2-40B4-BE49-F238E27FC236}">
                  <a16:creationId xmlns:a16="http://schemas.microsoft.com/office/drawing/2014/main" id="{8F3EC851-5F84-4384-BBE7-C56D83B23CE5}"/>
                </a:ext>
              </a:extLst>
            </p:cNvPr>
            <p:cNvSpPr/>
            <p:nvPr/>
          </p:nvSpPr>
          <p:spPr>
            <a:xfrm>
              <a:off x="1619672" y="1376784"/>
              <a:ext cx="108000" cy="101352"/>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193830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0" y="3725743"/>
            <a:ext cx="9008660" cy="2246769"/>
          </a:xfrm>
          <a:prstGeom prst="rect">
            <a:avLst/>
          </a:prstGeom>
          <a:noFill/>
        </p:spPr>
        <p:txBody>
          <a:bodyPr wrap="square" rtlCol="0">
            <a:spAutoFit/>
          </a:bodyPr>
          <a:lstStyle/>
          <a:p>
            <a:pPr algn="ctr"/>
            <a:r>
              <a:rPr lang="es-AR" sz="2000" dirty="0">
                <a:latin typeface="Century Gothic" pitchFamily="34" charset="0"/>
              </a:rPr>
              <a:t>Cualquier ente material (o «cosa») que </a:t>
            </a:r>
            <a:r>
              <a:rPr lang="es-AR" sz="2000" b="1" dirty="0">
                <a:latin typeface="Century Gothic" pitchFamily="34" charset="0"/>
              </a:rPr>
              <a:t>ocupa un lugar en el espacio </a:t>
            </a:r>
            <a:r>
              <a:rPr lang="es-AR" sz="2000" dirty="0">
                <a:latin typeface="Century Gothic" pitchFamily="34" charset="0"/>
              </a:rPr>
              <a:t>(tiene volumen) y </a:t>
            </a:r>
            <a:r>
              <a:rPr lang="es-AR" sz="2000" b="1" dirty="0">
                <a:latin typeface="Century Gothic" pitchFamily="34" charset="0"/>
              </a:rPr>
              <a:t>tiene masa. </a:t>
            </a:r>
          </a:p>
          <a:p>
            <a:pPr algn="ctr"/>
            <a:r>
              <a:rPr lang="es-AR" sz="2000" dirty="0">
                <a:latin typeface="Century Gothic" pitchFamily="34" charset="0"/>
              </a:rPr>
              <a:t>En otras palabras, todo lo que nos rodea es de naturaleza material: una silla, un auto, un árbol, el aire.</a:t>
            </a:r>
          </a:p>
          <a:p>
            <a:pPr algn="ctr"/>
            <a:endParaRPr lang="es-AR" sz="2000" dirty="0">
              <a:latin typeface="Century Gothic" pitchFamily="34" charset="0"/>
            </a:endParaRPr>
          </a:p>
          <a:p>
            <a:pPr algn="ctr"/>
            <a:endParaRPr lang="es-AR" sz="2000" b="1" dirty="0">
              <a:latin typeface="Century Gothic" pitchFamily="34" charset="0"/>
            </a:endParaRPr>
          </a:p>
          <a:p>
            <a:pPr algn="ctr"/>
            <a:endParaRPr lang="es-AR" sz="2000" b="1" dirty="0">
              <a:latin typeface="Century Gothic" pitchFamily="34" charset="0"/>
            </a:endParaRPr>
          </a:p>
        </p:txBody>
      </p:sp>
      <p:sp>
        <p:nvSpPr>
          <p:cNvPr id="10" name="9 CuadroTexto"/>
          <p:cNvSpPr txBox="1"/>
          <p:nvPr/>
        </p:nvSpPr>
        <p:spPr>
          <a:xfrm>
            <a:off x="1466430" y="309682"/>
            <a:ext cx="6264696" cy="584775"/>
          </a:xfrm>
          <a:prstGeom prst="rect">
            <a:avLst/>
          </a:prstGeom>
          <a:noFill/>
        </p:spPr>
        <p:txBody>
          <a:bodyPr wrap="square" rtlCol="0">
            <a:spAutoFit/>
          </a:bodyPr>
          <a:lstStyle/>
          <a:p>
            <a:pPr algn="ctr"/>
            <a:r>
              <a:rPr lang="es-AR" sz="32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¿Qué estudia la QUÍMICA?</a:t>
            </a:r>
          </a:p>
        </p:txBody>
      </p:sp>
      <p:sp>
        <p:nvSpPr>
          <p:cNvPr id="11" name="10 CuadroTexto"/>
          <p:cNvSpPr txBox="1"/>
          <p:nvPr/>
        </p:nvSpPr>
        <p:spPr>
          <a:xfrm>
            <a:off x="1238614" y="1052736"/>
            <a:ext cx="6720329" cy="1015663"/>
          </a:xfrm>
          <a:prstGeom prst="rect">
            <a:avLst/>
          </a:prstGeom>
          <a:noFill/>
        </p:spPr>
        <p:txBody>
          <a:bodyPr wrap="square" rtlCol="0">
            <a:spAutoFit/>
          </a:bodyPr>
          <a:lstStyle/>
          <a:p>
            <a:pPr algn="ctr"/>
            <a:r>
              <a:rPr lang="es-AR" sz="2000" dirty="0">
                <a:latin typeface="Century Gothic" pitchFamily="34" charset="0"/>
              </a:rPr>
              <a:t>Es la disciplina que estudia la </a:t>
            </a:r>
            <a:r>
              <a:rPr lang="es-AR" sz="2000" b="1" dirty="0">
                <a:latin typeface="Century Gothic" pitchFamily="34" charset="0"/>
              </a:rPr>
              <a:t>composición</a:t>
            </a:r>
            <a:r>
              <a:rPr lang="es-AR" sz="2000" dirty="0">
                <a:latin typeface="Century Gothic" pitchFamily="34" charset="0"/>
              </a:rPr>
              <a:t>(naturaleza), las </a:t>
            </a:r>
            <a:r>
              <a:rPr lang="es-AR" sz="2000" b="1" dirty="0">
                <a:latin typeface="Century Gothic" pitchFamily="34" charset="0"/>
              </a:rPr>
              <a:t>propiedades</a:t>
            </a:r>
            <a:r>
              <a:rPr lang="es-AR" sz="2000" dirty="0">
                <a:latin typeface="Century Gothic" pitchFamily="34" charset="0"/>
              </a:rPr>
              <a:t> y las </a:t>
            </a:r>
            <a:r>
              <a:rPr lang="es-AR" sz="2000" b="1" dirty="0">
                <a:latin typeface="Century Gothic" pitchFamily="34" charset="0"/>
              </a:rPr>
              <a:t>transformaciones</a:t>
            </a:r>
            <a:r>
              <a:rPr lang="es-AR" sz="2000" dirty="0">
                <a:latin typeface="Century Gothic" pitchFamily="34" charset="0"/>
              </a:rPr>
              <a:t> de la </a:t>
            </a:r>
            <a:r>
              <a:rPr lang="es-AR" sz="2000" b="1" u="sng" dirty="0">
                <a:latin typeface="Century Gothic" pitchFamily="34" charset="0"/>
              </a:rPr>
              <a:t>materia</a:t>
            </a:r>
            <a:r>
              <a:rPr lang="es-AR" sz="2000" dirty="0">
                <a:latin typeface="Century Gothic" pitchFamily="34" charset="0"/>
              </a:rPr>
              <a:t>.</a:t>
            </a:r>
          </a:p>
        </p:txBody>
      </p:sp>
      <p:sp>
        <p:nvSpPr>
          <p:cNvPr id="7" name="6 Rectángulo"/>
          <p:cNvSpPr/>
          <p:nvPr/>
        </p:nvSpPr>
        <p:spPr>
          <a:xfrm>
            <a:off x="835963" y="5601727"/>
            <a:ext cx="7448486" cy="400110"/>
          </a:xfrm>
          <a:prstGeom prst="rect">
            <a:avLst/>
          </a:prstGeom>
          <a:noFill/>
        </p:spPr>
        <p:txBody>
          <a:bodyPr wrap="square">
            <a:spAutoFit/>
          </a:bodyPr>
          <a:lstStyle/>
          <a:p>
            <a:pPr algn="ctr"/>
            <a:r>
              <a:rPr lang="es-AR" dirty="0">
                <a:latin typeface="Century Gothic" pitchFamily="34" charset="0"/>
              </a:rPr>
              <a:t>Una </a:t>
            </a:r>
            <a:r>
              <a:rPr lang="es-AR" b="1" dirty="0">
                <a:latin typeface="Century Gothic" pitchFamily="34" charset="0"/>
              </a:rPr>
              <a:t>porción limitada </a:t>
            </a:r>
            <a:r>
              <a:rPr lang="es-AR" dirty="0">
                <a:latin typeface="Century Gothic" pitchFamily="34" charset="0"/>
              </a:rPr>
              <a:t>de materia se denomina</a:t>
            </a:r>
            <a:r>
              <a:rPr lang="es-AR" sz="2000" dirty="0">
                <a:latin typeface="Century Gothic" pitchFamily="34" charset="0"/>
              </a:rPr>
              <a:t> </a:t>
            </a:r>
            <a:r>
              <a:rPr lang="es-AR" b="1" dirty="0">
                <a:latin typeface="Century Gothic" pitchFamily="34" charset="0"/>
              </a:rPr>
              <a:t>CUERPO</a:t>
            </a:r>
          </a:p>
        </p:txBody>
      </p:sp>
      <p:sp>
        <p:nvSpPr>
          <p:cNvPr id="3" name="2 Rectángulo redondeado"/>
          <p:cNvSpPr/>
          <p:nvPr/>
        </p:nvSpPr>
        <p:spPr>
          <a:xfrm>
            <a:off x="1238614" y="5482392"/>
            <a:ext cx="6492512" cy="6109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
        <p:nvSpPr>
          <p:cNvPr id="8" name="9 CuadroTexto">
            <a:extLst>
              <a:ext uri="{FF2B5EF4-FFF2-40B4-BE49-F238E27FC236}">
                <a16:creationId xmlns:a16="http://schemas.microsoft.com/office/drawing/2014/main" id="{21C3D261-0335-4D59-AC75-46B1F6F4203C}"/>
              </a:ext>
            </a:extLst>
          </p:cNvPr>
          <p:cNvSpPr txBox="1"/>
          <p:nvPr/>
        </p:nvSpPr>
        <p:spPr>
          <a:xfrm>
            <a:off x="1475656" y="2924944"/>
            <a:ext cx="6264696" cy="584775"/>
          </a:xfrm>
          <a:prstGeom prst="rect">
            <a:avLst/>
          </a:prstGeom>
          <a:noFill/>
        </p:spPr>
        <p:txBody>
          <a:bodyPr wrap="square" rtlCol="0">
            <a:spAutoFit/>
          </a:bodyPr>
          <a:lstStyle/>
          <a:p>
            <a:pPr algn="ctr"/>
            <a:r>
              <a:rPr lang="es-AR" sz="32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¿A qué llamamos MATERIA?</a:t>
            </a:r>
          </a:p>
        </p:txBody>
      </p:sp>
    </p:spTree>
    <p:extLst>
      <p:ext uri="{BB962C8B-B14F-4D97-AF65-F5344CB8AC3E}">
        <p14:creationId xmlns:p14="http://schemas.microsoft.com/office/powerpoint/2010/main" val="152396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811073"/>
            <a:ext cx="8496944" cy="4247317"/>
          </a:xfrm>
          <a:prstGeom prst="rect">
            <a:avLst/>
          </a:prstGeom>
        </p:spPr>
        <p:txBody>
          <a:bodyPr wrap="square">
            <a:spAutoFit/>
          </a:bodyPr>
          <a:lstStyle/>
          <a:p>
            <a:endParaRPr lang="es-AR" dirty="0">
              <a:latin typeface="Century Gothic" pitchFamily="34" charset="0"/>
            </a:endParaRPr>
          </a:p>
          <a:p>
            <a:endParaRPr lang="es-AR" dirty="0">
              <a:latin typeface="Century Gothic" pitchFamily="34" charset="0"/>
            </a:endParaRPr>
          </a:p>
          <a:p>
            <a:pPr marL="342900" indent="-342900">
              <a:buFont typeface="Wingdings" pitchFamily="2" charset="2"/>
              <a:buChar char="q"/>
            </a:pPr>
            <a:r>
              <a:rPr lang="es-AR" dirty="0">
                <a:latin typeface="Century Gothic" pitchFamily="34" charset="0"/>
              </a:rPr>
              <a:t>QUÍMICA BÁSICA. Di </a:t>
            </a:r>
            <a:r>
              <a:rPr lang="es-AR" dirty="0" err="1">
                <a:latin typeface="Century Gothic" pitchFamily="34" charset="0"/>
              </a:rPr>
              <a:t>Risio</a:t>
            </a:r>
            <a:r>
              <a:rPr lang="es-AR" dirty="0">
                <a:latin typeface="Century Gothic" pitchFamily="34" charset="0"/>
              </a:rPr>
              <a:t>, C; </a:t>
            </a:r>
            <a:r>
              <a:rPr lang="es-AR" dirty="0" err="1">
                <a:latin typeface="Century Gothic" pitchFamily="34" charset="0"/>
              </a:rPr>
              <a:t>Roverano</a:t>
            </a:r>
            <a:r>
              <a:rPr lang="es-AR" dirty="0">
                <a:latin typeface="Century Gothic" pitchFamily="34" charset="0"/>
              </a:rPr>
              <a:t>, M ;</a:t>
            </a:r>
            <a:r>
              <a:rPr lang="es-AR" dirty="0" err="1">
                <a:latin typeface="Century Gothic" pitchFamily="34" charset="0"/>
              </a:rPr>
              <a:t>Vazquez</a:t>
            </a:r>
            <a:r>
              <a:rPr lang="es-AR" dirty="0">
                <a:latin typeface="Century Gothic" pitchFamily="34" charset="0"/>
              </a:rPr>
              <a:t>, I. 6° </a:t>
            </a:r>
            <a:r>
              <a:rPr lang="es-AR" dirty="0" err="1">
                <a:latin typeface="Century Gothic" pitchFamily="34" charset="0"/>
              </a:rPr>
              <a:t>ed</a:t>
            </a:r>
            <a:r>
              <a:rPr lang="es-AR" dirty="0">
                <a:latin typeface="Century Gothic" pitchFamily="34" charset="0"/>
              </a:rPr>
              <a:t> mejorada. Ciudad Autónoma de Buenos Aires: CCC Editorial Educando, 2018. </a:t>
            </a:r>
            <a:r>
              <a:rPr lang="es-AR" i="1" dirty="0">
                <a:latin typeface="Century Gothic" pitchFamily="34" charset="0"/>
              </a:rPr>
              <a:t>CAPÍTULO 1 – PAGINAS 18-25.</a:t>
            </a:r>
          </a:p>
          <a:p>
            <a:pPr marL="342900" indent="-342900">
              <a:buFont typeface="Wingdings" pitchFamily="2" charset="2"/>
              <a:buChar char="q"/>
            </a:pPr>
            <a:endParaRPr lang="es-AR" dirty="0">
              <a:latin typeface="Century Gothic" pitchFamily="34" charset="0"/>
            </a:endParaRPr>
          </a:p>
          <a:p>
            <a:pPr marL="342900" indent="-342900">
              <a:buFont typeface="Wingdings" pitchFamily="2" charset="2"/>
              <a:buChar char="q"/>
            </a:pPr>
            <a:r>
              <a:rPr lang="es-AR" dirty="0">
                <a:latin typeface="Century Gothic" pitchFamily="34" charset="0"/>
              </a:rPr>
              <a:t>QUÍMICA. Chang, R, 10º edición. </a:t>
            </a:r>
            <a:r>
              <a:rPr lang="en-US" dirty="0" err="1">
                <a:latin typeface="Century Gothic" pitchFamily="34" charset="0"/>
              </a:rPr>
              <a:t>Traducido</a:t>
            </a:r>
            <a:r>
              <a:rPr lang="en-US" dirty="0">
                <a:latin typeface="Century Gothic" pitchFamily="34" charset="0"/>
              </a:rPr>
              <a:t> de la </a:t>
            </a:r>
            <a:r>
              <a:rPr lang="en-US" dirty="0" err="1">
                <a:latin typeface="Century Gothic" pitchFamily="34" charset="0"/>
              </a:rPr>
              <a:t>décima</a:t>
            </a:r>
            <a:r>
              <a:rPr lang="en-US" dirty="0">
                <a:latin typeface="Century Gothic" pitchFamily="34" charset="0"/>
              </a:rPr>
              <a:t> </a:t>
            </a:r>
            <a:r>
              <a:rPr lang="en-US" dirty="0" err="1">
                <a:latin typeface="Century Gothic" pitchFamily="34" charset="0"/>
              </a:rPr>
              <a:t>edición</a:t>
            </a:r>
            <a:r>
              <a:rPr lang="en-US" dirty="0">
                <a:latin typeface="Century Gothic" pitchFamily="34" charset="0"/>
              </a:rPr>
              <a:t> de: chemistry, by Raymond Chang, copyright © 2010 by The McGraw-Hill companies, </a:t>
            </a:r>
            <a:r>
              <a:rPr lang="en-US" dirty="0" err="1">
                <a:latin typeface="Century Gothic" pitchFamily="34" charset="0"/>
              </a:rPr>
              <a:t>inc.</a:t>
            </a:r>
            <a:r>
              <a:rPr lang="en-US" dirty="0">
                <a:latin typeface="Century Gothic" pitchFamily="34" charset="0"/>
              </a:rPr>
              <a:t> all rights reserved. ISBN:  978-007-351109-2.</a:t>
            </a:r>
          </a:p>
          <a:p>
            <a:pPr indent="354013"/>
            <a:r>
              <a:rPr lang="en-US" i="1" dirty="0">
                <a:latin typeface="Century Gothic" pitchFamily="34" charset="0"/>
              </a:rPr>
              <a:t>CAPÍTULO 1.</a:t>
            </a:r>
          </a:p>
          <a:p>
            <a:pPr marL="342900" indent="-342900">
              <a:buFont typeface="Wingdings" pitchFamily="2" charset="2"/>
              <a:buChar char="q"/>
            </a:pPr>
            <a:endParaRPr lang="en-US" dirty="0">
              <a:latin typeface="Century Gothic" pitchFamily="34" charset="0"/>
            </a:endParaRPr>
          </a:p>
          <a:p>
            <a:pPr marL="342900" indent="-342900">
              <a:buFont typeface="Wingdings" pitchFamily="2" charset="2"/>
              <a:buChar char="q"/>
            </a:pPr>
            <a:r>
              <a:rPr lang="en-US" dirty="0" err="1">
                <a:latin typeface="Century Gothic" pitchFamily="34" charset="0"/>
              </a:rPr>
              <a:t>Phet</a:t>
            </a:r>
            <a:r>
              <a:rPr lang="en-US" dirty="0">
                <a:latin typeface="Century Gothic" pitchFamily="34" charset="0"/>
              </a:rPr>
              <a:t> Interactive Simulations. University of Colorado. </a:t>
            </a:r>
            <a:r>
              <a:rPr lang="es-AR" dirty="0">
                <a:solidFill>
                  <a:srgbClr val="0070C0"/>
                </a:solidFill>
                <a:latin typeface="Century Gothic" pitchFamily="34" charset="0"/>
                <a:hlinkClick r:id="rId2">
                  <a:extLst>
                    <a:ext uri="{A12FA001-AC4F-418D-AE19-62706E023703}">
                      <ahyp:hlinkClr xmlns:ahyp="http://schemas.microsoft.com/office/drawing/2018/hyperlinkcolor" val="tx"/>
                    </a:ext>
                  </a:extLst>
                </a:hlinkClick>
              </a:rPr>
              <a:t>https://phet.colorado.edu/es/simulations/category/chemistry</a:t>
            </a:r>
            <a:endParaRPr lang="en-US" dirty="0">
              <a:solidFill>
                <a:srgbClr val="0070C0"/>
              </a:solidFill>
              <a:latin typeface="Century Gothic" pitchFamily="34" charset="0"/>
            </a:endParaRPr>
          </a:p>
          <a:p>
            <a:pPr marL="342900" indent="-342900">
              <a:buFont typeface="Wingdings" pitchFamily="2" charset="2"/>
              <a:buChar char="q"/>
            </a:pPr>
            <a:endParaRPr lang="es-AR" dirty="0">
              <a:latin typeface="Century Gothic" pitchFamily="34" charset="0"/>
            </a:endParaRPr>
          </a:p>
          <a:p>
            <a:pPr marL="342900" indent="-342900">
              <a:buFont typeface="Wingdings" pitchFamily="2" charset="2"/>
              <a:buChar char="q"/>
            </a:pPr>
            <a:r>
              <a:rPr lang="es-AR" dirty="0">
                <a:latin typeface="Century Gothic" pitchFamily="34" charset="0"/>
              </a:rPr>
              <a:t>Algunas imágenes fueron obtenidas de diversas páginas web.</a:t>
            </a:r>
          </a:p>
        </p:txBody>
      </p:sp>
      <p:sp>
        <p:nvSpPr>
          <p:cNvPr id="5" name="4 CuadroTexto"/>
          <p:cNvSpPr txBox="1"/>
          <p:nvPr/>
        </p:nvSpPr>
        <p:spPr>
          <a:xfrm>
            <a:off x="254521" y="45467"/>
            <a:ext cx="5832649" cy="707886"/>
          </a:xfrm>
          <a:prstGeom prst="rect">
            <a:avLst/>
          </a:prstGeom>
          <a:noFill/>
        </p:spPr>
        <p:txBody>
          <a:bodyPr wrap="square" rtlCol="0">
            <a:spAutoFit/>
          </a:bodyPr>
          <a:lstStyle/>
          <a:p>
            <a:r>
              <a:rPr lang="es-AR" sz="40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Bibliografía</a:t>
            </a:r>
          </a:p>
        </p:txBody>
      </p:sp>
    </p:spTree>
    <p:extLst>
      <p:ext uri="{BB962C8B-B14F-4D97-AF65-F5344CB8AC3E}">
        <p14:creationId xmlns:p14="http://schemas.microsoft.com/office/powerpoint/2010/main" val="1214956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CuadroTexto">
            <a:extLst>
              <a:ext uri="{FF2B5EF4-FFF2-40B4-BE49-F238E27FC236}">
                <a16:creationId xmlns:a16="http://schemas.microsoft.com/office/drawing/2014/main" id="{FDAFE1C4-6720-4B19-B3F2-C2102A39CC79}"/>
              </a:ext>
            </a:extLst>
          </p:cNvPr>
          <p:cNvSpPr txBox="1"/>
          <p:nvPr/>
        </p:nvSpPr>
        <p:spPr>
          <a:xfrm>
            <a:off x="251520" y="44624"/>
            <a:ext cx="8568952" cy="461665"/>
          </a:xfrm>
          <a:prstGeom prst="rect">
            <a:avLst/>
          </a:prstGeom>
          <a:noFill/>
        </p:spPr>
        <p:txBody>
          <a:bodyPr wrap="square" rtlCol="0">
            <a:spAutoFit/>
          </a:bodyPr>
          <a:lstStyle/>
          <a:p>
            <a:r>
              <a:rPr lang="es-AR" sz="24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RESPUESTAS</a:t>
            </a:r>
          </a:p>
        </p:txBody>
      </p:sp>
      <p:sp>
        <p:nvSpPr>
          <p:cNvPr id="6" name="Rectángulo 5">
            <a:extLst>
              <a:ext uri="{FF2B5EF4-FFF2-40B4-BE49-F238E27FC236}">
                <a16:creationId xmlns:a16="http://schemas.microsoft.com/office/drawing/2014/main" id="{246B6ED4-5D1D-4E3B-8D47-B11CB543671A}"/>
              </a:ext>
            </a:extLst>
          </p:cNvPr>
          <p:cNvSpPr/>
          <p:nvPr/>
        </p:nvSpPr>
        <p:spPr>
          <a:xfrm>
            <a:off x="251520" y="593968"/>
            <a:ext cx="8568952" cy="6694140"/>
          </a:xfrm>
          <a:prstGeom prst="rect">
            <a:avLst/>
          </a:prstGeom>
        </p:spPr>
        <p:txBody>
          <a:bodyPr wrap="square">
            <a:spAutoFit/>
          </a:bodyPr>
          <a:lstStyle/>
          <a:p>
            <a:r>
              <a:rPr lang="es-AR" sz="1100" b="1" dirty="0">
                <a:latin typeface="Century Gothic" panose="020B0502020202020204" pitchFamily="34" charset="0"/>
              </a:rPr>
              <a:t>EJERCICIO 1</a:t>
            </a:r>
          </a:p>
          <a:p>
            <a:pPr marL="342900" indent="-342900">
              <a:buAutoNum type="alphaLcParenR"/>
            </a:pPr>
            <a:r>
              <a:rPr lang="es-AR" altLang="es-AR" sz="1100" b="1" i="1" dirty="0">
                <a:latin typeface="Century Gothic" panose="020B0502020202020204" pitchFamily="34" charset="0"/>
              </a:rPr>
              <a:t>INCORRECTA. </a:t>
            </a:r>
            <a:r>
              <a:rPr lang="es-AR" altLang="es-AR" sz="1100" i="1" dirty="0">
                <a:latin typeface="Century Gothic" panose="020B0502020202020204" pitchFamily="34" charset="0"/>
              </a:rPr>
              <a:t>“Un sólido cristalino puro puede ser representado como partículas muy cercanas ordenadas de forma </a:t>
            </a:r>
            <a:r>
              <a:rPr lang="es-AR" altLang="es-AR" sz="1100" b="1" i="1" u="sng" dirty="0">
                <a:latin typeface="Century Gothic" panose="020B0502020202020204" pitchFamily="34" charset="0"/>
              </a:rPr>
              <a:t>regular</a:t>
            </a:r>
            <a:r>
              <a:rPr lang="es-AR" altLang="es-AR" sz="1100" i="1" dirty="0">
                <a:latin typeface="Century Gothic" panose="020B0502020202020204" pitchFamily="34" charset="0"/>
              </a:rPr>
              <a:t>”. </a:t>
            </a:r>
          </a:p>
          <a:p>
            <a:pPr marL="342900" indent="-342900" algn="just">
              <a:buAutoNum type="alphaLcParenR"/>
            </a:pPr>
            <a:r>
              <a:rPr lang="es-AR" altLang="es-AR" sz="1100" b="1" i="1" dirty="0">
                <a:latin typeface="Century Gothic" panose="020B0502020202020204" pitchFamily="34" charset="0"/>
              </a:rPr>
              <a:t>CORRECTA</a:t>
            </a:r>
          </a:p>
          <a:p>
            <a:pPr marL="342900" indent="-342900" algn="just">
              <a:buAutoNum type="alphaLcParenR"/>
            </a:pPr>
            <a:r>
              <a:rPr lang="es-AR" altLang="es-AR" sz="1100" b="1" i="1" dirty="0">
                <a:latin typeface="Century Gothic" panose="020B0502020202020204" pitchFamily="34" charset="0"/>
              </a:rPr>
              <a:t>INCORRECTA. “</a:t>
            </a:r>
            <a:r>
              <a:rPr lang="es-AR" altLang="es-AR" sz="1100" i="1" dirty="0">
                <a:latin typeface="Century Gothic" panose="020B0502020202020204" pitchFamily="34" charset="0"/>
              </a:rPr>
              <a:t>En un gas las fuerzas de atracción entre las partículas son </a:t>
            </a:r>
            <a:r>
              <a:rPr lang="es-AR" altLang="es-AR" sz="1100" b="1" u="sng" dirty="0">
                <a:latin typeface="Century Gothic" panose="020B0502020202020204" pitchFamily="34" charset="0"/>
              </a:rPr>
              <a:t>prácticamente nulas</a:t>
            </a:r>
            <a:r>
              <a:rPr lang="es-AR" altLang="es-AR" sz="1100" i="1" dirty="0">
                <a:latin typeface="Century Gothic" panose="020B0502020202020204" pitchFamily="34" charset="0"/>
              </a:rPr>
              <a:t>”.</a:t>
            </a:r>
            <a:r>
              <a:rPr lang="es-AR" altLang="es-AR" sz="1100" b="1" i="1" dirty="0">
                <a:latin typeface="Century Gothic" panose="020B0502020202020204" pitchFamily="34" charset="0"/>
              </a:rPr>
              <a:t> </a:t>
            </a:r>
            <a:endParaRPr lang="es-AR" altLang="es-AR" sz="1100" i="1" dirty="0">
              <a:latin typeface="Century Gothic" panose="020B0502020202020204" pitchFamily="34" charset="0"/>
            </a:endParaRPr>
          </a:p>
          <a:p>
            <a:pPr marL="342900" indent="-342900" algn="just">
              <a:buAutoNum type="alphaLcParenR"/>
            </a:pPr>
            <a:r>
              <a:rPr lang="es-AR" altLang="es-AR" sz="1100" b="1" i="1" dirty="0">
                <a:latin typeface="Century Gothic" panose="020B0502020202020204" pitchFamily="34" charset="0"/>
              </a:rPr>
              <a:t>CORRECTA</a:t>
            </a:r>
          </a:p>
          <a:p>
            <a:pPr marL="342900" indent="-342900" algn="just">
              <a:buAutoNum type="alphaLcParenR"/>
            </a:pPr>
            <a:r>
              <a:rPr lang="es-AR" altLang="es-AR" sz="1100" b="1" i="1" dirty="0">
                <a:latin typeface="Century Gothic" panose="020B0502020202020204" pitchFamily="34" charset="0"/>
              </a:rPr>
              <a:t>CORRECTA</a:t>
            </a:r>
          </a:p>
          <a:p>
            <a:pPr marL="342900" indent="-342900" algn="just">
              <a:buAutoNum type="alphaLcParenR"/>
            </a:pPr>
            <a:r>
              <a:rPr lang="es-AR" altLang="es-AR" sz="1100" b="1" i="1" dirty="0">
                <a:latin typeface="Century Gothic" panose="020B0502020202020204" pitchFamily="34" charset="0"/>
              </a:rPr>
              <a:t>INCORRECTA.</a:t>
            </a:r>
            <a:r>
              <a:rPr lang="es-AR" altLang="es-AR" sz="1100" i="1" dirty="0">
                <a:latin typeface="Century Gothic" panose="020B0502020202020204" pitchFamily="34" charset="0"/>
              </a:rPr>
              <a:t> “Los sólidos tienen forma y volumen propio; </a:t>
            </a:r>
            <a:r>
              <a:rPr lang="es-AR" altLang="es-AR" sz="1100" b="1" i="1" u="sng" dirty="0">
                <a:latin typeface="Century Gothic" panose="020B0502020202020204" pitchFamily="34" charset="0"/>
              </a:rPr>
              <a:t>los líquidos poseen volumen propio pero adquieren la forma del recipiente que los contiene</a:t>
            </a:r>
            <a:r>
              <a:rPr lang="es-AR" altLang="es-AR" sz="1100" i="1" dirty="0">
                <a:latin typeface="Century Gothic" panose="020B0502020202020204" pitchFamily="34" charset="0"/>
              </a:rPr>
              <a:t>.”.</a:t>
            </a:r>
            <a:r>
              <a:rPr lang="es-AR" altLang="es-AR" sz="1100" b="1" i="1" dirty="0">
                <a:latin typeface="Century Gothic" panose="020B0502020202020204" pitchFamily="34" charset="0"/>
              </a:rPr>
              <a:t> </a:t>
            </a:r>
          </a:p>
          <a:p>
            <a:pPr marL="342900" indent="-342900" algn="just">
              <a:buAutoNum type="alphaLcParenR"/>
            </a:pPr>
            <a:endParaRPr lang="es-AR" altLang="es-AR" sz="1100" b="1" i="1" dirty="0">
              <a:latin typeface="Century Gothic" panose="020B0502020202020204" pitchFamily="34" charset="0"/>
            </a:endParaRPr>
          </a:p>
          <a:p>
            <a:r>
              <a:rPr lang="es-AR" sz="1100" b="1" dirty="0">
                <a:latin typeface="Century Gothic" panose="020B0502020202020204" pitchFamily="34" charset="0"/>
              </a:rPr>
              <a:t>EJERCICIO 2</a:t>
            </a:r>
          </a:p>
          <a:p>
            <a:pPr algn="just"/>
            <a:endParaRPr lang="es-AR" altLang="es-AR" sz="1100" dirty="0">
              <a:latin typeface="Century Gothic" panose="020B0502020202020204" pitchFamily="34" charset="0"/>
            </a:endParaRPr>
          </a:p>
          <a:p>
            <a:pPr algn="just"/>
            <a:endParaRPr lang="es-AR" altLang="es-AR" sz="1100" dirty="0">
              <a:latin typeface="Century Gothic" panose="020B0502020202020204" pitchFamily="34" charset="0"/>
            </a:endParaRPr>
          </a:p>
          <a:p>
            <a:pPr algn="just"/>
            <a:endParaRPr lang="es-AR" altLang="es-AR" sz="1100" dirty="0">
              <a:latin typeface="Century Gothic" panose="020B0502020202020204" pitchFamily="34" charset="0"/>
            </a:endParaRPr>
          </a:p>
          <a:p>
            <a:pPr algn="just"/>
            <a:endParaRPr lang="es-AR" altLang="es-AR" sz="1100" dirty="0">
              <a:latin typeface="Century Gothic" panose="020B0502020202020204" pitchFamily="34" charset="0"/>
            </a:endParaRPr>
          </a:p>
          <a:p>
            <a:pPr algn="just"/>
            <a:endParaRPr lang="es-AR" altLang="es-AR" sz="1100" dirty="0">
              <a:latin typeface="Century Gothic" panose="020B0502020202020204" pitchFamily="34" charset="0"/>
            </a:endParaRPr>
          </a:p>
          <a:p>
            <a:pPr algn="just"/>
            <a:endParaRPr lang="es-AR" altLang="es-AR" sz="1100" dirty="0">
              <a:latin typeface="Century Gothic" panose="020B0502020202020204" pitchFamily="34" charset="0"/>
            </a:endParaRPr>
          </a:p>
          <a:p>
            <a:pPr algn="just"/>
            <a:endParaRPr lang="es-AR" altLang="es-AR" sz="1100" dirty="0">
              <a:latin typeface="Century Gothic" panose="020B0502020202020204" pitchFamily="34" charset="0"/>
            </a:endParaRPr>
          </a:p>
          <a:p>
            <a:r>
              <a:rPr lang="es-ES" altLang="es-AR" sz="1100" b="1" dirty="0">
                <a:latin typeface="Century Gothic" panose="020B0502020202020204" pitchFamily="34" charset="0"/>
              </a:rPr>
              <a:t>EJERCICIO 3</a:t>
            </a:r>
          </a:p>
          <a:p>
            <a:pPr lvl="0" eaLnBrk="0" fontAlgn="t" hangingPunct="0">
              <a:spcBef>
                <a:spcPct val="0"/>
              </a:spcBef>
              <a:spcAft>
                <a:spcPct val="0"/>
              </a:spcAft>
            </a:pPr>
            <a:r>
              <a:rPr lang="es-ES" sz="1100" dirty="0">
                <a:latin typeface="Century Gothic" panose="020B0502020202020204" pitchFamily="34" charset="0"/>
              </a:rPr>
              <a:t>1) a) Ambos sólidos </a:t>
            </a:r>
          </a:p>
          <a:p>
            <a:pPr lvl="0" eaLnBrk="0" fontAlgn="t" hangingPunct="0">
              <a:spcBef>
                <a:spcPct val="0"/>
              </a:spcBef>
              <a:spcAft>
                <a:spcPct val="0"/>
              </a:spcAft>
            </a:pPr>
            <a:r>
              <a:rPr lang="es-ES" altLang="es-AR" sz="1100" dirty="0">
                <a:latin typeface="Century Gothic" panose="020B0502020202020204" pitchFamily="34" charset="0"/>
              </a:rPr>
              <a:t>b) Ambos gaseosos</a:t>
            </a:r>
          </a:p>
          <a:p>
            <a:pPr lvl="0" eaLnBrk="0" fontAlgn="t" hangingPunct="0">
              <a:spcBef>
                <a:spcPct val="0"/>
              </a:spcBef>
              <a:spcAft>
                <a:spcPct val="0"/>
              </a:spcAft>
            </a:pPr>
            <a:r>
              <a:rPr lang="es-ES" altLang="es-AR" sz="1100" dirty="0">
                <a:latin typeface="Century Gothic" panose="020B0502020202020204" pitchFamily="34" charset="0"/>
              </a:rPr>
              <a:t>c</a:t>
            </a:r>
            <a:r>
              <a:rPr lang="es-ES" altLang="es-AR" sz="1100">
                <a:latin typeface="Century Gothic" panose="020B0502020202020204" pitchFamily="34" charset="0"/>
              </a:rPr>
              <a:t>) Ambos líquidos</a:t>
            </a:r>
            <a:r>
              <a:rPr lang="es-ES" altLang="es-AR" sz="1100" dirty="0">
                <a:latin typeface="Century Gothic" panose="020B0502020202020204" pitchFamily="34" charset="0"/>
              </a:rPr>
              <a:t>.</a:t>
            </a:r>
          </a:p>
          <a:p>
            <a:pPr lvl="0" eaLnBrk="0" fontAlgn="t" hangingPunct="0">
              <a:spcBef>
                <a:spcPct val="0"/>
              </a:spcBef>
              <a:spcAft>
                <a:spcPct val="0"/>
              </a:spcAft>
            </a:pPr>
            <a:r>
              <a:rPr lang="es-ES" altLang="es-AR" sz="1100" dirty="0">
                <a:latin typeface="Century Gothic" panose="020B0502020202020204" pitchFamily="34" charset="0"/>
              </a:rPr>
              <a:t>2) Entre 327°C y 357°C.</a:t>
            </a:r>
          </a:p>
          <a:p>
            <a:pPr lvl="0" eaLnBrk="0" fontAlgn="t" hangingPunct="0">
              <a:spcBef>
                <a:spcPct val="0"/>
              </a:spcBef>
              <a:spcAft>
                <a:spcPct val="0"/>
              </a:spcAft>
            </a:pPr>
            <a:r>
              <a:rPr lang="es-ES" altLang="es-AR" sz="1100" dirty="0">
                <a:latin typeface="Century Gothic" panose="020B0502020202020204" pitchFamily="34" charset="0"/>
              </a:rPr>
              <a:t>3) Varias respuestas. Cualquiera entre -39°C y 327°C.</a:t>
            </a:r>
          </a:p>
          <a:p>
            <a:pPr lvl="0" eaLnBrk="0" fontAlgn="t" hangingPunct="0">
              <a:spcBef>
                <a:spcPct val="0"/>
              </a:spcBef>
              <a:spcAft>
                <a:spcPct val="0"/>
              </a:spcAft>
            </a:pPr>
            <a:endParaRPr lang="es-ES" altLang="es-AR" sz="1100" dirty="0">
              <a:latin typeface="Century Gothic" panose="020B0502020202020204" pitchFamily="34" charset="0"/>
            </a:endParaRPr>
          </a:p>
          <a:p>
            <a:pPr lvl="0" eaLnBrk="0" fontAlgn="t" hangingPunct="0">
              <a:spcBef>
                <a:spcPct val="0"/>
              </a:spcBef>
              <a:spcAft>
                <a:spcPct val="0"/>
              </a:spcAft>
            </a:pPr>
            <a:r>
              <a:rPr lang="es-ES" altLang="es-AR" sz="1100" b="1" dirty="0">
                <a:latin typeface="Century Gothic" panose="020B0502020202020204" pitchFamily="34" charset="0"/>
              </a:rPr>
              <a:t>EJERCICIO 4</a:t>
            </a:r>
          </a:p>
          <a:p>
            <a:pPr marL="342900" lvl="0" indent="-342900" eaLnBrk="0" fontAlgn="t" hangingPunct="0">
              <a:spcBef>
                <a:spcPct val="0"/>
              </a:spcBef>
              <a:spcAft>
                <a:spcPct val="0"/>
              </a:spcAft>
              <a:buAutoNum type="alphaLcParenR"/>
            </a:pPr>
            <a:r>
              <a:rPr lang="es-ES" altLang="es-AR" sz="1100" b="1" dirty="0">
                <a:latin typeface="Century Gothic" panose="020B0502020202020204" pitchFamily="34" charset="0"/>
              </a:rPr>
              <a:t>INCORRECTA.</a:t>
            </a:r>
            <a:r>
              <a:rPr lang="es-ES" altLang="es-AR" sz="1100" dirty="0">
                <a:latin typeface="Century Gothic" panose="020B0502020202020204" pitchFamily="34" charset="0"/>
              </a:rPr>
              <a:t> El punto de sublimación es la temperatura a la cual la sustancia pasa de estado </a:t>
            </a:r>
            <a:r>
              <a:rPr lang="es-ES" altLang="es-AR" sz="1100" b="1" dirty="0">
                <a:latin typeface="Century Gothic" panose="020B0502020202020204" pitchFamily="34" charset="0"/>
              </a:rPr>
              <a:t>gaseoso a sólido </a:t>
            </a:r>
            <a:r>
              <a:rPr lang="es-ES" altLang="es-AR" sz="1100" dirty="0">
                <a:latin typeface="Century Gothic" panose="020B0502020202020204" pitchFamily="34" charset="0"/>
              </a:rPr>
              <a:t>sin pasar por el estado líquido</a:t>
            </a:r>
            <a:endParaRPr lang="es-ES" altLang="es-AR" sz="1100" b="1" dirty="0">
              <a:latin typeface="Century Gothic" panose="020B0502020202020204" pitchFamily="34" charset="0"/>
            </a:endParaRPr>
          </a:p>
          <a:p>
            <a:pPr marL="342900" lvl="0" indent="-342900" eaLnBrk="0" fontAlgn="t" hangingPunct="0">
              <a:spcBef>
                <a:spcPct val="0"/>
              </a:spcBef>
              <a:spcAft>
                <a:spcPct val="0"/>
              </a:spcAft>
              <a:buAutoNum type="alphaLcParenR"/>
            </a:pPr>
            <a:r>
              <a:rPr lang="es-ES" altLang="es-AR" sz="1100" b="1" dirty="0">
                <a:latin typeface="Century Gothic" panose="020B0502020202020204" pitchFamily="34" charset="0"/>
              </a:rPr>
              <a:t>INCORRECTA. </a:t>
            </a:r>
            <a:r>
              <a:rPr lang="es-ES" altLang="es-AR" sz="1100" dirty="0">
                <a:latin typeface="Century Gothic" panose="020B0502020202020204" pitchFamily="34" charset="0"/>
              </a:rPr>
              <a:t>A -85°C el dióxido de carbono se encuentra en </a:t>
            </a:r>
            <a:r>
              <a:rPr lang="es-ES" altLang="es-AR" sz="1100" b="1" dirty="0">
                <a:latin typeface="Century Gothic" panose="020B0502020202020204" pitchFamily="34" charset="0"/>
              </a:rPr>
              <a:t>estado sólido</a:t>
            </a:r>
            <a:r>
              <a:rPr lang="es-ES" altLang="es-AR" sz="1100" dirty="0">
                <a:latin typeface="Century Gothic" panose="020B0502020202020204" pitchFamily="34" charset="0"/>
              </a:rPr>
              <a:t>.</a:t>
            </a:r>
          </a:p>
          <a:p>
            <a:pPr marL="342900" lvl="0" indent="-342900" eaLnBrk="0" fontAlgn="t" hangingPunct="0">
              <a:spcBef>
                <a:spcPct val="0"/>
              </a:spcBef>
              <a:spcAft>
                <a:spcPct val="0"/>
              </a:spcAft>
              <a:buAutoNum type="alphaLcParenR"/>
            </a:pPr>
            <a:r>
              <a:rPr lang="es-ES" altLang="es-AR" sz="1100" b="1" dirty="0">
                <a:latin typeface="Century Gothic" panose="020B0502020202020204" pitchFamily="34" charset="0"/>
              </a:rPr>
              <a:t>CORRECTA</a:t>
            </a:r>
          </a:p>
          <a:p>
            <a:pPr marL="342900" lvl="0" indent="-342900" eaLnBrk="0" fontAlgn="t" hangingPunct="0">
              <a:spcBef>
                <a:spcPct val="0"/>
              </a:spcBef>
              <a:spcAft>
                <a:spcPct val="0"/>
              </a:spcAft>
              <a:buAutoNum type="alphaLcParenR"/>
            </a:pPr>
            <a:r>
              <a:rPr lang="es-ES" altLang="es-AR" sz="1100" b="1" dirty="0">
                <a:latin typeface="Century Gothic" panose="020B0502020202020204" pitchFamily="34" charset="0"/>
              </a:rPr>
              <a:t>INCORRECTA</a:t>
            </a:r>
            <a:r>
              <a:rPr lang="es-ES" altLang="es-AR" sz="1100" dirty="0">
                <a:latin typeface="Century Gothic" panose="020B0502020202020204" pitchFamily="34" charset="0"/>
              </a:rPr>
              <a:t>. El punto de sublimación depende de la sustancia y la presión. Si a 1 atm es -79°C, a 2 atm será otro valor.</a:t>
            </a:r>
          </a:p>
          <a:p>
            <a:pPr lvl="0" eaLnBrk="0" fontAlgn="t" hangingPunct="0">
              <a:spcBef>
                <a:spcPct val="0"/>
              </a:spcBef>
              <a:spcAft>
                <a:spcPct val="0"/>
              </a:spcAft>
            </a:pPr>
            <a:endParaRPr lang="es-ES" altLang="es-AR" sz="1100" dirty="0">
              <a:latin typeface="Century Gothic" panose="020B0502020202020204" pitchFamily="34" charset="0"/>
            </a:endParaRPr>
          </a:p>
          <a:p>
            <a:pPr algn="just"/>
            <a:endParaRPr lang="es-AR" altLang="es-AR" sz="1100" dirty="0">
              <a:latin typeface="Century Gothic" panose="020B0502020202020204" pitchFamily="34" charset="0"/>
            </a:endParaRPr>
          </a:p>
          <a:p>
            <a:pPr marL="342900" indent="-342900" algn="just">
              <a:buAutoNum type="alphaLcParenR"/>
            </a:pPr>
            <a:endParaRPr lang="es-AR" altLang="es-AR" sz="1100" i="1" dirty="0">
              <a:latin typeface="Century Gothic" panose="020B0502020202020204" pitchFamily="34" charset="0"/>
            </a:endParaRPr>
          </a:p>
          <a:p>
            <a:pPr marL="342900" indent="-342900" algn="just">
              <a:buAutoNum type="alphaLcParenR"/>
            </a:pPr>
            <a:endParaRPr lang="es-AR" altLang="es-AR" sz="1100" i="1" dirty="0">
              <a:latin typeface="Century Gothic" panose="020B0502020202020204" pitchFamily="34" charset="0"/>
            </a:endParaRPr>
          </a:p>
          <a:p>
            <a:pPr marL="342900" indent="-342900" algn="just">
              <a:buAutoNum type="alphaLcParenR"/>
            </a:pPr>
            <a:endParaRPr lang="es-AR" altLang="es-AR" sz="1100" i="1" dirty="0">
              <a:latin typeface="Century Gothic" panose="020B0502020202020204" pitchFamily="34" charset="0"/>
            </a:endParaRPr>
          </a:p>
          <a:p>
            <a:pPr marL="342900" indent="-342900" algn="just">
              <a:buAutoNum type="alphaLcParenR"/>
            </a:pPr>
            <a:endParaRPr lang="es-AR" altLang="es-AR" sz="1100" i="1" dirty="0">
              <a:latin typeface="Century Gothic" panose="020B0502020202020204" pitchFamily="34" charset="0"/>
            </a:endParaRPr>
          </a:p>
          <a:p>
            <a:pPr marL="342900" indent="-342900">
              <a:buAutoNum type="alphaLcParenR"/>
            </a:pPr>
            <a:endParaRPr lang="es-AR" altLang="es-AR" sz="1100" dirty="0">
              <a:latin typeface="Century Gothic" panose="020B0502020202020204" pitchFamily="34" charset="0"/>
            </a:endParaRPr>
          </a:p>
        </p:txBody>
      </p:sp>
      <p:grpSp>
        <p:nvGrpSpPr>
          <p:cNvPr id="3" name="Grupo 2">
            <a:extLst>
              <a:ext uri="{FF2B5EF4-FFF2-40B4-BE49-F238E27FC236}">
                <a16:creationId xmlns:a16="http://schemas.microsoft.com/office/drawing/2014/main" id="{DDCE3240-0FCA-4E2B-972F-5F6BB8F0E524}"/>
              </a:ext>
            </a:extLst>
          </p:cNvPr>
          <p:cNvGrpSpPr/>
          <p:nvPr/>
        </p:nvGrpSpPr>
        <p:grpSpPr>
          <a:xfrm>
            <a:off x="1329539" y="2348880"/>
            <a:ext cx="6122781" cy="1283370"/>
            <a:chOff x="1329539" y="2348880"/>
            <a:chExt cx="6122781" cy="1283370"/>
          </a:xfrm>
        </p:grpSpPr>
        <p:sp>
          <p:nvSpPr>
            <p:cNvPr id="50" name="Elipse 49">
              <a:extLst>
                <a:ext uri="{FF2B5EF4-FFF2-40B4-BE49-F238E27FC236}">
                  <a16:creationId xmlns:a16="http://schemas.microsoft.com/office/drawing/2014/main" id="{4C34A3E1-9F55-4801-8327-5D4ED847CEDF}"/>
                </a:ext>
              </a:extLst>
            </p:cNvPr>
            <p:cNvSpPr/>
            <p:nvPr/>
          </p:nvSpPr>
          <p:spPr>
            <a:xfrm>
              <a:off x="4427984" y="2852936"/>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2" name="Grupo 1">
              <a:extLst>
                <a:ext uri="{FF2B5EF4-FFF2-40B4-BE49-F238E27FC236}">
                  <a16:creationId xmlns:a16="http://schemas.microsoft.com/office/drawing/2014/main" id="{5F55205A-2E0E-4B85-A6EB-C21D79BFD712}"/>
                </a:ext>
              </a:extLst>
            </p:cNvPr>
            <p:cNvGrpSpPr/>
            <p:nvPr/>
          </p:nvGrpSpPr>
          <p:grpSpPr>
            <a:xfrm>
              <a:off x="1329539" y="2348880"/>
              <a:ext cx="6122781" cy="1283370"/>
              <a:chOff x="1329539" y="2793702"/>
              <a:chExt cx="6122781" cy="1283370"/>
            </a:xfrm>
          </p:grpSpPr>
          <p:grpSp>
            <p:nvGrpSpPr>
              <p:cNvPr id="8" name="Grupo 7">
                <a:extLst>
                  <a:ext uri="{FF2B5EF4-FFF2-40B4-BE49-F238E27FC236}">
                    <a16:creationId xmlns:a16="http://schemas.microsoft.com/office/drawing/2014/main" id="{7968FF36-F98B-4DB4-8435-5F40BD82ECCE}"/>
                  </a:ext>
                </a:extLst>
              </p:cNvPr>
              <p:cNvGrpSpPr/>
              <p:nvPr/>
            </p:nvGrpSpPr>
            <p:grpSpPr>
              <a:xfrm>
                <a:off x="1329539" y="2793702"/>
                <a:ext cx="6122781" cy="1283370"/>
                <a:chOff x="1329539" y="1023119"/>
                <a:chExt cx="6122781" cy="1283370"/>
              </a:xfrm>
            </p:grpSpPr>
            <p:sp>
              <p:nvSpPr>
                <p:cNvPr id="9" name="Rectángulo 8">
                  <a:extLst>
                    <a:ext uri="{FF2B5EF4-FFF2-40B4-BE49-F238E27FC236}">
                      <a16:creationId xmlns:a16="http://schemas.microsoft.com/office/drawing/2014/main" id="{E8EFD2E9-5E75-44BE-9C31-424E6A21F473}"/>
                    </a:ext>
                  </a:extLst>
                </p:cNvPr>
                <p:cNvSpPr/>
                <p:nvPr/>
              </p:nvSpPr>
              <p:spPr>
                <a:xfrm>
                  <a:off x="1331640" y="1023119"/>
                  <a:ext cx="1008112" cy="79208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Rectángulo 9">
                  <a:extLst>
                    <a:ext uri="{FF2B5EF4-FFF2-40B4-BE49-F238E27FC236}">
                      <a16:creationId xmlns:a16="http://schemas.microsoft.com/office/drawing/2014/main" id="{73B76344-B2AC-4EDF-B16B-02FD24BCB8D0}"/>
                    </a:ext>
                  </a:extLst>
                </p:cNvPr>
                <p:cNvSpPr/>
                <p:nvPr/>
              </p:nvSpPr>
              <p:spPr>
                <a:xfrm>
                  <a:off x="3995936" y="1023119"/>
                  <a:ext cx="1008112" cy="79208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1" name="Rectángulo 10">
                  <a:extLst>
                    <a:ext uri="{FF2B5EF4-FFF2-40B4-BE49-F238E27FC236}">
                      <a16:creationId xmlns:a16="http://schemas.microsoft.com/office/drawing/2014/main" id="{A89A5D1E-EBC9-4C20-948B-A3B801E804E2}"/>
                    </a:ext>
                  </a:extLst>
                </p:cNvPr>
                <p:cNvSpPr/>
                <p:nvPr/>
              </p:nvSpPr>
              <p:spPr>
                <a:xfrm>
                  <a:off x="6444208" y="1023119"/>
                  <a:ext cx="1008112" cy="79208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2" name="Globo: flecha derecha 11">
                  <a:extLst>
                    <a:ext uri="{FF2B5EF4-FFF2-40B4-BE49-F238E27FC236}">
                      <a16:creationId xmlns:a16="http://schemas.microsoft.com/office/drawing/2014/main" id="{4B3A8B79-C60A-4914-BCD2-70C248F9DC4D}"/>
                    </a:ext>
                  </a:extLst>
                </p:cNvPr>
                <p:cNvSpPr/>
                <p:nvPr/>
              </p:nvSpPr>
              <p:spPr>
                <a:xfrm>
                  <a:off x="2555776" y="1136303"/>
                  <a:ext cx="1296144" cy="318864"/>
                </a:xfrm>
                <a:prstGeom prst="rightArrowCallou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b="1" dirty="0">
                      <a:solidFill>
                        <a:schemeClr val="tx1"/>
                      </a:solidFill>
                    </a:rPr>
                    <a:t>FUSIÓN</a:t>
                  </a:r>
                </a:p>
              </p:txBody>
            </p:sp>
            <p:sp>
              <p:nvSpPr>
                <p:cNvPr id="13" name="Globo: flecha derecha 12">
                  <a:extLst>
                    <a:ext uri="{FF2B5EF4-FFF2-40B4-BE49-F238E27FC236}">
                      <a16:creationId xmlns:a16="http://schemas.microsoft.com/office/drawing/2014/main" id="{846F0CAE-0AEF-452E-A8D7-CB7861DBAE78}"/>
                    </a:ext>
                  </a:extLst>
                </p:cNvPr>
                <p:cNvSpPr/>
                <p:nvPr/>
              </p:nvSpPr>
              <p:spPr>
                <a:xfrm flipH="1">
                  <a:off x="2555776" y="1496343"/>
                  <a:ext cx="1296144" cy="318864"/>
                </a:xfrm>
                <a:prstGeom prst="rightArrowCallou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SOLIDIFICACIÓN</a:t>
                  </a:r>
                </a:p>
              </p:txBody>
            </p:sp>
            <p:sp>
              <p:nvSpPr>
                <p:cNvPr id="14" name="CuadroTexto 13">
                  <a:extLst>
                    <a:ext uri="{FF2B5EF4-FFF2-40B4-BE49-F238E27FC236}">
                      <a16:creationId xmlns:a16="http://schemas.microsoft.com/office/drawing/2014/main" id="{6E818D92-2F1F-45B8-B22C-36E54861DED4}"/>
                    </a:ext>
                  </a:extLst>
                </p:cNvPr>
                <p:cNvSpPr txBox="1"/>
                <p:nvPr/>
              </p:nvSpPr>
              <p:spPr>
                <a:xfrm>
                  <a:off x="4054940" y="1815207"/>
                  <a:ext cx="1010213" cy="461665"/>
                </a:xfrm>
                <a:prstGeom prst="rect">
                  <a:avLst/>
                </a:prstGeom>
                <a:noFill/>
              </p:spPr>
              <p:txBody>
                <a:bodyPr wrap="none" rtlCol="0">
                  <a:spAutoFit/>
                </a:bodyPr>
                <a:lstStyle/>
                <a:p>
                  <a:r>
                    <a:rPr lang="es-AR" sz="1200" dirty="0">
                      <a:latin typeface="Century Gothic" panose="020B0502020202020204" pitchFamily="34" charset="0"/>
                    </a:rPr>
                    <a:t>amoníaco </a:t>
                  </a:r>
                </a:p>
                <a:p>
                  <a:pPr algn="ctr"/>
                  <a:r>
                    <a:rPr lang="es-AR" sz="1200" dirty="0">
                      <a:latin typeface="Century Gothic" panose="020B0502020202020204" pitchFamily="34" charset="0"/>
                    </a:rPr>
                    <a:t>líquido</a:t>
                  </a:r>
                </a:p>
              </p:txBody>
            </p:sp>
            <p:sp>
              <p:nvSpPr>
                <p:cNvPr id="15" name="CuadroTexto 14">
                  <a:extLst>
                    <a:ext uri="{FF2B5EF4-FFF2-40B4-BE49-F238E27FC236}">
                      <a16:creationId xmlns:a16="http://schemas.microsoft.com/office/drawing/2014/main" id="{1FAF3896-B157-4447-83FE-C480E6E46900}"/>
                    </a:ext>
                  </a:extLst>
                </p:cNvPr>
                <p:cNvSpPr txBox="1"/>
                <p:nvPr/>
              </p:nvSpPr>
              <p:spPr>
                <a:xfrm>
                  <a:off x="1329539" y="1844824"/>
                  <a:ext cx="1010213" cy="461665"/>
                </a:xfrm>
                <a:prstGeom prst="rect">
                  <a:avLst/>
                </a:prstGeom>
                <a:noFill/>
              </p:spPr>
              <p:txBody>
                <a:bodyPr wrap="none" rtlCol="0">
                  <a:spAutoFit/>
                </a:bodyPr>
                <a:lstStyle/>
                <a:p>
                  <a:r>
                    <a:rPr lang="es-AR" sz="1200" dirty="0">
                      <a:latin typeface="Century Gothic" panose="020B0502020202020204" pitchFamily="34" charset="0"/>
                    </a:rPr>
                    <a:t>amoníaco </a:t>
                  </a:r>
                </a:p>
                <a:p>
                  <a:pPr algn="ctr"/>
                  <a:r>
                    <a:rPr lang="es-AR" sz="1200" b="1" dirty="0">
                      <a:latin typeface="Century Gothic" panose="020B0502020202020204" pitchFamily="34" charset="0"/>
                    </a:rPr>
                    <a:t>SÓLIDO</a:t>
                  </a:r>
                </a:p>
              </p:txBody>
            </p:sp>
            <p:sp>
              <p:nvSpPr>
                <p:cNvPr id="16" name="CuadroTexto 15">
                  <a:extLst>
                    <a:ext uri="{FF2B5EF4-FFF2-40B4-BE49-F238E27FC236}">
                      <a16:creationId xmlns:a16="http://schemas.microsoft.com/office/drawing/2014/main" id="{9B4BFE72-912D-4E78-B9DC-0C612AECD82E}"/>
                    </a:ext>
                  </a:extLst>
                </p:cNvPr>
                <p:cNvSpPr txBox="1"/>
                <p:nvPr/>
              </p:nvSpPr>
              <p:spPr>
                <a:xfrm>
                  <a:off x="6442107" y="1815207"/>
                  <a:ext cx="1010213" cy="461665"/>
                </a:xfrm>
                <a:prstGeom prst="rect">
                  <a:avLst/>
                </a:prstGeom>
                <a:noFill/>
              </p:spPr>
              <p:txBody>
                <a:bodyPr wrap="none" rtlCol="0">
                  <a:spAutoFit/>
                </a:bodyPr>
                <a:lstStyle/>
                <a:p>
                  <a:r>
                    <a:rPr lang="es-AR" sz="1200" dirty="0">
                      <a:latin typeface="Century Gothic" panose="020B0502020202020204" pitchFamily="34" charset="0"/>
                    </a:rPr>
                    <a:t>amoníaco </a:t>
                  </a:r>
                </a:p>
                <a:p>
                  <a:pPr algn="ctr"/>
                  <a:r>
                    <a:rPr lang="es-AR" sz="1200" b="1" dirty="0">
                      <a:latin typeface="Century Gothic" panose="020B0502020202020204" pitchFamily="34" charset="0"/>
                    </a:rPr>
                    <a:t>GASEOSO</a:t>
                  </a:r>
                </a:p>
              </p:txBody>
            </p:sp>
            <p:sp>
              <p:nvSpPr>
                <p:cNvPr id="17" name="Globo: flecha derecha 16">
                  <a:extLst>
                    <a:ext uri="{FF2B5EF4-FFF2-40B4-BE49-F238E27FC236}">
                      <a16:creationId xmlns:a16="http://schemas.microsoft.com/office/drawing/2014/main" id="{3BA03AB2-4966-4222-B62F-F440489511CB}"/>
                    </a:ext>
                  </a:extLst>
                </p:cNvPr>
                <p:cNvSpPr/>
                <p:nvPr/>
              </p:nvSpPr>
              <p:spPr>
                <a:xfrm>
                  <a:off x="5036814" y="1095127"/>
                  <a:ext cx="1296144" cy="318864"/>
                </a:xfrm>
                <a:prstGeom prst="rightArrowCallou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VAPORIZACIÓN</a:t>
                  </a:r>
                </a:p>
              </p:txBody>
            </p:sp>
            <p:sp>
              <p:nvSpPr>
                <p:cNvPr id="18" name="Globo: flecha derecha 17">
                  <a:extLst>
                    <a:ext uri="{FF2B5EF4-FFF2-40B4-BE49-F238E27FC236}">
                      <a16:creationId xmlns:a16="http://schemas.microsoft.com/office/drawing/2014/main" id="{4239BFD5-8C65-4A9E-92A7-A46A93B692D5}"/>
                    </a:ext>
                  </a:extLst>
                </p:cNvPr>
                <p:cNvSpPr/>
                <p:nvPr/>
              </p:nvSpPr>
              <p:spPr>
                <a:xfrm flipH="1">
                  <a:off x="5036814" y="1455167"/>
                  <a:ext cx="1296144" cy="318864"/>
                </a:xfrm>
                <a:prstGeom prst="rightArrowCallou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b="1" dirty="0">
                      <a:solidFill>
                        <a:schemeClr val="tx1"/>
                      </a:solidFill>
                    </a:rPr>
                    <a:t>CONDENSACIÓN</a:t>
                  </a:r>
                </a:p>
              </p:txBody>
            </p:sp>
            <p:sp>
              <p:nvSpPr>
                <p:cNvPr id="19" name="Elipse 18">
                  <a:extLst>
                    <a:ext uri="{FF2B5EF4-FFF2-40B4-BE49-F238E27FC236}">
                      <a16:creationId xmlns:a16="http://schemas.microsoft.com/office/drawing/2014/main" id="{0E1F6866-AE8E-42A5-9663-85E00833DFB0}"/>
                    </a:ext>
                  </a:extLst>
                </p:cNvPr>
                <p:cNvSpPr/>
                <p:nvPr/>
              </p:nvSpPr>
              <p:spPr>
                <a:xfrm>
                  <a:off x="1727696" y="1479277"/>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Elipse 19">
                  <a:extLst>
                    <a:ext uri="{FF2B5EF4-FFF2-40B4-BE49-F238E27FC236}">
                      <a16:creationId xmlns:a16="http://schemas.microsoft.com/office/drawing/2014/main" id="{B5FB7E32-EDCD-4174-9217-26D68D32BA78}"/>
                    </a:ext>
                  </a:extLst>
                </p:cNvPr>
                <p:cNvSpPr/>
                <p:nvPr/>
              </p:nvSpPr>
              <p:spPr>
                <a:xfrm>
                  <a:off x="1720591" y="1586409"/>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Elipse 20">
                  <a:extLst>
                    <a:ext uri="{FF2B5EF4-FFF2-40B4-BE49-F238E27FC236}">
                      <a16:creationId xmlns:a16="http://schemas.microsoft.com/office/drawing/2014/main" id="{4BBA3231-F457-4152-9A55-CD28EEF9094C}"/>
                    </a:ext>
                  </a:extLst>
                </p:cNvPr>
                <p:cNvSpPr/>
                <p:nvPr/>
              </p:nvSpPr>
              <p:spPr>
                <a:xfrm>
                  <a:off x="1835696" y="1700808"/>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Elipse 21">
                  <a:extLst>
                    <a:ext uri="{FF2B5EF4-FFF2-40B4-BE49-F238E27FC236}">
                      <a16:creationId xmlns:a16="http://schemas.microsoft.com/office/drawing/2014/main" id="{B1AEF039-8EBE-428E-BF29-74263CE1886A}"/>
                    </a:ext>
                  </a:extLst>
                </p:cNvPr>
                <p:cNvSpPr/>
                <p:nvPr/>
              </p:nvSpPr>
              <p:spPr>
                <a:xfrm>
                  <a:off x="1943720" y="1700808"/>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Elipse 22">
                  <a:extLst>
                    <a:ext uri="{FF2B5EF4-FFF2-40B4-BE49-F238E27FC236}">
                      <a16:creationId xmlns:a16="http://schemas.microsoft.com/office/drawing/2014/main" id="{E3C3EE9F-19CF-4D35-B0EF-FB86A2142F51}"/>
                    </a:ext>
                  </a:extLst>
                </p:cNvPr>
                <p:cNvSpPr/>
                <p:nvPr/>
              </p:nvSpPr>
              <p:spPr>
                <a:xfrm>
                  <a:off x="1619672" y="1707207"/>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Elipse 23">
                  <a:extLst>
                    <a:ext uri="{FF2B5EF4-FFF2-40B4-BE49-F238E27FC236}">
                      <a16:creationId xmlns:a16="http://schemas.microsoft.com/office/drawing/2014/main" id="{0068EF09-DB58-4C2E-B4C4-7A38936A8667}"/>
                    </a:ext>
                  </a:extLst>
                </p:cNvPr>
                <p:cNvSpPr/>
                <p:nvPr/>
              </p:nvSpPr>
              <p:spPr>
                <a:xfrm>
                  <a:off x="1943720" y="1592808"/>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Elipse 24">
                  <a:extLst>
                    <a:ext uri="{FF2B5EF4-FFF2-40B4-BE49-F238E27FC236}">
                      <a16:creationId xmlns:a16="http://schemas.microsoft.com/office/drawing/2014/main" id="{C3706259-547A-49FB-85B1-EC3D641E6442}"/>
                    </a:ext>
                  </a:extLst>
                </p:cNvPr>
                <p:cNvSpPr/>
                <p:nvPr/>
              </p:nvSpPr>
              <p:spPr>
                <a:xfrm>
                  <a:off x="1619672" y="1588771"/>
                  <a:ext cx="108000" cy="101352"/>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Elipse 25">
                  <a:extLst>
                    <a:ext uri="{FF2B5EF4-FFF2-40B4-BE49-F238E27FC236}">
                      <a16:creationId xmlns:a16="http://schemas.microsoft.com/office/drawing/2014/main" id="{6D4C8617-0F13-4232-A101-5F0DCBA9367D}"/>
                    </a:ext>
                  </a:extLst>
                </p:cNvPr>
                <p:cNvSpPr/>
                <p:nvPr/>
              </p:nvSpPr>
              <p:spPr>
                <a:xfrm>
                  <a:off x="1943720" y="1484784"/>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Elipse 26">
                  <a:extLst>
                    <a:ext uri="{FF2B5EF4-FFF2-40B4-BE49-F238E27FC236}">
                      <a16:creationId xmlns:a16="http://schemas.microsoft.com/office/drawing/2014/main" id="{78291F81-40F4-4FCD-980F-92D5CBAA90E0}"/>
                    </a:ext>
                  </a:extLst>
                </p:cNvPr>
                <p:cNvSpPr/>
                <p:nvPr/>
              </p:nvSpPr>
              <p:spPr>
                <a:xfrm>
                  <a:off x="1835696" y="1484784"/>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Elipse 27">
                  <a:extLst>
                    <a:ext uri="{FF2B5EF4-FFF2-40B4-BE49-F238E27FC236}">
                      <a16:creationId xmlns:a16="http://schemas.microsoft.com/office/drawing/2014/main" id="{DA075E7B-7B3B-4379-BA7E-F0C5C075C0C6}"/>
                    </a:ext>
                  </a:extLst>
                </p:cNvPr>
                <p:cNvSpPr/>
                <p:nvPr/>
              </p:nvSpPr>
              <p:spPr>
                <a:xfrm>
                  <a:off x="1835696" y="1592808"/>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Elipse 28">
                  <a:extLst>
                    <a:ext uri="{FF2B5EF4-FFF2-40B4-BE49-F238E27FC236}">
                      <a16:creationId xmlns:a16="http://schemas.microsoft.com/office/drawing/2014/main" id="{B41B4A59-8799-4C90-9DF2-725759774427}"/>
                    </a:ext>
                  </a:extLst>
                </p:cNvPr>
                <p:cNvSpPr/>
                <p:nvPr/>
              </p:nvSpPr>
              <p:spPr>
                <a:xfrm>
                  <a:off x="1722276" y="1700808"/>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Elipse 29">
                  <a:extLst>
                    <a:ext uri="{FF2B5EF4-FFF2-40B4-BE49-F238E27FC236}">
                      <a16:creationId xmlns:a16="http://schemas.microsoft.com/office/drawing/2014/main" id="{EECC408D-E5D8-4D03-82BC-310CB48BEF96}"/>
                    </a:ext>
                  </a:extLst>
                </p:cNvPr>
                <p:cNvSpPr/>
                <p:nvPr/>
              </p:nvSpPr>
              <p:spPr>
                <a:xfrm>
                  <a:off x="1619672" y="1484784"/>
                  <a:ext cx="108000" cy="101352"/>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Elipse 30">
                  <a:extLst>
                    <a:ext uri="{FF2B5EF4-FFF2-40B4-BE49-F238E27FC236}">
                      <a16:creationId xmlns:a16="http://schemas.microsoft.com/office/drawing/2014/main" id="{0107342D-29BA-4BBA-A383-B97E9B779D9A}"/>
                    </a:ext>
                  </a:extLst>
                </p:cNvPr>
                <p:cNvSpPr/>
                <p:nvPr/>
              </p:nvSpPr>
              <p:spPr>
                <a:xfrm>
                  <a:off x="6696248" y="1413991"/>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Elipse 31">
                  <a:extLst>
                    <a:ext uri="{FF2B5EF4-FFF2-40B4-BE49-F238E27FC236}">
                      <a16:creationId xmlns:a16="http://schemas.microsoft.com/office/drawing/2014/main" id="{C8413C11-A1A4-48CB-A846-F5B50DC084FE}"/>
                    </a:ext>
                  </a:extLst>
                </p:cNvPr>
                <p:cNvSpPr/>
                <p:nvPr/>
              </p:nvSpPr>
              <p:spPr>
                <a:xfrm>
                  <a:off x="6848648" y="1566391"/>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Elipse 32">
                  <a:extLst>
                    <a:ext uri="{FF2B5EF4-FFF2-40B4-BE49-F238E27FC236}">
                      <a16:creationId xmlns:a16="http://schemas.microsoft.com/office/drawing/2014/main" id="{867041A2-6992-4A06-AD28-207A3B2934E5}"/>
                    </a:ext>
                  </a:extLst>
                </p:cNvPr>
                <p:cNvSpPr/>
                <p:nvPr/>
              </p:nvSpPr>
              <p:spPr>
                <a:xfrm>
                  <a:off x="7001048" y="1196752"/>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Elipse 33">
                  <a:extLst>
                    <a:ext uri="{FF2B5EF4-FFF2-40B4-BE49-F238E27FC236}">
                      <a16:creationId xmlns:a16="http://schemas.microsoft.com/office/drawing/2014/main" id="{1DA946B3-3014-4D29-B5B4-0EA7476560B0}"/>
                    </a:ext>
                  </a:extLst>
                </p:cNvPr>
                <p:cNvSpPr/>
                <p:nvPr/>
              </p:nvSpPr>
              <p:spPr>
                <a:xfrm>
                  <a:off x="7200304" y="1628800"/>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Elipse 34">
                  <a:extLst>
                    <a:ext uri="{FF2B5EF4-FFF2-40B4-BE49-F238E27FC236}">
                      <a16:creationId xmlns:a16="http://schemas.microsoft.com/office/drawing/2014/main" id="{6FAB0089-CEF1-46C1-B314-910F7BB4E1D6}"/>
                    </a:ext>
                  </a:extLst>
                </p:cNvPr>
                <p:cNvSpPr/>
                <p:nvPr/>
              </p:nvSpPr>
              <p:spPr>
                <a:xfrm>
                  <a:off x="7001048" y="1412776"/>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Elipse 35">
                  <a:extLst>
                    <a:ext uri="{FF2B5EF4-FFF2-40B4-BE49-F238E27FC236}">
                      <a16:creationId xmlns:a16="http://schemas.microsoft.com/office/drawing/2014/main" id="{5C20B99F-5F33-4016-8A5A-5BC01686C238}"/>
                    </a:ext>
                  </a:extLst>
                </p:cNvPr>
                <p:cNvSpPr/>
                <p:nvPr/>
              </p:nvSpPr>
              <p:spPr>
                <a:xfrm>
                  <a:off x="6480224" y="1124744"/>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Elipse 36">
                  <a:extLst>
                    <a:ext uri="{FF2B5EF4-FFF2-40B4-BE49-F238E27FC236}">
                      <a16:creationId xmlns:a16="http://schemas.microsoft.com/office/drawing/2014/main" id="{B6E8F5C1-C14C-482B-8D2D-B5405A647F0B}"/>
                    </a:ext>
                  </a:extLst>
                </p:cNvPr>
                <p:cNvSpPr/>
                <p:nvPr/>
              </p:nvSpPr>
              <p:spPr>
                <a:xfrm>
                  <a:off x="6552232" y="1628800"/>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a:extLst>
                    <a:ext uri="{FF2B5EF4-FFF2-40B4-BE49-F238E27FC236}">
                      <a16:creationId xmlns:a16="http://schemas.microsoft.com/office/drawing/2014/main" id="{0C4403D9-C9C8-4580-BE69-2CC58722FE30}"/>
                    </a:ext>
                  </a:extLst>
                </p:cNvPr>
                <p:cNvSpPr/>
                <p:nvPr/>
              </p:nvSpPr>
              <p:spPr>
                <a:xfrm>
                  <a:off x="6804248" y="1052736"/>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Elipse 38">
                  <a:extLst>
                    <a:ext uri="{FF2B5EF4-FFF2-40B4-BE49-F238E27FC236}">
                      <a16:creationId xmlns:a16="http://schemas.microsoft.com/office/drawing/2014/main" id="{5E3B3FA1-FE73-493F-9FEA-763A5B74680C}"/>
                    </a:ext>
                  </a:extLst>
                </p:cNvPr>
                <p:cNvSpPr/>
                <p:nvPr/>
              </p:nvSpPr>
              <p:spPr>
                <a:xfrm>
                  <a:off x="7308304" y="1268760"/>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Elipse 39">
                  <a:extLst>
                    <a:ext uri="{FF2B5EF4-FFF2-40B4-BE49-F238E27FC236}">
                      <a16:creationId xmlns:a16="http://schemas.microsoft.com/office/drawing/2014/main" id="{C074115A-FAA5-4C43-BE4A-ED48C15FB225}"/>
                    </a:ext>
                  </a:extLst>
                </p:cNvPr>
                <p:cNvSpPr/>
                <p:nvPr/>
              </p:nvSpPr>
              <p:spPr>
                <a:xfrm>
                  <a:off x="1727696" y="1371277"/>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Elipse 40">
                  <a:extLst>
                    <a:ext uri="{FF2B5EF4-FFF2-40B4-BE49-F238E27FC236}">
                      <a16:creationId xmlns:a16="http://schemas.microsoft.com/office/drawing/2014/main" id="{F2D6D742-D6E5-41C9-B27D-6C46592D2089}"/>
                    </a:ext>
                  </a:extLst>
                </p:cNvPr>
                <p:cNvSpPr/>
                <p:nvPr/>
              </p:nvSpPr>
              <p:spPr>
                <a:xfrm>
                  <a:off x="1943720" y="1376784"/>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Elipse 41">
                  <a:extLst>
                    <a:ext uri="{FF2B5EF4-FFF2-40B4-BE49-F238E27FC236}">
                      <a16:creationId xmlns:a16="http://schemas.microsoft.com/office/drawing/2014/main" id="{9F2D2225-87D9-44B7-ACE4-561178ADBBFC}"/>
                    </a:ext>
                  </a:extLst>
                </p:cNvPr>
                <p:cNvSpPr/>
                <p:nvPr/>
              </p:nvSpPr>
              <p:spPr>
                <a:xfrm>
                  <a:off x="1835696" y="1376784"/>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Elipse 42">
                  <a:extLst>
                    <a:ext uri="{FF2B5EF4-FFF2-40B4-BE49-F238E27FC236}">
                      <a16:creationId xmlns:a16="http://schemas.microsoft.com/office/drawing/2014/main" id="{6BD7EAB6-A2BE-4532-B4CF-48874C262D54}"/>
                    </a:ext>
                  </a:extLst>
                </p:cNvPr>
                <p:cNvSpPr/>
                <p:nvPr/>
              </p:nvSpPr>
              <p:spPr>
                <a:xfrm>
                  <a:off x="1619672" y="1376784"/>
                  <a:ext cx="108000" cy="101352"/>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44" name="Elipse 43">
                <a:extLst>
                  <a:ext uri="{FF2B5EF4-FFF2-40B4-BE49-F238E27FC236}">
                    <a16:creationId xmlns:a16="http://schemas.microsoft.com/office/drawing/2014/main" id="{98D52C1D-2497-45F9-8C44-7F5F7C804B23}"/>
                  </a:ext>
                </a:extLst>
              </p:cNvPr>
              <p:cNvSpPr/>
              <p:nvPr/>
            </p:nvSpPr>
            <p:spPr>
              <a:xfrm>
                <a:off x="4247976" y="3465016"/>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Elipse 44">
                <a:extLst>
                  <a:ext uri="{FF2B5EF4-FFF2-40B4-BE49-F238E27FC236}">
                    <a16:creationId xmlns:a16="http://schemas.microsoft.com/office/drawing/2014/main" id="{8A89EB23-7AD3-412A-A222-8180C0B881FC}"/>
                  </a:ext>
                </a:extLst>
              </p:cNvPr>
              <p:cNvSpPr/>
              <p:nvPr/>
            </p:nvSpPr>
            <p:spPr>
              <a:xfrm>
                <a:off x="4391992" y="3404642"/>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6" name="Elipse 45">
                <a:extLst>
                  <a:ext uri="{FF2B5EF4-FFF2-40B4-BE49-F238E27FC236}">
                    <a16:creationId xmlns:a16="http://schemas.microsoft.com/office/drawing/2014/main" id="{658FE66D-D79A-49B2-9984-73FD205AD883}"/>
                  </a:ext>
                </a:extLst>
              </p:cNvPr>
              <p:cNvSpPr/>
              <p:nvPr/>
            </p:nvSpPr>
            <p:spPr>
              <a:xfrm>
                <a:off x="4319984" y="3368650"/>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Elipse 46">
                <a:extLst>
                  <a:ext uri="{FF2B5EF4-FFF2-40B4-BE49-F238E27FC236}">
                    <a16:creationId xmlns:a16="http://schemas.microsoft.com/office/drawing/2014/main" id="{3CCA6C6B-5C0C-4ED9-835E-6EFAB4C86A24}"/>
                  </a:ext>
                </a:extLst>
              </p:cNvPr>
              <p:cNvSpPr/>
              <p:nvPr/>
            </p:nvSpPr>
            <p:spPr>
              <a:xfrm>
                <a:off x="4499992" y="3440658"/>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Elipse 47">
                <a:extLst>
                  <a:ext uri="{FF2B5EF4-FFF2-40B4-BE49-F238E27FC236}">
                    <a16:creationId xmlns:a16="http://schemas.microsoft.com/office/drawing/2014/main" id="{713F688A-5EFB-4A42-82B5-FD3D98C0FEDB}"/>
                  </a:ext>
                </a:extLst>
              </p:cNvPr>
              <p:cNvSpPr/>
              <p:nvPr/>
            </p:nvSpPr>
            <p:spPr>
              <a:xfrm>
                <a:off x="4652392" y="3440658"/>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Elipse 48">
                <a:extLst>
                  <a:ext uri="{FF2B5EF4-FFF2-40B4-BE49-F238E27FC236}">
                    <a16:creationId xmlns:a16="http://schemas.microsoft.com/office/drawing/2014/main" id="{37B4913D-9819-4A8E-99E7-427816E5C33A}"/>
                  </a:ext>
                </a:extLst>
              </p:cNvPr>
              <p:cNvSpPr/>
              <p:nvPr/>
            </p:nvSpPr>
            <p:spPr>
              <a:xfrm>
                <a:off x="4572000" y="3332634"/>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1" name="Elipse 50">
                <a:extLst>
                  <a:ext uri="{FF2B5EF4-FFF2-40B4-BE49-F238E27FC236}">
                    <a16:creationId xmlns:a16="http://schemas.microsoft.com/office/drawing/2014/main" id="{2D071552-4CAC-40D3-B961-C36E83149A09}"/>
                  </a:ext>
                </a:extLst>
              </p:cNvPr>
              <p:cNvSpPr/>
              <p:nvPr/>
            </p:nvSpPr>
            <p:spPr>
              <a:xfrm>
                <a:off x="4067944" y="3404642"/>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2" name="Elipse 51">
                <a:extLst>
                  <a:ext uri="{FF2B5EF4-FFF2-40B4-BE49-F238E27FC236}">
                    <a16:creationId xmlns:a16="http://schemas.microsoft.com/office/drawing/2014/main" id="{A3B9AA0F-5E6A-4F34-AEAC-6F7E2F1B32B0}"/>
                  </a:ext>
                </a:extLst>
              </p:cNvPr>
              <p:cNvSpPr/>
              <p:nvPr/>
            </p:nvSpPr>
            <p:spPr>
              <a:xfrm>
                <a:off x="4211960" y="3368650"/>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3" name="Elipse 52">
                <a:extLst>
                  <a:ext uri="{FF2B5EF4-FFF2-40B4-BE49-F238E27FC236}">
                    <a16:creationId xmlns:a16="http://schemas.microsoft.com/office/drawing/2014/main" id="{FAAEB7FE-CCFB-4C0D-A315-5EC8B5275C1D}"/>
                  </a:ext>
                </a:extLst>
              </p:cNvPr>
              <p:cNvSpPr/>
              <p:nvPr/>
            </p:nvSpPr>
            <p:spPr>
              <a:xfrm>
                <a:off x="4572000" y="3404642"/>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4" name="Elipse 53">
                <a:extLst>
                  <a:ext uri="{FF2B5EF4-FFF2-40B4-BE49-F238E27FC236}">
                    <a16:creationId xmlns:a16="http://schemas.microsoft.com/office/drawing/2014/main" id="{2370B926-A83C-4BBC-BF9A-7B7185DAD2F6}"/>
                  </a:ext>
                </a:extLst>
              </p:cNvPr>
              <p:cNvSpPr/>
              <p:nvPr/>
            </p:nvSpPr>
            <p:spPr>
              <a:xfrm>
                <a:off x="4824040" y="3440658"/>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Elipse 54">
                <a:extLst>
                  <a:ext uri="{FF2B5EF4-FFF2-40B4-BE49-F238E27FC236}">
                    <a16:creationId xmlns:a16="http://schemas.microsoft.com/office/drawing/2014/main" id="{FB00F444-CDE7-48F5-9384-B32812B836FF}"/>
                  </a:ext>
                </a:extLst>
              </p:cNvPr>
              <p:cNvSpPr/>
              <p:nvPr/>
            </p:nvSpPr>
            <p:spPr>
              <a:xfrm>
                <a:off x="4499992" y="3224634"/>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Elipse 55">
                <a:extLst>
                  <a:ext uri="{FF2B5EF4-FFF2-40B4-BE49-F238E27FC236}">
                    <a16:creationId xmlns:a16="http://schemas.microsoft.com/office/drawing/2014/main" id="{9F72848A-86D4-4D71-B886-7258A5BC9DF1}"/>
                  </a:ext>
                </a:extLst>
              </p:cNvPr>
              <p:cNvSpPr/>
              <p:nvPr/>
            </p:nvSpPr>
            <p:spPr>
              <a:xfrm>
                <a:off x="4355976" y="3224634"/>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7" name="Elipse 56">
                <a:extLst>
                  <a:ext uri="{FF2B5EF4-FFF2-40B4-BE49-F238E27FC236}">
                    <a16:creationId xmlns:a16="http://schemas.microsoft.com/office/drawing/2014/main" id="{B1DB9E46-F405-44E1-9C14-4BFB12EA73E1}"/>
                  </a:ext>
                </a:extLst>
              </p:cNvPr>
              <p:cNvSpPr/>
              <p:nvPr/>
            </p:nvSpPr>
            <p:spPr>
              <a:xfrm>
                <a:off x="4247976" y="3260626"/>
                <a:ext cx="108000" cy="1080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spTree>
    <p:extLst>
      <p:ext uri="{BB962C8B-B14F-4D97-AF65-F5344CB8AC3E}">
        <p14:creationId xmlns:p14="http://schemas.microsoft.com/office/powerpoint/2010/main" val="314275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 CuadroTexto">
            <a:extLst>
              <a:ext uri="{FF2B5EF4-FFF2-40B4-BE49-F238E27FC236}">
                <a16:creationId xmlns:a16="http://schemas.microsoft.com/office/drawing/2014/main" id="{7B5A14B6-E55D-4054-A6FA-60659CBE9960}"/>
              </a:ext>
            </a:extLst>
          </p:cNvPr>
          <p:cNvSpPr txBox="1"/>
          <p:nvPr/>
        </p:nvSpPr>
        <p:spPr>
          <a:xfrm>
            <a:off x="35496" y="44624"/>
            <a:ext cx="9001000" cy="523220"/>
          </a:xfrm>
          <a:prstGeom prst="rect">
            <a:avLst/>
          </a:prstGeom>
          <a:noFill/>
        </p:spPr>
        <p:txBody>
          <a:bodyPr wrap="square" rtlCol="0">
            <a:spAutoFit/>
          </a:bodyPr>
          <a:lstStyle/>
          <a:p>
            <a:pPr algn="ctr"/>
            <a:r>
              <a:rPr lang="es-AR" sz="28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¿Cómo se presenta la materia en la naturaleza?</a:t>
            </a:r>
          </a:p>
        </p:txBody>
      </p:sp>
      <p:sp>
        <p:nvSpPr>
          <p:cNvPr id="5" name="5 CuadroTexto">
            <a:extLst>
              <a:ext uri="{FF2B5EF4-FFF2-40B4-BE49-F238E27FC236}">
                <a16:creationId xmlns:a16="http://schemas.microsoft.com/office/drawing/2014/main" id="{A155F76E-6DCE-4631-8311-D71C9DB7ED27}"/>
              </a:ext>
            </a:extLst>
          </p:cNvPr>
          <p:cNvSpPr txBox="1"/>
          <p:nvPr/>
        </p:nvSpPr>
        <p:spPr>
          <a:xfrm>
            <a:off x="27836" y="620688"/>
            <a:ext cx="9008660" cy="2123658"/>
          </a:xfrm>
          <a:prstGeom prst="rect">
            <a:avLst/>
          </a:prstGeom>
          <a:noFill/>
        </p:spPr>
        <p:txBody>
          <a:bodyPr wrap="square" rtlCol="0">
            <a:spAutoFit/>
          </a:bodyPr>
          <a:lstStyle/>
          <a:p>
            <a:pPr algn="ctr"/>
            <a:r>
              <a:rPr lang="es-AR" sz="2000" dirty="0">
                <a:latin typeface="Century Gothic" pitchFamily="34" charset="0"/>
              </a:rPr>
              <a:t>La materia se presenta en tres* estados físicos diferentes denominados “</a:t>
            </a:r>
            <a:r>
              <a:rPr lang="es-AR" sz="2000" b="1" dirty="0">
                <a:latin typeface="Century Gothic" pitchFamily="34" charset="0"/>
              </a:rPr>
              <a:t>ESTADOS DE AGREGACIÓN</a:t>
            </a:r>
            <a:r>
              <a:rPr lang="es-AR" sz="2000" dirty="0">
                <a:latin typeface="Century Gothic" pitchFamily="34" charset="0"/>
              </a:rPr>
              <a:t>”: </a:t>
            </a:r>
            <a:r>
              <a:rPr lang="es-AR" sz="2000" b="1" dirty="0">
                <a:latin typeface="Century Gothic" pitchFamily="34" charset="0"/>
              </a:rPr>
              <a:t>SÓLIDO, LÍQUIDO </a:t>
            </a:r>
            <a:r>
              <a:rPr lang="es-AR" sz="2000" dirty="0">
                <a:latin typeface="Century Gothic" pitchFamily="34" charset="0"/>
              </a:rPr>
              <a:t>y</a:t>
            </a:r>
            <a:r>
              <a:rPr lang="es-AR" sz="2000" b="1" dirty="0">
                <a:latin typeface="Century Gothic" pitchFamily="34" charset="0"/>
              </a:rPr>
              <a:t> GASEOSO</a:t>
            </a:r>
            <a:r>
              <a:rPr lang="es-AR" sz="2000" dirty="0">
                <a:latin typeface="Century Gothic" pitchFamily="34" charset="0"/>
              </a:rPr>
              <a:t>.</a:t>
            </a:r>
          </a:p>
          <a:p>
            <a:pPr algn="ctr"/>
            <a:endParaRPr lang="es-AR" sz="2000" dirty="0">
              <a:latin typeface="Century Gothic" pitchFamily="34" charset="0"/>
            </a:endParaRPr>
          </a:p>
          <a:p>
            <a:pPr algn="ctr"/>
            <a:r>
              <a:rPr lang="es-AR" sz="1600" dirty="0">
                <a:latin typeface="Century Gothic" pitchFamily="34" charset="0"/>
              </a:rPr>
              <a:t>*Bajo condiciones específicas la materia puede presentarse en otros estados como por ejemplo, el plasma…</a:t>
            </a:r>
          </a:p>
          <a:p>
            <a:pPr algn="ctr"/>
            <a:endParaRPr lang="es-AR" sz="2000" b="1" dirty="0">
              <a:latin typeface="Century Gothic" pitchFamily="34" charset="0"/>
            </a:endParaRPr>
          </a:p>
          <a:p>
            <a:pPr algn="ctr"/>
            <a:endParaRPr lang="es-AR" sz="2000" b="1" dirty="0">
              <a:latin typeface="Century Gothic" pitchFamily="34" charset="0"/>
            </a:endParaRPr>
          </a:p>
        </p:txBody>
      </p:sp>
      <p:sp>
        <p:nvSpPr>
          <p:cNvPr id="6" name="9 CuadroTexto">
            <a:extLst>
              <a:ext uri="{FF2B5EF4-FFF2-40B4-BE49-F238E27FC236}">
                <a16:creationId xmlns:a16="http://schemas.microsoft.com/office/drawing/2014/main" id="{8FB00666-C7F4-4D29-9642-4860F297F416}"/>
              </a:ext>
            </a:extLst>
          </p:cNvPr>
          <p:cNvSpPr txBox="1"/>
          <p:nvPr/>
        </p:nvSpPr>
        <p:spPr>
          <a:xfrm>
            <a:off x="0" y="2474893"/>
            <a:ext cx="9001000" cy="954107"/>
          </a:xfrm>
          <a:prstGeom prst="rect">
            <a:avLst/>
          </a:prstGeom>
          <a:noFill/>
        </p:spPr>
        <p:txBody>
          <a:bodyPr wrap="square" rtlCol="0">
            <a:spAutoFit/>
          </a:bodyPr>
          <a:lstStyle/>
          <a:p>
            <a:pPr algn="ctr"/>
            <a:r>
              <a:rPr lang="es-AR" sz="28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¿Qué características tienen estos estados de agregación?</a:t>
            </a:r>
          </a:p>
        </p:txBody>
      </p:sp>
      <p:grpSp>
        <p:nvGrpSpPr>
          <p:cNvPr id="17" name="Grupo 16">
            <a:extLst>
              <a:ext uri="{FF2B5EF4-FFF2-40B4-BE49-F238E27FC236}">
                <a16:creationId xmlns:a16="http://schemas.microsoft.com/office/drawing/2014/main" id="{A62DC32C-CEE6-4728-9046-070DEF232BC9}"/>
              </a:ext>
            </a:extLst>
          </p:cNvPr>
          <p:cNvGrpSpPr/>
          <p:nvPr/>
        </p:nvGrpSpPr>
        <p:grpSpPr>
          <a:xfrm>
            <a:off x="1619671" y="3429000"/>
            <a:ext cx="5544617" cy="3240360"/>
            <a:chOff x="1619671" y="3429000"/>
            <a:chExt cx="5544617" cy="3240360"/>
          </a:xfrm>
        </p:grpSpPr>
        <p:pic>
          <p:nvPicPr>
            <p:cNvPr id="1026" name="Picture 2" descr="Estados De La Materia Vector Del Sólido, Del Líquido Y Del Gas ...">
              <a:extLst>
                <a:ext uri="{FF2B5EF4-FFF2-40B4-BE49-F238E27FC236}">
                  <a16:creationId xmlns:a16="http://schemas.microsoft.com/office/drawing/2014/main" id="{9E200C42-057D-4C4D-95AE-970CE97E290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659" r="48086" b="19551"/>
            <a:stretch/>
          </p:blipFill>
          <p:spPr bwMode="auto">
            <a:xfrm>
              <a:off x="5729844" y="3549063"/>
              <a:ext cx="1259940" cy="3120297"/>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a:extLst>
                <a:ext uri="{FF2B5EF4-FFF2-40B4-BE49-F238E27FC236}">
                  <a16:creationId xmlns:a16="http://schemas.microsoft.com/office/drawing/2014/main" id="{88F5509F-872C-43D2-9ED9-F262A0F98CCD}"/>
                </a:ext>
              </a:extLst>
            </p:cNvPr>
            <p:cNvPicPr>
              <a:picLocks noChangeAspect="1"/>
            </p:cNvPicPr>
            <p:nvPr/>
          </p:nvPicPr>
          <p:blipFill>
            <a:blip r:embed="rId3"/>
            <a:stretch>
              <a:fillRect/>
            </a:stretch>
          </p:blipFill>
          <p:spPr>
            <a:xfrm rot="16200000">
              <a:off x="2494267" y="2554405"/>
              <a:ext cx="3219363" cy="4968554"/>
            </a:xfrm>
            <a:prstGeom prst="rect">
              <a:avLst/>
            </a:prstGeom>
          </p:spPr>
        </p:pic>
        <p:sp>
          <p:nvSpPr>
            <p:cNvPr id="15" name="Rectángulo 14">
              <a:extLst>
                <a:ext uri="{FF2B5EF4-FFF2-40B4-BE49-F238E27FC236}">
                  <a16:creationId xmlns:a16="http://schemas.microsoft.com/office/drawing/2014/main" id="{2FD1716E-E2A9-46D6-B04C-F68D3A01AD88}"/>
                </a:ext>
              </a:extLst>
            </p:cNvPr>
            <p:cNvSpPr/>
            <p:nvPr/>
          </p:nvSpPr>
          <p:spPr>
            <a:xfrm>
              <a:off x="1619671" y="3429000"/>
              <a:ext cx="5544617" cy="3240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tángulo 15">
              <a:extLst>
                <a:ext uri="{FF2B5EF4-FFF2-40B4-BE49-F238E27FC236}">
                  <a16:creationId xmlns:a16="http://schemas.microsoft.com/office/drawing/2014/main" id="{3C964AE8-94AC-4F4C-8937-7FBAE44528E8}"/>
                </a:ext>
              </a:extLst>
            </p:cNvPr>
            <p:cNvSpPr/>
            <p:nvPr/>
          </p:nvSpPr>
          <p:spPr>
            <a:xfrm>
              <a:off x="1619671" y="4509120"/>
              <a:ext cx="5544617"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86036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11560" y="908720"/>
            <a:ext cx="8136904" cy="2185214"/>
          </a:xfrm>
          <a:prstGeom prst="rect">
            <a:avLst/>
          </a:prstGeom>
        </p:spPr>
        <p:txBody>
          <a:bodyPr wrap="square">
            <a:spAutoFit/>
          </a:bodyPr>
          <a:lstStyle/>
          <a:p>
            <a:pPr algn="ctr"/>
            <a:r>
              <a:rPr lang="es-AR" sz="2000" dirty="0">
                <a:latin typeface="Century Gothic" pitchFamily="34" charset="0"/>
              </a:rPr>
              <a:t>A través de un </a:t>
            </a:r>
            <a:r>
              <a:rPr lang="es-AR" sz="28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MODELO CIENTÍFICO </a:t>
            </a:r>
          </a:p>
          <a:p>
            <a:pPr algn="ctr"/>
            <a:endParaRPr lang="es-AR" sz="28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endParaRPr>
          </a:p>
          <a:p>
            <a:pPr algn="ctr"/>
            <a:endParaRPr lang="es-AR" sz="2000" dirty="0">
              <a:latin typeface="Century Gothic" pitchFamily="34" charset="0"/>
            </a:endParaRPr>
          </a:p>
          <a:p>
            <a:pPr algn="ctr"/>
            <a:r>
              <a:rPr lang="es-AR" sz="2000" b="1" dirty="0">
                <a:latin typeface="Century Gothic" pitchFamily="34" charset="0"/>
              </a:rPr>
              <a:t>REPRESENTACIÓN</a:t>
            </a:r>
            <a:r>
              <a:rPr lang="es-AR" sz="2000" dirty="0">
                <a:latin typeface="Century Gothic" pitchFamily="34" charset="0"/>
              </a:rPr>
              <a:t> abstracta, conceptual, gráfica, física de fenómenos, sistemas o procesos con el objetivo de analizar, describir, explicar, simular, predecir, etc.</a:t>
            </a:r>
          </a:p>
        </p:txBody>
      </p:sp>
      <p:sp>
        <p:nvSpPr>
          <p:cNvPr id="5" name="4 Flecha abajo"/>
          <p:cNvSpPr/>
          <p:nvPr/>
        </p:nvSpPr>
        <p:spPr>
          <a:xfrm>
            <a:off x="4427984" y="1543725"/>
            <a:ext cx="252028" cy="445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8" name="Picture 4" descr="Resultado de imagen para modelo del ato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037" y="3212976"/>
            <a:ext cx="3528392" cy="29312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5 Rectángulo"/>
          <p:cNvSpPr/>
          <p:nvPr/>
        </p:nvSpPr>
        <p:spPr>
          <a:xfrm>
            <a:off x="611560" y="3722497"/>
            <a:ext cx="3528392" cy="1723549"/>
          </a:xfrm>
          <a:prstGeom prst="rect">
            <a:avLst/>
          </a:prstGeom>
        </p:spPr>
        <p:txBody>
          <a:bodyPr wrap="square">
            <a:spAutoFit/>
          </a:bodyPr>
          <a:lstStyle/>
          <a:p>
            <a:pPr algn="ctr"/>
            <a:r>
              <a:rPr lang="es-AR" sz="28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REALIDAD</a:t>
            </a:r>
          </a:p>
          <a:p>
            <a:pPr algn="ctr"/>
            <a:r>
              <a:rPr lang="es-AR" sz="3200" b="1" dirty="0">
                <a:solidFill>
                  <a:srgbClr val="FF0000"/>
                </a:solidFill>
                <a:effectLst>
                  <a:outerShdw blurRad="38100" dist="38100" dir="2700000" algn="tl">
                    <a:srgbClr val="000000">
                      <a:alpha val="43137"/>
                    </a:srgbClr>
                  </a:outerShdw>
                </a:effectLst>
                <a:latin typeface="Century Gothic"/>
              </a:rPr>
              <a:t>≠</a:t>
            </a:r>
            <a:endParaRPr lang="es-AR" sz="3200" b="1" dirty="0">
              <a:solidFill>
                <a:srgbClr val="FF0000"/>
              </a:solidFill>
              <a:effectLst>
                <a:outerShdw blurRad="38100" dist="38100" dir="2700000" algn="tl">
                  <a:srgbClr val="000000">
                    <a:alpha val="43137"/>
                  </a:srgbClr>
                </a:outerShdw>
              </a:effectLst>
            </a:endParaRPr>
          </a:p>
          <a:p>
            <a:pPr algn="ctr"/>
            <a:r>
              <a:rPr lang="es-AR" sz="28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MODELO</a:t>
            </a:r>
          </a:p>
          <a:p>
            <a:pPr algn="ctr"/>
            <a:endParaRPr lang="es-AR" dirty="0"/>
          </a:p>
        </p:txBody>
      </p:sp>
      <p:sp>
        <p:nvSpPr>
          <p:cNvPr id="2" name="1 Rectángulo redondeado"/>
          <p:cNvSpPr/>
          <p:nvPr/>
        </p:nvSpPr>
        <p:spPr>
          <a:xfrm>
            <a:off x="827584" y="3578481"/>
            <a:ext cx="3024336" cy="19906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9 CuadroTexto">
            <a:extLst>
              <a:ext uri="{FF2B5EF4-FFF2-40B4-BE49-F238E27FC236}">
                <a16:creationId xmlns:a16="http://schemas.microsoft.com/office/drawing/2014/main" id="{ED86DFC8-3439-42FB-8573-6C1F6ADE359F}"/>
              </a:ext>
            </a:extLst>
          </p:cNvPr>
          <p:cNvSpPr txBox="1"/>
          <p:nvPr/>
        </p:nvSpPr>
        <p:spPr>
          <a:xfrm>
            <a:off x="-108520" y="44624"/>
            <a:ext cx="9252520" cy="523220"/>
          </a:xfrm>
          <a:prstGeom prst="rect">
            <a:avLst/>
          </a:prstGeom>
          <a:noFill/>
        </p:spPr>
        <p:txBody>
          <a:bodyPr wrap="square" rtlCol="0">
            <a:spAutoFit/>
          </a:bodyPr>
          <a:lstStyle/>
          <a:p>
            <a:pPr algn="ctr"/>
            <a:r>
              <a:rPr lang="es-AR" sz="28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¿Cómo entendemos el mundo de la QUÍMICA?</a:t>
            </a:r>
          </a:p>
        </p:txBody>
      </p:sp>
      <p:sp>
        <p:nvSpPr>
          <p:cNvPr id="3" name="CuadroTexto 2">
            <a:extLst>
              <a:ext uri="{FF2B5EF4-FFF2-40B4-BE49-F238E27FC236}">
                <a16:creationId xmlns:a16="http://schemas.microsoft.com/office/drawing/2014/main" id="{60CC72A4-3214-4137-9646-14028512821C}"/>
              </a:ext>
            </a:extLst>
          </p:cNvPr>
          <p:cNvSpPr txBox="1"/>
          <p:nvPr/>
        </p:nvSpPr>
        <p:spPr>
          <a:xfrm>
            <a:off x="4482153" y="6113259"/>
            <a:ext cx="4661847" cy="461665"/>
          </a:xfrm>
          <a:prstGeom prst="rect">
            <a:avLst/>
          </a:prstGeom>
          <a:noFill/>
        </p:spPr>
        <p:txBody>
          <a:bodyPr wrap="square" rtlCol="0">
            <a:spAutoFit/>
          </a:bodyPr>
          <a:lstStyle/>
          <a:p>
            <a:r>
              <a:rPr lang="es-AR" sz="1200" dirty="0">
                <a:latin typeface="Century Gothic" pitchFamily="34" charset="0"/>
              </a:rPr>
              <a:t>Distintos MODELES CIENTÍFICOS para representar un átomo… NO son reales (nadie vio un átomo), son representaciones..</a:t>
            </a:r>
          </a:p>
        </p:txBody>
      </p:sp>
    </p:spTree>
    <p:extLst>
      <p:ext uri="{BB962C8B-B14F-4D97-AF65-F5344CB8AC3E}">
        <p14:creationId xmlns:p14="http://schemas.microsoft.com/office/powerpoint/2010/main" val="165433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 CuadroTexto">
            <a:extLst>
              <a:ext uri="{FF2B5EF4-FFF2-40B4-BE49-F238E27FC236}">
                <a16:creationId xmlns:a16="http://schemas.microsoft.com/office/drawing/2014/main" id="{4FA7A3D1-B97F-48ED-86FC-358C8BCAF154}"/>
              </a:ext>
            </a:extLst>
          </p:cNvPr>
          <p:cNvSpPr txBox="1"/>
          <p:nvPr/>
        </p:nvSpPr>
        <p:spPr>
          <a:xfrm>
            <a:off x="0" y="188640"/>
            <a:ext cx="9001000" cy="954107"/>
          </a:xfrm>
          <a:prstGeom prst="rect">
            <a:avLst/>
          </a:prstGeom>
          <a:noFill/>
        </p:spPr>
        <p:txBody>
          <a:bodyPr wrap="square" rtlCol="0">
            <a:spAutoFit/>
          </a:bodyPr>
          <a:lstStyle/>
          <a:p>
            <a:pPr algn="ctr"/>
            <a:r>
              <a:rPr lang="es-AR" sz="28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¿Cómo explicamos la naturaleza de los estados de agregación?</a:t>
            </a:r>
          </a:p>
        </p:txBody>
      </p:sp>
      <p:pic>
        <p:nvPicPr>
          <p:cNvPr id="2050" name="Picture 2" descr="Estados De La Materia Vector Del Sólido, Del Líquido Y Del Gas ...">
            <a:extLst>
              <a:ext uri="{FF2B5EF4-FFF2-40B4-BE49-F238E27FC236}">
                <a16:creationId xmlns:a16="http://schemas.microsoft.com/office/drawing/2014/main" id="{49B96A1D-EADE-4A26-ADAD-74331BDF8B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10" r="48086" b="19551"/>
          <a:stretch/>
        </p:blipFill>
        <p:spPr bwMode="auto">
          <a:xfrm>
            <a:off x="6156176" y="1152128"/>
            <a:ext cx="2520280" cy="5517232"/>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EBF62FBD-F057-4824-AB52-78455E793184}"/>
              </a:ext>
            </a:extLst>
          </p:cNvPr>
          <p:cNvSpPr txBox="1"/>
          <p:nvPr/>
        </p:nvSpPr>
        <p:spPr>
          <a:xfrm>
            <a:off x="342732" y="1796043"/>
            <a:ext cx="5290186" cy="1323439"/>
          </a:xfrm>
          <a:prstGeom prst="rect">
            <a:avLst/>
          </a:prstGeom>
          <a:noFill/>
        </p:spPr>
        <p:txBody>
          <a:bodyPr wrap="square" rtlCol="0">
            <a:spAutoFit/>
          </a:bodyPr>
          <a:lstStyle/>
          <a:p>
            <a:pPr algn="just"/>
            <a:r>
              <a:rPr lang="es-AR" sz="2000" dirty="0">
                <a:latin typeface="Century Gothic" pitchFamily="34" charset="0"/>
              </a:rPr>
              <a:t>Para poder explicar la naturaleza del estado sólido, líquido y gaseoso hay que analizar el </a:t>
            </a:r>
            <a:r>
              <a:rPr lang="es-AR" sz="2000" b="1" dirty="0">
                <a:latin typeface="Century Gothic" pitchFamily="34" charset="0"/>
              </a:rPr>
              <a:t>comportamiento de las partículas</a:t>
            </a:r>
            <a:r>
              <a:rPr lang="es-AR" sz="2000" dirty="0">
                <a:latin typeface="Century Gothic" pitchFamily="34" charset="0"/>
              </a:rPr>
              <a:t> que constituyen la materia.</a:t>
            </a:r>
          </a:p>
        </p:txBody>
      </p:sp>
      <p:sp>
        <p:nvSpPr>
          <p:cNvPr id="11" name="Flecha: hacia abajo 10">
            <a:extLst>
              <a:ext uri="{FF2B5EF4-FFF2-40B4-BE49-F238E27FC236}">
                <a16:creationId xmlns:a16="http://schemas.microsoft.com/office/drawing/2014/main" id="{F0332DFC-A2CC-4DAC-9B29-76A278D4A34B}"/>
              </a:ext>
            </a:extLst>
          </p:cNvPr>
          <p:cNvSpPr/>
          <p:nvPr/>
        </p:nvSpPr>
        <p:spPr>
          <a:xfrm>
            <a:off x="2627784" y="3236203"/>
            <a:ext cx="360041"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3 Rectángulo">
            <a:extLst>
              <a:ext uri="{FF2B5EF4-FFF2-40B4-BE49-F238E27FC236}">
                <a16:creationId xmlns:a16="http://schemas.microsoft.com/office/drawing/2014/main" id="{E20B7006-1E29-404B-96DF-BBBD334C080C}"/>
              </a:ext>
            </a:extLst>
          </p:cNvPr>
          <p:cNvSpPr/>
          <p:nvPr/>
        </p:nvSpPr>
        <p:spPr>
          <a:xfrm>
            <a:off x="35496" y="3928988"/>
            <a:ext cx="5544616" cy="2308324"/>
          </a:xfrm>
          <a:prstGeom prst="rect">
            <a:avLst/>
          </a:prstGeom>
        </p:spPr>
        <p:txBody>
          <a:bodyPr wrap="square">
            <a:spAutoFit/>
          </a:bodyPr>
          <a:lstStyle/>
          <a:p>
            <a:pPr algn="ctr"/>
            <a:r>
              <a:rPr lang="es-AR" sz="2000" dirty="0">
                <a:latin typeface="Century Gothic" pitchFamily="34" charset="0"/>
              </a:rPr>
              <a:t>Para eso utilizamos como modelo científico, la </a:t>
            </a:r>
          </a:p>
          <a:p>
            <a:pPr algn="ctr"/>
            <a:r>
              <a:rPr lang="es-AR" sz="28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TEORÍA CINÉTICA DE LA MATERIA</a:t>
            </a:r>
          </a:p>
          <a:p>
            <a:pPr algn="ctr"/>
            <a:endParaRPr lang="es-AR" sz="28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endParaRPr>
          </a:p>
          <a:p>
            <a:pPr algn="ctr"/>
            <a:endParaRPr lang="es-AR" sz="2000" dirty="0">
              <a:latin typeface="Century Gothic" pitchFamily="34" charset="0"/>
            </a:endParaRPr>
          </a:p>
        </p:txBody>
      </p:sp>
    </p:spTree>
    <p:extLst>
      <p:ext uri="{BB962C8B-B14F-4D97-AF65-F5344CB8AC3E}">
        <p14:creationId xmlns:p14="http://schemas.microsoft.com/office/powerpoint/2010/main" val="253691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tatic.naukas.com/media/2012/08/TCM1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80443"/>
            <a:ext cx="2236085" cy="13763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1823073" y="529516"/>
            <a:ext cx="7573463" cy="523220"/>
          </a:xfrm>
          <a:prstGeom prst="rect">
            <a:avLst/>
          </a:prstGeom>
          <a:noFill/>
        </p:spPr>
        <p:txBody>
          <a:bodyPr wrap="square" rtlCol="0">
            <a:spAutoFit/>
          </a:bodyPr>
          <a:lstStyle/>
          <a:p>
            <a:pPr algn="ctr"/>
            <a:r>
              <a:rPr lang="es-AR" sz="28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TEORÍA CINÉTICA DE LA MATERIA</a:t>
            </a:r>
          </a:p>
        </p:txBody>
      </p:sp>
      <p:sp>
        <p:nvSpPr>
          <p:cNvPr id="4" name="3 Rectángulo"/>
          <p:cNvSpPr/>
          <p:nvPr/>
        </p:nvSpPr>
        <p:spPr>
          <a:xfrm>
            <a:off x="253437" y="1711836"/>
            <a:ext cx="8639043" cy="4093428"/>
          </a:xfrm>
          <a:prstGeom prst="rect">
            <a:avLst/>
          </a:prstGeom>
        </p:spPr>
        <p:txBody>
          <a:bodyPr wrap="square">
            <a:spAutoFit/>
          </a:bodyPr>
          <a:lstStyle/>
          <a:p>
            <a:pPr algn="just"/>
            <a:r>
              <a:rPr lang="es-AR" sz="2000" dirty="0">
                <a:latin typeface="Century Gothic" pitchFamily="34" charset="0"/>
              </a:rPr>
              <a:t> A finales del siglo XIX, los físicos L.E. </a:t>
            </a:r>
            <a:r>
              <a:rPr lang="es-AR" sz="2000" dirty="0" err="1">
                <a:latin typeface="Century Gothic" pitchFamily="34" charset="0"/>
              </a:rPr>
              <a:t>Botlzmann</a:t>
            </a:r>
            <a:r>
              <a:rPr lang="es-AR" sz="2000" dirty="0">
                <a:latin typeface="Century Gothic" pitchFamily="34" charset="0"/>
              </a:rPr>
              <a:t> y J.C. Maxwell, de forma  independiente, postularon que: </a:t>
            </a:r>
          </a:p>
          <a:p>
            <a:endParaRPr lang="es-AR" sz="2000" dirty="0">
              <a:latin typeface="Century Gothic" pitchFamily="34" charset="0"/>
            </a:endParaRPr>
          </a:p>
          <a:p>
            <a:pPr marL="342900" indent="-342900" algn="just">
              <a:buFont typeface="+mj-lt"/>
              <a:buAutoNum type="arabicPeriod"/>
            </a:pPr>
            <a:r>
              <a:rPr lang="es-AR" sz="2000" dirty="0">
                <a:latin typeface="Century Gothic" pitchFamily="34" charset="0"/>
              </a:rPr>
              <a:t>Las </a:t>
            </a:r>
            <a:r>
              <a:rPr lang="es-AR" sz="2000" b="1" dirty="0">
                <a:latin typeface="Century Gothic" pitchFamily="34" charset="0"/>
              </a:rPr>
              <a:t>partículas </a:t>
            </a:r>
            <a:r>
              <a:rPr lang="es-AR" sz="2000" dirty="0">
                <a:latin typeface="Century Gothic" pitchFamily="34" charset="0"/>
              </a:rPr>
              <a:t>que constituyen la materia se encuentran en </a:t>
            </a:r>
            <a:r>
              <a:rPr lang="es-AR" sz="2000" b="1" dirty="0">
                <a:latin typeface="Century Gothic" pitchFamily="34" charset="0"/>
              </a:rPr>
              <a:t>movimiento, </a:t>
            </a:r>
            <a:r>
              <a:rPr lang="es-AR" sz="2000" dirty="0">
                <a:latin typeface="Century Gothic" pitchFamily="34" charset="0"/>
              </a:rPr>
              <a:t>es decir, poseen </a:t>
            </a:r>
            <a:r>
              <a:rPr lang="es-AR" sz="2000" b="1" dirty="0">
                <a:latin typeface="Century Gothic" pitchFamily="34" charset="0"/>
              </a:rPr>
              <a:t>energía cinética (</a:t>
            </a:r>
            <a:r>
              <a:rPr lang="es-AR" sz="2000" b="1" dirty="0" err="1">
                <a:latin typeface="Century Gothic" pitchFamily="34" charset="0"/>
              </a:rPr>
              <a:t>Ec</a:t>
            </a:r>
            <a:r>
              <a:rPr lang="es-AR" sz="2000" b="1" dirty="0">
                <a:latin typeface="Century Gothic" pitchFamily="34" charset="0"/>
              </a:rPr>
              <a:t>).</a:t>
            </a:r>
          </a:p>
          <a:p>
            <a:pPr marL="342900" indent="-342900" algn="just">
              <a:buFont typeface="+mj-lt"/>
              <a:buAutoNum type="arabicPeriod"/>
            </a:pPr>
            <a:endParaRPr lang="es-AR" sz="2000" dirty="0">
              <a:latin typeface="Century Gothic" pitchFamily="34" charset="0"/>
            </a:endParaRPr>
          </a:p>
          <a:p>
            <a:pPr marL="342900" indent="-342900" algn="just">
              <a:buFont typeface="+mj-lt"/>
              <a:buAutoNum type="arabicPeriod"/>
            </a:pPr>
            <a:r>
              <a:rPr lang="es-AR" sz="2000" dirty="0">
                <a:latin typeface="Century Gothic" pitchFamily="34" charset="0"/>
              </a:rPr>
              <a:t>La </a:t>
            </a:r>
            <a:r>
              <a:rPr lang="es-AR" sz="2000" b="1" dirty="0">
                <a:latin typeface="Century Gothic" pitchFamily="34" charset="0"/>
              </a:rPr>
              <a:t>energía cinética </a:t>
            </a:r>
            <a:r>
              <a:rPr lang="es-AR" sz="2000" dirty="0">
                <a:latin typeface="Century Gothic" pitchFamily="34" charset="0"/>
              </a:rPr>
              <a:t>es mayor cuanto mayor es la </a:t>
            </a:r>
            <a:r>
              <a:rPr lang="es-AR" sz="2000" b="1" dirty="0">
                <a:latin typeface="Century Gothic" pitchFamily="34" charset="0"/>
              </a:rPr>
              <a:t>temperatura, </a:t>
            </a:r>
            <a:r>
              <a:rPr lang="es-AR" sz="2000" dirty="0">
                <a:latin typeface="Century Gothic" pitchFamily="34" charset="0"/>
              </a:rPr>
              <a:t>por lo tanto a mayor temperatura las partículas se mueven a mayor </a:t>
            </a:r>
            <a:r>
              <a:rPr lang="es-AR" sz="2000" b="1" dirty="0">
                <a:latin typeface="Century Gothic" pitchFamily="34" charset="0"/>
              </a:rPr>
              <a:t>velocidad </a:t>
            </a:r>
            <a:r>
              <a:rPr lang="es-AR" sz="2000" dirty="0">
                <a:latin typeface="Century Gothic" pitchFamily="34" charset="0"/>
              </a:rPr>
              <a:t>(</a:t>
            </a:r>
            <a:r>
              <a:rPr lang="es-AR" sz="2000" dirty="0" err="1">
                <a:latin typeface="Century Gothic" pitchFamily="34" charset="0"/>
              </a:rPr>
              <a:t>Ec</a:t>
            </a:r>
            <a:r>
              <a:rPr lang="es-AR" sz="2000" dirty="0">
                <a:latin typeface="Century Gothic" pitchFamily="34" charset="0"/>
              </a:rPr>
              <a:t>=½m.v</a:t>
            </a:r>
            <a:r>
              <a:rPr lang="es-AR" sz="2000" baseline="30000" dirty="0">
                <a:latin typeface="Century Gothic" pitchFamily="34" charset="0"/>
              </a:rPr>
              <a:t>2</a:t>
            </a:r>
            <a:r>
              <a:rPr lang="es-AR" sz="2000" dirty="0">
                <a:latin typeface="Century Gothic" pitchFamily="34" charset="0"/>
              </a:rPr>
              <a:t>). </a:t>
            </a:r>
          </a:p>
          <a:p>
            <a:pPr marL="342900" indent="-342900" algn="just">
              <a:buFont typeface="+mj-lt"/>
              <a:buAutoNum type="arabicPeriod"/>
            </a:pPr>
            <a:endParaRPr lang="es-AR" sz="2000" dirty="0">
              <a:latin typeface="Century Gothic" pitchFamily="34" charset="0"/>
            </a:endParaRPr>
          </a:p>
          <a:p>
            <a:pPr marL="342900" indent="-342900" algn="just">
              <a:buFont typeface="+mj-lt"/>
              <a:buAutoNum type="arabicPeriod"/>
            </a:pPr>
            <a:r>
              <a:rPr lang="es-AR" sz="2000" dirty="0">
                <a:latin typeface="Century Gothic" pitchFamily="34" charset="0"/>
              </a:rPr>
              <a:t>Entre las partículas que constituyen la materia existen </a:t>
            </a:r>
            <a:r>
              <a:rPr lang="es-AR" sz="2000" b="1" dirty="0">
                <a:latin typeface="Century Gothic" pitchFamily="34" charset="0"/>
              </a:rPr>
              <a:t>fuerzas de atracción</a:t>
            </a:r>
            <a:r>
              <a:rPr lang="es-AR" sz="2000" dirty="0">
                <a:latin typeface="Century Gothic" pitchFamily="34" charset="0"/>
              </a:rPr>
              <a:t>. A medida que las partículas se </a:t>
            </a:r>
            <a:r>
              <a:rPr lang="es-AR" sz="2000" b="1" dirty="0">
                <a:latin typeface="Century Gothic" pitchFamily="34" charset="0"/>
              </a:rPr>
              <a:t>acercan </a:t>
            </a:r>
            <a:r>
              <a:rPr lang="es-AR" sz="2000" dirty="0">
                <a:latin typeface="Century Gothic" pitchFamily="34" charset="0"/>
              </a:rPr>
              <a:t>aumentan las fuerzas de atracción. </a:t>
            </a:r>
          </a:p>
        </p:txBody>
      </p:sp>
    </p:spTree>
    <p:extLst>
      <p:ext uri="{BB962C8B-B14F-4D97-AF65-F5344CB8AC3E}">
        <p14:creationId xmlns:p14="http://schemas.microsoft.com/office/powerpoint/2010/main" val="350156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30F661C-0EEB-4009-B274-35494C9F20A8}"/>
              </a:ext>
            </a:extLst>
          </p:cNvPr>
          <p:cNvSpPr>
            <a:spLocks noChangeArrowheads="1"/>
          </p:cNvSpPr>
          <p:nvPr/>
        </p:nvSpPr>
        <p:spPr bwMode="auto">
          <a:xfrm>
            <a:off x="1344216" y="89428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5" name="Rectangle 3">
            <a:extLst>
              <a:ext uri="{FF2B5EF4-FFF2-40B4-BE49-F238E27FC236}">
                <a16:creationId xmlns:a16="http://schemas.microsoft.com/office/drawing/2014/main" id="{B1946ADB-57C9-4600-B11B-44805A54554F}"/>
              </a:ext>
            </a:extLst>
          </p:cNvPr>
          <p:cNvSpPr>
            <a:spLocks noChangeArrowheads="1"/>
          </p:cNvSpPr>
          <p:nvPr/>
        </p:nvSpPr>
        <p:spPr bwMode="auto">
          <a:xfrm>
            <a:off x="104944" y="536695"/>
            <a:ext cx="893155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Para esta actividad vamos a utilizar una </a:t>
            </a:r>
            <a:r>
              <a:rPr kumimoji="0" lang="es-AR" altLang="es-AR" sz="1400" b="1"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simulación </a:t>
            </a:r>
            <a:r>
              <a:rPr kumimoji="0" lang="es-AR" altLang="es-AR" sz="14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interactiva</a:t>
            </a:r>
            <a:r>
              <a:rPr kumimoji="0" lang="es-AR" altLang="es-AR" sz="1400" b="1"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a:t>
            </a:r>
            <a:r>
              <a:rPr kumimoji="0" lang="es-AR" altLang="es-AR" sz="14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gratuita de la Universidad de Colorado. Se puede acceder desde el siguiente link: </a:t>
            </a:r>
            <a:r>
              <a:rPr kumimoji="0" lang="es-AR" altLang="es-AR" sz="14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hlinkClick r:id="rId2"/>
              </a:rPr>
              <a:t>https://phet.colorado.edu/sims/html/states-of-matter-basics/latest/states-of-matter-basics_es.html</a:t>
            </a:r>
            <a:endParaRPr kumimoji="0" lang="es-AR" altLang="es-AR" sz="14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s-AR" altLang="es-AR" sz="1400" dirty="0">
              <a:latin typeface="Century Gothic" panose="020B050202020202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1400" b="0" i="0" u="none" strike="noStrike" cap="none" normalizeH="0" baseline="0" dirty="0">
              <a:ln>
                <a:noFill/>
              </a:ln>
              <a:solidFill>
                <a:schemeClr val="tx1"/>
              </a:solidFill>
              <a:effectLst/>
              <a:latin typeface="Century Gothic" panose="020B0502020202020204" pitchFamily="34" charset="0"/>
            </a:endParaRPr>
          </a:p>
        </p:txBody>
      </p:sp>
      <p:sp>
        <p:nvSpPr>
          <p:cNvPr id="7" name="4 CuadroTexto">
            <a:extLst>
              <a:ext uri="{FF2B5EF4-FFF2-40B4-BE49-F238E27FC236}">
                <a16:creationId xmlns:a16="http://schemas.microsoft.com/office/drawing/2014/main" id="{462EE636-6AA1-4FC2-BE01-F16C9648D5EC}"/>
              </a:ext>
            </a:extLst>
          </p:cNvPr>
          <p:cNvSpPr txBox="1"/>
          <p:nvPr/>
        </p:nvSpPr>
        <p:spPr>
          <a:xfrm>
            <a:off x="254700" y="15007"/>
            <a:ext cx="8709788" cy="461665"/>
          </a:xfrm>
          <a:prstGeom prst="rect">
            <a:avLst/>
          </a:prstGeom>
          <a:noFill/>
        </p:spPr>
        <p:txBody>
          <a:bodyPr wrap="square" rtlCol="0">
            <a:spAutoFit/>
          </a:bodyPr>
          <a:lstStyle/>
          <a:p>
            <a:pPr algn="ctr"/>
            <a:r>
              <a:rPr lang="es-AR" sz="24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ACTIVIDAD 1: ESTADOS DE AGREGACIÓN DE LA MATERIA</a:t>
            </a:r>
          </a:p>
        </p:txBody>
      </p:sp>
      <p:pic>
        <p:nvPicPr>
          <p:cNvPr id="20" name="Imagen 19">
            <a:extLst>
              <a:ext uri="{FF2B5EF4-FFF2-40B4-BE49-F238E27FC236}">
                <a16:creationId xmlns:a16="http://schemas.microsoft.com/office/drawing/2014/main" id="{52D07DA6-DF9F-42B9-B6AF-79EB9C677BA7}"/>
              </a:ext>
            </a:extLst>
          </p:cNvPr>
          <p:cNvPicPr>
            <a:picLocks noChangeAspect="1"/>
          </p:cNvPicPr>
          <p:nvPr/>
        </p:nvPicPr>
        <p:blipFill>
          <a:blip r:embed="rId3"/>
          <a:stretch>
            <a:fillRect/>
          </a:stretch>
        </p:blipFill>
        <p:spPr>
          <a:xfrm>
            <a:off x="4361715" y="1748140"/>
            <a:ext cx="4674781" cy="3769092"/>
          </a:xfrm>
          <a:prstGeom prst="rect">
            <a:avLst/>
          </a:prstGeom>
        </p:spPr>
      </p:pic>
      <p:sp>
        <p:nvSpPr>
          <p:cNvPr id="21" name="Rectángulo 20">
            <a:extLst>
              <a:ext uri="{FF2B5EF4-FFF2-40B4-BE49-F238E27FC236}">
                <a16:creationId xmlns:a16="http://schemas.microsoft.com/office/drawing/2014/main" id="{EBA28087-FBCB-4EA2-B4F4-641759A9DA44}"/>
              </a:ext>
            </a:extLst>
          </p:cNvPr>
          <p:cNvSpPr/>
          <p:nvPr/>
        </p:nvSpPr>
        <p:spPr>
          <a:xfrm>
            <a:off x="35084" y="1564952"/>
            <a:ext cx="4104868" cy="5248424"/>
          </a:xfrm>
          <a:prstGeom prst="rect">
            <a:avLst/>
          </a:prstGeom>
        </p:spPr>
        <p:txBody>
          <a:bodyPr wrap="square">
            <a:spAutoFit/>
          </a:bodyPr>
          <a:lstStyle/>
          <a:p>
            <a:pPr marL="342900" lvl="0" indent="-342900" algn="just">
              <a:lnSpc>
                <a:spcPct val="107000"/>
              </a:lnSpc>
              <a:spcAft>
                <a:spcPts val="0"/>
              </a:spcAft>
              <a:buFont typeface="+mj-lt"/>
              <a:buAutoNum type="arabicParenR"/>
            </a:pPr>
            <a:r>
              <a:rPr lang="es-AR" sz="1400" dirty="0">
                <a:latin typeface="Century Gothic" panose="020B0502020202020204" pitchFamily="34" charset="0"/>
                <a:ea typeface="Calibri" panose="020F0502020204030204" pitchFamily="34" charset="0"/>
                <a:cs typeface="Times New Roman" panose="02020603050405020304" pitchFamily="18" charset="0"/>
              </a:rPr>
              <a:t>Para cada opción de partícula: a) átomo (Neón y Argón) </a:t>
            </a:r>
            <a:r>
              <a:rPr lang="es-AR" sz="1400" dirty="0" err="1">
                <a:latin typeface="Century Gothic" panose="020B0502020202020204" pitchFamily="34" charset="0"/>
                <a:ea typeface="Calibri" panose="020F0502020204030204" pitchFamily="34" charset="0"/>
                <a:cs typeface="Times New Roman" panose="02020603050405020304" pitchFamily="18" charset="0"/>
              </a:rPr>
              <a:t>ó</a:t>
            </a:r>
            <a:r>
              <a:rPr lang="es-AR" sz="1400" dirty="0">
                <a:latin typeface="Century Gothic" panose="020B0502020202020204" pitchFamily="34" charset="0"/>
                <a:ea typeface="Calibri" panose="020F0502020204030204" pitchFamily="34" charset="0"/>
                <a:cs typeface="Times New Roman" panose="02020603050405020304" pitchFamily="18" charset="0"/>
              </a:rPr>
              <a:t> b) molécula (Oxígeno </a:t>
            </a:r>
            <a:r>
              <a:rPr lang="es-AR" sz="1400" dirty="0" err="1">
                <a:latin typeface="Century Gothic" panose="020B0502020202020204" pitchFamily="34" charset="0"/>
                <a:ea typeface="Calibri" panose="020F0502020204030204" pitchFamily="34" charset="0"/>
                <a:cs typeface="Times New Roman" panose="02020603050405020304" pitchFamily="18" charset="0"/>
              </a:rPr>
              <a:t>ó</a:t>
            </a:r>
            <a:r>
              <a:rPr lang="es-AR" sz="1400" dirty="0">
                <a:latin typeface="Century Gothic" panose="020B0502020202020204" pitchFamily="34" charset="0"/>
                <a:ea typeface="Calibri" panose="020F0502020204030204" pitchFamily="34" charset="0"/>
                <a:cs typeface="Times New Roman" panose="02020603050405020304" pitchFamily="18" charset="0"/>
              </a:rPr>
              <a:t> Agua) selecciona los posibles estados de la materia (Sólido, Líquido </a:t>
            </a:r>
            <a:r>
              <a:rPr lang="es-AR" sz="1400" dirty="0" err="1">
                <a:latin typeface="Century Gothic" panose="020B0502020202020204" pitchFamily="34" charset="0"/>
                <a:ea typeface="Calibri" panose="020F0502020204030204" pitchFamily="34" charset="0"/>
                <a:cs typeface="Times New Roman" panose="02020603050405020304" pitchFamily="18" charset="0"/>
              </a:rPr>
              <a:t>ó</a:t>
            </a:r>
            <a:r>
              <a:rPr lang="es-AR" sz="1400" dirty="0">
                <a:latin typeface="Century Gothic" panose="020B0502020202020204" pitchFamily="34" charset="0"/>
                <a:ea typeface="Calibri" panose="020F0502020204030204" pitchFamily="34" charset="0"/>
                <a:cs typeface="Times New Roman" panose="02020603050405020304" pitchFamily="18" charset="0"/>
              </a:rPr>
              <a:t> Gas) y observa las características que adoptan las partículas (átomos </a:t>
            </a:r>
            <a:r>
              <a:rPr lang="es-AR" sz="1400" dirty="0" err="1">
                <a:latin typeface="Century Gothic" panose="020B0502020202020204" pitchFamily="34" charset="0"/>
                <a:ea typeface="Calibri" panose="020F0502020204030204" pitchFamily="34" charset="0"/>
                <a:cs typeface="Times New Roman" panose="02020603050405020304" pitchFamily="18" charset="0"/>
              </a:rPr>
              <a:t>ó</a:t>
            </a:r>
            <a:r>
              <a:rPr lang="es-AR" sz="1400" dirty="0">
                <a:latin typeface="Century Gothic" panose="020B0502020202020204" pitchFamily="34" charset="0"/>
                <a:ea typeface="Calibri" panose="020F0502020204030204" pitchFamily="34" charset="0"/>
                <a:cs typeface="Times New Roman" panose="02020603050405020304" pitchFamily="18" charset="0"/>
              </a:rPr>
              <a:t> moléculas) para cada estado de agregación.</a:t>
            </a:r>
          </a:p>
          <a:p>
            <a:pPr marL="342900" lvl="0" indent="-342900" algn="just">
              <a:lnSpc>
                <a:spcPct val="107000"/>
              </a:lnSpc>
              <a:spcAft>
                <a:spcPts val="0"/>
              </a:spcAft>
              <a:buFont typeface="+mj-lt"/>
              <a:buAutoNum type="arabicParenR"/>
            </a:pPr>
            <a:r>
              <a:rPr lang="es-AR" sz="1400" dirty="0">
                <a:latin typeface="Century Gothic" panose="020B0502020202020204" pitchFamily="34" charset="0"/>
                <a:ea typeface="Calibri" panose="020F0502020204030204" pitchFamily="34" charset="0"/>
                <a:cs typeface="Times New Roman" panose="02020603050405020304" pitchFamily="18" charset="0"/>
              </a:rPr>
              <a:t>Luego compara los estados de agregación según:</a:t>
            </a:r>
          </a:p>
          <a:p>
            <a:pPr marL="539750" lvl="0" indent="-179388" algn="just">
              <a:lnSpc>
                <a:spcPct val="107000"/>
              </a:lnSpc>
              <a:spcAft>
                <a:spcPts val="0"/>
              </a:spcAft>
              <a:buFont typeface="+mj-lt"/>
              <a:buAutoNum type="alphaLcParenR"/>
              <a:tabLst>
                <a:tab pos="803275" algn="l"/>
              </a:tabLst>
            </a:pPr>
            <a:r>
              <a:rPr lang="es-AR" sz="1400" dirty="0">
                <a:latin typeface="Century Gothic" panose="020B0502020202020204" pitchFamily="34" charset="0"/>
                <a:ea typeface="Calibri" panose="020F0502020204030204" pitchFamily="34" charset="0"/>
                <a:cs typeface="Times New Roman" panose="02020603050405020304" pitchFamily="18" charset="0"/>
              </a:rPr>
              <a:t>La distancia (cerca/lejos) entre las partículas.</a:t>
            </a:r>
          </a:p>
          <a:p>
            <a:pPr marL="539750" lvl="0" indent="-179388" algn="just">
              <a:lnSpc>
                <a:spcPct val="107000"/>
              </a:lnSpc>
              <a:spcAft>
                <a:spcPts val="0"/>
              </a:spcAft>
              <a:buFont typeface="+mj-lt"/>
              <a:buAutoNum type="alphaLcParenR"/>
              <a:tabLst>
                <a:tab pos="803275" algn="l"/>
              </a:tabLst>
            </a:pPr>
            <a:r>
              <a:rPr lang="es-AR" sz="1400" dirty="0">
                <a:latin typeface="Century Gothic" panose="020B0502020202020204" pitchFamily="34" charset="0"/>
                <a:ea typeface="Calibri" panose="020F0502020204030204" pitchFamily="34" charset="0"/>
                <a:cs typeface="Times New Roman" panose="02020603050405020304" pitchFamily="18" charset="0"/>
              </a:rPr>
              <a:t>El orden (regular/irregular) de las partículas.</a:t>
            </a:r>
          </a:p>
          <a:p>
            <a:pPr marL="539750" lvl="0" indent="-179388" algn="just">
              <a:lnSpc>
                <a:spcPct val="107000"/>
              </a:lnSpc>
              <a:spcAft>
                <a:spcPts val="0"/>
              </a:spcAft>
              <a:buFont typeface="+mj-lt"/>
              <a:buAutoNum type="alphaLcParenR"/>
              <a:tabLst>
                <a:tab pos="803275" algn="l"/>
              </a:tabLst>
            </a:pPr>
            <a:r>
              <a:rPr lang="es-AR" sz="1400" dirty="0">
                <a:latin typeface="Century Gothic" panose="020B0502020202020204" pitchFamily="34" charset="0"/>
                <a:ea typeface="Calibri" panose="020F0502020204030204" pitchFamily="34" charset="0"/>
                <a:cs typeface="Times New Roman" panose="02020603050405020304" pitchFamily="18" charset="0"/>
              </a:rPr>
              <a:t>La disposición en el espacio en cuanto a la forma.</a:t>
            </a:r>
          </a:p>
          <a:p>
            <a:pPr marL="539750" lvl="0" indent="-179388" algn="just">
              <a:lnSpc>
                <a:spcPct val="107000"/>
              </a:lnSpc>
              <a:spcAft>
                <a:spcPts val="0"/>
              </a:spcAft>
              <a:buFont typeface="+mj-lt"/>
              <a:buAutoNum type="alphaLcParenR"/>
              <a:tabLst>
                <a:tab pos="803275" algn="l"/>
              </a:tabLst>
            </a:pPr>
            <a:r>
              <a:rPr lang="es-AR" sz="1400" dirty="0">
                <a:latin typeface="Century Gothic" panose="020B0502020202020204" pitchFamily="34" charset="0"/>
                <a:ea typeface="Calibri" panose="020F0502020204030204" pitchFamily="34" charset="0"/>
                <a:cs typeface="Times New Roman" panose="02020603050405020304" pitchFamily="18" charset="0"/>
              </a:rPr>
              <a:t>El movimiento de las partículas.</a:t>
            </a:r>
          </a:p>
          <a:p>
            <a:pPr marL="360363" lvl="0" indent="-360363" algn="just">
              <a:lnSpc>
                <a:spcPct val="107000"/>
              </a:lnSpc>
              <a:spcAft>
                <a:spcPts val="800"/>
              </a:spcAft>
              <a:tabLst>
                <a:tab pos="803275" algn="l"/>
              </a:tabLst>
            </a:pPr>
            <a:r>
              <a:rPr lang="es-AR" sz="1400" dirty="0">
                <a:latin typeface="Century Gothic" panose="020B0502020202020204" pitchFamily="34" charset="0"/>
                <a:cs typeface="Times New Roman" panose="02020603050405020304" pitchFamily="18" charset="0"/>
              </a:rPr>
              <a:t>3) ¿Cómo piensas se puede explicar los estados de agregación si tenemos en cuenta los postulados de la Teoría Cinética de la Materia?</a:t>
            </a:r>
          </a:p>
          <a:p>
            <a:pPr marL="360362" lvl="0" algn="just">
              <a:lnSpc>
                <a:spcPct val="107000"/>
              </a:lnSpc>
              <a:spcAft>
                <a:spcPts val="800"/>
              </a:spcAft>
              <a:tabLst>
                <a:tab pos="803275" algn="l"/>
              </a:tabLst>
            </a:pPr>
            <a:endParaRPr lang="es-AR" sz="1400" dirty="0">
              <a:latin typeface="Century Gothic" panose="020B0502020202020204" pitchFamily="34" charset="0"/>
              <a:ea typeface="Calibri" panose="020F0502020204030204" pitchFamily="34" charset="0"/>
              <a:cs typeface="Times New Roman" panose="02020603050405020304" pitchFamily="18" charset="0"/>
            </a:endParaRPr>
          </a:p>
        </p:txBody>
      </p:sp>
      <p:sp>
        <p:nvSpPr>
          <p:cNvPr id="22" name="CuadroTexto 21">
            <a:extLst>
              <a:ext uri="{FF2B5EF4-FFF2-40B4-BE49-F238E27FC236}">
                <a16:creationId xmlns:a16="http://schemas.microsoft.com/office/drawing/2014/main" id="{7BF1E40E-17A9-4039-9218-98FD39719833}"/>
              </a:ext>
            </a:extLst>
          </p:cNvPr>
          <p:cNvSpPr txBox="1"/>
          <p:nvPr/>
        </p:nvSpPr>
        <p:spPr>
          <a:xfrm>
            <a:off x="4361715" y="5517232"/>
            <a:ext cx="4674781" cy="830997"/>
          </a:xfrm>
          <a:prstGeom prst="rect">
            <a:avLst/>
          </a:prstGeom>
          <a:noFill/>
        </p:spPr>
        <p:txBody>
          <a:bodyPr wrap="square" rtlCol="0">
            <a:spAutoFit/>
          </a:bodyPr>
          <a:lstStyle/>
          <a:p>
            <a:pPr algn="just"/>
            <a:r>
              <a:rPr lang="es-AR" sz="1200" i="1" dirty="0">
                <a:latin typeface="Century Gothic" panose="020B0502020202020204" pitchFamily="34" charset="0"/>
                <a:cs typeface="Times New Roman" panose="02020603050405020304" pitchFamily="18" charset="0"/>
              </a:rPr>
              <a:t>Nota: en esta simulación los átomos están representados como esferas de colores (celeste, rosa, rojo y blanco). Las moléculas están formadas por átomos por eso están representadas por más de una esfera.</a:t>
            </a:r>
          </a:p>
        </p:txBody>
      </p:sp>
    </p:spTree>
    <p:extLst>
      <p:ext uri="{BB962C8B-B14F-4D97-AF65-F5344CB8AC3E}">
        <p14:creationId xmlns:p14="http://schemas.microsoft.com/office/powerpoint/2010/main" val="22865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51520" y="44624"/>
            <a:ext cx="8568952" cy="1200329"/>
          </a:xfrm>
          <a:prstGeom prst="rect">
            <a:avLst/>
          </a:prstGeom>
          <a:noFill/>
        </p:spPr>
        <p:txBody>
          <a:bodyPr wrap="square" rtlCol="0">
            <a:spAutoFit/>
          </a:bodyPr>
          <a:lstStyle/>
          <a:p>
            <a:pPr algn="ctr"/>
            <a:r>
              <a:rPr lang="es-AR" sz="24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¿Cómo explicamos los ESTADOS DE AGREGACIÓN DE LA MATERIA si tenemos en cuenta los postulados de la TEORÍA CINÉTICA de la MATERIA?</a:t>
            </a:r>
          </a:p>
        </p:txBody>
      </p:sp>
      <p:graphicFrame>
        <p:nvGraphicFramePr>
          <p:cNvPr id="2" name="Tabla 2">
            <a:extLst>
              <a:ext uri="{FF2B5EF4-FFF2-40B4-BE49-F238E27FC236}">
                <a16:creationId xmlns:a16="http://schemas.microsoft.com/office/drawing/2014/main" id="{3BC2E5DE-523A-447D-9213-4DCC91B31F6C}"/>
              </a:ext>
            </a:extLst>
          </p:cNvPr>
          <p:cNvGraphicFramePr>
            <a:graphicFrameLocks noGrp="1"/>
          </p:cNvGraphicFramePr>
          <p:nvPr>
            <p:extLst>
              <p:ext uri="{D42A27DB-BD31-4B8C-83A1-F6EECF244321}">
                <p14:modId xmlns:p14="http://schemas.microsoft.com/office/powerpoint/2010/main" val="1262173097"/>
              </p:ext>
            </p:extLst>
          </p:nvPr>
        </p:nvGraphicFramePr>
        <p:xfrm>
          <a:off x="251521" y="1412776"/>
          <a:ext cx="8712968" cy="5394960"/>
        </p:xfrm>
        <a:graphic>
          <a:graphicData uri="http://schemas.openxmlformats.org/drawingml/2006/table">
            <a:tbl>
              <a:tblPr firstRow="1" bandRow="1">
                <a:tableStyleId>{5C22544A-7EE6-4342-B048-85BDC9FD1C3A}</a:tableStyleId>
              </a:tblPr>
              <a:tblGrid>
                <a:gridCol w="1802683">
                  <a:extLst>
                    <a:ext uri="{9D8B030D-6E8A-4147-A177-3AD203B41FA5}">
                      <a16:colId xmlns:a16="http://schemas.microsoft.com/office/drawing/2014/main" val="1856087060"/>
                    </a:ext>
                  </a:extLst>
                </a:gridCol>
                <a:gridCol w="4005962">
                  <a:extLst>
                    <a:ext uri="{9D8B030D-6E8A-4147-A177-3AD203B41FA5}">
                      <a16:colId xmlns:a16="http://schemas.microsoft.com/office/drawing/2014/main" val="420482562"/>
                    </a:ext>
                  </a:extLst>
                </a:gridCol>
                <a:gridCol w="2904323">
                  <a:extLst>
                    <a:ext uri="{9D8B030D-6E8A-4147-A177-3AD203B41FA5}">
                      <a16:colId xmlns:a16="http://schemas.microsoft.com/office/drawing/2014/main" val="876437759"/>
                    </a:ext>
                  </a:extLst>
                </a:gridCol>
              </a:tblGrid>
              <a:tr h="239578">
                <a:tc>
                  <a:txBody>
                    <a:bodyPr/>
                    <a:lstStyle/>
                    <a:p>
                      <a:pPr algn="ctr"/>
                      <a:r>
                        <a:rPr lang="es-AR" sz="1800" b="1" dirty="0">
                          <a:solidFill>
                            <a:schemeClr val="bg1"/>
                          </a:solidFill>
                        </a:rPr>
                        <a:t>ESTADO DE AGREGACIÓN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s-AR" sz="1800" dirty="0">
                          <a:solidFill>
                            <a:schemeClr val="tx1"/>
                          </a:solidFill>
                        </a:rPr>
                        <a:t>EXPLICACIÓN según TEORÍA CINÉTICA de la MATERIA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AR" sz="1800" dirty="0">
                          <a:solidFill>
                            <a:schemeClr val="tx1"/>
                          </a:solidFill>
                        </a:rPr>
                        <a:t>REPRESENTACIÓN  (MODELO)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8666780"/>
                  </a:ext>
                </a:extLst>
              </a:tr>
              <a:tr h="370840">
                <a:tc>
                  <a:txBody>
                    <a:bodyPr/>
                    <a:lstStyle/>
                    <a:p>
                      <a:pPr algn="ctr"/>
                      <a:r>
                        <a:rPr lang="es-AR" sz="2400" b="1" dirty="0">
                          <a:solidFill>
                            <a:schemeClr val="bg1"/>
                          </a:solidFill>
                        </a:rPr>
                        <a:t>SÓLIDO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just">
                        <a:buFont typeface="Wingdings" pitchFamily="2" charset="2"/>
                        <a:buChar char="Ø"/>
                      </a:pPr>
                      <a:r>
                        <a:rPr lang="es-AR" sz="1400" dirty="0">
                          <a:solidFill>
                            <a:schemeClr val="tx1"/>
                          </a:solidFill>
                          <a:latin typeface="Century Gothic" pitchFamily="34" charset="0"/>
                        </a:rPr>
                        <a:t>Las partículas se mantienen unidas en una </a:t>
                      </a:r>
                      <a:r>
                        <a:rPr lang="es-AR" sz="1400" b="1" dirty="0">
                          <a:solidFill>
                            <a:schemeClr val="tx1"/>
                          </a:solidFill>
                          <a:latin typeface="Century Gothic" pitchFamily="34" charset="0"/>
                        </a:rPr>
                        <a:t>distribución organizada </a:t>
                      </a:r>
                      <a:r>
                        <a:rPr lang="es-AR" sz="1400" dirty="0">
                          <a:solidFill>
                            <a:schemeClr val="tx1"/>
                          </a:solidFill>
                          <a:latin typeface="Century Gothic" pitchFamily="34" charset="0"/>
                        </a:rPr>
                        <a:t>con </a:t>
                      </a:r>
                      <a:r>
                        <a:rPr lang="es-AR" sz="1400" b="1" dirty="0">
                          <a:solidFill>
                            <a:schemeClr val="tx1"/>
                          </a:solidFill>
                          <a:latin typeface="Century Gothic" pitchFamily="34" charset="0"/>
                        </a:rPr>
                        <a:t>escasa libertad de movimiento.</a:t>
                      </a:r>
                    </a:p>
                    <a:p>
                      <a:pPr algn="just">
                        <a:buFont typeface="Wingdings" pitchFamily="2" charset="2"/>
                        <a:buChar char="Ø"/>
                      </a:pPr>
                      <a:r>
                        <a:rPr lang="es-AR" sz="1400" dirty="0">
                          <a:solidFill>
                            <a:schemeClr val="tx1"/>
                          </a:solidFill>
                          <a:latin typeface="Century Gothic" pitchFamily="34" charset="0"/>
                        </a:rPr>
                        <a:t> La </a:t>
                      </a:r>
                      <a:r>
                        <a:rPr lang="es-AR" sz="1400" b="1" dirty="0">
                          <a:solidFill>
                            <a:schemeClr val="tx1"/>
                          </a:solidFill>
                          <a:latin typeface="Century Gothic" pitchFamily="34" charset="0"/>
                        </a:rPr>
                        <a:t>atracción entre las partículas es muy intensa </a:t>
                      </a:r>
                      <a:r>
                        <a:rPr lang="es-AR" sz="1400" dirty="0">
                          <a:solidFill>
                            <a:schemeClr val="tx1"/>
                          </a:solidFill>
                          <a:latin typeface="Century Gothic" pitchFamily="34" charset="0"/>
                        </a:rPr>
                        <a:t>de modo tal que su energía cinética no es suficiente para que se deslicen.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s-AR"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8607490"/>
                  </a:ext>
                </a:extLst>
              </a:tr>
              <a:tr h="370840">
                <a:tc>
                  <a:txBody>
                    <a:bodyPr/>
                    <a:lstStyle/>
                    <a:p>
                      <a:pPr algn="ctr"/>
                      <a:r>
                        <a:rPr lang="es-AR" sz="2400" b="1" dirty="0">
                          <a:solidFill>
                            <a:schemeClr val="bg1"/>
                          </a:solidFill>
                        </a:rPr>
                        <a:t>LÍQUIDO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just">
                        <a:buFont typeface="Wingdings" panose="05000000000000000000" pitchFamily="2" charset="2"/>
                        <a:buChar char="Ø"/>
                      </a:pPr>
                      <a:r>
                        <a:rPr lang="es-AR" sz="1400" dirty="0">
                          <a:solidFill>
                            <a:schemeClr val="tx1"/>
                          </a:solidFill>
                          <a:latin typeface="Century Gothic" pitchFamily="34" charset="0"/>
                        </a:rPr>
                        <a:t>Las partículas están </a:t>
                      </a:r>
                      <a:r>
                        <a:rPr lang="es-AR" sz="1400" b="1" dirty="0">
                          <a:solidFill>
                            <a:schemeClr val="tx1"/>
                          </a:solidFill>
                          <a:latin typeface="Century Gothic" pitchFamily="34" charset="0"/>
                        </a:rPr>
                        <a:t>muy cercanas pero no se mantienen en posición tan rígida</a:t>
                      </a:r>
                      <a:r>
                        <a:rPr lang="es-AR" sz="1400" dirty="0">
                          <a:solidFill>
                            <a:schemeClr val="tx1"/>
                          </a:solidFill>
                          <a:latin typeface="Century Gothic" pitchFamily="34" charset="0"/>
                        </a:rPr>
                        <a:t> y se pueden </a:t>
                      </a:r>
                      <a:r>
                        <a:rPr lang="es-AR" sz="1400" b="1" dirty="0">
                          <a:solidFill>
                            <a:schemeClr val="tx1"/>
                          </a:solidFill>
                          <a:latin typeface="Century Gothic" pitchFamily="34" charset="0"/>
                        </a:rPr>
                        <a:t>mover</a:t>
                      </a:r>
                      <a:r>
                        <a:rPr lang="es-AR" sz="1400" dirty="0">
                          <a:solidFill>
                            <a:schemeClr val="tx1"/>
                          </a:solidFill>
                          <a:latin typeface="Century Gothic" pitchFamily="34" charset="0"/>
                        </a:rPr>
                        <a:t> con respecto a las otras.</a:t>
                      </a:r>
                    </a:p>
                    <a:p>
                      <a:pPr algn="just">
                        <a:buFont typeface="Wingdings" panose="05000000000000000000" pitchFamily="2" charset="2"/>
                        <a:buChar char="Ø"/>
                      </a:pPr>
                      <a:r>
                        <a:rPr lang="es-AR" sz="1400" dirty="0">
                          <a:solidFill>
                            <a:schemeClr val="tx1"/>
                          </a:solidFill>
                          <a:latin typeface="Century Gothic" pitchFamily="34" charset="0"/>
                        </a:rPr>
                        <a:t> </a:t>
                      </a:r>
                      <a:r>
                        <a:rPr lang="es-AR" sz="1400" b="1" dirty="0">
                          <a:solidFill>
                            <a:schemeClr val="tx1"/>
                          </a:solidFill>
                          <a:latin typeface="Century Gothic" pitchFamily="34" charset="0"/>
                        </a:rPr>
                        <a:t>Las partículas se atraen con menor intensidad que en los sólidos </a:t>
                      </a:r>
                      <a:r>
                        <a:rPr lang="es-AR" sz="1400" dirty="0">
                          <a:solidFill>
                            <a:schemeClr val="tx1"/>
                          </a:solidFill>
                          <a:latin typeface="Century Gothic" pitchFamily="34" charset="0"/>
                        </a:rPr>
                        <a:t>pero esta atracción es suficiente como para que estén cerca una de las otras.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s-AR"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9791467"/>
                  </a:ext>
                </a:extLst>
              </a:tr>
              <a:tr h="370840">
                <a:tc>
                  <a:txBody>
                    <a:bodyPr/>
                    <a:lstStyle/>
                    <a:p>
                      <a:pPr algn="ctr"/>
                      <a:r>
                        <a:rPr lang="es-AR" sz="2400" b="1" dirty="0">
                          <a:solidFill>
                            <a:schemeClr val="bg1"/>
                          </a:solidFill>
                        </a:rPr>
                        <a:t>GASEOSO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just">
                        <a:buFont typeface="Wingdings" pitchFamily="2" charset="2"/>
                        <a:buChar char="Ø"/>
                      </a:pPr>
                      <a:r>
                        <a:rPr lang="es-AR" sz="1400" dirty="0">
                          <a:solidFill>
                            <a:schemeClr val="tx1"/>
                          </a:solidFill>
                          <a:latin typeface="Century Gothic" panose="020B0502020202020204" pitchFamily="34" charset="0"/>
                        </a:rPr>
                        <a:t> Las partículas están </a:t>
                      </a:r>
                      <a:r>
                        <a:rPr lang="es-AR" sz="1400" b="1" dirty="0">
                          <a:solidFill>
                            <a:schemeClr val="tx1"/>
                          </a:solidFill>
                          <a:latin typeface="Century Gothic" panose="020B0502020202020204" pitchFamily="34" charset="0"/>
                        </a:rPr>
                        <a:t>muy alejadas unas de otras </a:t>
                      </a:r>
                      <a:r>
                        <a:rPr lang="es-AR" sz="1400" dirty="0">
                          <a:solidFill>
                            <a:schemeClr val="tx1"/>
                          </a:solidFill>
                          <a:latin typeface="Century Gothic" panose="020B0502020202020204" pitchFamily="34" charset="0"/>
                        </a:rPr>
                        <a:t>(las distancias que las separa son grandes en comparación con el tamaño de las partículas). </a:t>
                      </a:r>
                    </a:p>
                    <a:p>
                      <a:pPr algn="just">
                        <a:buFont typeface="Wingdings" pitchFamily="2" charset="2"/>
                        <a:buChar char="Ø"/>
                      </a:pPr>
                      <a:r>
                        <a:rPr lang="es-AR" sz="1400" b="1" dirty="0">
                          <a:solidFill>
                            <a:schemeClr val="tx1"/>
                          </a:solidFill>
                          <a:latin typeface="Century Gothic" panose="020B0502020202020204" pitchFamily="34" charset="0"/>
                        </a:rPr>
                        <a:t> Las partículas no se atraen entre si.</a:t>
                      </a:r>
                    </a:p>
                    <a:p>
                      <a:pPr algn="just">
                        <a:buFont typeface="Wingdings" pitchFamily="2" charset="2"/>
                        <a:buChar char="Ø"/>
                      </a:pPr>
                      <a:r>
                        <a:rPr lang="es-AR" sz="1400" b="1" dirty="0">
                          <a:solidFill>
                            <a:schemeClr val="tx1"/>
                          </a:solidFill>
                          <a:latin typeface="Century Gothic" panose="020B0502020202020204" pitchFamily="34" charset="0"/>
                        </a:rPr>
                        <a:t> </a:t>
                      </a:r>
                      <a:r>
                        <a:rPr lang="es-AR" sz="1400" dirty="0">
                          <a:solidFill>
                            <a:schemeClr val="tx1"/>
                          </a:solidFill>
                          <a:latin typeface="Century Gothic" panose="020B0502020202020204" pitchFamily="34" charset="0"/>
                        </a:rPr>
                        <a:t>Tienen </a:t>
                      </a:r>
                      <a:r>
                        <a:rPr lang="es-AR" sz="1400" b="1" dirty="0">
                          <a:solidFill>
                            <a:schemeClr val="tx1"/>
                          </a:solidFill>
                          <a:latin typeface="Century Gothic" panose="020B0502020202020204" pitchFamily="34" charset="0"/>
                        </a:rPr>
                        <a:t>gran libertad de movimiento </a:t>
                      </a:r>
                      <a:r>
                        <a:rPr lang="es-AR" sz="1400" dirty="0">
                          <a:solidFill>
                            <a:schemeClr val="tx1"/>
                          </a:solidFill>
                          <a:latin typeface="Century Gothic" panose="020B0502020202020204" pitchFamily="34" charset="0"/>
                        </a:rPr>
                        <a:t>ocupando todo el espacio disponible. </a:t>
                      </a:r>
                      <a:endParaRPr lang="es-AR"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s-AR"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5705614"/>
                  </a:ext>
                </a:extLst>
              </a:tr>
            </a:tbl>
          </a:graphicData>
        </a:graphic>
      </p:graphicFrame>
      <p:pic>
        <p:nvPicPr>
          <p:cNvPr id="16" name="Picture 2" descr="Resultado de imagen para estados de agregacion de la materia">
            <a:extLst>
              <a:ext uri="{FF2B5EF4-FFF2-40B4-BE49-F238E27FC236}">
                <a16:creationId xmlns:a16="http://schemas.microsoft.com/office/drawing/2014/main" id="{47ECA3C0-00B7-4FFE-B32B-2D86C1E211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25761" r="77721" b="14300"/>
          <a:stretch/>
        </p:blipFill>
        <p:spPr bwMode="auto">
          <a:xfrm>
            <a:off x="6695489" y="2160634"/>
            <a:ext cx="1620927" cy="13403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sultado de imagen para estados de agregacion de la materia">
            <a:extLst>
              <a:ext uri="{FF2B5EF4-FFF2-40B4-BE49-F238E27FC236}">
                <a16:creationId xmlns:a16="http://schemas.microsoft.com/office/drawing/2014/main" id="{84DF57BC-A4E7-48B7-AA72-6B8F84AE33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89" t="21950" r="58433" b="18111"/>
          <a:stretch/>
        </p:blipFill>
        <p:spPr bwMode="auto">
          <a:xfrm>
            <a:off x="6623481" y="3816818"/>
            <a:ext cx="1620927" cy="13403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sultado de imagen para estados de agregacion de la materia">
            <a:extLst>
              <a:ext uri="{FF2B5EF4-FFF2-40B4-BE49-F238E27FC236}">
                <a16:creationId xmlns:a16="http://schemas.microsoft.com/office/drawing/2014/main" id="{88F9CCA4-EE78-452C-89D9-7B83B34B7C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238" t="19321" r="39608" b="20740"/>
          <a:stretch/>
        </p:blipFill>
        <p:spPr bwMode="auto">
          <a:xfrm>
            <a:off x="6778019" y="5400994"/>
            <a:ext cx="1466389" cy="134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40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jercicios sencillos para entrenar tu mente cada día y ser más ...">
            <a:extLst>
              <a:ext uri="{FF2B5EF4-FFF2-40B4-BE49-F238E27FC236}">
                <a16:creationId xmlns:a16="http://schemas.microsoft.com/office/drawing/2014/main" id="{DA96F2B8-51C2-42F7-A87A-6709FA09C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9" y="116632"/>
            <a:ext cx="1872208" cy="11521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3 CuadroTexto">
            <a:extLst>
              <a:ext uri="{FF2B5EF4-FFF2-40B4-BE49-F238E27FC236}">
                <a16:creationId xmlns:a16="http://schemas.microsoft.com/office/drawing/2014/main" id="{FDAFE1C4-6720-4B19-B3F2-C2102A39CC79}"/>
              </a:ext>
            </a:extLst>
          </p:cNvPr>
          <p:cNvSpPr txBox="1"/>
          <p:nvPr/>
        </p:nvSpPr>
        <p:spPr>
          <a:xfrm>
            <a:off x="251520" y="44624"/>
            <a:ext cx="8568952" cy="461665"/>
          </a:xfrm>
          <a:prstGeom prst="rect">
            <a:avLst/>
          </a:prstGeom>
          <a:noFill/>
        </p:spPr>
        <p:txBody>
          <a:bodyPr wrap="square" rtlCol="0">
            <a:spAutoFit/>
          </a:bodyPr>
          <a:lstStyle/>
          <a:p>
            <a:r>
              <a:rPr lang="es-AR" sz="24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PARA FIJAR CONCEPTOS…</a:t>
            </a:r>
          </a:p>
        </p:txBody>
      </p:sp>
      <p:sp>
        <p:nvSpPr>
          <p:cNvPr id="6" name="Rectángulo 5">
            <a:extLst>
              <a:ext uri="{FF2B5EF4-FFF2-40B4-BE49-F238E27FC236}">
                <a16:creationId xmlns:a16="http://schemas.microsoft.com/office/drawing/2014/main" id="{246B6ED4-5D1D-4E3B-8D47-B11CB543671A}"/>
              </a:ext>
            </a:extLst>
          </p:cNvPr>
          <p:cNvSpPr/>
          <p:nvPr/>
        </p:nvSpPr>
        <p:spPr>
          <a:xfrm>
            <a:off x="251520" y="1268760"/>
            <a:ext cx="8568952" cy="5355312"/>
          </a:xfrm>
          <a:prstGeom prst="rect">
            <a:avLst/>
          </a:prstGeom>
        </p:spPr>
        <p:txBody>
          <a:bodyPr wrap="square">
            <a:spAutoFit/>
          </a:bodyPr>
          <a:lstStyle/>
          <a:p>
            <a:r>
              <a:rPr lang="es-AR" b="1" dirty="0">
                <a:latin typeface="Century Gothic" panose="020B0502020202020204" pitchFamily="34" charset="0"/>
              </a:rPr>
              <a:t>EJERCICIO 1</a:t>
            </a:r>
          </a:p>
          <a:p>
            <a:r>
              <a:rPr lang="es-AR" altLang="es-AR" dirty="0">
                <a:latin typeface="Century Gothic" panose="020B0502020202020204" pitchFamily="34" charset="0"/>
              </a:rPr>
              <a:t>¿Cuál/es de las siguientes afirmaciones son correctas? Para las incorrectas escribe cuál sería la afirmación correcta. </a:t>
            </a:r>
          </a:p>
          <a:p>
            <a:endParaRPr lang="es-AR" altLang="es-AR" dirty="0">
              <a:latin typeface="Century Gothic" panose="020B0502020202020204" pitchFamily="34" charset="0"/>
            </a:endParaRPr>
          </a:p>
          <a:p>
            <a:pPr marL="342900" indent="-342900">
              <a:buAutoNum type="alphaLcParenR"/>
            </a:pPr>
            <a:r>
              <a:rPr lang="es-AR" altLang="es-AR" i="1" dirty="0">
                <a:latin typeface="Century Gothic" panose="020B0502020202020204" pitchFamily="34" charset="0"/>
              </a:rPr>
              <a:t>“Un sólido cristalino puro puede ser representado como partículas muy cercanas ordenadas de forma irregular”.</a:t>
            </a:r>
          </a:p>
          <a:p>
            <a:pPr marL="342900" indent="-342900" algn="just">
              <a:buAutoNum type="alphaLcParenR"/>
            </a:pPr>
            <a:r>
              <a:rPr lang="es-AR" altLang="es-AR" i="1" dirty="0">
                <a:latin typeface="Century Gothic" panose="020B0502020202020204" pitchFamily="34" charset="0"/>
              </a:rPr>
              <a:t>“En un líquido las partículas tienen cierta movilidad dándole la característica de fluidez”.</a:t>
            </a:r>
          </a:p>
          <a:p>
            <a:pPr marL="342900" indent="-342900" algn="just">
              <a:buAutoNum type="alphaLcParenR"/>
            </a:pPr>
            <a:r>
              <a:rPr lang="es-AR" altLang="es-AR" i="1" dirty="0">
                <a:latin typeface="Century Gothic" panose="020B0502020202020204" pitchFamily="34" charset="0"/>
              </a:rPr>
              <a:t>“En un gas las fuerzas de atracción entre las partículas son muy intensas”.</a:t>
            </a:r>
          </a:p>
          <a:p>
            <a:pPr marL="342900" indent="-342900" algn="just">
              <a:buAutoNum type="alphaLcParenR"/>
            </a:pPr>
            <a:r>
              <a:rPr lang="es-AR" altLang="es-AR" i="1" dirty="0">
                <a:latin typeface="Century Gothic" panose="020B0502020202020204" pitchFamily="34" charset="0"/>
              </a:rPr>
              <a:t>“En los sólidos las fuerzas de atracción entre las partículas son más intensas que en los líquidos”</a:t>
            </a:r>
          </a:p>
          <a:p>
            <a:pPr marL="342900" indent="-342900" algn="just">
              <a:buAutoNum type="alphaLcParenR"/>
            </a:pPr>
            <a:r>
              <a:rPr lang="es-AR" altLang="es-AR" i="1" dirty="0">
                <a:latin typeface="Century Gothic" panose="020B0502020202020204" pitchFamily="34" charset="0"/>
              </a:rPr>
              <a:t>“En los gases las partículas están muy separadas entre sí y se mueven libremente por el espacio”</a:t>
            </a:r>
          </a:p>
          <a:p>
            <a:pPr marL="342900" indent="-342900" algn="just">
              <a:buAutoNum type="alphaLcParenR"/>
            </a:pPr>
            <a:r>
              <a:rPr lang="es-AR" altLang="es-AR" i="1" dirty="0">
                <a:latin typeface="Century Gothic" panose="020B0502020202020204" pitchFamily="34" charset="0"/>
              </a:rPr>
              <a:t>“Los sólidos tienen forma y volumen propio; no así los líquidos”.</a:t>
            </a:r>
          </a:p>
          <a:p>
            <a:pPr marL="342900" indent="-342900" algn="just">
              <a:buAutoNum type="alphaLcParenR"/>
            </a:pPr>
            <a:endParaRPr lang="es-AR" altLang="es-AR" i="1" dirty="0">
              <a:latin typeface="Century Gothic" panose="020B0502020202020204" pitchFamily="34" charset="0"/>
            </a:endParaRPr>
          </a:p>
          <a:p>
            <a:pPr marL="342900" indent="-342900" algn="just">
              <a:buAutoNum type="alphaLcParenR"/>
            </a:pPr>
            <a:endParaRPr lang="es-AR" altLang="es-AR" i="1" dirty="0">
              <a:latin typeface="Century Gothic" panose="020B0502020202020204" pitchFamily="34" charset="0"/>
            </a:endParaRPr>
          </a:p>
          <a:p>
            <a:pPr marL="342900" indent="-342900" algn="just">
              <a:buAutoNum type="alphaLcParenR"/>
            </a:pPr>
            <a:endParaRPr lang="es-AR" altLang="es-AR" i="1" dirty="0">
              <a:latin typeface="Century Gothic" panose="020B0502020202020204" pitchFamily="34" charset="0"/>
            </a:endParaRPr>
          </a:p>
          <a:p>
            <a:pPr marL="342900" indent="-342900">
              <a:buAutoNum type="alphaLcParenR"/>
            </a:pPr>
            <a:endParaRPr lang="es-AR" altLang="es-AR" dirty="0">
              <a:latin typeface="Century Gothic" panose="020B0502020202020204" pitchFamily="34" charset="0"/>
            </a:endParaRPr>
          </a:p>
        </p:txBody>
      </p:sp>
    </p:spTree>
    <p:extLst>
      <p:ext uri="{BB962C8B-B14F-4D97-AF65-F5344CB8AC3E}">
        <p14:creationId xmlns:p14="http://schemas.microsoft.com/office/powerpoint/2010/main" val="41761706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1177</TotalTime>
  <Words>2411</Words>
  <Application>Microsoft Office PowerPoint</Application>
  <PresentationFormat>Presentación en pantalla (4:3)</PresentationFormat>
  <Paragraphs>260</Paragraphs>
  <Slides>21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BrowalliaUPC</vt:lpstr>
      <vt:lpstr>Calibri</vt:lpstr>
      <vt:lpstr>Century Gothic</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Veronica</dc:creator>
  <cp:lastModifiedBy>Verónica Alejandra Furmento</cp:lastModifiedBy>
  <cp:revision>254</cp:revision>
  <dcterms:created xsi:type="dcterms:W3CDTF">2017-02-15T22:49:33Z</dcterms:created>
  <dcterms:modified xsi:type="dcterms:W3CDTF">2020-06-03T12:38:24Z</dcterms:modified>
</cp:coreProperties>
</file>