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76B753-166E-4F35-A792-6CF7BF35E620}"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16517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6B753-166E-4F35-A792-6CF7BF35E620}"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100930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6B753-166E-4F35-A792-6CF7BF35E620}"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425357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6B753-166E-4F35-A792-6CF7BF35E620}"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8394F-A713-4880-908C-6D2AC264D92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0041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6B753-166E-4F35-A792-6CF7BF35E620}"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402478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576B753-166E-4F35-A792-6CF7BF35E620}"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151765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576B753-166E-4F35-A792-6CF7BF35E620}"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2477422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6B753-166E-4F35-A792-6CF7BF35E620}"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1673176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6B753-166E-4F35-A792-6CF7BF35E620}"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246069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6B753-166E-4F35-A792-6CF7BF35E620}"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382158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6B753-166E-4F35-A792-6CF7BF35E620}"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199989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76B753-166E-4F35-A792-6CF7BF35E620}"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109731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76B753-166E-4F35-A792-6CF7BF35E620}"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316745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76B753-166E-4F35-A792-6CF7BF35E620}"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3628584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B753-166E-4F35-A792-6CF7BF35E620}"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108565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6B753-166E-4F35-A792-6CF7BF35E620}"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39617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6B753-166E-4F35-A792-6CF7BF35E620}"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8394F-A713-4880-908C-6D2AC264D92A}" type="slidenum">
              <a:rPr lang="en-US" smtClean="0"/>
              <a:t>‹#›</a:t>
            </a:fld>
            <a:endParaRPr lang="en-US"/>
          </a:p>
        </p:txBody>
      </p:sp>
    </p:spTree>
    <p:extLst>
      <p:ext uri="{BB962C8B-B14F-4D97-AF65-F5344CB8AC3E}">
        <p14:creationId xmlns:p14="http://schemas.microsoft.com/office/powerpoint/2010/main" val="118295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576B753-166E-4F35-A792-6CF7BF35E620}" type="datetimeFigureOut">
              <a:rPr lang="en-US" smtClean="0"/>
              <a:t>12/18/2022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28394F-A713-4880-908C-6D2AC264D92A}" type="slidenum">
              <a:rPr lang="en-US" smtClean="0"/>
              <a:t>‹#›</a:t>
            </a:fld>
            <a:endParaRPr lang="en-US"/>
          </a:p>
        </p:txBody>
      </p:sp>
    </p:spTree>
    <p:extLst>
      <p:ext uri="{BB962C8B-B14F-4D97-AF65-F5344CB8AC3E}">
        <p14:creationId xmlns:p14="http://schemas.microsoft.com/office/powerpoint/2010/main" val="240835422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534" y="338328"/>
            <a:ext cx="11604644" cy="1102029"/>
          </a:xfrm>
        </p:spPr>
        <p:txBody>
          <a:bodyPr/>
          <a:lstStyle/>
          <a:p>
            <a:r>
              <a:rPr lang="en-US" dirty="0" smtClean="0">
                <a:solidFill>
                  <a:schemeClr val="tx1"/>
                </a:solidFill>
              </a:rPr>
              <a:t>Classifying ZIP Codes by Cancer Rate</a:t>
            </a:r>
            <a:endParaRPr lang="en-US" dirty="0">
              <a:solidFill>
                <a:schemeClr val="tx1"/>
              </a:solidFill>
            </a:endParaRPr>
          </a:p>
        </p:txBody>
      </p:sp>
      <p:sp>
        <p:nvSpPr>
          <p:cNvPr id="3" name="Subtitle 2"/>
          <p:cNvSpPr>
            <a:spLocks noGrp="1"/>
          </p:cNvSpPr>
          <p:nvPr>
            <p:ph type="subTitle" idx="1"/>
          </p:nvPr>
        </p:nvSpPr>
        <p:spPr>
          <a:xfrm>
            <a:off x="1514856" y="2112620"/>
            <a:ext cx="9144000" cy="988250"/>
          </a:xfrm>
        </p:spPr>
        <p:txBody>
          <a:bodyPr/>
          <a:lstStyle/>
          <a:p>
            <a:r>
              <a:rPr lang="en-US" dirty="0" smtClean="0"/>
              <a:t>Andrew Gutierrez</a:t>
            </a:r>
          </a:p>
          <a:p>
            <a:r>
              <a:rPr lang="en-US" dirty="0" smtClean="0"/>
              <a:t>Kent State MSBA MIS-64060-002</a:t>
            </a:r>
            <a:endParaRPr lang="en-US" dirty="0"/>
          </a:p>
        </p:txBody>
      </p:sp>
      <p:sp>
        <p:nvSpPr>
          <p:cNvPr id="4" name="Title 1"/>
          <p:cNvSpPr txBox="1">
            <a:spLocks/>
          </p:cNvSpPr>
          <p:nvPr/>
        </p:nvSpPr>
        <p:spPr>
          <a:xfrm>
            <a:off x="1366839" y="1440357"/>
            <a:ext cx="9440034" cy="630937"/>
          </a:xfrm>
          <a:prstGeom prst="rect">
            <a:avLst/>
          </a:prstGeom>
          <a:effectLst>
            <a:outerShdw blurRad="25400" dir="17880000">
              <a:srgbClr val="000000">
                <a:alpha val="46000"/>
              </a:srgbClr>
            </a:outerShdw>
          </a:effectLst>
        </p:spPr>
        <p:txBody>
          <a:bodyPr vert="horz" lIns="91440" tIns="45720" rIns="91440" bIns="45720" rtlCol="0" anchor="b">
            <a:normAutofit fontScale="92500" lnSpcReduction="100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solidFill>
                  <a:schemeClr val="tx1"/>
                </a:solidFill>
              </a:rPr>
              <a:t>Lake County, Illinois Public Health Data</a:t>
            </a:r>
            <a:endParaRPr lang="en-US" sz="4000" dirty="0">
              <a:solidFill>
                <a:schemeClr val="tx1"/>
              </a:solidFill>
            </a:endParaRPr>
          </a:p>
        </p:txBody>
      </p:sp>
      <p:sp>
        <p:nvSpPr>
          <p:cNvPr id="5" name="Title 1"/>
          <p:cNvSpPr txBox="1">
            <a:spLocks/>
          </p:cNvSpPr>
          <p:nvPr/>
        </p:nvSpPr>
        <p:spPr>
          <a:xfrm>
            <a:off x="4372053" y="3142196"/>
            <a:ext cx="3429605" cy="97045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tx1"/>
                </a:solidFill>
              </a:rPr>
              <a:t>Objective </a:t>
            </a:r>
            <a:endParaRPr lang="en-US" dirty="0">
              <a:solidFill>
                <a:schemeClr val="tx1"/>
              </a:solidFill>
            </a:endParaRPr>
          </a:p>
        </p:txBody>
      </p:sp>
      <p:sp>
        <p:nvSpPr>
          <p:cNvPr id="6" name="TextBox 5"/>
          <p:cNvSpPr txBox="1"/>
          <p:nvPr/>
        </p:nvSpPr>
        <p:spPr>
          <a:xfrm>
            <a:off x="872945" y="4199397"/>
            <a:ext cx="10346739"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Lake County, Illinois is annexing a previously-unincorporated community just beyond current county borders.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Lake County Department of Health leadership is concerned about cancer rates in the new community, and would like to perform a deeper analysis on how cancer prevalence in the new community </a:t>
            </a:r>
            <a:r>
              <a:rPr lang="en-US" sz="2000" dirty="0" smtClean="0"/>
              <a:t>compares </a:t>
            </a:r>
            <a:r>
              <a:rPr lang="en-US" sz="2000" dirty="0" smtClean="0"/>
              <a:t>to the current county-wide picture of cancer rates.</a:t>
            </a:r>
            <a:endParaRPr lang="en-US" sz="2000" dirty="0"/>
          </a:p>
        </p:txBody>
      </p:sp>
    </p:spTree>
    <p:extLst>
      <p:ext uri="{BB962C8B-B14F-4D97-AF65-F5344CB8AC3E}">
        <p14:creationId xmlns:p14="http://schemas.microsoft.com/office/powerpoint/2010/main" val="122707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40071" y="107235"/>
            <a:ext cx="3429605"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solidFill>
                  <a:schemeClr val="tx1"/>
                </a:solidFill>
              </a:rPr>
              <a:t>Methodology</a:t>
            </a:r>
            <a:endParaRPr lang="en-US" b="1" u="sng" dirty="0">
              <a:solidFill>
                <a:schemeClr val="tx1"/>
              </a:solidFill>
            </a:endParaRPr>
          </a:p>
        </p:txBody>
      </p:sp>
      <p:sp>
        <p:nvSpPr>
          <p:cNvPr id="7" name="TextBox 6"/>
          <p:cNvSpPr txBox="1"/>
          <p:nvPr/>
        </p:nvSpPr>
        <p:spPr>
          <a:xfrm>
            <a:off x="1055825" y="909528"/>
            <a:ext cx="10346739" cy="249299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Utilize publicly-available dataset of Lake County cancer rates by ZIP code </a:t>
            </a:r>
          </a:p>
          <a:p>
            <a:pPr marL="742950" lvl="1" indent="-285750">
              <a:buFont typeface="Arial" panose="020B0604020202020204" pitchFamily="34" charset="0"/>
              <a:buChar char="•"/>
            </a:pPr>
            <a:r>
              <a:rPr lang="en-US" sz="2000" dirty="0" smtClean="0"/>
              <a:t>27 ZIP codes total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Group ZIP codes by cancer rates using </a:t>
            </a:r>
            <a:r>
              <a:rPr lang="en-US" sz="2000" b="1" dirty="0" smtClean="0"/>
              <a:t>cluster analysis</a:t>
            </a:r>
          </a:p>
          <a:p>
            <a:endParaRPr lang="en-US" sz="2000" b="1" dirty="0" smtClean="0"/>
          </a:p>
          <a:p>
            <a:pPr marL="285750" indent="-285750">
              <a:buFont typeface="Arial" panose="020B0604020202020204" pitchFamily="34" charset="0"/>
              <a:buChar char="•"/>
            </a:pPr>
            <a:r>
              <a:rPr lang="en-US" sz="2000" dirty="0" smtClean="0"/>
              <a:t>Calculate </a:t>
            </a:r>
            <a:r>
              <a:rPr lang="en-US" sz="2000" b="1" u="sng" dirty="0" smtClean="0"/>
              <a:t>Euclidean distance</a:t>
            </a:r>
            <a:r>
              <a:rPr lang="en-US" sz="2000" b="1" dirty="0" smtClean="0"/>
              <a:t> </a:t>
            </a:r>
            <a:r>
              <a:rPr lang="en-US" sz="2000" dirty="0" smtClean="0"/>
              <a:t>between all ZIP code data points</a:t>
            </a:r>
          </a:p>
          <a:p>
            <a:pPr marL="742950" lvl="1" indent="-285750">
              <a:buFont typeface="Arial" panose="020B0604020202020204" pitchFamily="34" charset="0"/>
              <a:buChar char="•"/>
            </a:pPr>
            <a:r>
              <a:rPr lang="en-US" sz="1600" dirty="0" smtClean="0"/>
              <a:t>Lack of outliers and constant scale for all numerical variables makes Euclidean distance appropriate</a:t>
            </a:r>
          </a:p>
          <a:p>
            <a:pPr marL="285750" indent="-285750">
              <a:buFont typeface="Arial" panose="020B0604020202020204" pitchFamily="34" charset="0"/>
              <a:buChar char="•"/>
            </a:pPr>
            <a:endParaRPr lang="en-US" sz="2000" b="1" dirty="0"/>
          </a:p>
        </p:txBody>
      </p:sp>
      <p:pic>
        <p:nvPicPr>
          <p:cNvPr id="8" name="Picture 7"/>
          <p:cNvPicPr>
            <a:picLocks noChangeAspect="1"/>
          </p:cNvPicPr>
          <p:nvPr/>
        </p:nvPicPr>
        <p:blipFill>
          <a:blip r:embed="rId2"/>
          <a:stretch>
            <a:fillRect/>
          </a:stretch>
        </p:blipFill>
        <p:spPr>
          <a:xfrm>
            <a:off x="6464808" y="1362816"/>
            <a:ext cx="5397932" cy="409583"/>
          </a:xfrm>
          <a:prstGeom prst="rect">
            <a:avLst/>
          </a:prstGeom>
          <a:solidFill>
            <a:srgbClr val="FFFFFF">
              <a:shade val="85000"/>
            </a:srgbClr>
          </a:solidFill>
          <a:ln w="1905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rotWithShape="1">
          <a:blip r:embed="rId3"/>
          <a:srcRect t="5532"/>
          <a:stretch/>
        </p:blipFill>
        <p:spPr>
          <a:xfrm>
            <a:off x="558238" y="3538728"/>
            <a:ext cx="5097418" cy="2583107"/>
          </a:xfrm>
          <a:prstGeom prst="rect">
            <a:avLst/>
          </a:prstGeom>
        </p:spPr>
      </p:pic>
      <p:sp>
        <p:nvSpPr>
          <p:cNvPr id="11" name="TextBox 10"/>
          <p:cNvSpPr txBox="1"/>
          <p:nvPr/>
        </p:nvSpPr>
        <p:spPr>
          <a:xfrm>
            <a:off x="6064904" y="3352953"/>
            <a:ext cx="579783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Utilize elbow method to determine the ideal number of clusters (</a:t>
            </a:r>
            <a:r>
              <a:rPr lang="en-US" i="1" dirty="0" smtClean="0"/>
              <a:t>k)</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Perform </a:t>
            </a:r>
            <a:r>
              <a:rPr lang="en-US" dirty="0" err="1" smtClean="0"/>
              <a:t>kmeans</a:t>
            </a:r>
            <a:r>
              <a:rPr lang="en-US" dirty="0" smtClean="0"/>
              <a:t> algorithm on dataset using Euclidean distances and </a:t>
            </a:r>
            <a:r>
              <a:rPr lang="en-US" i="1" dirty="0" smtClean="0"/>
              <a:t>k</a:t>
            </a:r>
            <a:endParaRPr lang="en-US" dirty="0"/>
          </a:p>
        </p:txBody>
      </p:sp>
      <p:pic>
        <p:nvPicPr>
          <p:cNvPr id="12" name="Picture 11"/>
          <p:cNvPicPr>
            <a:picLocks noChangeAspect="1"/>
          </p:cNvPicPr>
          <p:nvPr/>
        </p:nvPicPr>
        <p:blipFill>
          <a:blip r:embed="rId4"/>
          <a:stretch>
            <a:fillRect/>
          </a:stretch>
        </p:blipFill>
        <p:spPr>
          <a:xfrm>
            <a:off x="8269955" y="4735864"/>
            <a:ext cx="3672109" cy="1883844"/>
          </a:xfrm>
          <a:prstGeom prst="rect">
            <a:avLst/>
          </a:prstGeom>
        </p:spPr>
      </p:pic>
      <p:sp>
        <p:nvSpPr>
          <p:cNvPr id="13" name="TextBox 12"/>
          <p:cNvSpPr txBox="1"/>
          <p:nvPr/>
        </p:nvSpPr>
        <p:spPr>
          <a:xfrm>
            <a:off x="1474743" y="6221645"/>
            <a:ext cx="3264408" cy="338554"/>
          </a:xfrm>
          <a:prstGeom prst="rect">
            <a:avLst/>
          </a:prstGeom>
          <a:noFill/>
        </p:spPr>
        <p:txBody>
          <a:bodyPr wrap="square" rtlCol="0">
            <a:spAutoFit/>
          </a:bodyPr>
          <a:lstStyle/>
          <a:p>
            <a:r>
              <a:rPr lang="en-US" sz="1600" i="1" dirty="0" smtClean="0"/>
              <a:t>Euclidean distances between ZIP codes</a:t>
            </a:r>
            <a:endParaRPr lang="en-US" sz="1600" i="1" dirty="0"/>
          </a:p>
        </p:txBody>
      </p:sp>
    </p:spTree>
    <p:extLst>
      <p:ext uri="{BB962C8B-B14F-4D97-AF65-F5344CB8AC3E}">
        <p14:creationId xmlns:p14="http://schemas.microsoft.com/office/powerpoint/2010/main" val="20847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93767" y="9555"/>
            <a:ext cx="4272991" cy="970450"/>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solidFill>
                  <a:schemeClr val="tx1"/>
                </a:solidFill>
              </a:rPr>
              <a:t>Clustering Results</a:t>
            </a:r>
            <a:endParaRPr lang="en-US" b="1" u="sng" dirty="0">
              <a:solidFill>
                <a:schemeClr val="tx1"/>
              </a:solidFill>
            </a:endParaRPr>
          </a:p>
        </p:txBody>
      </p:sp>
      <p:pic>
        <p:nvPicPr>
          <p:cNvPr id="5" name="Picture 4"/>
          <p:cNvPicPr>
            <a:picLocks noChangeAspect="1"/>
          </p:cNvPicPr>
          <p:nvPr/>
        </p:nvPicPr>
        <p:blipFill>
          <a:blip r:embed="rId2"/>
          <a:stretch>
            <a:fillRect/>
          </a:stretch>
        </p:blipFill>
        <p:spPr>
          <a:xfrm>
            <a:off x="1441694" y="1007438"/>
            <a:ext cx="9577139" cy="4944068"/>
          </a:xfrm>
          <a:prstGeom prst="rect">
            <a:avLst/>
          </a:prstGeom>
        </p:spPr>
      </p:pic>
      <p:sp>
        <p:nvSpPr>
          <p:cNvPr id="6" name="TextBox 5"/>
          <p:cNvSpPr txBox="1"/>
          <p:nvPr/>
        </p:nvSpPr>
        <p:spPr>
          <a:xfrm>
            <a:off x="557784" y="4617505"/>
            <a:ext cx="2505456" cy="1846659"/>
          </a:xfrm>
          <a:prstGeom prst="rect">
            <a:avLst/>
          </a:prstGeom>
          <a:solidFill>
            <a:schemeClr val="bg1"/>
          </a:solidFill>
        </p:spPr>
        <p:txBody>
          <a:bodyPr wrap="square" rtlCol="0">
            <a:spAutoFit/>
          </a:bodyPr>
          <a:lstStyle/>
          <a:p>
            <a:pPr algn="ctr"/>
            <a:r>
              <a:rPr lang="en-US" b="1" dirty="0" smtClean="0"/>
              <a:t>Cluster 3</a:t>
            </a:r>
          </a:p>
          <a:p>
            <a:pPr algn="ctr"/>
            <a:r>
              <a:rPr lang="en-US" sz="1600" b="1" dirty="0" smtClean="0"/>
              <a:t>"High-Cancer Rate ZIP Codes"</a:t>
            </a:r>
          </a:p>
          <a:p>
            <a:pPr marL="285750" indent="-285750">
              <a:buFont typeface="Arial" panose="020B0604020202020204" pitchFamily="34" charset="0"/>
              <a:buChar char="•"/>
            </a:pPr>
            <a:r>
              <a:rPr lang="en-US" sz="1600" dirty="0" smtClean="0"/>
              <a:t>3 ZIP codes</a:t>
            </a:r>
          </a:p>
          <a:p>
            <a:pPr marL="285750" indent="-285750">
              <a:buFont typeface="Arial" panose="020B0604020202020204" pitchFamily="34" charset="0"/>
              <a:buChar char="•"/>
            </a:pPr>
            <a:r>
              <a:rPr lang="en-US" sz="1600" dirty="0" smtClean="0"/>
              <a:t>Center: 3,959 cancer cases per 100,000 people</a:t>
            </a:r>
            <a:endParaRPr lang="en-US" sz="1600" dirty="0"/>
          </a:p>
        </p:txBody>
      </p:sp>
      <p:cxnSp>
        <p:nvCxnSpPr>
          <p:cNvPr id="8" name="Straight Arrow Connector 7"/>
          <p:cNvCxnSpPr/>
          <p:nvPr/>
        </p:nvCxnSpPr>
        <p:spPr>
          <a:xfrm flipV="1">
            <a:off x="2139696" y="4151376"/>
            <a:ext cx="1207008" cy="4114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23261" y="362497"/>
            <a:ext cx="2505456" cy="1846659"/>
          </a:xfrm>
          <a:prstGeom prst="rect">
            <a:avLst/>
          </a:prstGeom>
          <a:solidFill>
            <a:schemeClr val="bg1"/>
          </a:solidFill>
          <a:ln>
            <a:solidFill>
              <a:schemeClr val="tx1"/>
            </a:solidFill>
          </a:ln>
        </p:spPr>
        <p:txBody>
          <a:bodyPr wrap="square" rtlCol="0">
            <a:spAutoFit/>
          </a:bodyPr>
          <a:lstStyle/>
          <a:p>
            <a:pPr algn="ctr"/>
            <a:r>
              <a:rPr lang="en-US" b="1" dirty="0" smtClean="0"/>
              <a:t>Cluster 2</a:t>
            </a:r>
          </a:p>
          <a:p>
            <a:pPr algn="ctr"/>
            <a:r>
              <a:rPr lang="en-US" sz="1600" b="1" dirty="0" smtClean="0"/>
              <a:t>“Medium-Cancer Rate ZIP Codes"</a:t>
            </a:r>
          </a:p>
          <a:p>
            <a:pPr marL="285750" indent="-285750">
              <a:buFont typeface="Arial" panose="020B0604020202020204" pitchFamily="34" charset="0"/>
              <a:buChar char="•"/>
            </a:pPr>
            <a:r>
              <a:rPr lang="en-US" sz="1600" dirty="0" smtClean="0"/>
              <a:t>11 ZIP codes</a:t>
            </a:r>
          </a:p>
          <a:p>
            <a:pPr marL="285750" indent="-285750">
              <a:buFont typeface="Arial" panose="020B0604020202020204" pitchFamily="34" charset="0"/>
              <a:buChar char="•"/>
            </a:pPr>
            <a:r>
              <a:rPr lang="en-US" sz="1600" dirty="0" smtClean="0"/>
              <a:t>Center: 2,924 cancer cases per 100,000 people</a:t>
            </a:r>
            <a:endParaRPr lang="en-US" sz="1600" dirty="0"/>
          </a:p>
        </p:txBody>
      </p:sp>
      <p:cxnSp>
        <p:nvCxnSpPr>
          <p:cNvPr id="10" name="Straight Arrow Connector 9"/>
          <p:cNvCxnSpPr/>
          <p:nvPr/>
        </p:nvCxnSpPr>
        <p:spPr>
          <a:xfrm flipH="1">
            <a:off x="6583680" y="1499616"/>
            <a:ext cx="2039582" cy="76447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96285" y="4684561"/>
            <a:ext cx="2505456" cy="1846659"/>
          </a:xfrm>
          <a:prstGeom prst="rect">
            <a:avLst/>
          </a:prstGeom>
          <a:solidFill>
            <a:schemeClr val="bg1"/>
          </a:solidFill>
          <a:ln>
            <a:solidFill>
              <a:schemeClr val="tx1"/>
            </a:solidFill>
          </a:ln>
        </p:spPr>
        <p:txBody>
          <a:bodyPr wrap="square" rtlCol="0">
            <a:spAutoFit/>
          </a:bodyPr>
          <a:lstStyle/>
          <a:p>
            <a:pPr algn="ctr"/>
            <a:r>
              <a:rPr lang="en-US" b="1" dirty="0" smtClean="0"/>
              <a:t>Cluster 1</a:t>
            </a:r>
          </a:p>
          <a:p>
            <a:pPr algn="ctr"/>
            <a:r>
              <a:rPr lang="en-US" sz="1600" b="1" dirty="0" smtClean="0"/>
              <a:t>“Low-Cancer Rate ZIP Codes"</a:t>
            </a:r>
          </a:p>
          <a:p>
            <a:pPr marL="285750" indent="-285750">
              <a:buFont typeface="Arial" panose="020B0604020202020204" pitchFamily="34" charset="0"/>
              <a:buChar char="•"/>
            </a:pPr>
            <a:r>
              <a:rPr lang="en-US" sz="1600" dirty="0" smtClean="0"/>
              <a:t>13 </a:t>
            </a:r>
            <a:r>
              <a:rPr lang="en-US" sz="1600" dirty="0" smtClean="0"/>
              <a:t>ZIP codes</a:t>
            </a:r>
          </a:p>
          <a:p>
            <a:pPr marL="285750" indent="-285750">
              <a:buFont typeface="Arial" panose="020B0604020202020204" pitchFamily="34" charset="0"/>
              <a:buChar char="•"/>
            </a:pPr>
            <a:r>
              <a:rPr lang="en-US" sz="1600" dirty="0" smtClean="0"/>
              <a:t>Center: 2,070 cancer cases per 100,000 people</a:t>
            </a:r>
            <a:endParaRPr lang="en-US" sz="1600" dirty="0"/>
          </a:p>
        </p:txBody>
      </p:sp>
      <p:cxnSp>
        <p:nvCxnSpPr>
          <p:cNvPr id="15" name="Straight Arrow Connector 14"/>
          <p:cNvCxnSpPr/>
          <p:nvPr/>
        </p:nvCxnSpPr>
        <p:spPr>
          <a:xfrm flipH="1" flipV="1">
            <a:off x="8202168" y="4764024"/>
            <a:ext cx="962426" cy="67933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52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73529" y="357028"/>
            <a:ext cx="8089087" cy="970450"/>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solidFill>
                  <a:schemeClr val="tx1"/>
                </a:solidFill>
                <a:effectLst>
                  <a:outerShdw blurRad="38100" dist="38100" dir="2700000" algn="tl">
                    <a:srgbClr val="000000">
                      <a:alpha val="43137"/>
                    </a:srgbClr>
                  </a:outerShdw>
                </a:effectLst>
              </a:rPr>
              <a:t>Conclusion – Where does the new community fall?</a:t>
            </a:r>
            <a:endParaRPr lang="en-US" b="1" u="sng" dirty="0">
              <a:solidFill>
                <a:schemeClr val="tx1"/>
              </a:solidFill>
              <a:effectLst>
                <a:outerShdw blurRad="38100" dist="38100" dir="2700000" algn="tl">
                  <a:srgbClr val="000000">
                    <a:alpha val="43137"/>
                  </a:srgbClr>
                </a:outerShdw>
              </a:effectLst>
            </a:endParaRPr>
          </a:p>
        </p:txBody>
      </p:sp>
      <p:sp>
        <p:nvSpPr>
          <p:cNvPr id="5" name="TextBox 4"/>
          <p:cNvSpPr txBox="1"/>
          <p:nvPr/>
        </p:nvSpPr>
        <p:spPr>
          <a:xfrm>
            <a:off x="1138121" y="1327478"/>
            <a:ext cx="10346739"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new communities’ cancer rates per 100,000 people were collected below:</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Using the </a:t>
            </a:r>
            <a:r>
              <a:rPr lang="en-US" sz="2000" dirty="0" smtClean="0"/>
              <a:t>k-means </a:t>
            </a:r>
            <a:r>
              <a:rPr lang="en-US" sz="2000" dirty="0" smtClean="0"/>
              <a:t>cluster model of the 27 ZIP codes already part of Lake County, we can predict the cluster placement of the new community:</a:t>
            </a:r>
            <a:endParaRPr lang="en-US" sz="2000" b="1" dirty="0" smtClean="0"/>
          </a:p>
        </p:txBody>
      </p:sp>
      <p:pic>
        <p:nvPicPr>
          <p:cNvPr id="6" name="Picture 5"/>
          <p:cNvPicPr>
            <a:picLocks noChangeAspect="1"/>
          </p:cNvPicPr>
          <p:nvPr/>
        </p:nvPicPr>
        <p:blipFill>
          <a:blip r:embed="rId2"/>
          <a:stretch>
            <a:fillRect/>
          </a:stretch>
        </p:blipFill>
        <p:spPr>
          <a:xfrm>
            <a:off x="2205932" y="1876840"/>
            <a:ext cx="7248964" cy="484359"/>
          </a:xfrm>
          <a:prstGeom prst="rect">
            <a:avLst/>
          </a:prstGeom>
        </p:spPr>
      </p:pic>
      <p:pic>
        <p:nvPicPr>
          <p:cNvPr id="7" name="Picture 6"/>
          <p:cNvPicPr>
            <a:picLocks noChangeAspect="1"/>
          </p:cNvPicPr>
          <p:nvPr/>
        </p:nvPicPr>
        <p:blipFill>
          <a:blip r:embed="rId3"/>
          <a:stretch>
            <a:fillRect/>
          </a:stretch>
        </p:blipFill>
        <p:spPr>
          <a:xfrm>
            <a:off x="700106" y="3498572"/>
            <a:ext cx="4225894" cy="2307868"/>
          </a:xfrm>
          <a:prstGeom prst="rect">
            <a:avLst/>
          </a:prstGeom>
        </p:spPr>
      </p:pic>
      <p:sp>
        <p:nvSpPr>
          <p:cNvPr id="9" name="TextBox 8"/>
          <p:cNvSpPr txBox="1"/>
          <p:nvPr/>
        </p:nvSpPr>
        <p:spPr>
          <a:xfrm>
            <a:off x="5349084" y="3357397"/>
            <a:ext cx="6492396" cy="317779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 the Lake County, Illinois Department of Health has learned about the new annexation is that the community falls within </a:t>
            </a:r>
            <a:r>
              <a:rPr lang="en-US" b="1" u="sng" dirty="0" smtClean="0"/>
              <a:t>Cluster 2</a:t>
            </a:r>
            <a:r>
              <a:rPr lang="en-US" dirty="0" smtClean="0"/>
              <a:t>, “Medium-Cancer Rate ZIP Codes”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With an overall cancer rate of 3,010 cases per 100,000, the 60100 ZIP code would actually have the 21</a:t>
            </a:r>
            <a:r>
              <a:rPr lang="en-US" baseline="30000" dirty="0" smtClean="0"/>
              <a:t>st</a:t>
            </a:r>
            <a:r>
              <a:rPr lang="en-US" dirty="0" smtClean="0"/>
              <a:t> highest cancer rate of the now-28 ZIP codes in Lake County</a:t>
            </a:r>
          </a:p>
          <a:p>
            <a:endParaRPr lang="en-US" sz="1050" dirty="0" smtClean="0"/>
          </a:p>
          <a:p>
            <a:pPr marL="742950" lvl="1" indent="-285750">
              <a:buFont typeface="Arial" panose="020B0604020202020204" pitchFamily="34" charset="0"/>
              <a:buChar char="•"/>
            </a:pPr>
            <a:r>
              <a:rPr lang="en-US" sz="1600" dirty="0" smtClean="0"/>
              <a:t>Although, that rate is actually closer to the middle of the pack than its numerical order would imply, as the communities with the highest cancer rates in the County are much further away distance-wise from the ZIP codes in Cluster 2</a:t>
            </a:r>
            <a:endParaRPr lang="en-US" sz="1600" dirty="0"/>
          </a:p>
        </p:txBody>
      </p:sp>
    </p:spTree>
    <p:extLst>
      <p:ext uri="{BB962C8B-B14F-4D97-AF65-F5344CB8AC3E}">
        <p14:creationId xmlns:p14="http://schemas.microsoft.com/office/powerpoint/2010/main" val="4221076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375</TotalTime>
  <Words>366</Words>
  <Application>Microsoft Office PowerPoint</Application>
  <PresentationFormat>Widescreen</PresentationFormat>
  <Paragraphs>44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Calisto MT</vt:lpstr>
      <vt:lpstr>Trebuchet MS</vt:lpstr>
      <vt:lpstr>Wingdings 2</vt:lpstr>
      <vt:lpstr>Slate</vt:lpstr>
      <vt:lpstr>Classifying ZIP Codes by Cancer Rate</vt:lpstr>
      <vt:lpstr>PowerPoint Presentation</vt:lpstr>
      <vt:lpstr>PowerPoint Presentation</vt:lpstr>
      <vt:lpstr>PowerPoint Presentation</vt:lpstr>
    </vt:vector>
  </TitlesOfParts>
  <Company>Cleveland Clinic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ZIP Codes by Cancer Rate</dc:title>
  <dc:creator>Gutierrez, Andrew</dc:creator>
  <cp:lastModifiedBy>Gutierrez, Andrew</cp:lastModifiedBy>
  <cp:revision>14</cp:revision>
  <dcterms:created xsi:type="dcterms:W3CDTF">2022-12-17T03:47:38Z</dcterms:created>
  <dcterms:modified xsi:type="dcterms:W3CDTF">2022-12-18T17:20:09Z</dcterms:modified>
</cp:coreProperties>
</file>