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9906000" cy="6858000" type="A4"/>
  <p:notesSz cx="7099300" cy="10234613"/>
  <p:defaultTextStyle>
    <a:defPPr>
      <a:defRPr lang="es-ES"/>
    </a:defPPr>
    <a:lvl1pPr marL="0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096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4194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6291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08388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0485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2582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4679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16776" algn="l" defTabSz="70419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446" y="-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278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5B7D-1C85-45C8-9A31-435E7110431F}" type="datetimeFigureOut">
              <a:rPr lang="es-ES" smtClean="0"/>
              <a:t>22/05/2014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A4E4F-642A-480B-9ECE-996845D9B6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081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6CEDA-85B9-469C-BC7C-B32B860003D8}" type="datetimeFigureOut">
              <a:rPr lang="es-ES" smtClean="0"/>
              <a:t>22/05/2014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9EE8-5C61-443A-9013-F7B091D4A5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9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2096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04194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56291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08388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60485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12582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64679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16776" algn="l" defTabSz="7041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 Matrix-Vector product</a:t>
            </a:r>
            <a:r>
              <a:rPr lang="en-US" baseline="0" dirty="0" smtClean="0"/>
              <a:t> (</a:t>
            </a:r>
            <a:r>
              <a:rPr lang="en-US" dirty="0" smtClean="0"/>
              <a:t>Only communication with neighbors, Good scaling)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D15AB-B219-47A0-8606-05224D7B9766}" type="slidenum">
              <a:rPr lang="es-ES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6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0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4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6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6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7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40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6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0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8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5" y="4406900"/>
            <a:ext cx="84201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5" y="2906715"/>
            <a:ext cx="84201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4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63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084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05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2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48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169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0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2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2115" indent="0">
              <a:buNone/>
              <a:defRPr sz="1500" b="1"/>
            </a:lvl2pPr>
            <a:lvl3pPr marL="704232" indent="0">
              <a:buNone/>
              <a:defRPr sz="1400" b="1"/>
            </a:lvl3pPr>
            <a:lvl4pPr marL="1056349" indent="0">
              <a:buNone/>
              <a:defRPr sz="1200" b="1"/>
            </a:lvl4pPr>
            <a:lvl5pPr marL="1408466" indent="0">
              <a:buNone/>
              <a:defRPr sz="1200" b="1"/>
            </a:lvl5pPr>
            <a:lvl6pPr marL="1760581" indent="0">
              <a:buNone/>
              <a:defRPr sz="1200" b="1"/>
            </a:lvl6pPr>
            <a:lvl7pPr marL="2112698" indent="0">
              <a:buNone/>
              <a:defRPr sz="1200" b="1"/>
            </a:lvl7pPr>
            <a:lvl8pPr marL="2464814" indent="0">
              <a:buNone/>
              <a:defRPr sz="1200" b="1"/>
            </a:lvl8pPr>
            <a:lvl9pPr marL="281693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7"/>
            <a:ext cx="43768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2115" indent="0">
              <a:buNone/>
              <a:defRPr sz="1500" b="1"/>
            </a:lvl2pPr>
            <a:lvl3pPr marL="704232" indent="0">
              <a:buNone/>
              <a:defRPr sz="1400" b="1"/>
            </a:lvl3pPr>
            <a:lvl4pPr marL="1056349" indent="0">
              <a:buNone/>
              <a:defRPr sz="1200" b="1"/>
            </a:lvl4pPr>
            <a:lvl5pPr marL="1408466" indent="0">
              <a:buNone/>
              <a:defRPr sz="1200" b="1"/>
            </a:lvl5pPr>
            <a:lvl6pPr marL="1760581" indent="0">
              <a:buNone/>
              <a:defRPr sz="1200" b="1"/>
            </a:lvl6pPr>
            <a:lvl7pPr marL="2112698" indent="0">
              <a:buNone/>
              <a:defRPr sz="1200" b="1"/>
            </a:lvl7pPr>
            <a:lvl8pPr marL="2464814" indent="0">
              <a:buNone/>
              <a:defRPr sz="1200" b="1"/>
            </a:lvl8pPr>
            <a:lvl9pPr marL="281693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7"/>
            <a:ext cx="437859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50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77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68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52115" indent="0">
              <a:buNone/>
              <a:defRPr sz="900"/>
            </a:lvl2pPr>
            <a:lvl3pPr marL="704232" indent="0">
              <a:buNone/>
              <a:defRPr sz="800"/>
            </a:lvl3pPr>
            <a:lvl4pPr marL="1056349" indent="0">
              <a:buNone/>
              <a:defRPr sz="800"/>
            </a:lvl4pPr>
            <a:lvl5pPr marL="1408466" indent="0">
              <a:buNone/>
              <a:defRPr sz="800"/>
            </a:lvl5pPr>
            <a:lvl6pPr marL="1760581" indent="0">
              <a:buNone/>
              <a:defRPr sz="800"/>
            </a:lvl6pPr>
            <a:lvl7pPr marL="2112698" indent="0">
              <a:buNone/>
              <a:defRPr sz="800"/>
            </a:lvl7pPr>
            <a:lvl8pPr marL="2464814" indent="0">
              <a:buNone/>
              <a:defRPr sz="800"/>
            </a:lvl8pPr>
            <a:lvl9pPr marL="2816930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1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12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7" y="612777"/>
            <a:ext cx="59436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2115" indent="0">
              <a:buNone/>
              <a:defRPr sz="2200"/>
            </a:lvl2pPr>
            <a:lvl3pPr marL="704232" indent="0">
              <a:buNone/>
              <a:defRPr sz="1800"/>
            </a:lvl3pPr>
            <a:lvl4pPr marL="1056349" indent="0">
              <a:buNone/>
              <a:defRPr sz="1500"/>
            </a:lvl4pPr>
            <a:lvl5pPr marL="1408466" indent="0">
              <a:buNone/>
              <a:defRPr sz="1500"/>
            </a:lvl5pPr>
            <a:lvl6pPr marL="1760581" indent="0">
              <a:buNone/>
              <a:defRPr sz="1500"/>
            </a:lvl6pPr>
            <a:lvl7pPr marL="2112698" indent="0">
              <a:buNone/>
              <a:defRPr sz="1500"/>
            </a:lvl7pPr>
            <a:lvl8pPr marL="2464814" indent="0">
              <a:buNone/>
              <a:defRPr sz="1500"/>
            </a:lvl8pPr>
            <a:lvl9pPr marL="281693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7" y="5367340"/>
            <a:ext cx="59436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52115" indent="0">
              <a:buNone/>
              <a:defRPr sz="900"/>
            </a:lvl2pPr>
            <a:lvl3pPr marL="704232" indent="0">
              <a:buNone/>
              <a:defRPr sz="800"/>
            </a:lvl3pPr>
            <a:lvl4pPr marL="1056349" indent="0">
              <a:buNone/>
              <a:defRPr sz="800"/>
            </a:lvl4pPr>
            <a:lvl5pPr marL="1408466" indent="0">
              <a:buNone/>
              <a:defRPr sz="800"/>
            </a:lvl5pPr>
            <a:lvl6pPr marL="1760581" indent="0">
              <a:buNone/>
              <a:defRPr sz="800"/>
            </a:lvl6pPr>
            <a:lvl7pPr marL="2112698" indent="0">
              <a:buNone/>
              <a:defRPr sz="800"/>
            </a:lvl7pPr>
            <a:lvl8pPr marL="2464814" indent="0">
              <a:buNone/>
              <a:defRPr sz="800"/>
            </a:lvl8pPr>
            <a:lvl9pPr marL="2816930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21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1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5" y="4406900"/>
            <a:ext cx="84201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5" y="2906716"/>
            <a:ext cx="84201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0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41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62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083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04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25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46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167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4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2096" indent="0">
              <a:buNone/>
              <a:defRPr sz="1500" b="1"/>
            </a:lvl2pPr>
            <a:lvl3pPr marL="704194" indent="0">
              <a:buNone/>
              <a:defRPr sz="1400" b="1"/>
            </a:lvl3pPr>
            <a:lvl4pPr marL="1056291" indent="0">
              <a:buNone/>
              <a:defRPr sz="1200" b="1"/>
            </a:lvl4pPr>
            <a:lvl5pPr marL="1408388" indent="0">
              <a:buNone/>
              <a:defRPr sz="1200" b="1"/>
            </a:lvl5pPr>
            <a:lvl6pPr marL="1760485" indent="0">
              <a:buNone/>
              <a:defRPr sz="1200" b="1"/>
            </a:lvl6pPr>
            <a:lvl7pPr marL="2112582" indent="0">
              <a:buNone/>
              <a:defRPr sz="1200" b="1"/>
            </a:lvl7pPr>
            <a:lvl8pPr marL="2464679" indent="0">
              <a:buNone/>
              <a:defRPr sz="1200" b="1"/>
            </a:lvl8pPr>
            <a:lvl9pPr marL="2816776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7"/>
            <a:ext cx="43768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2096" indent="0">
              <a:buNone/>
              <a:defRPr sz="1500" b="1"/>
            </a:lvl2pPr>
            <a:lvl3pPr marL="704194" indent="0">
              <a:buNone/>
              <a:defRPr sz="1400" b="1"/>
            </a:lvl3pPr>
            <a:lvl4pPr marL="1056291" indent="0">
              <a:buNone/>
              <a:defRPr sz="1200" b="1"/>
            </a:lvl4pPr>
            <a:lvl5pPr marL="1408388" indent="0">
              <a:buNone/>
              <a:defRPr sz="1200" b="1"/>
            </a:lvl5pPr>
            <a:lvl6pPr marL="1760485" indent="0">
              <a:buNone/>
              <a:defRPr sz="1200" b="1"/>
            </a:lvl6pPr>
            <a:lvl7pPr marL="2112582" indent="0">
              <a:buNone/>
              <a:defRPr sz="1200" b="1"/>
            </a:lvl7pPr>
            <a:lvl8pPr marL="2464679" indent="0">
              <a:buNone/>
              <a:defRPr sz="1200" b="1"/>
            </a:lvl8pPr>
            <a:lvl9pPr marL="2816776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7"/>
            <a:ext cx="437859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57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3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55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4"/>
            <a:ext cx="5537729" cy="58531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435104"/>
            <a:ext cx="3259006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52096" indent="0">
              <a:buNone/>
              <a:defRPr sz="900"/>
            </a:lvl2pPr>
            <a:lvl3pPr marL="704194" indent="0">
              <a:buNone/>
              <a:defRPr sz="800"/>
            </a:lvl3pPr>
            <a:lvl4pPr marL="1056291" indent="0">
              <a:buNone/>
              <a:defRPr sz="800"/>
            </a:lvl4pPr>
            <a:lvl5pPr marL="1408388" indent="0">
              <a:buNone/>
              <a:defRPr sz="800"/>
            </a:lvl5pPr>
            <a:lvl6pPr marL="1760485" indent="0">
              <a:buNone/>
              <a:defRPr sz="800"/>
            </a:lvl6pPr>
            <a:lvl7pPr marL="2112582" indent="0">
              <a:buNone/>
              <a:defRPr sz="800"/>
            </a:lvl7pPr>
            <a:lvl8pPr marL="2464679" indent="0">
              <a:buNone/>
              <a:defRPr sz="800"/>
            </a:lvl8pPr>
            <a:lvl9pPr marL="2816776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3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7" y="612777"/>
            <a:ext cx="59436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2096" indent="0">
              <a:buNone/>
              <a:defRPr sz="2200"/>
            </a:lvl2pPr>
            <a:lvl3pPr marL="704194" indent="0">
              <a:buNone/>
              <a:defRPr sz="1800"/>
            </a:lvl3pPr>
            <a:lvl4pPr marL="1056291" indent="0">
              <a:buNone/>
              <a:defRPr sz="1500"/>
            </a:lvl4pPr>
            <a:lvl5pPr marL="1408388" indent="0">
              <a:buNone/>
              <a:defRPr sz="1500"/>
            </a:lvl5pPr>
            <a:lvl6pPr marL="1760485" indent="0">
              <a:buNone/>
              <a:defRPr sz="1500"/>
            </a:lvl6pPr>
            <a:lvl7pPr marL="2112582" indent="0">
              <a:buNone/>
              <a:defRPr sz="1500"/>
            </a:lvl7pPr>
            <a:lvl8pPr marL="2464679" indent="0">
              <a:buNone/>
              <a:defRPr sz="1500"/>
            </a:lvl8pPr>
            <a:lvl9pPr marL="2816776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7" y="5367340"/>
            <a:ext cx="59436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52096" indent="0">
              <a:buNone/>
              <a:defRPr sz="900"/>
            </a:lvl2pPr>
            <a:lvl3pPr marL="704194" indent="0">
              <a:buNone/>
              <a:defRPr sz="800"/>
            </a:lvl3pPr>
            <a:lvl4pPr marL="1056291" indent="0">
              <a:buNone/>
              <a:defRPr sz="800"/>
            </a:lvl4pPr>
            <a:lvl5pPr marL="1408388" indent="0">
              <a:buNone/>
              <a:defRPr sz="800"/>
            </a:lvl5pPr>
            <a:lvl6pPr marL="1760485" indent="0">
              <a:buNone/>
              <a:defRPr sz="800"/>
            </a:lvl6pPr>
            <a:lvl7pPr marL="2112582" indent="0">
              <a:buNone/>
              <a:defRPr sz="800"/>
            </a:lvl7pPr>
            <a:lvl8pPr marL="2464679" indent="0">
              <a:buNone/>
              <a:defRPr sz="800"/>
            </a:lvl8pPr>
            <a:lvl9pPr marL="2816776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0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70419" tIns="35209" rIns="70419" bIns="352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70419" tIns="35209" rIns="70419" bIns="352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70419" tIns="35209" rIns="70419" bIns="3520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A124-59A7-4335-8797-3207A9052293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2" y="6356351"/>
            <a:ext cx="3136900" cy="365125"/>
          </a:xfrm>
          <a:prstGeom prst="rect">
            <a:avLst/>
          </a:prstGeom>
        </p:spPr>
        <p:txBody>
          <a:bodyPr vert="horz" lIns="70419" tIns="35209" rIns="70419" bIns="3520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70419" tIns="35209" rIns="70419" bIns="3520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31BA-11EC-4550-80D1-CB6ECAFB770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2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419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72" indent="-264072" algn="l" defTabSz="70419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2158" indent="-220061" algn="l" defTabSz="70419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0243" indent="-176049" algn="l" defTabSz="7041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2340" indent="-176049" algn="l" defTabSz="70419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435" indent="-176049" algn="l" defTabSz="70419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6534" indent="-176049" algn="l" defTabSz="70419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631" indent="-176049" algn="l" defTabSz="70419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0728" indent="-176049" algn="l" defTabSz="70419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2825" indent="-176049" algn="l" defTabSz="70419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096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4194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1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8388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0485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82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4679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6776" algn="l" defTabSz="7041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70423" tIns="35211" rIns="70423" bIns="3521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70423" tIns="35211" rIns="70423" bIns="352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70423" tIns="35211" rIns="70423" bIns="352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4232"/>
            <a:fld id="{3A0FA124-59A7-4335-8797-3207A905229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704232"/>
              <a:t>22/05/2014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2" y="6356351"/>
            <a:ext cx="3136900" cy="365125"/>
          </a:xfrm>
          <a:prstGeom prst="rect">
            <a:avLst/>
          </a:prstGeom>
        </p:spPr>
        <p:txBody>
          <a:bodyPr vert="horz" lIns="70423" tIns="35211" rIns="70423" bIns="352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4232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70423" tIns="35211" rIns="70423" bIns="352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4232"/>
            <a:fld id="{2B4F31BA-11EC-4550-80D1-CB6ECAFB770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704232"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04232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87" indent="-264087" algn="l" defTabSz="70423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2189" indent="-220072" algn="l" defTabSz="7042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0291" indent="-176058" algn="l" defTabSz="7042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2407" indent="-176058" algn="l" defTabSz="7042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522" indent="-176058" algn="l" defTabSz="7042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6639" indent="-176058" algn="l" defTabSz="704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756" indent="-176058" algn="l" defTabSz="704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0872" indent="-176058" algn="l" defTabSz="704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2988" indent="-176058" algn="l" defTabSz="704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115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4232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6349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8466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0581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698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4814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6930" algn="l" defTabSz="704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3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7" Type="http://schemas.openxmlformats.org/officeDocument/2006/relationships/image" Target="../media/image12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00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42.png"/><Relationship Id="rId39" Type="http://schemas.openxmlformats.org/officeDocument/2006/relationships/image" Target="../media/image54.png"/><Relationship Id="rId3" Type="http://schemas.openxmlformats.org/officeDocument/2006/relationships/image" Target="../media/image30.png"/><Relationship Id="rId21" Type="http://schemas.openxmlformats.org/officeDocument/2006/relationships/image" Target="../media/image36.png"/><Relationship Id="rId34" Type="http://schemas.openxmlformats.org/officeDocument/2006/relationships/image" Target="../media/image47.png"/><Relationship Id="rId42" Type="http://schemas.openxmlformats.org/officeDocument/2006/relationships/image" Target="../media/image57.png"/><Relationship Id="rId25" Type="http://schemas.openxmlformats.org/officeDocument/2006/relationships/image" Target="../media/image41.png"/><Relationship Id="rId33" Type="http://schemas.openxmlformats.org/officeDocument/2006/relationships/image" Target="../media/image46.png"/><Relationship Id="rId38" Type="http://schemas.openxmlformats.org/officeDocument/2006/relationships/image" Target="../media/image53.png"/><Relationship Id="rId2" Type="http://schemas.openxmlformats.org/officeDocument/2006/relationships/image" Target="../media/image29.png"/><Relationship Id="rId16" Type="http://schemas.openxmlformats.org/officeDocument/2006/relationships/image" Target="../media/image34.png"/><Relationship Id="rId20" Type="http://schemas.openxmlformats.org/officeDocument/2006/relationships/image" Target="../media/image35.png"/><Relationship Id="rId29" Type="http://schemas.openxmlformats.org/officeDocument/2006/relationships/image" Target="../media/image48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0.png"/><Relationship Id="rId32" Type="http://schemas.openxmlformats.org/officeDocument/2006/relationships/image" Target="../media/image45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36" Type="http://schemas.openxmlformats.org/officeDocument/2006/relationships/image" Target="../media/image51.png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4" Type="http://schemas.openxmlformats.org/officeDocument/2006/relationships/image" Target="../media/image59.png"/><Relationship Id="rId4" Type="http://schemas.openxmlformats.org/officeDocument/2006/relationships/image" Target="../media/image31.png"/><Relationship Id="rId14" Type="http://schemas.openxmlformats.org/officeDocument/2006/relationships/image" Target="../media/image130.png"/><Relationship Id="rId22" Type="http://schemas.openxmlformats.org/officeDocument/2006/relationships/image" Target="../media/image37.png"/><Relationship Id="rId27" Type="http://schemas.openxmlformats.org/officeDocument/2006/relationships/image" Target="../media/image43.png"/><Relationship Id="rId30" Type="http://schemas.openxmlformats.org/officeDocument/2006/relationships/image" Target="../media/image49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13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94 Elipse"/>
          <p:cNvSpPr/>
          <p:nvPr/>
        </p:nvSpPr>
        <p:spPr>
          <a:xfrm>
            <a:off x="3053936" y="1679231"/>
            <a:ext cx="1557131" cy="383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sp>
        <p:nvSpPr>
          <p:cNvPr id="98" name="97 Elipse"/>
          <p:cNvSpPr/>
          <p:nvPr/>
        </p:nvSpPr>
        <p:spPr>
          <a:xfrm>
            <a:off x="4475975" y="1206972"/>
            <a:ext cx="1034393" cy="510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27" tIns="35214" rIns="70427" bIns="35214" rtlCol="0" anchor="ctr"/>
          <a:lstStyle/>
          <a:p>
            <a:pPr algn="ctr"/>
            <a:endParaRPr lang="es-E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99 CuadroTexto"/>
              <p:cNvSpPr txBox="1"/>
              <p:nvPr/>
            </p:nvSpPr>
            <p:spPr>
              <a:xfrm>
                <a:off x="4083056" y="1075398"/>
                <a:ext cx="1471167" cy="399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  <m:r>
                            <a:rPr lang="es-ES" sz="11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sz="11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1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es-ES" sz="11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  <m:sup/>
                          </m:sSubSup>
                        </m:den>
                      </m:f>
                      <m:sSub>
                        <m:sSubPr>
                          <m:ctrlPr>
                            <a:rPr lang="es-ES" sz="11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 dirty="0">
                              <a:latin typeface="Cambria Math"/>
                              <a:ea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00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056" y="1075398"/>
                <a:ext cx="1471167" cy="399850"/>
              </a:xfrm>
              <a:prstGeom prst="rect">
                <a:avLst/>
              </a:prstGeom>
              <a:blipFill rotWithShape="1">
                <a:blip r:embed="rId2"/>
                <a:stretch>
                  <a:fillRect r="-2075"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100 CuadroTexto"/>
              <p:cNvSpPr txBox="1"/>
              <p:nvPr/>
            </p:nvSpPr>
            <p:spPr>
              <a:xfrm>
                <a:off x="4143494" y="1590038"/>
                <a:ext cx="1628005" cy="42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p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r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  <m:r>
                            <a:rPr lang="es-ES" sz="11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sz="11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  <m: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s-ES" sz="11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  <m:sub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sz="11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p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01" name="10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4" y="1590038"/>
                <a:ext cx="1628005" cy="422805"/>
              </a:xfrm>
              <a:prstGeom prst="rect">
                <a:avLst/>
              </a:prstGeom>
              <a:blipFill rotWithShape="1">
                <a:blip r:embed="rId3"/>
                <a:stretch>
                  <a:fillRect r="-1498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102 Elipse"/>
          <p:cNvSpPr/>
          <p:nvPr/>
        </p:nvSpPr>
        <p:spPr>
          <a:xfrm>
            <a:off x="3463537" y="2393202"/>
            <a:ext cx="737928" cy="3832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103 CuadroTexto"/>
              <p:cNvSpPr txBox="1"/>
              <p:nvPr/>
            </p:nvSpPr>
            <p:spPr>
              <a:xfrm>
                <a:off x="4575351" y="2162863"/>
                <a:ext cx="609777" cy="240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sz="110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Ap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51" y="2162863"/>
                <a:ext cx="609777" cy="240383"/>
              </a:xfrm>
              <a:prstGeom prst="rect">
                <a:avLst/>
              </a:prstGeom>
              <a:blipFill rotWithShape="1">
                <a:blip r:embed="rId4"/>
                <a:stretch>
                  <a:fillRect t="-5128" r="-5000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104 CuadroTexto"/>
              <p:cNvSpPr txBox="1"/>
              <p:nvPr/>
            </p:nvSpPr>
            <p:spPr>
              <a:xfrm>
                <a:off x="4525268" y="2569633"/>
                <a:ext cx="751354" cy="240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sz="110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ES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s-ES" sz="110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s-ES" sz="11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p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05" name="10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68" y="2569633"/>
                <a:ext cx="751354" cy="240383"/>
              </a:xfrm>
              <a:prstGeom prst="rect">
                <a:avLst/>
              </a:prstGeom>
              <a:blipFill rotWithShape="1">
                <a:blip r:embed="rId5"/>
                <a:stretch>
                  <a:fillRect t="-5128" r="-3226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105 Elipse"/>
          <p:cNvSpPr/>
          <p:nvPr/>
        </p:nvSpPr>
        <p:spPr>
          <a:xfrm>
            <a:off x="5859208" y="2393202"/>
            <a:ext cx="858574" cy="3832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grpSp>
        <p:nvGrpSpPr>
          <p:cNvPr id="110" name="109 Grupo"/>
          <p:cNvGrpSpPr/>
          <p:nvPr/>
        </p:nvGrpSpPr>
        <p:grpSpPr>
          <a:xfrm>
            <a:off x="3763352" y="4258989"/>
            <a:ext cx="1471141" cy="857187"/>
            <a:chOff x="4290117" y="4624608"/>
            <a:chExt cx="1892916" cy="1127240"/>
          </a:xfrm>
        </p:grpSpPr>
        <p:sp>
          <p:nvSpPr>
            <p:cNvPr id="111" name="110 Elipse"/>
            <p:cNvSpPr/>
            <p:nvPr/>
          </p:nvSpPr>
          <p:spPr>
            <a:xfrm>
              <a:off x="4290117" y="5247792"/>
              <a:ext cx="128368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111 Rectángulo"/>
                <p:cNvSpPr/>
                <p:nvPr/>
              </p:nvSpPr>
              <p:spPr>
                <a:xfrm>
                  <a:off x="5148029" y="4624608"/>
                  <a:ext cx="1035004" cy="34470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110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s-ES" sz="110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1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s-ES" sz="1100" dirty="0"/>
                </a:p>
              </p:txBody>
            </p:sp>
          </mc:Choice>
          <mc:Fallback xmlns="">
            <p:sp>
              <p:nvSpPr>
                <p:cNvPr id="112" name="11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29" y="4624608"/>
                  <a:ext cx="1202059" cy="37035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6599"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115 CuadroTexto"/>
              <p:cNvSpPr txBox="1"/>
              <p:nvPr/>
            </p:nvSpPr>
            <p:spPr>
              <a:xfrm>
                <a:off x="4239003" y="3765969"/>
                <a:ext cx="1498370" cy="389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27" tIns="35214" rIns="70427" bIns="352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r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>
                              <a:latin typeface="Cambria Math"/>
                            </a:rPr>
                            <m:t>r</m:t>
                          </m:r>
                          <m:r>
                            <a:rPr lang="es-ES" sz="11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sz="1100" i="1">
                              <a:latin typeface="Cambria Math"/>
                            </a:rPr>
                            <m:t>𝑖</m:t>
                          </m:r>
                          <m:r>
                            <a:rPr lang="es-ES" sz="11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sz="11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1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num>
                        <m:den>
                          <m:sSub>
                            <m:sSubPr>
                              <m:ctrlPr>
                                <a:rPr lang="es-E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sz="1100">
                                  <a:latin typeface="Cambria Math"/>
                                </a:rPr>
                                <m:t>p</m:t>
                              </m:r>
                              <m:r>
                                <a:rPr lang="es-ES" sz="11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1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sz="110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ES" sz="11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100" dirty="0">
                              <a:latin typeface="Cambria Math"/>
                              <a:ea typeface="Cambria Math"/>
                            </a:rPr>
                            <m:t>w</m:t>
                          </m:r>
                        </m:e>
                        <m:sub>
                          <m:r>
                            <a:rPr lang="es-ES" sz="1100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16" name="1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03" y="3765969"/>
                <a:ext cx="1498370" cy="389536"/>
              </a:xfrm>
              <a:prstGeom prst="rect">
                <a:avLst/>
              </a:prstGeom>
              <a:blipFill rotWithShape="1">
                <a:blip r:embed="rId7"/>
                <a:stretch>
                  <a:fillRect r="-1626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117 Grupo"/>
          <p:cNvGrpSpPr/>
          <p:nvPr/>
        </p:nvGrpSpPr>
        <p:grpSpPr>
          <a:xfrm>
            <a:off x="4145132" y="3336652"/>
            <a:ext cx="3020449" cy="1113987"/>
            <a:chOff x="1767894" y="3414605"/>
            <a:chExt cx="3886410" cy="1464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120 CuadroTexto"/>
                <p:cNvSpPr txBox="1"/>
                <p:nvPr/>
              </p:nvSpPr>
              <p:spPr>
                <a:xfrm>
                  <a:off x="1767894" y="3414605"/>
                  <a:ext cx="1884459" cy="54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  <m:r>
                              <a:rPr lang="es-ES" sz="11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s-ES" sz="11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ES" sz="11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s-ES" sz="11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1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s-ES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 dirty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100" dirty="0"/>
                </a:p>
              </p:txBody>
            </p:sp>
          </mc:Choice>
          <mc:Fallback xmlns="">
            <p:sp>
              <p:nvSpPr>
                <p:cNvPr id="121" name="12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894" y="3414605"/>
                  <a:ext cx="2272418" cy="6135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121 Elipse"/>
            <p:cNvSpPr/>
            <p:nvPr/>
          </p:nvSpPr>
          <p:spPr>
            <a:xfrm>
              <a:off x="3645994" y="4375494"/>
              <a:ext cx="2008310" cy="5040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</p:grpSp>
      <p:grpSp>
        <p:nvGrpSpPr>
          <p:cNvPr id="123" name="122 Grupo"/>
          <p:cNvGrpSpPr/>
          <p:nvPr/>
        </p:nvGrpSpPr>
        <p:grpSpPr>
          <a:xfrm>
            <a:off x="3949318" y="2879460"/>
            <a:ext cx="1584766" cy="1453048"/>
            <a:chOff x="6273437" y="2391661"/>
            <a:chExt cx="2039117" cy="1910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123 CuadroTexto"/>
                <p:cNvSpPr txBox="1"/>
                <p:nvPr/>
              </p:nvSpPr>
              <p:spPr>
                <a:xfrm>
                  <a:off x="6474380" y="2391661"/>
                  <a:ext cx="1838174" cy="54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  <m:r>
                              <a:rPr lang="es-ES" sz="11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s-ES" sz="11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ES" sz="11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s-ES" sz="11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1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sz="1100">
                                    <a:latin typeface="Cambria Math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s-ES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 dirty="0"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100" dirty="0"/>
                </a:p>
              </p:txBody>
            </p:sp>
          </mc:Choice>
          <mc:Fallback xmlns="">
            <p:sp>
              <p:nvSpPr>
                <p:cNvPr id="124" name="12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380" y="2391661"/>
                  <a:ext cx="2220161" cy="61350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0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124 Elipse"/>
            <p:cNvSpPr/>
            <p:nvPr/>
          </p:nvSpPr>
          <p:spPr>
            <a:xfrm>
              <a:off x="6273437" y="3798430"/>
              <a:ext cx="2008310" cy="5040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</p:grpSp>
      <p:sp>
        <p:nvSpPr>
          <p:cNvPr id="137" name="136 Elipse"/>
          <p:cNvSpPr/>
          <p:nvPr/>
        </p:nvSpPr>
        <p:spPr>
          <a:xfrm>
            <a:off x="4449330" y="5090498"/>
            <a:ext cx="1040250" cy="3097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137 Rectángulo"/>
              <p:cNvSpPr/>
              <p:nvPr/>
            </p:nvSpPr>
            <p:spPr>
              <a:xfrm>
                <a:off x="4337403" y="5135058"/>
                <a:ext cx="1069134" cy="24038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/>
                        </a:rPr>
                        <m:t>𝑆𝑡𝑜𝑝</m:t>
                      </m:r>
                      <m:r>
                        <a:rPr lang="es-ES" sz="1100" i="1">
                          <a:latin typeface="Cambria Math"/>
                        </a:rPr>
                        <m:t> </m:t>
                      </m:r>
                      <m:r>
                        <a:rPr lang="es-ES" sz="1100" i="1">
                          <a:latin typeface="Cambria Math"/>
                        </a:rPr>
                        <m:t>𝐶𝑟𝑖𝑡𝑒𝑟𝑖𝑎</m:t>
                      </m:r>
                      <m:r>
                        <a:rPr lang="es-ES" sz="1100" i="1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38" name="13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03" y="5135058"/>
                <a:ext cx="1069134" cy="240383"/>
              </a:xfrm>
              <a:prstGeom prst="rect">
                <a:avLst/>
              </a:prstGeom>
              <a:blipFill rotWithShape="1">
                <a:blip r:embed="rId10"/>
                <a:stretch>
                  <a:fillRect t="-2500" r="-2286" b="-2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139 Grupo"/>
          <p:cNvGrpSpPr/>
          <p:nvPr/>
        </p:nvGrpSpPr>
        <p:grpSpPr>
          <a:xfrm>
            <a:off x="4525268" y="745907"/>
            <a:ext cx="1342649" cy="261610"/>
            <a:chOff x="3490098" y="460656"/>
            <a:chExt cx="2222675" cy="613178"/>
          </a:xfrm>
        </p:grpSpPr>
        <p:sp>
          <p:nvSpPr>
            <p:cNvPr id="141" name="140 Elipse"/>
            <p:cNvSpPr/>
            <p:nvPr/>
          </p:nvSpPr>
          <p:spPr>
            <a:xfrm>
              <a:off x="3490098" y="481492"/>
              <a:ext cx="22082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141 Rectángulo"/>
                <p:cNvSpPr/>
                <p:nvPr/>
              </p:nvSpPr>
              <p:spPr>
                <a:xfrm>
                  <a:off x="3577838" y="460656"/>
                  <a:ext cx="2134935" cy="61317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>
                            <a:latin typeface="Cambria Math"/>
                          </a:rPr>
                          <m:t>Init</m:t>
                        </m:r>
                        <m:r>
                          <a:rPr lang="es-ES" sz="1100">
                            <a:latin typeface="Cambria Math"/>
                          </a:rPr>
                          <m:t> </m:t>
                        </m:r>
                        <m:r>
                          <a:rPr lang="es-ES" sz="1100" i="1">
                            <a:latin typeface="Cambria Math"/>
                          </a:rPr>
                          <m:t> </m:t>
                        </m:r>
                        <m:r>
                          <a:rPr lang="es-ES" sz="1100" i="1">
                            <a:latin typeface="Cambria Math"/>
                          </a:rPr>
                          <m:t>𝑖</m:t>
                        </m:r>
                        <m:r>
                          <a:rPr lang="es-ES" sz="1100" i="1">
                            <a:latin typeface="Cambria Math"/>
                          </a:rPr>
                          <m:t>_</m:t>
                        </m:r>
                        <m:r>
                          <a:rPr lang="es-ES" sz="1100" i="1">
                            <a:latin typeface="Cambria Math"/>
                          </a:rPr>
                          <m:t>𝑡h</m:t>
                        </m:r>
                        <m:r>
                          <a:rPr lang="es-ES" sz="11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100">
                            <a:latin typeface="Cambria Math"/>
                          </a:rPr>
                          <m:t>Iteration</m:t>
                        </m:r>
                      </m:oMath>
                    </m:oMathPara>
                  </a14:m>
                  <a:endParaRPr lang="es-ES" sz="1100" dirty="0"/>
                </a:p>
              </p:txBody>
            </p:sp>
          </mc:Choice>
          <mc:Fallback>
            <p:sp>
              <p:nvSpPr>
                <p:cNvPr id="142" name="14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38" y="460656"/>
                  <a:ext cx="2134935" cy="61317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72" b="-162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142 Conector recto de flecha"/>
          <p:cNvCxnSpPr/>
          <p:nvPr/>
        </p:nvCxnSpPr>
        <p:spPr>
          <a:xfrm flipH="1">
            <a:off x="4993173" y="969850"/>
            <a:ext cx="7926" cy="23712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143 Grupo"/>
          <p:cNvGrpSpPr/>
          <p:nvPr/>
        </p:nvGrpSpPr>
        <p:grpSpPr>
          <a:xfrm>
            <a:off x="4021672" y="4728875"/>
            <a:ext cx="1325271" cy="430647"/>
            <a:chOff x="4258058" y="2369510"/>
            <a:chExt cx="1705225" cy="927442"/>
          </a:xfrm>
        </p:grpSpPr>
        <p:sp>
          <p:nvSpPr>
            <p:cNvPr id="145" name="144 Elipse"/>
            <p:cNvSpPr/>
            <p:nvPr/>
          </p:nvSpPr>
          <p:spPr>
            <a:xfrm>
              <a:off x="4258058" y="2792896"/>
              <a:ext cx="1372979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145 CuadroTexto"/>
                <p:cNvSpPr txBox="1"/>
                <p:nvPr/>
              </p:nvSpPr>
              <p:spPr>
                <a:xfrm>
                  <a:off x="4777215" y="2369510"/>
                  <a:ext cx="1186068" cy="563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r</m:t>
                            </m:r>
                            <m:r>
                              <a:rPr lang="es-ES" sz="11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100" dirty="0"/>
                </a:p>
              </p:txBody>
            </p:sp>
          </mc:Choice>
          <mc:Fallback xmlns="">
            <p:sp>
              <p:nvSpPr>
                <p:cNvPr id="146" name="14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215" y="2369510"/>
                  <a:ext cx="138871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3514" r="-5263" b="-10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148 Elipse"/>
          <p:cNvSpPr/>
          <p:nvPr/>
        </p:nvSpPr>
        <p:spPr>
          <a:xfrm>
            <a:off x="6956582" y="5106155"/>
            <a:ext cx="2081744" cy="383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149 Rectángulo"/>
              <p:cNvSpPr/>
              <p:nvPr/>
            </p:nvSpPr>
            <p:spPr>
              <a:xfrm>
                <a:off x="7024774" y="5157379"/>
                <a:ext cx="1612872" cy="24038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100">
                          <a:latin typeface="Cambria Math"/>
                        </a:rPr>
                        <m:t>Init</m:t>
                      </m:r>
                      <m:r>
                        <a:rPr lang="es-ES" sz="1100">
                          <a:latin typeface="Cambria Math"/>
                        </a:rPr>
                        <m:t> </m:t>
                      </m:r>
                      <m:r>
                        <a:rPr lang="es-ES" sz="1100" i="1">
                          <a:latin typeface="Cambria Math"/>
                        </a:rPr>
                        <m:t> (</m:t>
                      </m:r>
                      <m:r>
                        <a:rPr lang="es-ES" sz="1100" i="1">
                          <a:latin typeface="Cambria Math"/>
                        </a:rPr>
                        <m:t>𝑖</m:t>
                      </m:r>
                      <m:r>
                        <a:rPr lang="es-ES" sz="1100" i="1">
                          <a:latin typeface="Cambria Math"/>
                        </a:rPr>
                        <m:t>+1)_</m:t>
                      </m:r>
                      <m:r>
                        <a:rPr lang="es-ES" sz="1100" i="1">
                          <a:latin typeface="Cambria Math"/>
                        </a:rPr>
                        <m:t>𝑡h</m:t>
                      </m:r>
                      <m:r>
                        <a:rPr lang="es-ES" sz="1100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1100">
                          <a:latin typeface="Cambria Math"/>
                        </a:rPr>
                        <m:t>Iteration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150" name="14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774" y="5157379"/>
                <a:ext cx="1612872" cy="240383"/>
              </a:xfrm>
              <a:prstGeom prst="rect">
                <a:avLst/>
              </a:prstGeom>
              <a:blipFill rotWithShape="1">
                <a:blip r:embed="rId16"/>
                <a:stretch>
                  <a:fillRect t="-5128" r="-1509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150 Conector recto de flecha"/>
          <p:cNvCxnSpPr>
            <a:stCxn id="138" idx="3"/>
          </p:cNvCxnSpPr>
          <p:nvPr/>
        </p:nvCxnSpPr>
        <p:spPr>
          <a:xfrm>
            <a:off x="5406537" y="5255250"/>
            <a:ext cx="514841" cy="31394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151 Elipse"/>
          <p:cNvSpPr/>
          <p:nvPr/>
        </p:nvSpPr>
        <p:spPr>
          <a:xfrm>
            <a:off x="2937487" y="4962197"/>
            <a:ext cx="1196884" cy="429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152 Rectángulo"/>
              <p:cNvSpPr/>
              <p:nvPr/>
            </p:nvSpPr>
            <p:spPr>
              <a:xfrm>
                <a:off x="3124839" y="4992437"/>
                <a:ext cx="825093" cy="40966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/>
                        </a:rPr>
                        <m:t>𝑆𝑡𝑜𝑝</m:t>
                      </m:r>
                    </m:oMath>
                  </m:oMathPara>
                </a14:m>
                <a:endParaRPr lang="es-ES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1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sz="1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sz="1100" i="1">
                        <a:latin typeface="Cambria Math"/>
                      </a:rPr>
                      <m:t>=</m:t>
                    </m:r>
                  </m:oMath>
                </a14:m>
                <a:r>
                  <a:rPr lang="es-ES" sz="1100" dirty="0"/>
                  <a:t> output</a:t>
                </a:r>
                <a:endParaRPr lang="es-ES" sz="1100" dirty="0"/>
              </a:p>
            </p:txBody>
          </p:sp>
        </mc:Choice>
        <mc:Fallback>
          <p:sp>
            <p:nvSpPr>
              <p:cNvPr id="153" name="1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39" y="4992437"/>
                <a:ext cx="825093" cy="409660"/>
              </a:xfrm>
              <a:prstGeom prst="rect">
                <a:avLst/>
              </a:prstGeom>
              <a:blipFill rotWithShape="1">
                <a:blip r:embed="rId17"/>
                <a:stretch>
                  <a:fillRect t="-2985" r="-5926" b="-11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153 Conector recto de flecha"/>
          <p:cNvCxnSpPr/>
          <p:nvPr/>
        </p:nvCxnSpPr>
        <p:spPr>
          <a:xfrm flipH="1">
            <a:off x="3947019" y="5274395"/>
            <a:ext cx="483089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CuadroTexto"/>
          <p:cNvSpPr txBox="1"/>
          <p:nvPr/>
        </p:nvSpPr>
        <p:spPr>
          <a:xfrm>
            <a:off x="4021671" y="5063771"/>
            <a:ext cx="331368" cy="24038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sz="1100" dirty="0"/>
              <a:t>yes</a:t>
            </a:r>
            <a:endParaRPr lang="es-ES" sz="1100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5527858" y="5016953"/>
            <a:ext cx="289690" cy="240383"/>
          </a:xfrm>
          <a:prstGeom prst="rect">
            <a:avLst/>
          </a:prstGeom>
          <a:noFill/>
          <a:ln>
            <a:noFill/>
          </a:ln>
        </p:spPr>
        <p:txBody>
          <a:bodyPr wrap="none" lIns="70419" tIns="35209" rIns="70419" bIns="35209" rtlCol="0">
            <a:spAutoFit/>
          </a:bodyPr>
          <a:lstStyle/>
          <a:p>
            <a:r>
              <a:rPr lang="es-ES" sz="1100" dirty="0"/>
              <a:t>no</a:t>
            </a:r>
            <a:endParaRPr lang="es-ES" sz="1100" dirty="0"/>
          </a:p>
        </p:txBody>
      </p:sp>
      <p:grpSp>
        <p:nvGrpSpPr>
          <p:cNvPr id="158" name="157 Grupo"/>
          <p:cNvGrpSpPr/>
          <p:nvPr/>
        </p:nvGrpSpPr>
        <p:grpSpPr>
          <a:xfrm>
            <a:off x="6016305" y="5120606"/>
            <a:ext cx="658273" cy="332075"/>
            <a:chOff x="4505330" y="6265624"/>
            <a:chExt cx="847001" cy="436694"/>
          </a:xfrm>
        </p:grpSpPr>
        <p:sp>
          <p:nvSpPr>
            <p:cNvPr id="159" name="158 Elipse"/>
            <p:cNvSpPr/>
            <p:nvPr/>
          </p:nvSpPr>
          <p:spPr>
            <a:xfrm>
              <a:off x="4540217" y="6265624"/>
              <a:ext cx="812114" cy="436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159 CuadroTexto"/>
                <p:cNvSpPr txBox="1"/>
                <p:nvPr/>
              </p:nvSpPr>
              <p:spPr>
                <a:xfrm>
                  <a:off x="4505330" y="6274662"/>
                  <a:ext cx="781886" cy="3440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ES" sz="11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ES" sz="1100">
                                <a:latin typeface="Cambria Math"/>
                              </a:rPr>
                              <m:t>=</m:t>
                            </m:r>
                            <m:r>
                              <a:rPr lang="es-ES" sz="11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s-ES" sz="11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100" dirty="0"/>
                </a:p>
              </p:txBody>
            </p:sp>
          </mc:Choice>
          <mc:Fallback>
            <p:sp>
              <p:nvSpPr>
                <p:cNvPr id="160" name="15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330" y="6274662"/>
                  <a:ext cx="781886" cy="34402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" b="-162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1" name="160 Conector recto de flecha"/>
          <p:cNvCxnSpPr>
            <a:endCxn id="149" idx="2"/>
          </p:cNvCxnSpPr>
          <p:nvPr/>
        </p:nvCxnSpPr>
        <p:spPr>
          <a:xfrm>
            <a:off x="6748885" y="5297803"/>
            <a:ext cx="207697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6580961" y="1462428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sp>
        <p:nvSpPr>
          <p:cNvPr id="64" name="63 CuadroTexto"/>
          <p:cNvSpPr txBox="1"/>
          <p:nvPr/>
        </p:nvSpPr>
        <p:spPr>
          <a:xfrm>
            <a:off x="6809832" y="1567262"/>
            <a:ext cx="474035" cy="24038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sz="1100" b="1" dirty="0" err="1">
                <a:solidFill>
                  <a:srgbClr val="002060"/>
                </a:solidFill>
              </a:rPr>
              <a:t>saxpy</a:t>
            </a:r>
            <a:endParaRPr lang="es-ES" sz="1100" b="1" dirty="0">
              <a:solidFill>
                <a:srgbClr val="002060"/>
              </a:solidFill>
            </a:endParaRPr>
          </a:p>
        </p:txBody>
      </p:sp>
      <p:sp>
        <p:nvSpPr>
          <p:cNvPr id="172" name="171 Elipse"/>
          <p:cNvSpPr/>
          <p:nvPr/>
        </p:nvSpPr>
        <p:spPr>
          <a:xfrm>
            <a:off x="6561784" y="2333750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sp>
        <p:nvSpPr>
          <p:cNvPr id="173" name="172 CuadroTexto"/>
          <p:cNvSpPr txBox="1"/>
          <p:nvPr/>
        </p:nvSpPr>
        <p:spPr>
          <a:xfrm>
            <a:off x="6799791" y="2424158"/>
            <a:ext cx="547774" cy="24038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>
            <a:defPPr>
              <a:defRPr lang="es-ES"/>
            </a:defPPr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s-ES" sz="1100" dirty="0" err="1"/>
              <a:t>SpMVs</a:t>
            </a:r>
            <a:endParaRPr lang="es-ES" sz="1100" dirty="0"/>
          </a:p>
        </p:txBody>
      </p:sp>
      <p:sp>
        <p:nvSpPr>
          <p:cNvPr id="174" name="173 Elipse"/>
          <p:cNvSpPr/>
          <p:nvPr/>
        </p:nvSpPr>
        <p:spPr>
          <a:xfrm>
            <a:off x="6533260" y="3441416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sp>
        <p:nvSpPr>
          <p:cNvPr id="175" name="174 CuadroTexto"/>
          <p:cNvSpPr txBox="1"/>
          <p:nvPr/>
        </p:nvSpPr>
        <p:spPr>
          <a:xfrm>
            <a:off x="6753868" y="3550380"/>
            <a:ext cx="474035" cy="24038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 sz="1100" dirty="0" err="1"/>
              <a:t>saxpy</a:t>
            </a:r>
            <a:endParaRPr lang="es-ES" sz="1100" dirty="0"/>
          </a:p>
        </p:txBody>
      </p:sp>
      <p:sp>
        <p:nvSpPr>
          <p:cNvPr id="176" name="175 Elipse"/>
          <p:cNvSpPr/>
          <p:nvPr/>
        </p:nvSpPr>
        <p:spPr>
          <a:xfrm>
            <a:off x="6533260" y="4348995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 sz="1100"/>
          </a:p>
        </p:txBody>
      </p:sp>
      <p:sp>
        <p:nvSpPr>
          <p:cNvPr id="177" name="176 CuadroTexto"/>
          <p:cNvSpPr txBox="1"/>
          <p:nvPr/>
        </p:nvSpPr>
        <p:spPr>
          <a:xfrm>
            <a:off x="6854830" y="4414626"/>
            <a:ext cx="342589" cy="24038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 sz="1100" dirty="0" err="1"/>
              <a:t>dot</a:t>
            </a:r>
            <a:endParaRPr lang="es-E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99 CuadroTexto"/>
              <p:cNvSpPr txBox="1"/>
              <p:nvPr/>
            </p:nvSpPr>
            <p:spPr>
              <a:xfrm>
                <a:off x="0" y="916648"/>
                <a:ext cx="1910325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u="sng" smtClean="0">
                          <a:latin typeface="Cambria Math"/>
                        </a:rPr>
                        <m:t>𝑩𝑪𝑮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𝒘𝒊𝒕𝒉𝒐𝒖𝒕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𝒇𝒖𝒔𝒊𝒐𝒏</m:t>
                      </m:r>
                    </m:oMath>
                  </m:oMathPara>
                </a14:m>
                <a:endParaRPr lang="es-ES" b="1" u="sng" dirty="0"/>
              </a:p>
            </p:txBody>
          </p:sp>
        </mc:Choice>
        <mc:Fallback xmlns="">
          <p:sp>
            <p:nvSpPr>
              <p:cNvPr id="83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5433"/>
                <a:ext cx="245451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481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54764"/>
                  </p:ext>
                </p:extLst>
              </p:nvPr>
            </p:nvGraphicFramePr>
            <p:xfrm>
              <a:off x="140152" y="1402992"/>
              <a:ext cx="2596244" cy="520191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0829"/>
                    <a:gridCol w="865415"/>
                  </a:tblGrid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 err="1" smtClean="0"/>
                            <a:t>while</a:t>
                          </a:r>
                          <a:r>
                            <a:rPr lang="es-ES" sz="1400" i="1" baseline="0" dirty="0" smtClean="0"/>
                            <a:t> </a:t>
                          </a:r>
                          <a:r>
                            <a:rPr lang="es-ES" sz="1400" i="1" dirty="0" smtClean="0"/>
                            <a:t>stop </a:t>
                          </a:r>
                          <a:r>
                            <a:rPr lang="es-ES" sz="1400" i="1" dirty="0" err="1" smtClean="0"/>
                            <a:t>criteria</a:t>
                          </a:r>
                          <a:r>
                            <a:rPr lang="es-ES" sz="1400" i="1" dirty="0" smtClean="0"/>
                            <a:t>=no</a:t>
                          </a:r>
                          <a:endParaRPr lang="en-U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dirty="0" smtClean="0"/>
                            <a:t>      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r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sz="14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/>
                            <a:t>;</a:t>
                          </a:r>
                          <a:endParaRPr lang="en-U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37380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400" dirty="0"/>
                            <a:t>      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  <m:sup/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 smtClean="0"/>
                            <a:t>;</a:t>
                          </a:r>
                          <a:endParaRPr lang="en-U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400" dirty="0"/>
                            <a:t> </a:t>
                          </a:r>
                          <a:r>
                            <a:rPr lang="es-ES" sz="1400" dirty="0" smtClean="0"/>
                            <a:t> </a:t>
                          </a:r>
                          <a:r>
                            <a:rPr lang="es-ES" sz="1400" dirty="0"/>
                            <a:t>    </a:t>
                          </a:r>
                          <a:endParaRPr lang="es-ES" sz="1400" dirty="0" smtClean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9547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𝑎𝑢𝑥</m:t>
                                  </m:r>
                                </m:den>
                              </m:f>
                            </m:oMath>
                          </a14:m>
                          <a:r>
                            <a:rPr lang="es-ES" sz="1400" dirty="0"/>
                            <a:t> </a:t>
                          </a:r>
                          <a:r>
                            <a:rPr lang="en-US" sz="1400" dirty="0" smtClean="0"/>
                            <a:t>;</a:t>
                          </a: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400" i="0" dirty="0" smtClean="0"/>
                            <a:t>i++;</a:t>
                          </a:r>
                          <a:endParaRPr lang="es-ES" sz="1400" i="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1587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/>
                            <a:t>end </a:t>
                          </a:r>
                          <a:r>
                            <a:rPr lang="es-ES" sz="1400" i="1" dirty="0" smtClean="0"/>
                            <a:t>while</a:t>
                          </a:r>
                          <a:endParaRPr lang="es-E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54764"/>
                  </p:ext>
                </p:extLst>
              </p:nvPr>
            </p:nvGraphicFramePr>
            <p:xfrm>
              <a:off x="180333" y="1844999"/>
              <a:ext cx="3340583" cy="68407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27055"/>
                    <a:gridCol w="1113528"/>
                  </a:tblGrid>
                  <a:tr h="326717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800" i="1" dirty="0" err="1" smtClean="0"/>
                            <a:t>while</a:t>
                          </a:r>
                          <a:r>
                            <a:rPr lang="es-ES" sz="1800" i="1" baseline="0" dirty="0" smtClean="0"/>
                            <a:t> </a:t>
                          </a:r>
                          <a:r>
                            <a:rPr lang="es-ES" sz="1800" i="1" dirty="0" smtClean="0"/>
                            <a:t>stop </a:t>
                          </a:r>
                          <a:r>
                            <a:rPr lang="es-ES" sz="1800" i="1" dirty="0" err="1" smtClean="0"/>
                            <a:t>criteria</a:t>
                          </a:r>
                          <a:r>
                            <a:rPr lang="es-ES" sz="1800" i="1" dirty="0" smtClean="0"/>
                            <a:t>=no</a:t>
                          </a:r>
                          <a:endParaRPr lang="en-US" sz="1800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525" marR="9525" marT="9525" marB="0" anchor="b">
                        <a:blipFill rotWithShape="1">
                          <a:blip r:embed="rId20"/>
                          <a:stretch>
                            <a:fillRect l="-182" t="-109434" b="-19584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443670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525" marR="9525" marT="9525" marB="0" anchor="b">
                        <a:blipFill rotWithShape="1">
                          <a:blip r:embed="rId20"/>
                          <a:stretch>
                            <a:fillRect l="-182" t="-152055" b="-1321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800" dirty="0"/>
                            <a:t> </a:t>
                          </a:r>
                          <a:r>
                            <a:rPr lang="es-ES" sz="1800" dirty="0" smtClean="0"/>
                            <a:t> </a:t>
                          </a:r>
                          <a:r>
                            <a:rPr lang="es-ES" sz="1800" dirty="0"/>
                            <a:t>    </a:t>
                          </a:r>
                          <a:endParaRPr lang="es-ES" sz="1800" dirty="0" smtClean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88557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28625" marR="9525" marT="9525" marB="0" anchor="ctr">
                        <a:blipFill rotWithShape="1">
                          <a:blip r:embed="rId20"/>
                          <a:stretch>
                            <a:fillRect l="-182" t="-621875" b="-10734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800" i="0" dirty="0" smtClean="0"/>
                            <a:t>i++;</a:t>
                          </a:r>
                          <a:endParaRPr lang="es-ES" sz="1800" i="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087928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800" i="1" dirty="0"/>
                            <a:t>end </a:t>
                          </a:r>
                          <a:r>
                            <a:rPr lang="es-ES" sz="1800" i="1" dirty="0" smtClean="0"/>
                            <a:t>while</a:t>
                          </a:r>
                          <a:endParaRPr lang="es-ES" sz="1800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sz="180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99 CuadroTexto"/>
              <p:cNvSpPr txBox="1"/>
              <p:nvPr/>
            </p:nvSpPr>
            <p:spPr>
              <a:xfrm>
                <a:off x="409378" y="2221767"/>
                <a:ext cx="1582736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p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0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" y="2921726"/>
                <a:ext cx="202985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480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100 CuadroTexto"/>
              <p:cNvSpPr txBox="1"/>
              <p:nvPr/>
            </p:nvSpPr>
            <p:spPr>
              <a:xfrm>
                <a:off x="396621" y="2458902"/>
                <a:ext cx="1722198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1" name="10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3" y="3233569"/>
                <a:ext cx="226228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61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103 CuadroTexto"/>
              <p:cNvSpPr txBox="1"/>
              <p:nvPr/>
            </p:nvSpPr>
            <p:spPr>
              <a:xfrm>
                <a:off x="402091" y="2717160"/>
                <a:ext cx="743147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Ap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2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" y="3573190"/>
                <a:ext cx="95910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0191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107 CuadroTexto"/>
              <p:cNvSpPr txBox="1"/>
              <p:nvPr/>
            </p:nvSpPr>
            <p:spPr>
              <a:xfrm>
                <a:off x="387793" y="2972301"/>
                <a:ext cx="1100233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𝑎𝑢𝑥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3" name="10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1" y="3908713"/>
                <a:ext cx="1409552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692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104 CuadroTexto"/>
              <p:cNvSpPr txBox="1"/>
              <p:nvPr/>
            </p:nvSpPr>
            <p:spPr>
              <a:xfrm>
                <a:off x="397010" y="4273819"/>
                <a:ext cx="96436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p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4" name="10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9" y="5620267"/>
                <a:ext cx="1242583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5392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120 CuadroTexto"/>
              <p:cNvSpPr txBox="1"/>
              <p:nvPr/>
            </p:nvSpPr>
            <p:spPr>
              <a:xfrm>
                <a:off x="419967" y="3494337"/>
                <a:ext cx="142968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p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14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4595212"/>
                <a:ext cx="183229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5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23 CuadroTexto"/>
              <p:cNvSpPr txBox="1"/>
              <p:nvPr/>
            </p:nvSpPr>
            <p:spPr>
              <a:xfrm>
                <a:off x="419967" y="3745125"/>
                <a:ext cx="138736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15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4925011"/>
                <a:ext cx="1839350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333" r="-2326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115 CuadroTexto"/>
              <p:cNvSpPr txBox="1"/>
              <p:nvPr/>
            </p:nvSpPr>
            <p:spPr>
              <a:xfrm>
                <a:off x="419967" y="4000437"/>
                <a:ext cx="1530029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w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19" name="1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5260758"/>
                <a:ext cx="196117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498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111 Rectángulo"/>
              <p:cNvSpPr/>
              <p:nvPr/>
            </p:nvSpPr>
            <p:spPr>
              <a:xfrm>
                <a:off x="419967" y="4500147"/>
                <a:ext cx="939226" cy="2927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nor/>
                      </m:rPr>
                      <a:rPr lang="es-E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20" name="1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5917900"/>
                <a:ext cx="1211678" cy="377283"/>
              </a:xfrm>
              <a:prstGeom prst="rect">
                <a:avLst/>
              </a:prstGeom>
              <a:blipFill rotWithShape="1">
                <a:blip r:embed="rId29"/>
                <a:stretch>
                  <a:fillRect t="-6452" r="-8081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4673183" y="307852"/>
            <a:ext cx="466173" cy="257437"/>
          </a:xfrm>
          <a:prstGeom prst="rect">
            <a:avLst/>
          </a:prstGeom>
        </p:spPr>
        <p:txBody>
          <a:bodyPr wrap="none" lIns="70419" tIns="35209" rIns="70419" bIns="35209">
            <a:spAutoFit/>
          </a:bodyPr>
          <a:lstStyle/>
          <a:p>
            <a:r>
              <a:rPr lang="es-ES" sz="1200" dirty="0"/>
              <a:t>𝑩𝑪𝑮</a:t>
            </a:r>
            <a:endParaRPr lang="es-ES" sz="1200" dirty="0"/>
          </a:p>
        </p:txBody>
      </p:sp>
      <p:cxnSp>
        <p:nvCxnSpPr>
          <p:cNvPr id="136" name="138 Conector recto de flecha"/>
          <p:cNvCxnSpPr/>
          <p:nvPr/>
        </p:nvCxnSpPr>
        <p:spPr>
          <a:xfrm>
            <a:off x="4961252" y="4907439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38 Conector recto de flecha"/>
          <p:cNvCxnSpPr/>
          <p:nvPr/>
        </p:nvCxnSpPr>
        <p:spPr>
          <a:xfrm>
            <a:off x="4963828" y="4540620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38 Conector recto de flecha"/>
          <p:cNvCxnSpPr/>
          <p:nvPr/>
        </p:nvCxnSpPr>
        <p:spPr>
          <a:xfrm>
            <a:off x="4944306" y="4090152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38 Conector recto de flecha"/>
          <p:cNvCxnSpPr/>
          <p:nvPr/>
        </p:nvCxnSpPr>
        <p:spPr>
          <a:xfrm>
            <a:off x="4953617" y="3690800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38 Conector recto de flecha"/>
          <p:cNvCxnSpPr/>
          <p:nvPr/>
        </p:nvCxnSpPr>
        <p:spPr>
          <a:xfrm>
            <a:off x="4944306" y="3231509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38 Conector recto de flecha"/>
          <p:cNvCxnSpPr/>
          <p:nvPr/>
        </p:nvCxnSpPr>
        <p:spPr>
          <a:xfrm>
            <a:off x="4943342" y="2776501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38 Conector recto de flecha"/>
          <p:cNvCxnSpPr/>
          <p:nvPr/>
        </p:nvCxnSpPr>
        <p:spPr>
          <a:xfrm>
            <a:off x="4963828" y="2355947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38 Conector recto de flecha"/>
          <p:cNvCxnSpPr/>
          <p:nvPr/>
        </p:nvCxnSpPr>
        <p:spPr>
          <a:xfrm>
            <a:off x="4943342" y="1963359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38 Conector recto de flecha"/>
          <p:cNvCxnSpPr/>
          <p:nvPr/>
        </p:nvCxnSpPr>
        <p:spPr>
          <a:xfrm>
            <a:off x="4953617" y="1459475"/>
            <a:ext cx="0" cy="2584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0" idx="3"/>
            <a:endCxn id="62" idx="2"/>
          </p:cNvCxnSpPr>
          <p:nvPr/>
        </p:nvCxnSpPr>
        <p:spPr>
          <a:xfrm>
            <a:off x="5554223" y="1275323"/>
            <a:ext cx="1026738" cy="441001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1" idx="3"/>
            <a:endCxn id="62" idx="2"/>
          </p:cNvCxnSpPr>
          <p:nvPr/>
        </p:nvCxnSpPr>
        <p:spPr>
          <a:xfrm flipV="1">
            <a:off x="5771499" y="1716324"/>
            <a:ext cx="809462" cy="85117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4" idx="3"/>
            <a:endCxn id="172" idx="2"/>
          </p:cNvCxnSpPr>
          <p:nvPr/>
        </p:nvCxnSpPr>
        <p:spPr>
          <a:xfrm>
            <a:off x="5185128" y="2283055"/>
            <a:ext cx="1376656" cy="304591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72" idx="2"/>
          </p:cNvCxnSpPr>
          <p:nvPr/>
        </p:nvCxnSpPr>
        <p:spPr>
          <a:xfrm flipV="1">
            <a:off x="5276622" y="2587646"/>
            <a:ext cx="1285162" cy="102179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4" idx="3"/>
            <a:endCxn id="174" idx="2"/>
          </p:cNvCxnSpPr>
          <p:nvPr/>
        </p:nvCxnSpPr>
        <p:spPr>
          <a:xfrm>
            <a:off x="5534084" y="3084837"/>
            <a:ext cx="999176" cy="61047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1" idx="3"/>
            <a:endCxn id="174" idx="2"/>
          </p:cNvCxnSpPr>
          <p:nvPr/>
        </p:nvCxnSpPr>
        <p:spPr>
          <a:xfrm>
            <a:off x="5609700" y="3542029"/>
            <a:ext cx="923560" cy="153283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6" idx="3"/>
            <a:endCxn id="174" idx="2"/>
          </p:cNvCxnSpPr>
          <p:nvPr/>
        </p:nvCxnSpPr>
        <p:spPr>
          <a:xfrm flipV="1">
            <a:off x="5737373" y="3695312"/>
            <a:ext cx="795887" cy="2654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2" idx="3"/>
            <a:endCxn id="176" idx="2"/>
          </p:cNvCxnSpPr>
          <p:nvPr/>
        </p:nvCxnSpPr>
        <p:spPr>
          <a:xfrm>
            <a:off x="5234493" y="4390051"/>
            <a:ext cx="1298767" cy="21284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6" idx="3"/>
            <a:endCxn id="176" idx="2"/>
          </p:cNvCxnSpPr>
          <p:nvPr/>
        </p:nvCxnSpPr>
        <p:spPr>
          <a:xfrm flipV="1">
            <a:off x="5346943" y="4602891"/>
            <a:ext cx="1186317" cy="256789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94 Elipse"/>
          <p:cNvSpPr/>
          <p:nvPr/>
        </p:nvSpPr>
        <p:spPr>
          <a:xfrm>
            <a:off x="3333751" y="1301613"/>
            <a:ext cx="1557131" cy="383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grpSp>
        <p:nvGrpSpPr>
          <p:cNvPr id="98" name="96 Grupo"/>
          <p:cNvGrpSpPr/>
          <p:nvPr/>
        </p:nvGrpSpPr>
        <p:grpSpPr>
          <a:xfrm>
            <a:off x="4396148" y="565240"/>
            <a:ext cx="1789080" cy="629670"/>
            <a:chOff x="5041247" y="2084998"/>
            <a:chExt cx="2302006" cy="828045"/>
          </a:xfrm>
        </p:grpSpPr>
        <p:sp>
          <p:nvSpPr>
            <p:cNvPr id="99" name="97 Elipse"/>
            <p:cNvSpPr/>
            <p:nvPr/>
          </p:nvSpPr>
          <p:spPr>
            <a:xfrm>
              <a:off x="5067119" y="2241170"/>
              <a:ext cx="1330952" cy="671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98 CuadroTexto"/>
                <p:cNvSpPr txBox="1"/>
                <p:nvPr/>
              </p:nvSpPr>
              <p:spPr>
                <a:xfrm>
                  <a:off x="5041247" y="2084998"/>
                  <a:ext cx="2302006" cy="7930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s-E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sub/>
                              <m:sup/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s-E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00" name="9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247" y="2084998"/>
                  <a:ext cx="2315827" cy="74911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99 CuadroTexto"/>
              <p:cNvSpPr txBox="1"/>
              <p:nvPr/>
            </p:nvSpPr>
            <p:spPr>
              <a:xfrm>
                <a:off x="3963467" y="1217837"/>
                <a:ext cx="270426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/>
                        <m:t>+ (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1"/>
                        <m:t>−</m:t>
                      </m:r>
                      <m:r>
                        <m:rPr>
                          <m:nor/>
                        </m:rPr>
                        <a:rPr lang="es-ES" b="1" i="1"/>
                        <m:t> 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/>
                        <m:t>)</m:t>
                      </m:r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1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786" y="1601509"/>
                <a:ext cx="34887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48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101 Elipse"/>
          <p:cNvSpPr/>
          <p:nvPr/>
        </p:nvSpPr>
        <p:spPr>
          <a:xfrm>
            <a:off x="5761765" y="1269430"/>
            <a:ext cx="1613094" cy="447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04" name="102 Elipse"/>
          <p:cNvSpPr/>
          <p:nvPr/>
        </p:nvSpPr>
        <p:spPr>
          <a:xfrm>
            <a:off x="3743354" y="2015585"/>
            <a:ext cx="737928" cy="3832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103 CuadroTexto"/>
              <p:cNvSpPr txBox="1"/>
              <p:nvPr/>
            </p:nvSpPr>
            <p:spPr>
              <a:xfrm>
                <a:off x="5044634" y="1644483"/>
                <a:ext cx="73513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Ap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5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923" y="2162570"/>
                <a:ext cx="949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69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30 Conector recto de flecha"/>
          <p:cNvCxnSpPr/>
          <p:nvPr/>
        </p:nvCxnSpPr>
        <p:spPr>
          <a:xfrm>
            <a:off x="5343478" y="660028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6 Elipse"/>
          <p:cNvSpPr/>
          <p:nvPr/>
        </p:nvSpPr>
        <p:spPr>
          <a:xfrm>
            <a:off x="3874653" y="5555285"/>
            <a:ext cx="1369973" cy="383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137 Rectángulo"/>
              <p:cNvSpPr/>
              <p:nvPr/>
            </p:nvSpPr>
            <p:spPr>
              <a:xfrm>
                <a:off x="3925945" y="5606510"/>
                <a:ext cx="1314137" cy="28654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𝑆𝑡𝑜𝑝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𝐶𝑟𝑖𝑡𝑒𝑟𝑖𝑎</m:t>
                      </m:r>
                      <m:r>
                        <a:rPr lang="es-ES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4" name="13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06" y="7372819"/>
                <a:ext cx="16967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31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139 Grupo"/>
          <p:cNvGrpSpPr/>
          <p:nvPr/>
        </p:nvGrpSpPr>
        <p:grpSpPr>
          <a:xfrm>
            <a:off x="4422807" y="208936"/>
            <a:ext cx="1716219" cy="383299"/>
            <a:chOff x="3490098" y="481492"/>
            <a:chExt cx="2208256" cy="504056"/>
          </a:xfrm>
        </p:grpSpPr>
        <p:sp>
          <p:nvSpPr>
            <p:cNvPr id="137" name="140 Elipse"/>
            <p:cNvSpPr/>
            <p:nvPr/>
          </p:nvSpPr>
          <p:spPr>
            <a:xfrm>
              <a:off x="3490098" y="481492"/>
              <a:ext cx="22082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141 Rectángulo"/>
                <p:cNvSpPr/>
                <p:nvPr/>
              </p:nvSpPr>
              <p:spPr>
                <a:xfrm>
                  <a:off x="3577838" y="548854"/>
                  <a:ext cx="2047483" cy="40474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/>
                          </a:rPr>
                          <m:t>Init</m:t>
                        </m:r>
                        <m:r>
                          <a:rPr lang="es-ES" b="0" i="0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_</m:t>
                        </m:r>
                        <m:r>
                          <a:rPr lang="es-ES" b="0" i="1" smtClean="0">
                            <a:latin typeface="Cambria Math"/>
                          </a:rPr>
                          <m:t>𝑡h</m:t>
                        </m:r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Iteration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86" name="8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39" y="548854"/>
                  <a:ext cx="19945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148 Elipse"/>
          <p:cNvSpPr/>
          <p:nvPr/>
        </p:nvSpPr>
        <p:spPr>
          <a:xfrm>
            <a:off x="6333985" y="5577606"/>
            <a:ext cx="2081744" cy="383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149 Rectángulo"/>
              <p:cNvSpPr/>
              <p:nvPr/>
            </p:nvSpPr>
            <p:spPr>
              <a:xfrm>
                <a:off x="6402180" y="5628832"/>
                <a:ext cx="2010097" cy="28654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/>
                        </a:rPr>
                        <m:t>Init</m:t>
                      </m:r>
                      <m:r>
                        <a:rPr lang="es-ES" b="0" i="0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 (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b="0" i="1" smtClean="0">
                          <a:latin typeface="Cambria Math"/>
                        </a:rPr>
                        <m:t>+1)_</m:t>
                      </m:r>
                      <m:r>
                        <a:rPr lang="es-ES" b="0" i="1" smtClean="0">
                          <a:latin typeface="Cambria Math"/>
                        </a:rPr>
                        <m:t>𝑡h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/>
                        </a:rPr>
                        <m:t>Iteration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6" name="14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73" y="7402173"/>
                <a:ext cx="259083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588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150 Conector recto de flecha"/>
          <p:cNvCxnSpPr>
            <a:stCxn id="134" idx="3"/>
          </p:cNvCxnSpPr>
          <p:nvPr/>
        </p:nvCxnSpPr>
        <p:spPr>
          <a:xfrm>
            <a:off x="5240082" y="5749785"/>
            <a:ext cx="269838" cy="8312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51 Elipse"/>
          <p:cNvSpPr/>
          <p:nvPr/>
        </p:nvSpPr>
        <p:spPr>
          <a:xfrm>
            <a:off x="4093098" y="6250233"/>
            <a:ext cx="958526" cy="6413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52 Rectángulo"/>
              <p:cNvSpPr/>
              <p:nvPr/>
            </p:nvSpPr>
            <p:spPr>
              <a:xfrm>
                <a:off x="4056890" y="6261678"/>
                <a:ext cx="1015466" cy="5019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𝑆𝑡𝑜𝑝</m:t>
                      </m:r>
                    </m:oMath>
                  </m:oMathPara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ES" dirty="0" smtClean="0"/>
                  <a:t> output</a:t>
                </a:r>
                <a:endParaRPr lang="es-ES" dirty="0"/>
              </a:p>
            </p:txBody>
          </p:sp>
        </mc:Choice>
        <mc:Fallback xmlns="">
          <p:sp>
            <p:nvSpPr>
              <p:cNvPr id="149" name="1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91" y="8234396"/>
                <a:ext cx="1307346" cy="646331"/>
              </a:xfrm>
              <a:prstGeom prst="rect">
                <a:avLst/>
              </a:prstGeom>
              <a:blipFill rotWithShape="1">
                <a:blip r:embed="rId16"/>
                <a:stretch>
                  <a:fillRect t="-4717" r="-8372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153 Conector recto de flecha"/>
          <p:cNvCxnSpPr>
            <a:stCxn id="133" idx="4"/>
            <a:endCxn id="148" idx="0"/>
          </p:cNvCxnSpPr>
          <p:nvPr/>
        </p:nvCxnSpPr>
        <p:spPr>
          <a:xfrm>
            <a:off x="4559642" y="5938584"/>
            <a:ext cx="12722" cy="311647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4 CuadroTexto"/>
          <p:cNvSpPr txBox="1"/>
          <p:nvPr/>
        </p:nvSpPr>
        <p:spPr>
          <a:xfrm>
            <a:off x="4559641" y="5949542"/>
            <a:ext cx="382087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yes</a:t>
            </a:r>
            <a:endParaRPr lang="es-ES" dirty="0"/>
          </a:p>
        </p:txBody>
      </p:sp>
      <p:sp>
        <p:nvSpPr>
          <p:cNvPr id="152" name="155 CuadroTexto"/>
          <p:cNvSpPr txBox="1"/>
          <p:nvPr/>
        </p:nvSpPr>
        <p:spPr>
          <a:xfrm>
            <a:off x="5177034" y="5488406"/>
            <a:ext cx="331368" cy="286549"/>
          </a:xfrm>
          <a:prstGeom prst="rect">
            <a:avLst/>
          </a:prstGeom>
          <a:noFill/>
          <a:ln>
            <a:noFill/>
          </a:ln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grpSp>
        <p:nvGrpSpPr>
          <p:cNvPr id="154" name="157 Grupo"/>
          <p:cNvGrpSpPr/>
          <p:nvPr/>
        </p:nvGrpSpPr>
        <p:grpSpPr>
          <a:xfrm>
            <a:off x="5455559" y="5592058"/>
            <a:ext cx="718978" cy="332075"/>
            <a:chOff x="4434154" y="6265624"/>
            <a:chExt cx="925110" cy="436694"/>
          </a:xfrm>
        </p:grpSpPr>
        <p:sp>
          <p:nvSpPr>
            <p:cNvPr id="155" name="158 Elipse"/>
            <p:cNvSpPr/>
            <p:nvPr/>
          </p:nvSpPr>
          <p:spPr>
            <a:xfrm>
              <a:off x="4458365" y="6265624"/>
              <a:ext cx="812114" cy="436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159 CuadroTexto"/>
                <p:cNvSpPr txBox="1"/>
                <p:nvPr/>
              </p:nvSpPr>
              <p:spPr>
                <a:xfrm>
                  <a:off x="4434154" y="6274662"/>
                  <a:ext cx="925110" cy="4047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60" name="15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154" y="6274662"/>
                  <a:ext cx="871649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160 Conector recto de flecha"/>
          <p:cNvCxnSpPr>
            <a:endCxn id="145" idx="2"/>
          </p:cNvCxnSpPr>
          <p:nvPr/>
        </p:nvCxnSpPr>
        <p:spPr>
          <a:xfrm>
            <a:off x="6126290" y="5769256"/>
            <a:ext cx="207697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6 Flecha derecha"/>
          <p:cNvSpPr/>
          <p:nvPr/>
        </p:nvSpPr>
        <p:spPr>
          <a:xfrm>
            <a:off x="8207250" y="3669205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65" name="167 Flecha derecha"/>
          <p:cNvSpPr/>
          <p:nvPr/>
        </p:nvSpPr>
        <p:spPr>
          <a:xfrm>
            <a:off x="8207250" y="4688411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68" name="169 CuadroTexto"/>
          <p:cNvSpPr txBox="1"/>
          <p:nvPr/>
        </p:nvSpPr>
        <p:spPr>
          <a:xfrm>
            <a:off x="8021492" y="3428328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69" name="170 CuadroTexto"/>
          <p:cNvSpPr txBox="1"/>
          <p:nvPr/>
        </p:nvSpPr>
        <p:spPr>
          <a:xfrm>
            <a:off x="8039368" y="4414627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174" name="173 Elipse"/>
          <p:cNvSpPr/>
          <p:nvPr/>
        </p:nvSpPr>
        <p:spPr>
          <a:xfrm>
            <a:off x="8741899" y="3552360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75" name="174 CuadroTexto"/>
          <p:cNvSpPr txBox="1"/>
          <p:nvPr/>
        </p:nvSpPr>
        <p:spPr>
          <a:xfrm>
            <a:off x="8925292" y="3648646"/>
            <a:ext cx="4836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dot</a:t>
            </a:r>
            <a:endParaRPr lang="es-ES" dirty="0"/>
          </a:p>
        </p:txBody>
      </p:sp>
      <p:sp>
        <p:nvSpPr>
          <p:cNvPr id="176" name="175 Elipse"/>
          <p:cNvSpPr/>
          <p:nvPr/>
        </p:nvSpPr>
        <p:spPr>
          <a:xfrm>
            <a:off x="8774218" y="4524140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77" name="176 CuadroTexto"/>
          <p:cNvSpPr txBox="1"/>
          <p:nvPr/>
        </p:nvSpPr>
        <p:spPr>
          <a:xfrm>
            <a:off x="8957611" y="4618669"/>
            <a:ext cx="642991" cy="50199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2saxpy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99 CuadroTexto"/>
              <p:cNvSpPr txBox="1"/>
              <p:nvPr/>
            </p:nvSpPr>
            <p:spPr>
              <a:xfrm>
                <a:off x="50477" y="305700"/>
                <a:ext cx="2844876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u="sng" smtClean="0">
                          <a:latin typeface="Cambria Math"/>
                        </a:rPr>
                        <m:t>𝑩𝑪𝑮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𝒔𝒕𝒂𝒃𝒊𝒍𝒊𝒛𝒆𝒅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𝒘𝒊𝒕𝒉𝒐𝒖𝒕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𝒇𝒖𝒔𝒊𝒐𝒏</m:t>
                      </m:r>
                    </m:oMath>
                  </m:oMathPara>
                </a14:m>
                <a:endParaRPr lang="es-ES" b="1" u="sng" dirty="0"/>
              </a:p>
            </p:txBody>
          </p:sp>
        </mc:Choice>
        <mc:Fallback xmlns="">
          <p:sp>
            <p:nvSpPr>
              <p:cNvPr id="178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" y="402010"/>
                <a:ext cx="364875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672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9" name="Table 1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49890"/>
                  </p:ext>
                </p:extLst>
              </p:nvPr>
            </p:nvGraphicFramePr>
            <p:xfrm>
              <a:off x="62261" y="914331"/>
              <a:ext cx="2596244" cy="54357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0829"/>
                    <a:gridCol w="865415"/>
                  </a:tblGrid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 err="1" smtClean="0"/>
                            <a:t>while</a:t>
                          </a:r>
                          <a:r>
                            <a:rPr lang="es-ES" sz="1400" i="1" baseline="0" dirty="0" smtClean="0"/>
                            <a:t> </a:t>
                          </a:r>
                          <a:r>
                            <a:rPr lang="es-ES" sz="1400" i="1" dirty="0" smtClean="0"/>
                            <a:t>stop </a:t>
                          </a:r>
                          <a:r>
                            <a:rPr lang="es-ES" sz="1400" i="1" dirty="0" err="1" smtClean="0"/>
                            <a:t>criteria</a:t>
                          </a:r>
                          <a:r>
                            <a:rPr lang="es-ES" sz="1400" i="1" dirty="0" smtClean="0"/>
                            <a:t>=no</a:t>
                          </a:r>
                          <a:endParaRPr lang="en-U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dirty="0" smtClean="0"/>
                            <a:t>      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r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sz="14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ES" sz="1400" b="0" i="0" smtClean="0">
                                      <a:latin typeface="Cambria Math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/>
                            <a:t>;</a:t>
                          </a:r>
                          <a:endParaRPr lang="en-U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418850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400" dirty="0" smtClean="0"/>
                            <a:t>       </a:t>
                          </a:r>
                          <a:r>
                            <a:rPr lang="es-E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  <m:sup/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14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s-ES" sz="140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s-E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s-E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/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  <m:sup/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sz="1400" dirty="0" smtClean="0"/>
                            <a:t> ;</a:t>
                          </a:r>
                          <a:endParaRPr lang="en-U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i="1" dirty="0" smtClean="0">
                            <a:latin typeface="Cambria Math"/>
                            <a:ea typeface="Cambria Math"/>
                          </a:endParaRPr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780923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endParaRPr lang="es-ES" sz="1400" i="0" dirty="0" smtClean="0"/>
                        </a:p>
                        <a:p>
                          <a:pPr algn="l" fontAlgn="ctr"/>
                          <a:r>
                            <a:rPr lang="es-ES" sz="1400" i="0" dirty="0" smtClean="0"/>
                            <a:t>i++;</a:t>
                          </a:r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/>
                            <a:t>end </a:t>
                          </a:r>
                          <a:r>
                            <a:rPr lang="es-ES" sz="1400" i="1" dirty="0" smtClean="0"/>
                            <a:t>while</a:t>
                          </a:r>
                          <a:endParaRPr lang="es-E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9" name="Table 1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49890"/>
                  </p:ext>
                </p:extLst>
              </p:nvPr>
            </p:nvGraphicFramePr>
            <p:xfrm>
              <a:off x="80109" y="1202386"/>
              <a:ext cx="3340582" cy="70548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27055"/>
                    <a:gridCol w="1113527"/>
                  </a:tblGrid>
                  <a:tr h="326717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i="1" dirty="0" err="1" smtClean="0"/>
                            <a:t>while</a:t>
                          </a:r>
                          <a:r>
                            <a:rPr lang="es-ES" i="1" baseline="0" dirty="0" smtClean="0"/>
                            <a:t> </a:t>
                          </a:r>
                          <a:r>
                            <a:rPr lang="es-ES" i="1" dirty="0" smtClean="0"/>
                            <a:t>stop </a:t>
                          </a:r>
                          <a:r>
                            <a:rPr lang="es-ES" i="1" dirty="0" err="1" smtClean="0"/>
                            <a:t>criteria</a:t>
                          </a:r>
                          <a:r>
                            <a:rPr lang="es-ES" i="1" dirty="0" smtClean="0"/>
                            <a:t>=no</a:t>
                          </a:r>
                          <a:endParaRPr lang="en-US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525" marR="9525" marT="9525" marB="0" anchor="b">
                        <a:blipFill rotWithShape="1">
                          <a:blip r:embed="rId20"/>
                          <a:stretch>
                            <a:fillRect t="-109434" r="-182" b="-20264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538734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525" marR="9525" marT="9525" marB="0" anchor="b">
                        <a:blipFill rotWithShape="1">
                          <a:blip r:embed="rId20"/>
                          <a:stretch>
                            <a:fillRect t="-124719" r="-182" b="-11067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i="1" dirty="0" smtClean="0">
                            <a:latin typeface="Cambria Math"/>
                            <a:ea typeface="Cambria Math"/>
                          </a:endParaRPr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57568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endParaRPr lang="es-ES" i="0" dirty="0" smtClean="0"/>
                        </a:p>
                        <a:p>
                          <a:pPr algn="l" fontAlgn="ctr"/>
                          <a:r>
                            <a:rPr lang="es-ES" i="0" dirty="0" smtClean="0"/>
                            <a:t>i++;</a:t>
                          </a:r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i="1" dirty="0"/>
                            <a:t>end </a:t>
                          </a:r>
                          <a:r>
                            <a:rPr lang="es-ES" i="1" dirty="0" smtClean="0"/>
                            <a:t>while</a:t>
                          </a:r>
                          <a:endParaRPr lang="es-ES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99 CuadroTexto"/>
              <p:cNvSpPr txBox="1"/>
              <p:nvPr/>
            </p:nvSpPr>
            <p:spPr>
              <a:xfrm>
                <a:off x="308041" y="1837447"/>
                <a:ext cx="275395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/>
                        <m:t>+ (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1"/>
                        <m:t>−</m:t>
                      </m:r>
                      <m:r>
                        <m:rPr>
                          <m:nor/>
                        </m:rPr>
                        <a:rPr lang="es-ES" b="1" i="1"/>
                        <m:t> 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/>
                        <m:t>)</m:t>
                      </m:r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i="1"/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0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5" y="2416326"/>
                <a:ext cx="360579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103 CuadroTexto"/>
              <p:cNvSpPr txBox="1"/>
              <p:nvPr/>
            </p:nvSpPr>
            <p:spPr>
              <a:xfrm>
                <a:off x="364007" y="2162524"/>
                <a:ext cx="743147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Ap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82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3" y="2843818"/>
                <a:ext cx="95910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0191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107 CuadroTexto"/>
              <p:cNvSpPr txBox="1"/>
              <p:nvPr/>
            </p:nvSpPr>
            <p:spPr>
              <a:xfrm>
                <a:off x="387794" y="2488222"/>
                <a:ext cx="1074585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𝑎𝑢𝑥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  <m:r>
                          <a:rPr lang="es-E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83" name="10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1" y="3272126"/>
                <a:ext cx="1387111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6608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104 CuadroTexto"/>
              <p:cNvSpPr txBox="1"/>
              <p:nvPr/>
            </p:nvSpPr>
            <p:spPr>
              <a:xfrm>
                <a:off x="348158" y="4507624"/>
                <a:ext cx="1069967" cy="46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𝑎𝑢𝑥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𝑎𝑢𝑥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4" name="10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3" y="5927735"/>
                <a:ext cx="1381339" cy="602794"/>
              </a:xfrm>
              <a:prstGeom prst="rect">
                <a:avLst/>
              </a:prstGeom>
              <a:blipFill rotWithShape="1">
                <a:blip r:embed="rId24"/>
                <a:stretch>
                  <a:fillRect r="-5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123 CuadroTexto"/>
              <p:cNvSpPr txBox="1"/>
              <p:nvPr/>
            </p:nvSpPr>
            <p:spPr>
              <a:xfrm>
                <a:off x="387793" y="4966009"/>
                <a:ext cx="161127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w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86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1" y="6530529"/>
                <a:ext cx="2073132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4118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115 CuadroTexto"/>
              <p:cNvSpPr txBox="1"/>
              <p:nvPr/>
            </p:nvSpPr>
            <p:spPr>
              <a:xfrm>
                <a:off x="370598" y="5252378"/>
                <a:ext cx="139557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w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s-E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87" name="1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46" y="6907119"/>
                <a:ext cx="1797095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508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111 Rectángulo"/>
              <p:cNvSpPr/>
              <p:nvPr/>
            </p:nvSpPr>
            <p:spPr>
              <a:xfrm>
                <a:off x="408845" y="5573675"/>
                <a:ext cx="939226" cy="2927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nor/>
                      </m:rPr>
                      <a:rPr lang="es-E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88" name="1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1" y="7329640"/>
                <a:ext cx="1211678" cy="377283"/>
              </a:xfrm>
              <a:prstGeom prst="rect">
                <a:avLst/>
              </a:prstGeom>
              <a:blipFill rotWithShape="1">
                <a:blip r:embed="rId27"/>
                <a:stretch>
                  <a:fillRect t="-6452" r="-804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120 CuadroTexto"/>
              <p:cNvSpPr txBox="1"/>
              <p:nvPr/>
            </p:nvSpPr>
            <p:spPr>
              <a:xfrm>
                <a:off x="401434" y="3181246"/>
                <a:ext cx="1390568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90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24" y="4183483"/>
                <a:ext cx="1792863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4762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120 CuadroTexto"/>
              <p:cNvSpPr txBox="1"/>
              <p:nvPr/>
            </p:nvSpPr>
            <p:spPr>
              <a:xfrm>
                <a:off x="426446" y="3537110"/>
                <a:ext cx="96667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r>
                      <a:rPr lang="es-ES" i="1" smtClean="0">
                        <a:latin typeface="Cambria Math"/>
                      </a:rPr>
                      <m:t>𝐴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91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8" y="4651464"/>
                <a:ext cx="1244508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784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123 CuadroTexto"/>
              <p:cNvSpPr txBox="1"/>
              <p:nvPr/>
            </p:nvSpPr>
            <p:spPr>
              <a:xfrm>
                <a:off x="416917" y="3880596"/>
                <a:ext cx="1116711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</a:rPr>
                      <m:t>𝑎</m:t>
                    </m:r>
                    <m:r>
                      <a:rPr lang="es-ES" b="0" i="1" smtClean="0">
                        <a:latin typeface="Cambria Math"/>
                      </a:rPr>
                      <m:t>𝑢𝑥</m:t>
                    </m:r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92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" y="5103163"/>
                <a:ext cx="1439177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635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123 CuadroTexto"/>
              <p:cNvSpPr txBox="1"/>
              <p:nvPr/>
            </p:nvSpPr>
            <p:spPr>
              <a:xfrm>
                <a:off x="408846" y="4195424"/>
                <a:ext cx="119955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</a:rPr>
                      <m:t>𝑎</m:t>
                    </m:r>
                    <m:r>
                      <a:rPr lang="es-ES" b="0" i="1" smtClean="0">
                        <a:latin typeface="Cambria Math"/>
                      </a:rPr>
                      <m:t>𝑢𝑥</m:t>
                    </m:r>
                    <m:r>
                      <a:rPr lang="es-ES" b="0" i="1" smtClean="0">
                        <a:latin typeface="Cambria Math"/>
                      </a:rPr>
                      <m:t>2=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93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1" y="5517175"/>
                <a:ext cx="1546642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197" r="-590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99 CuadroTexto"/>
              <p:cNvSpPr txBox="1"/>
              <p:nvPr/>
            </p:nvSpPr>
            <p:spPr>
              <a:xfrm>
                <a:off x="3959398" y="-20689"/>
                <a:ext cx="254992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u="sng" smtClean="0">
                          <a:latin typeface="Cambria Math"/>
                        </a:rPr>
                        <m:t>𝑩𝑪𝑮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𝒔𝒕𝒂𝒃𝒊𝒍𝒊𝒛𝒆𝒅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𝒘𝒊𝒕𝒉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𝒇𝒖𝒔𝒊𝒐𝒏</m:t>
                      </m:r>
                    </m:oMath>
                  </m:oMathPara>
                </a14:m>
                <a:endParaRPr lang="es-ES" b="1" u="sng" dirty="0"/>
              </a:p>
            </p:txBody>
          </p:sp>
        </mc:Choice>
        <mc:Fallback xmlns="">
          <p:sp>
            <p:nvSpPr>
              <p:cNvPr id="195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50" y="-27210"/>
                <a:ext cx="3270447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205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9967" y="2803382"/>
                <a:ext cx="877799" cy="362147"/>
              </a:xfrm>
              <a:prstGeom prst="rect">
                <a:avLst/>
              </a:prstGeom>
            </p:spPr>
            <p:txBody>
              <a:bodyPr wrap="none" lIns="70419" tIns="35209" rIns="70419" bIns="35209">
                <a:spAutoFit/>
              </a:bodyPr>
              <a:lstStyle/>
              <a:p>
                <a:pPr font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num>
                      <m:den>
                        <m:r>
                          <a:rPr lang="es-ES" i="1">
                            <a:latin typeface="Cambria Math"/>
                            <a:ea typeface="Cambria Math"/>
                          </a:rPr>
                          <m:t>𝑎𝑢𝑥</m:t>
                        </m:r>
                      </m:den>
                    </m:f>
                  </m:oMath>
                </a14:m>
                <a:r>
                  <a:rPr lang="es-ES" dirty="0"/>
                  <a:t> </a:t>
                </a:r>
                <a:r>
                  <a:rPr lang="en-US" dirty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3686574"/>
                <a:ext cx="1132618" cy="466603"/>
              </a:xfrm>
              <a:prstGeom prst="rect">
                <a:avLst/>
              </a:prstGeom>
              <a:blipFill rotWithShape="1">
                <a:blip r:embed="rId34"/>
                <a:stretch>
                  <a:fillRect r="-8649" b="-10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107 CuadroTexto"/>
              <p:cNvSpPr txBox="1"/>
              <p:nvPr/>
            </p:nvSpPr>
            <p:spPr>
              <a:xfrm>
                <a:off x="4804458" y="2051588"/>
                <a:ext cx="1066569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𝑎𝑢𝑥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7" name="10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87" y="2697932"/>
                <a:ext cx="1387111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4825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130 Conector recto de flecha"/>
          <p:cNvCxnSpPr/>
          <p:nvPr/>
        </p:nvCxnSpPr>
        <p:spPr>
          <a:xfrm>
            <a:off x="5366287" y="1034615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30 Conector recto de flecha"/>
          <p:cNvCxnSpPr/>
          <p:nvPr/>
        </p:nvCxnSpPr>
        <p:spPr>
          <a:xfrm>
            <a:off x="5377274" y="1450537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30 Conector recto de flecha"/>
          <p:cNvCxnSpPr/>
          <p:nvPr/>
        </p:nvCxnSpPr>
        <p:spPr>
          <a:xfrm>
            <a:off x="5366288" y="1879706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4926162" y="2448812"/>
                <a:ext cx="829709" cy="362147"/>
              </a:xfrm>
              <a:prstGeom prst="rect">
                <a:avLst/>
              </a:prstGeom>
            </p:spPr>
            <p:txBody>
              <a:bodyPr wrap="none" lIns="70419" tIns="35209" rIns="70419" bIns="35209">
                <a:spAutoFit/>
              </a:bodyPr>
              <a:lstStyle/>
              <a:p>
                <a:pPr font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num>
                      <m:den>
                        <m:r>
                          <a:rPr lang="es-ES" i="1">
                            <a:latin typeface="Cambria Math"/>
                            <a:ea typeface="Cambria Math"/>
                          </a:rPr>
                          <m:t>𝑎𝑢𝑥</m:t>
                        </m:r>
                      </m:den>
                    </m:f>
                  </m:oMath>
                </a14:m>
                <a:r>
                  <a:rPr lang="es-ES" dirty="0"/>
                  <a:t> </a:t>
                </a:r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85" y="3220298"/>
                <a:ext cx="1070101" cy="466603"/>
              </a:xfrm>
              <a:prstGeom prst="rect">
                <a:avLst/>
              </a:prstGeom>
              <a:blipFill rotWithShape="1">
                <a:blip r:embed="rId36"/>
                <a:stretch>
                  <a:fillRect r="-9143" b="-90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130 Conector recto de flecha"/>
          <p:cNvCxnSpPr/>
          <p:nvPr/>
        </p:nvCxnSpPr>
        <p:spPr>
          <a:xfrm>
            <a:off x="5366288" y="2298609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120 CuadroTexto"/>
              <p:cNvSpPr txBox="1"/>
              <p:nvPr/>
            </p:nvSpPr>
            <p:spPr>
              <a:xfrm>
                <a:off x="4732908" y="2911564"/>
                <a:ext cx="1547277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dirty="0" smtClean="0">
                              <a:latin typeface="Cambria Math"/>
                              <a:ea typeface="Cambria Math"/>
                            </a:rPr>
                            <m:t>v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3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27" y="3828842"/>
                <a:ext cx="1994820" cy="369320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336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130 Conector recto de flecha"/>
          <p:cNvCxnSpPr/>
          <p:nvPr/>
        </p:nvCxnSpPr>
        <p:spPr>
          <a:xfrm>
            <a:off x="5366286" y="2777466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120 CuadroTexto"/>
              <p:cNvSpPr txBox="1"/>
              <p:nvPr/>
            </p:nvSpPr>
            <p:spPr>
              <a:xfrm>
                <a:off x="4946318" y="3299921"/>
                <a:ext cx="95865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r>
                        <a:rPr lang="es-ES" i="1" smtClean="0">
                          <a:latin typeface="Cambria Math"/>
                        </a:rPr>
                        <m:t>𝐴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5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21" y="4339548"/>
                <a:ext cx="1244508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588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130 Conector recto de flecha"/>
          <p:cNvCxnSpPr/>
          <p:nvPr/>
        </p:nvCxnSpPr>
        <p:spPr>
          <a:xfrm>
            <a:off x="5400708" y="3179375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164 Rectángulo"/>
          <p:cNvSpPr/>
          <p:nvPr/>
        </p:nvSpPr>
        <p:spPr>
          <a:xfrm>
            <a:off x="4157775" y="3648648"/>
            <a:ext cx="2544297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123 CuadroTexto"/>
              <p:cNvSpPr txBox="1"/>
              <p:nvPr/>
            </p:nvSpPr>
            <p:spPr>
              <a:xfrm>
                <a:off x="4193093" y="3669206"/>
                <a:ext cx="1108695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8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247" y="4825174"/>
                <a:ext cx="1439177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333" r="-5085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123 CuadroTexto"/>
              <p:cNvSpPr txBox="1"/>
              <p:nvPr/>
            </p:nvSpPr>
            <p:spPr>
              <a:xfrm>
                <a:off x="5440093" y="3677383"/>
                <a:ext cx="1191539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b="0" i="1" smtClean="0">
                          <a:latin typeface="Cambria Math"/>
                        </a:rPr>
                        <m:t>2=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9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59" y="4835927"/>
                <a:ext cx="1546642" cy="369332"/>
              </a:xfrm>
              <a:prstGeom prst="rect">
                <a:avLst/>
              </a:prstGeom>
              <a:blipFill rotWithShape="1">
                <a:blip r:embed="rId40"/>
                <a:stretch>
                  <a:fillRect t="-8197" r="-4331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130 Conector recto de flecha"/>
          <p:cNvCxnSpPr/>
          <p:nvPr/>
        </p:nvCxnSpPr>
        <p:spPr>
          <a:xfrm flipH="1">
            <a:off x="4890508" y="3552362"/>
            <a:ext cx="286528" cy="21628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130 Conector recto de flecha"/>
          <p:cNvCxnSpPr/>
          <p:nvPr/>
        </p:nvCxnSpPr>
        <p:spPr>
          <a:xfrm>
            <a:off x="5230264" y="3580773"/>
            <a:ext cx="999873" cy="128407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104 CuadroTexto"/>
              <p:cNvSpPr txBox="1"/>
              <p:nvPr/>
            </p:nvSpPr>
            <p:spPr>
              <a:xfrm>
                <a:off x="4876821" y="4115117"/>
                <a:ext cx="1069967" cy="46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E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𝑎𝑢𝑥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𝑎𝑢𝑥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2" name="10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98" y="5411567"/>
                <a:ext cx="1381339" cy="602794"/>
              </a:xfrm>
              <a:prstGeom prst="rect">
                <a:avLst/>
              </a:prstGeom>
              <a:blipFill rotWithShape="1">
                <a:blip r:embed="rId41"/>
                <a:stretch>
                  <a:fillRect r="-5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130 Conector recto de flecha"/>
          <p:cNvCxnSpPr/>
          <p:nvPr/>
        </p:nvCxnSpPr>
        <p:spPr>
          <a:xfrm>
            <a:off x="4481282" y="3929498"/>
            <a:ext cx="591651" cy="252704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130 Conector recto de flecha"/>
          <p:cNvCxnSpPr>
            <a:endCxn id="212" idx="0"/>
          </p:cNvCxnSpPr>
          <p:nvPr/>
        </p:nvCxnSpPr>
        <p:spPr>
          <a:xfrm flipH="1">
            <a:off x="5411805" y="3898459"/>
            <a:ext cx="470693" cy="21665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64 Rectángulo"/>
          <p:cNvSpPr/>
          <p:nvPr/>
        </p:nvSpPr>
        <p:spPr>
          <a:xfrm>
            <a:off x="3441990" y="4640391"/>
            <a:ext cx="4045513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123 CuadroTexto"/>
              <p:cNvSpPr txBox="1"/>
              <p:nvPr/>
            </p:nvSpPr>
            <p:spPr>
              <a:xfrm>
                <a:off x="3804088" y="4682095"/>
                <a:ext cx="159088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6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12" y="6157169"/>
                <a:ext cx="2046201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327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115 CuadroTexto"/>
              <p:cNvSpPr txBox="1"/>
              <p:nvPr/>
            </p:nvSpPr>
            <p:spPr>
              <a:xfrm>
                <a:off x="5813137" y="4684851"/>
                <a:ext cx="138755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dirty="0" smtClean="0">
                              <a:latin typeface="Cambria Math"/>
                              <a:ea typeface="Cambria Math"/>
                            </a:rPr>
                            <m:t>w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7" name="1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54" y="6160795"/>
                <a:ext cx="1797095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333" r="-339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130 Conector recto de flecha"/>
          <p:cNvCxnSpPr/>
          <p:nvPr/>
        </p:nvCxnSpPr>
        <p:spPr>
          <a:xfrm flipH="1">
            <a:off x="4732910" y="4439840"/>
            <a:ext cx="444124" cy="242255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30 Conector recto de flecha"/>
          <p:cNvCxnSpPr>
            <a:stCxn id="212" idx="2"/>
          </p:cNvCxnSpPr>
          <p:nvPr/>
        </p:nvCxnSpPr>
        <p:spPr>
          <a:xfrm>
            <a:off x="5411805" y="4583254"/>
            <a:ext cx="1230310" cy="153195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130 Conector recto de flecha"/>
          <p:cNvCxnSpPr/>
          <p:nvPr/>
        </p:nvCxnSpPr>
        <p:spPr>
          <a:xfrm>
            <a:off x="4584087" y="5455009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164 Rectángulo"/>
          <p:cNvSpPr/>
          <p:nvPr/>
        </p:nvSpPr>
        <p:spPr>
          <a:xfrm>
            <a:off x="3944133" y="5124149"/>
            <a:ext cx="2544297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111 Rectángulo"/>
              <p:cNvSpPr/>
              <p:nvPr/>
            </p:nvSpPr>
            <p:spPr>
              <a:xfrm>
                <a:off x="3991756" y="5196590"/>
                <a:ext cx="939226" cy="2927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nor/>
                      </m:rPr>
                      <a:rPr lang="es-E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77" name="1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188" y="6833755"/>
                <a:ext cx="1211678" cy="377283"/>
              </a:xfrm>
              <a:prstGeom prst="rect">
                <a:avLst/>
              </a:prstGeom>
              <a:blipFill rotWithShape="1">
                <a:blip r:embed="rId44"/>
                <a:stretch>
                  <a:fillRect t="-6452" r="-8081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145 CuadroTexto"/>
              <p:cNvSpPr txBox="1"/>
              <p:nvPr/>
            </p:nvSpPr>
            <p:spPr>
              <a:xfrm>
                <a:off x="5342971" y="5165851"/>
                <a:ext cx="1075995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9" name="14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793" y="6793332"/>
                <a:ext cx="1388713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482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130 Conector recto de flecha"/>
          <p:cNvCxnSpPr/>
          <p:nvPr/>
        </p:nvCxnSpPr>
        <p:spPr>
          <a:xfrm>
            <a:off x="5216283" y="5023872"/>
            <a:ext cx="1" cy="20055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7 Flecha derecha"/>
          <p:cNvSpPr/>
          <p:nvPr/>
        </p:nvSpPr>
        <p:spPr>
          <a:xfrm>
            <a:off x="8191540" y="5252291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81" name="170 CuadroTexto"/>
          <p:cNvSpPr txBox="1"/>
          <p:nvPr/>
        </p:nvSpPr>
        <p:spPr>
          <a:xfrm>
            <a:off x="8023659" y="4978507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82" name="175 Elipse"/>
          <p:cNvSpPr/>
          <p:nvPr/>
        </p:nvSpPr>
        <p:spPr>
          <a:xfrm>
            <a:off x="8758510" y="5088020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83" name="176 CuadroTexto"/>
          <p:cNvSpPr txBox="1"/>
          <p:nvPr/>
        </p:nvSpPr>
        <p:spPr>
          <a:xfrm>
            <a:off x="9038326" y="5182548"/>
            <a:ext cx="483654" cy="501993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2dot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1 Elipse"/>
          <p:cNvSpPr/>
          <p:nvPr/>
        </p:nvSpPr>
        <p:spPr>
          <a:xfrm>
            <a:off x="5481947" y="1647046"/>
            <a:ext cx="1613094" cy="447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14" name="105 Elipse"/>
          <p:cNvSpPr/>
          <p:nvPr/>
        </p:nvSpPr>
        <p:spPr>
          <a:xfrm>
            <a:off x="5859208" y="2393202"/>
            <a:ext cx="858574" cy="3832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grpSp>
        <p:nvGrpSpPr>
          <p:cNvPr id="18" name="109 Grupo"/>
          <p:cNvGrpSpPr/>
          <p:nvPr/>
        </p:nvGrpSpPr>
        <p:grpSpPr>
          <a:xfrm>
            <a:off x="3763352" y="3800131"/>
            <a:ext cx="1048670" cy="383299"/>
            <a:chOff x="4290117" y="5247792"/>
            <a:chExt cx="1349323" cy="504056"/>
          </a:xfrm>
        </p:grpSpPr>
        <p:sp>
          <p:nvSpPr>
            <p:cNvPr id="19" name="110 Elipse"/>
            <p:cNvSpPr/>
            <p:nvPr/>
          </p:nvSpPr>
          <p:spPr>
            <a:xfrm>
              <a:off x="4290117" y="5247792"/>
              <a:ext cx="128368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111 Rectángulo"/>
                <p:cNvSpPr/>
                <p:nvPr/>
              </p:nvSpPr>
              <p:spPr>
                <a:xfrm>
                  <a:off x="4386628" y="5327160"/>
                  <a:ext cx="1252812" cy="40575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E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12" name="11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628" y="5327160"/>
                  <a:ext cx="1202059" cy="37035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116 Elipse"/>
          <p:cNvSpPr/>
          <p:nvPr/>
        </p:nvSpPr>
        <p:spPr>
          <a:xfrm>
            <a:off x="6206124" y="3992224"/>
            <a:ext cx="1560823" cy="3832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cxnSp>
        <p:nvCxnSpPr>
          <p:cNvPr id="33" name="128 Conector recto de flecha"/>
          <p:cNvCxnSpPr/>
          <p:nvPr/>
        </p:nvCxnSpPr>
        <p:spPr>
          <a:xfrm>
            <a:off x="3594837" y="1500434"/>
            <a:ext cx="1345344" cy="330673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36 Elipse"/>
          <p:cNvSpPr/>
          <p:nvPr/>
        </p:nvSpPr>
        <p:spPr>
          <a:xfrm>
            <a:off x="3594836" y="4563711"/>
            <a:ext cx="1369973" cy="383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137 Rectángulo"/>
              <p:cNvSpPr/>
              <p:nvPr/>
            </p:nvSpPr>
            <p:spPr>
              <a:xfrm>
                <a:off x="3646128" y="4614935"/>
                <a:ext cx="1314137" cy="28654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𝑆𝑡𝑜𝑝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𝐶𝑟𝑖𝑡𝑒𝑟𝑖𝑎</m:t>
                      </m:r>
                      <m:r>
                        <a:rPr lang="es-ES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13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6068852"/>
                <a:ext cx="169674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431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138 Conector recto de flecha"/>
          <p:cNvCxnSpPr>
            <a:endCxn id="40" idx="0"/>
          </p:cNvCxnSpPr>
          <p:nvPr/>
        </p:nvCxnSpPr>
        <p:spPr>
          <a:xfrm>
            <a:off x="4262180" y="4183433"/>
            <a:ext cx="17642" cy="380279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139 Grupo"/>
          <p:cNvGrpSpPr/>
          <p:nvPr/>
        </p:nvGrpSpPr>
        <p:grpSpPr>
          <a:xfrm>
            <a:off x="4142989" y="586551"/>
            <a:ext cx="1716219" cy="383299"/>
            <a:chOff x="3490098" y="481492"/>
            <a:chExt cx="2208256" cy="504056"/>
          </a:xfrm>
        </p:grpSpPr>
        <p:sp>
          <p:nvSpPr>
            <p:cNvPr id="44" name="140 Elipse"/>
            <p:cNvSpPr/>
            <p:nvPr/>
          </p:nvSpPr>
          <p:spPr>
            <a:xfrm>
              <a:off x="3490098" y="481492"/>
              <a:ext cx="22082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141 Rectángulo"/>
                <p:cNvSpPr/>
                <p:nvPr/>
              </p:nvSpPr>
              <p:spPr>
                <a:xfrm>
                  <a:off x="3577838" y="548854"/>
                  <a:ext cx="2047483" cy="40474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/>
                          </a:rPr>
                          <m:t>Init</m:t>
                        </m:r>
                        <m:r>
                          <a:rPr lang="es-ES" b="0" i="0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_</m:t>
                        </m:r>
                        <m:r>
                          <a:rPr lang="es-ES" b="0" i="1" smtClean="0">
                            <a:latin typeface="Cambria Math"/>
                          </a:rPr>
                          <m:t>𝑡h</m:t>
                        </m:r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Iteration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86" name="8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39" y="548854"/>
                  <a:ext cx="19945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142 Conector recto de flecha"/>
          <p:cNvCxnSpPr/>
          <p:nvPr/>
        </p:nvCxnSpPr>
        <p:spPr>
          <a:xfrm flipH="1">
            <a:off x="4993173" y="969850"/>
            <a:ext cx="7926" cy="23712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143 Grupo"/>
          <p:cNvGrpSpPr/>
          <p:nvPr/>
        </p:nvGrpSpPr>
        <p:grpSpPr>
          <a:xfrm>
            <a:off x="5342971" y="3800131"/>
            <a:ext cx="1277336" cy="383299"/>
            <a:chOff x="4253545" y="2792896"/>
            <a:chExt cx="1643547" cy="504056"/>
          </a:xfrm>
        </p:grpSpPr>
        <p:sp>
          <p:nvSpPr>
            <p:cNvPr id="48" name="144 Elipse"/>
            <p:cNvSpPr/>
            <p:nvPr/>
          </p:nvSpPr>
          <p:spPr>
            <a:xfrm>
              <a:off x="4258058" y="2792896"/>
              <a:ext cx="1372979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145 CuadroTexto"/>
                <p:cNvSpPr txBox="1"/>
                <p:nvPr/>
              </p:nvSpPr>
              <p:spPr>
                <a:xfrm>
                  <a:off x="4253545" y="2860258"/>
                  <a:ext cx="1643547" cy="4047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E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dirty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s-E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9" name="14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545" y="2860258"/>
                  <a:ext cx="165314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2583"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148 Elipse"/>
          <p:cNvSpPr/>
          <p:nvPr/>
        </p:nvSpPr>
        <p:spPr>
          <a:xfrm>
            <a:off x="6054169" y="4586031"/>
            <a:ext cx="2081744" cy="3832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149 Rectángulo"/>
              <p:cNvSpPr/>
              <p:nvPr/>
            </p:nvSpPr>
            <p:spPr>
              <a:xfrm>
                <a:off x="6122362" y="4637256"/>
                <a:ext cx="2010097" cy="28654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/>
                        </a:rPr>
                        <m:t>Init</m:t>
                      </m:r>
                      <m:r>
                        <a:rPr lang="es-ES" b="0" i="0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 (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b="0" i="1" smtClean="0">
                          <a:latin typeface="Cambria Math"/>
                        </a:rPr>
                        <m:t>+1)_</m:t>
                      </m:r>
                      <m:r>
                        <a:rPr lang="es-ES" b="0" i="1" smtClean="0">
                          <a:latin typeface="Cambria Math"/>
                        </a:rPr>
                        <m:t>𝑡h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/>
                        </a:rPr>
                        <m:t>Iteration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3" name="14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633" y="6098206"/>
                <a:ext cx="259083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588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151 Elipse"/>
          <p:cNvSpPr/>
          <p:nvPr/>
        </p:nvSpPr>
        <p:spPr>
          <a:xfrm>
            <a:off x="3813282" y="5258658"/>
            <a:ext cx="958526" cy="6413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152 Rectángulo"/>
              <p:cNvSpPr/>
              <p:nvPr/>
            </p:nvSpPr>
            <p:spPr>
              <a:xfrm>
                <a:off x="3777071" y="5270104"/>
                <a:ext cx="1015466" cy="5019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𝑆𝑡𝑜𝑝</m:t>
                      </m:r>
                    </m:oMath>
                  </m:oMathPara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ES" dirty="0" smtClean="0"/>
                  <a:t> output</a:t>
                </a:r>
                <a:endParaRPr lang="es-ES" dirty="0"/>
              </a:p>
            </p:txBody>
          </p:sp>
        </mc:Choice>
        <mc:Fallback xmlns="">
          <p:sp>
            <p:nvSpPr>
              <p:cNvPr id="56" name="1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51" y="6930429"/>
                <a:ext cx="1307346" cy="646331"/>
              </a:xfrm>
              <a:prstGeom prst="rect">
                <a:avLst/>
              </a:prstGeom>
              <a:blipFill rotWithShape="1">
                <a:blip r:embed="rId17"/>
                <a:stretch>
                  <a:fillRect t="-4717" r="-8372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153 Conector recto de flecha"/>
          <p:cNvCxnSpPr>
            <a:stCxn id="40" idx="4"/>
            <a:endCxn id="55" idx="0"/>
          </p:cNvCxnSpPr>
          <p:nvPr/>
        </p:nvCxnSpPr>
        <p:spPr>
          <a:xfrm>
            <a:off x="4279825" y="4947009"/>
            <a:ext cx="12722" cy="311647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54 CuadroTexto"/>
          <p:cNvSpPr txBox="1"/>
          <p:nvPr/>
        </p:nvSpPr>
        <p:spPr>
          <a:xfrm>
            <a:off x="4279823" y="4957969"/>
            <a:ext cx="382087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yes</a:t>
            </a:r>
            <a:endParaRPr lang="es-ES" dirty="0"/>
          </a:p>
        </p:txBody>
      </p:sp>
      <p:cxnSp>
        <p:nvCxnSpPr>
          <p:cNvPr id="60" name="156 Conector recto de flecha"/>
          <p:cNvCxnSpPr/>
          <p:nvPr/>
        </p:nvCxnSpPr>
        <p:spPr>
          <a:xfrm flipH="1">
            <a:off x="5390271" y="1554736"/>
            <a:ext cx="898224" cy="253896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158 Elipse"/>
          <p:cNvSpPr/>
          <p:nvPr/>
        </p:nvSpPr>
        <p:spPr>
          <a:xfrm>
            <a:off x="5194562" y="4600483"/>
            <a:ext cx="631161" cy="33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cxnSp>
        <p:nvCxnSpPr>
          <p:cNvPr id="64" name="160 Conector recto de flecha"/>
          <p:cNvCxnSpPr>
            <a:stCxn id="62" idx="2"/>
            <a:endCxn id="52" idx="2"/>
          </p:cNvCxnSpPr>
          <p:nvPr/>
        </p:nvCxnSpPr>
        <p:spPr>
          <a:xfrm>
            <a:off x="5194561" y="4766522"/>
            <a:ext cx="859608" cy="1116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161 Rectángulo"/>
          <p:cNvSpPr/>
          <p:nvPr/>
        </p:nvSpPr>
        <p:spPr>
          <a:xfrm>
            <a:off x="2853106" y="1215486"/>
            <a:ext cx="4421106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68" name="164 Rectángulo"/>
          <p:cNvSpPr/>
          <p:nvPr/>
        </p:nvSpPr>
        <p:spPr>
          <a:xfrm>
            <a:off x="3877957" y="3856266"/>
            <a:ext cx="2749809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69" name="57 Flecha derecha"/>
          <p:cNvSpPr/>
          <p:nvPr/>
        </p:nvSpPr>
        <p:spPr>
          <a:xfrm>
            <a:off x="7927433" y="1385807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70" name="165 Flecha derecha"/>
          <p:cNvSpPr/>
          <p:nvPr/>
        </p:nvSpPr>
        <p:spPr>
          <a:xfrm>
            <a:off x="7927433" y="2334899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72" name="167 Flecha derecha"/>
          <p:cNvSpPr/>
          <p:nvPr/>
        </p:nvSpPr>
        <p:spPr>
          <a:xfrm>
            <a:off x="7927433" y="3997522"/>
            <a:ext cx="279786" cy="22925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73" name="59 CuadroTexto"/>
          <p:cNvSpPr txBox="1"/>
          <p:nvPr/>
        </p:nvSpPr>
        <p:spPr>
          <a:xfrm>
            <a:off x="7766947" y="1109215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74" name="168 CuadroTexto"/>
          <p:cNvSpPr txBox="1"/>
          <p:nvPr/>
        </p:nvSpPr>
        <p:spPr>
          <a:xfrm>
            <a:off x="7743918" y="2035602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76" name="170 CuadroTexto"/>
          <p:cNvSpPr txBox="1"/>
          <p:nvPr/>
        </p:nvSpPr>
        <p:spPr>
          <a:xfrm>
            <a:off x="7741674" y="3757543"/>
            <a:ext cx="7513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 smtClean="0"/>
              <a:t>Fusion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77" name="61 Elipse"/>
          <p:cNvSpPr/>
          <p:nvPr/>
        </p:nvSpPr>
        <p:spPr>
          <a:xfrm>
            <a:off x="8519676" y="1246537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78" name="63 CuadroTexto"/>
          <p:cNvSpPr txBox="1"/>
          <p:nvPr/>
        </p:nvSpPr>
        <p:spPr>
          <a:xfrm>
            <a:off x="8703069" y="1390064"/>
            <a:ext cx="483654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2dot</a:t>
            </a:r>
            <a:endParaRPr lang="es-ES" dirty="0"/>
          </a:p>
        </p:txBody>
      </p:sp>
      <p:sp>
        <p:nvSpPr>
          <p:cNvPr id="79" name="171 Elipse"/>
          <p:cNvSpPr/>
          <p:nvPr/>
        </p:nvSpPr>
        <p:spPr>
          <a:xfrm>
            <a:off x="8478691" y="2082159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80" name="172 CuadroTexto"/>
          <p:cNvSpPr txBox="1"/>
          <p:nvPr/>
        </p:nvSpPr>
        <p:spPr>
          <a:xfrm>
            <a:off x="8702546" y="2212815"/>
            <a:ext cx="642991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smtClean="0"/>
              <a:t>2saxpy</a:t>
            </a:r>
            <a:endParaRPr lang="es-ES" dirty="0"/>
          </a:p>
        </p:txBody>
      </p:sp>
      <p:sp>
        <p:nvSpPr>
          <p:cNvPr id="83" name="175 Elipse"/>
          <p:cNvSpPr/>
          <p:nvPr/>
        </p:nvSpPr>
        <p:spPr>
          <a:xfrm>
            <a:off x="8478692" y="3800131"/>
            <a:ext cx="1007341" cy="507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p:sp>
        <p:nvSpPr>
          <p:cNvPr id="84" name="176 CuadroTexto"/>
          <p:cNvSpPr txBox="1"/>
          <p:nvPr/>
        </p:nvSpPr>
        <p:spPr>
          <a:xfrm>
            <a:off x="8534657" y="3940858"/>
            <a:ext cx="891457" cy="286549"/>
          </a:xfrm>
          <a:prstGeom prst="rect">
            <a:avLst/>
          </a:prstGeom>
          <a:noFill/>
        </p:spPr>
        <p:txBody>
          <a:bodyPr wrap="none" lIns="70419" tIns="35209" rIns="70419" bIns="35209" rtlCol="0">
            <a:spAutoFit/>
          </a:bodyPr>
          <a:lstStyle/>
          <a:p>
            <a:r>
              <a:rPr lang="es-ES" dirty="0" err="1"/>
              <a:t>d</a:t>
            </a:r>
            <a:r>
              <a:rPr lang="es-ES" dirty="0" err="1" smtClean="0"/>
              <a:t>ot+saxpy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99 CuadroTexto"/>
              <p:cNvSpPr txBox="1"/>
              <p:nvPr/>
            </p:nvSpPr>
            <p:spPr>
              <a:xfrm>
                <a:off x="0" y="916648"/>
                <a:ext cx="178048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u="sng" smtClean="0">
                          <a:latin typeface="Cambria Math"/>
                        </a:rPr>
                        <m:t>𝑪𝑮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𝒘𝒊𝒕𝒉𝒐𝒖𝒕</m:t>
                      </m:r>
                      <m:r>
                        <a:rPr lang="es-ES" b="1" i="1" u="sng" smtClean="0">
                          <a:latin typeface="Cambria Math"/>
                        </a:rPr>
                        <m:t> </m:t>
                      </m:r>
                      <m:r>
                        <a:rPr lang="es-ES" b="1" i="1" u="sng" smtClean="0">
                          <a:latin typeface="Cambria Math"/>
                        </a:rPr>
                        <m:t>𝒇𝒖𝒔𝒊𝒐𝒏</m:t>
                      </m:r>
                    </m:oMath>
                  </m:oMathPara>
                </a14:m>
                <a:endParaRPr lang="es-ES" b="1" u="sng" dirty="0"/>
              </a:p>
            </p:txBody>
          </p:sp>
        </mc:Choice>
        <mc:Fallback xmlns="">
          <p:sp>
            <p:nvSpPr>
              <p:cNvPr id="85" name="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5433"/>
                <a:ext cx="2287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9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14063"/>
                  </p:ext>
                </p:extLst>
              </p:nvPr>
            </p:nvGraphicFramePr>
            <p:xfrm>
              <a:off x="140152" y="1402992"/>
              <a:ext cx="2596244" cy="425404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0829"/>
                    <a:gridCol w="865415"/>
                  </a:tblGrid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 err="1" smtClean="0"/>
                            <a:t>while</a:t>
                          </a:r>
                          <a:r>
                            <a:rPr lang="es-ES" sz="1400" i="1" baseline="0" dirty="0" smtClean="0"/>
                            <a:t> </a:t>
                          </a:r>
                          <a:r>
                            <a:rPr lang="es-ES" sz="1400" i="1" dirty="0" smtClean="0"/>
                            <a:t>stop </a:t>
                          </a:r>
                          <a:r>
                            <a:rPr lang="es-ES" sz="1400" i="1" dirty="0" err="1" smtClean="0"/>
                            <a:t>criteria</a:t>
                          </a:r>
                          <a:r>
                            <a:rPr lang="es-ES" sz="1400" i="1" dirty="0" smtClean="0"/>
                            <a:t>=no</a:t>
                          </a:r>
                          <a:endParaRPr lang="en-U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647323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dirty="0" smtClean="0"/>
                            <a:t>       </a:t>
                          </a:r>
                        </a:p>
                        <a:p>
                          <a:pPr algn="l" fontAlgn="b"/>
                          <a:endParaRPr lang="en-US" sz="1400" dirty="0" smtClean="0"/>
                        </a:p>
                        <a:p>
                          <a:pPr algn="l" fontAlgn="b"/>
                          <a:endParaRPr lang="en-US" sz="1400" dirty="0" smtClean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b"/>
                          <a:endParaRPr lang="en-U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769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𝑎𝑢𝑥</m:t>
                                      </m:r>
                                    </m:e>
                                    <m:sub/>
                                    <m:sup/>
                                  </m:sSubSup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𝑎𝑢𝑥</m:t>
                                  </m:r>
                                  <m:r>
                                    <a:rPr lang="es-E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s-ES" sz="1400" dirty="0"/>
                            <a:t> </a:t>
                          </a:r>
                          <a:r>
                            <a:rPr lang="en-US" sz="1400" dirty="0" smtClean="0"/>
                            <a:t>;</a:t>
                          </a: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400" dirty="0"/>
                            <a:t> </a:t>
                          </a:r>
                          <a:r>
                            <a:rPr lang="es-ES" sz="1400" dirty="0" smtClean="0"/>
                            <a:t> </a:t>
                          </a:r>
                          <a:r>
                            <a:rPr lang="es-ES" sz="1400" dirty="0"/>
                            <a:t>    </a:t>
                          </a:r>
                          <a:endParaRPr lang="es-ES" sz="1400" dirty="0" smtClean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40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400" i="0" dirty="0" smtClean="0"/>
                            <a:t>i++;</a:t>
                          </a:r>
                          <a:endParaRPr lang="es-ES" sz="1400" i="0" dirty="0"/>
                        </a:p>
                      </a:txBody>
                      <a:tcPr marL="333120" marR="7403" marT="7243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24844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400" i="1" dirty="0"/>
                            <a:t>end </a:t>
                          </a:r>
                          <a:r>
                            <a:rPr lang="es-ES" sz="1400" i="1" dirty="0" smtClean="0"/>
                            <a:t>while</a:t>
                          </a:r>
                          <a:endParaRPr lang="es-ES" sz="1400" i="1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sz="1400" dirty="0"/>
                        </a:p>
                      </a:txBody>
                      <a:tcPr marL="7403" marR="7403" marT="7243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14063"/>
                  </p:ext>
                </p:extLst>
              </p:nvPr>
            </p:nvGraphicFramePr>
            <p:xfrm>
              <a:off x="180333" y="1845000"/>
              <a:ext cx="3340583" cy="55942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27055"/>
                    <a:gridCol w="1113528"/>
                  </a:tblGrid>
                  <a:tr h="326717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800" i="1" dirty="0" err="1" smtClean="0"/>
                            <a:t>while</a:t>
                          </a:r>
                          <a:r>
                            <a:rPr lang="es-ES" sz="1800" i="1" baseline="0" dirty="0" smtClean="0"/>
                            <a:t> </a:t>
                          </a:r>
                          <a:r>
                            <a:rPr lang="es-ES" sz="1800" i="1" dirty="0" smtClean="0"/>
                            <a:t>stop </a:t>
                          </a:r>
                          <a:r>
                            <a:rPr lang="es-ES" sz="1800" i="1" dirty="0" err="1" smtClean="0"/>
                            <a:t>criteria</a:t>
                          </a:r>
                          <a:r>
                            <a:rPr lang="es-ES" sz="1800" i="1" dirty="0" smtClean="0"/>
                            <a:t>=no</a:t>
                          </a:r>
                          <a:endParaRPr lang="en-US" sz="1800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s-ES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851260">
                    <a:tc gridSpan="2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dirty="0" smtClean="0"/>
                            <a:t>       </a:t>
                          </a:r>
                        </a:p>
                        <a:p>
                          <a:pPr algn="l" fontAlgn="b"/>
                          <a:endParaRPr lang="en-US" sz="1800" dirty="0" smtClean="0"/>
                        </a:p>
                        <a:p>
                          <a:pPr algn="l" fontAlgn="b"/>
                          <a:endParaRPr lang="en-US" sz="1800" dirty="0" smtClean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b"/>
                          <a:endParaRPr lang="en-US" sz="180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495694"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28625" marR="9525" marT="9525" marB="0" anchor="ctr">
                        <a:blipFill rotWithShape="1">
                          <a:blip r:embed="rId20"/>
                          <a:stretch>
                            <a:fillRect l="-182" t="-309877" b="-7567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800" dirty="0"/>
                            <a:t> </a:t>
                          </a:r>
                          <a:r>
                            <a:rPr lang="es-ES" sz="1800" dirty="0" smtClean="0"/>
                            <a:t> </a:t>
                          </a:r>
                          <a:r>
                            <a:rPr lang="es-ES" sz="1800" dirty="0"/>
                            <a:t>    </a:t>
                          </a:r>
                          <a:endParaRPr lang="es-ES" sz="1800" dirty="0" smtClean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endParaRPr lang="es-ES" sz="180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 grid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s-ES" sz="1800" i="0" dirty="0" smtClean="0"/>
                            <a:t>i++;</a:t>
                          </a:r>
                          <a:endParaRPr lang="es-ES" sz="1800" i="0" dirty="0"/>
                        </a:p>
                      </a:txBody>
                      <a:tcPr marL="428625" marR="9525" marT="9525" marB="0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67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800" i="1" dirty="0"/>
                            <a:t>end </a:t>
                          </a:r>
                          <a:r>
                            <a:rPr lang="es-ES" sz="1800" i="1" dirty="0" smtClean="0"/>
                            <a:t>while</a:t>
                          </a:r>
                          <a:endParaRPr lang="es-ES" sz="1800" i="1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s-ES" sz="1800" dirty="0"/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120 CuadroTexto"/>
              <p:cNvSpPr txBox="1"/>
              <p:nvPr/>
            </p:nvSpPr>
            <p:spPr>
              <a:xfrm>
                <a:off x="397010" y="3060518"/>
                <a:ext cx="1764324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p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2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1" y="4024723"/>
                <a:ext cx="2273103" cy="369320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48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123 CuadroTexto"/>
              <p:cNvSpPr txBox="1"/>
              <p:nvPr/>
            </p:nvSpPr>
            <p:spPr>
              <a:xfrm>
                <a:off x="364006" y="3396686"/>
                <a:ext cx="176426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ES" i="1" dirty="0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i="1">
                              <a:latin typeface="Cambria Math"/>
                              <a:ea typeface="Cambria Math"/>
                            </a:rPr>
                            <m:t>Ap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3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6" y="4466800"/>
                <a:ext cx="2273744" cy="369320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294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111 Rectángulo"/>
              <p:cNvSpPr/>
              <p:nvPr/>
            </p:nvSpPr>
            <p:spPr>
              <a:xfrm>
                <a:off x="462425" y="4882053"/>
                <a:ext cx="939226" cy="2927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70419" tIns="35209" rIns="70419" bIns="35209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nor/>
                      </m:rPr>
                      <a:rPr lang="es-E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ES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95" name="1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2" y="6420126"/>
                <a:ext cx="1211678" cy="377283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8081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2 Rectángulo"/>
          <p:cNvSpPr/>
          <p:nvPr/>
        </p:nvSpPr>
        <p:spPr>
          <a:xfrm>
            <a:off x="4217479" y="307852"/>
            <a:ext cx="1445455" cy="286549"/>
          </a:xfrm>
          <a:prstGeom prst="rect">
            <a:avLst/>
          </a:prstGeom>
        </p:spPr>
        <p:txBody>
          <a:bodyPr wrap="none" lIns="70419" tIns="35209" rIns="70419" bIns="35209">
            <a:spAutoFit/>
          </a:bodyPr>
          <a:lstStyle/>
          <a:p>
            <a:r>
              <a:rPr lang="es-ES" u="sng" dirty="0" smtClean="0"/>
              <a:t>𝑪𝑮 𝒘𝒊𝒕𝒉 </a:t>
            </a:r>
            <a:r>
              <a:rPr lang="es-ES" u="sng" dirty="0"/>
              <a:t>𝒇𝒖𝒔𝒊𝒐𝒏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123 CuadroTexto"/>
              <p:cNvSpPr txBox="1"/>
              <p:nvPr/>
            </p:nvSpPr>
            <p:spPr>
              <a:xfrm>
                <a:off x="419969" y="1754507"/>
                <a:ext cx="1599727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 baseline="3000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1" y="2307256"/>
                <a:ext cx="2063385" cy="369653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355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123 CuadroTexto"/>
              <p:cNvSpPr txBox="1"/>
              <p:nvPr/>
            </p:nvSpPr>
            <p:spPr>
              <a:xfrm>
                <a:off x="414483" y="2087477"/>
                <a:ext cx="1731944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r>
                  <a:rPr lang="es-ES" i="1" dirty="0" smtClean="0">
                    <a:latin typeface="Cambria Math"/>
                  </a:rPr>
                  <a:t>aux2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</m:t>
                    </m:r>
                    <m:r>
                      <a:rPr lang="es-ES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ES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𝑝</m:t>
                        </m:r>
                        <m:r>
                          <a:rPr lang="es-ES" i="1" baseline="3000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𝑖</m:t>
                        </m:r>
                        <m:r>
                          <a:rPr lang="es-ES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s-ES" b="0" i="1" smtClean="0">
                            <a:latin typeface="Cambria Math"/>
                            <a:ea typeface="Cambria Math"/>
                          </a:rPr>
                          <m:t>Ap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𝑖</m:t>
                        </m:r>
                        <m:r>
                          <a:rPr lang="es-E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i="1">
                        <a:latin typeface="Cambria Math"/>
                      </a:rPr>
                      <m:t>;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98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7" y="2745127"/>
                <a:ext cx="2282420" cy="369653"/>
              </a:xfrm>
              <a:prstGeom prst="rect">
                <a:avLst/>
              </a:prstGeom>
              <a:blipFill rotWithShape="1">
                <a:blip r:embed="rId25"/>
                <a:stretch>
                  <a:fillRect l="-2133" t="-11475" r="-160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04201" y="4086796"/>
                <a:ext cx="979879" cy="376895"/>
              </a:xfrm>
              <a:prstGeom prst="rect">
                <a:avLst/>
              </a:prstGeom>
            </p:spPr>
            <p:txBody>
              <a:bodyPr wrap="none" lIns="70419" tIns="35209" rIns="70419" bIns="35209">
                <a:spAutoFit/>
              </a:bodyPr>
              <a:lstStyle/>
              <a:p>
                <a:pPr fontAlgn="b"/>
                <a:r>
                  <a:rPr lang="el-GR" dirty="0" smtClean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𝑎𝑢𝑥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𝑎𝑢𝑥</m:t>
                        </m:r>
                      </m:den>
                    </m:f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2" y="5374323"/>
                <a:ext cx="1265731" cy="485518"/>
              </a:xfrm>
              <a:prstGeom prst="rect">
                <a:avLst/>
              </a:prstGeom>
              <a:blipFill rotWithShape="1">
                <a:blip r:embed="rId26"/>
                <a:stretch>
                  <a:fillRect l="-3846" r="-7212" b="-139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123 CuadroTexto"/>
              <p:cNvSpPr txBox="1"/>
              <p:nvPr/>
            </p:nvSpPr>
            <p:spPr>
              <a:xfrm>
                <a:off x="364003" y="3728271"/>
                <a:ext cx="1353827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b="0" i="1" smtClean="0">
                          <a:latin typeface="Cambria Math"/>
                        </a:rPr>
                        <m:t>2=</m:t>
                      </m:r>
                      <m:sSubSup>
                        <m:sSub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 baseline="3000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0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3" y="4902849"/>
                <a:ext cx="1745414" cy="369653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419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20 CuadroTexto"/>
              <p:cNvSpPr txBox="1"/>
              <p:nvPr/>
            </p:nvSpPr>
            <p:spPr>
              <a:xfrm>
                <a:off x="436898" y="4508159"/>
                <a:ext cx="1242899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p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02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" y="5928437"/>
                <a:ext cx="1600246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57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23 CuadroTexto"/>
              <p:cNvSpPr txBox="1"/>
              <p:nvPr/>
            </p:nvSpPr>
            <p:spPr>
              <a:xfrm>
                <a:off x="2916972" y="1257066"/>
                <a:ext cx="1599727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 baseline="3000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3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61" y="1653098"/>
                <a:ext cx="2063385" cy="369653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355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23 CuadroTexto"/>
              <p:cNvSpPr txBox="1"/>
              <p:nvPr/>
            </p:nvSpPr>
            <p:spPr>
              <a:xfrm>
                <a:off x="5344374" y="1273642"/>
                <a:ext cx="1731944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r>
                  <a:rPr lang="es-ES" i="1" dirty="0" smtClean="0">
                    <a:latin typeface="Cambria Math"/>
                  </a:rPr>
                  <a:t>aux2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 </m:t>
                    </m:r>
                    <m:r>
                      <a:rPr lang="es-ES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ES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𝑝</m:t>
                        </m:r>
                        <m:r>
                          <a:rPr lang="es-ES" i="1" baseline="3000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𝑖</m:t>
                        </m:r>
                        <m:r>
                          <a:rPr lang="es-ES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s-ES" b="0" i="1" smtClean="0">
                            <a:latin typeface="Cambria Math"/>
                            <a:ea typeface="Cambria Math"/>
                          </a:rPr>
                          <m:t>Ap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𝑖</m:t>
                        </m:r>
                        <m:r>
                          <a:rPr lang="es-E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i="1">
                        <a:latin typeface="Cambria Math"/>
                      </a:rPr>
                      <m:t>;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04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99" y="1674897"/>
                <a:ext cx="2282420" cy="369653"/>
              </a:xfrm>
              <a:prstGeom prst="rect">
                <a:avLst/>
              </a:prstGeom>
              <a:blipFill rotWithShape="1">
                <a:blip r:embed="rId30"/>
                <a:stretch>
                  <a:fillRect l="-2139" t="-11667" r="-187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4460696" y="1777690"/>
                <a:ext cx="1155119" cy="444413"/>
              </a:xfrm>
              <a:prstGeom prst="rect">
                <a:avLst/>
              </a:prstGeom>
            </p:spPr>
            <p:txBody>
              <a:bodyPr wrap="none" lIns="70419" tIns="35209" rIns="70419" bIns="35209">
                <a:spAutoFit/>
              </a:bodyPr>
              <a:lstStyle/>
              <a:p>
                <a:pPr font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/>
                                <a:ea typeface="Cambria Math"/>
                              </a:rPr>
                              <m:t>𝑎𝑢𝑥</m:t>
                            </m:r>
                          </m:e>
                          <m:sub/>
                          <m:sup/>
                        </m:sSubSup>
                      </m:num>
                      <m:den>
                        <m:r>
                          <a:rPr lang="es-ES" i="1">
                            <a:latin typeface="Cambria Math"/>
                            <a:ea typeface="Cambria Math"/>
                          </a:rPr>
                          <m:t>𝑎𝑢𝑥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 </a:t>
                </a:r>
                <a:r>
                  <a:rPr lang="en-US" dirty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71" y="2337745"/>
                <a:ext cx="1489126" cy="572208"/>
              </a:xfrm>
              <a:prstGeom prst="rect">
                <a:avLst/>
              </a:prstGeom>
              <a:blipFill rotWithShape="1">
                <a:blip r:embed="rId31"/>
                <a:stretch>
                  <a:fillRect r="-61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161 Rectángulo"/>
          <p:cNvSpPr/>
          <p:nvPr/>
        </p:nvSpPr>
        <p:spPr>
          <a:xfrm>
            <a:off x="2805689" y="2186162"/>
            <a:ext cx="4421106" cy="36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419" tIns="35209" rIns="70419" bIns="35209"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120 CuadroTexto"/>
              <p:cNvSpPr txBox="1"/>
              <p:nvPr/>
            </p:nvSpPr>
            <p:spPr>
              <a:xfrm>
                <a:off x="2903112" y="2231955"/>
                <a:ext cx="1724250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𝑖</m:t>
                        </m:r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s-E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dirty="0" smtClean="0">
                            <a:latin typeface="Cambria Math"/>
                            <a:ea typeface="Cambria Math"/>
                          </a:rPr>
                          <m:t>p</m:t>
                        </m:r>
                      </m:e>
                      <m:sub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 smtClean="0"/>
                  <a:t>;</a:t>
                </a:r>
                <a:endParaRPr lang="es-ES" dirty="0"/>
              </a:p>
            </p:txBody>
          </p:sp>
        </mc:Choice>
        <mc:Fallback xmlns="">
          <p:sp>
            <p:nvSpPr>
              <p:cNvPr id="111" name="1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30" y="2935124"/>
                <a:ext cx="2273103" cy="369320"/>
              </a:xfrm>
              <a:prstGeom prst="rect">
                <a:avLst/>
              </a:prstGeom>
              <a:blipFill rotWithShape="1">
                <a:blip r:embed="rId32"/>
                <a:stretch>
                  <a:fillRect t="-8197" r="-134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123 CuadroTexto"/>
              <p:cNvSpPr txBox="1"/>
              <p:nvPr/>
            </p:nvSpPr>
            <p:spPr>
              <a:xfrm>
                <a:off x="5194563" y="2234437"/>
                <a:ext cx="1792922" cy="28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ES" i="1" dirty="0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ES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i="1">
                              <a:latin typeface="Cambria Math"/>
                              <a:ea typeface="Cambria Math"/>
                            </a:rPr>
                            <m:t>Ap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2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38" y="2938388"/>
                <a:ext cx="2310612" cy="369320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316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123 CuadroTexto"/>
              <p:cNvSpPr txBox="1"/>
              <p:nvPr/>
            </p:nvSpPr>
            <p:spPr>
              <a:xfrm>
                <a:off x="4392439" y="2779422"/>
                <a:ext cx="1353827" cy="28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70419" tIns="35209" rIns="70419" bIns="352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</a:rPr>
                        <m:t>𝑎</m:t>
                      </m:r>
                      <m:r>
                        <a:rPr lang="es-ES" b="0" i="1" smtClean="0">
                          <a:latin typeface="Cambria Math"/>
                        </a:rPr>
                        <m:t>𝑢𝑥</m:t>
                      </m:r>
                      <m:r>
                        <a:rPr lang="es-ES" b="0" i="1" smtClean="0">
                          <a:latin typeface="Cambria Math"/>
                        </a:rPr>
                        <m:t>2=</m:t>
                      </m:r>
                      <m:sSubSup>
                        <m:sSub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 baseline="3000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3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46" y="3655067"/>
                <a:ext cx="1745414" cy="369653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4545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156 Conector recto de flecha"/>
          <p:cNvCxnSpPr/>
          <p:nvPr/>
        </p:nvCxnSpPr>
        <p:spPr>
          <a:xfrm flipH="1">
            <a:off x="4988246" y="2550419"/>
            <a:ext cx="898224" cy="253896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4372617" y="3305701"/>
                <a:ext cx="979879" cy="376895"/>
              </a:xfrm>
              <a:prstGeom prst="rect">
                <a:avLst/>
              </a:prstGeom>
            </p:spPr>
            <p:txBody>
              <a:bodyPr wrap="none" lIns="70419" tIns="35209" rIns="70419" bIns="35209">
                <a:spAutoFit/>
              </a:bodyPr>
              <a:lstStyle/>
              <a:p>
                <a:pPr fontAlgn="b"/>
                <a:r>
                  <a:rPr lang="el-GR" dirty="0" smtClean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𝑎𝑢𝑥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latin typeface="Cambria Math"/>
                          </a:rPr>
                          <m:t>𝑎𝑢𝑥</m:t>
                        </m:r>
                      </m:den>
                    </m:f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39" y="4347147"/>
                <a:ext cx="1265731" cy="485518"/>
              </a:xfrm>
              <a:prstGeom prst="rect">
                <a:avLst/>
              </a:prstGeom>
              <a:blipFill rotWithShape="1">
                <a:blip r:embed="rId35"/>
                <a:stretch>
                  <a:fillRect l="-4327" r="-6731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142 Conector recto de flecha"/>
          <p:cNvCxnSpPr/>
          <p:nvPr/>
        </p:nvCxnSpPr>
        <p:spPr>
          <a:xfrm flipH="1">
            <a:off x="4897218" y="3044674"/>
            <a:ext cx="7926" cy="23712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42 Conector recto de flecha"/>
          <p:cNvCxnSpPr/>
          <p:nvPr/>
        </p:nvCxnSpPr>
        <p:spPr>
          <a:xfrm>
            <a:off x="5175747" y="3674903"/>
            <a:ext cx="1030376" cy="23870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7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44 Conector recto de flecha"/>
          <p:cNvCxnSpPr/>
          <p:nvPr/>
        </p:nvCxnSpPr>
        <p:spPr>
          <a:xfrm>
            <a:off x="1550653" y="4850012"/>
            <a:ext cx="7566841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1554091" y="4303319"/>
            <a:ext cx="7566841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1550653" y="3768147"/>
            <a:ext cx="7566841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520619" y="5376506"/>
            <a:ext cx="7566841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06506" y="5301208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06506" y="4231311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06506" y="3696139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2474" y="5661248"/>
            <a:ext cx="9261046" cy="327552"/>
          </a:xfrm>
          <a:prstGeom prst="rect">
            <a:avLst/>
          </a:prstGeom>
          <a:noFill/>
        </p:spPr>
        <p:txBody>
          <a:bodyPr wrap="square" lIns="95783" tIns="47892" rIns="95783" bIns="47892" rtlCol="0">
            <a:spAutoFit/>
          </a:bodyPr>
          <a:lstStyle/>
          <a:p>
            <a:pPr defTabSz="957721"/>
            <a:r>
              <a:rPr lang="es-ES" sz="1500" dirty="0">
                <a:solidFill>
                  <a:prstClr val="black"/>
                </a:solidFill>
              </a:rPr>
              <a:t>      2Saxpy                      2Spmv         </a:t>
            </a:r>
            <a:r>
              <a:rPr lang="es-ES" sz="1500" dirty="0" err="1">
                <a:solidFill>
                  <a:prstClr val="black"/>
                </a:solidFill>
              </a:rPr>
              <a:t>dot</a:t>
            </a:r>
            <a:r>
              <a:rPr lang="es-ES" sz="1500" dirty="0">
                <a:solidFill>
                  <a:prstClr val="black"/>
                </a:solidFill>
              </a:rPr>
              <a:t>         </a:t>
            </a:r>
            <a:r>
              <a:rPr lang="es-ES" sz="1500" dirty="0" err="1">
                <a:solidFill>
                  <a:prstClr val="black"/>
                </a:solidFill>
              </a:rPr>
              <a:t>reduction</a:t>
            </a:r>
            <a:r>
              <a:rPr lang="es-ES" sz="1500" dirty="0">
                <a:solidFill>
                  <a:prstClr val="black"/>
                </a:solidFill>
              </a:rPr>
              <a:t>       b-</a:t>
            </a:r>
            <a:r>
              <a:rPr lang="es-ES" sz="1500" dirty="0" err="1">
                <a:solidFill>
                  <a:prstClr val="black"/>
                </a:solidFill>
              </a:rPr>
              <a:t>cast</a:t>
            </a:r>
            <a:r>
              <a:rPr lang="es-ES" sz="1500" dirty="0">
                <a:solidFill>
                  <a:prstClr val="black"/>
                </a:solidFill>
              </a:rPr>
              <a:t>            3Saxpy                2dot       </a:t>
            </a:r>
            <a:r>
              <a:rPr lang="es-ES" sz="1500" dirty="0" err="1">
                <a:solidFill>
                  <a:prstClr val="black"/>
                </a:solidFill>
              </a:rPr>
              <a:t>reduction</a:t>
            </a:r>
            <a:r>
              <a:rPr lang="es-ES" sz="1500" dirty="0">
                <a:solidFill>
                  <a:prstClr val="black"/>
                </a:solidFill>
              </a:rPr>
              <a:t>      b-</a:t>
            </a:r>
            <a:r>
              <a:rPr lang="es-ES" sz="1500" dirty="0" err="1">
                <a:solidFill>
                  <a:prstClr val="black"/>
                </a:solidFill>
              </a:rPr>
              <a:t>cast</a:t>
            </a:r>
            <a:r>
              <a:rPr lang="es-ES" sz="1500" dirty="0">
                <a:solidFill>
                  <a:prstClr val="black"/>
                </a:solidFill>
              </a:rPr>
              <a:t>      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08716" y="3550673"/>
            <a:ext cx="624069" cy="2061448"/>
          </a:xfrm>
          <a:prstGeom prst="rect">
            <a:avLst/>
          </a:prstGeom>
          <a:noFill/>
        </p:spPr>
        <p:txBody>
          <a:bodyPr wrap="square" lIns="95783" tIns="47892" rIns="95783" bIns="47892" rtlCol="0">
            <a:spAutoFit/>
          </a:bodyPr>
          <a:lstStyle/>
          <a:p>
            <a:pPr defTabSz="957721">
              <a:lnSpc>
                <a:spcPct val="150000"/>
              </a:lnSpc>
            </a:pPr>
            <a:r>
              <a:rPr lang="es-ES" sz="1200" dirty="0">
                <a:solidFill>
                  <a:prstClr val="black"/>
                </a:solidFill>
              </a:rPr>
              <a:t>P1</a:t>
            </a:r>
          </a:p>
          <a:p>
            <a:pPr defTabSz="957721">
              <a:lnSpc>
                <a:spcPct val="150000"/>
              </a:lnSpc>
            </a:pPr>
            <a:endParaRPr lang="es-ES" sz="1200" dirty="0">
              <a:solidFill>
                <a:prstClr val="black"/>
              </a:solidFill>
            </a:endParaRPr>
          </a:p>
          <a:p>
            <a:pPr defTabSz="957721">
              <a:lnSpc>
                <a:spcPct val="150000"/>
              </a:lnSpc>
            </a:pPr>
            <a:r>
              <a:rPr lang="es-ES" sz="1200" dirty="0">
                <a:solidFill>
                  <a:prstClr val="black"/>
                </a:solidFill>
              </a:rPr>
              <a:t>P2</a:t>
            </a:r>
          </a:p>
          <a:p>
            <a:pPr defTabSz="957721">
              <a:lnSpc>
                <a:spcPct val="150000"/>
              </a:lnSpc>
            </a:pPr>
            <a:endParaRPr lang="es-ES" sz="1200" dirty="0">
              <a:solidFill>
                <a:prstClr val="black"/>
              </a:solidFill>
            </a:endParaRPr>
          </a:p>
          <a:p>
            <a:pPr defTabSz="957721">
              <a:lnSpc>
                <a:spcPct val="150000"/>
              </a:lnSpc>
            </a:pPr>
            <a:r>
              <a:rPr lang="es-ES" sz="1200" dirty="0">
                <a:solidFill>
                  <a:prstClr val="black"/>
                </a:solidFill>
              </a:rPr>
              <a:t>P3</a:t>
            </a:r>
          </a:p>
          <a:p>
            <a:pPr defTabSz="957721">
              <a:lnSpc>
                <a:spcPct val="150000"/>
              </a:lnSpc>
            </a:pPr>
            <a:endParaRPr lang="es-ES" sz="1200" dirty="0">
              <a:solidFill>
                <a:prstClr val="black"/>
              </a:solidFill>
            </a:endParaRPr>
          </a:p>
          <a:p>
            <a:pPr defTabSz="957721">
              <a:lnSpc>
                <a:spcPct val="150000"/>
              </a:lnSpc>
            </a:pPr>
            <a:r>
              <a:rPr lang="es-ES" sz="1200" dirty="0">
                <a:solidFill>
                  <a:prstClr val="black"/>
                </a:solidFill>
              </a:rPr>
              <a:t>P4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832654" y="5301208"/>
            <a:ext cx="132614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832654" y="3696139"/>
            <a:ext cx="132614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3139589" y="3854367"/>
            <a:ext cx="1" cy="376944"/>
          </a:xfrm>
          <a:prstGeom prst="straightConnector1">
            <a:avLst/>
          </a:prstGeom>
          <a:ln w="1270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3162842" y="5300966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3164527" y="4233054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162842" y="3696139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1832654" y="4233530"/>
            <a:ext cx="132614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541533" y="4778004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1867681" y="4778004"/>
            <a:ext cx="132614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3197870" y="4778004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3444997" y="3808247"/>
            <a:ext cx="313882" cy="31040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2 Grupo"/>
          <p:cNvGrpSpPr/>
          <p:nvPr/>
        </p:nvGrpSpPr>
        <p:grpSpPr>
          <a:xfrm>
            <a:off x="8152890" y="5220937"/>
            <a:ext cx="390043" cy="307777"/>
            <a:chOff x="8377411" y="3999905"/>
            <a:chExt cx="501868" cy="404741"/>
          </a:xfrm>
        </p:grpSpPr>
        <p:sp>
          <p:nvSpPr>
            <p:cNvPr id="55" name="54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  <p:cxnSp>
        <p:nvCxnSpPr>
          <p:cNvPr id="59" name="58 Conector recto de flecha"/>
          <p:cNvCxnSpPr/>
          <p:nvPr/>
        </p:nvCxnSpPr>
        <p:spPr>
          <a:xfrm flipV="1">
            <a:off x="3459772" y="4298033"/>
            <a:ext cx="265777" cy="17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3938889" y="4405598"/>
            <a:ext cx="696210" cy="71593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3984736" y="5363462"/>
            <a:ext cx="650362" cy="130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>
            <a:off x="506506" y="5661248"/>
            <a:ext cx="1326147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1838380" y="5661248"/>
            <a:ext cx="1326147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 flipV="1">
            <a:off x="3156814" y="5656421"/>
            <a:ext cx="292284" cy="4828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3459770" y="5663128"/>
            <a:ext cx="1265942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3486271" y="4875336"/>
            <a:ext cx="313882" cy="31040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V="1">
            <a:off x="3487289" y="5365122"/>
            <a:ext cx="265777" cy="17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"/>
          <p:cNvSpPr/>
          <p:nvPr/>
        </p:nvSpPr>
        <p:spPr>
          <a:xfrm>
            <a:off x="5335237" y="5301208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5335237" y="4231311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5335237" y="3696139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5370264" y="4778004"/>
            <a:ext cx="132614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cxnSp>
        <p:nvCxnSpPr>
          <p:cNvPr id="108" name="107 Conector recto de flecha"/>
          <p:cNvCxnSpPr>
            <a:endCxn id="106" idx="1"/>
          </p:cNvCxnSpPr>
          <p:nvPr/>
        </p:nvCxnSpPr>
        <p:spPr>
          <a:xfrm flipV="1">
            <a:off x="4824204" y="3768148"/>
            <a:ext cx="511033" cy="135338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>
            <a:endCxn id="105" idx="1"/>
          </p:cNvCxnSpPr>
          <p:nvPr/>
        </p:nvCxnSpPr>
        <p:spPr>
          <a:xfrm flipV="1">
            <a:off x="4909093" y="4303321"/>
            <a:ext cx="426146" cy="882423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>
            <a:endCxn id="107" idx="1"/>
          </p:cNvCxnSpPr>
          <p:nvPr/>
        </p:nvCxnSpPr>
        <p:spPr>
          <a:xfrm flipV="1">
            <a:off x="4909093" y="4850012"/>
            <a:ext cx="461173" cy="379188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>
            <a:endCxn id="104" idx="1"/>
          </p:cNvCxnSpPr>
          <p:nvPr/>
        </p:nvCxnSpPr>
        <p:spPr>
          <a:xfrm>
            <a:off x="4796984" y="5369984"/>
            <a:ext cx="538254" cy="3232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/>
          <p:nvPr/>
        </p:nvCxnSpPr>
        <p:spPr>
          <a:xfrm flipV="1">
            <a:off x="4758992" y="5661248"/>
            <a:ext cx="627190" cy="188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/>
          <p:nvPr/>
        </p:nvCxnSpPr>
        <p:spPr>
          <a:xfrm>
            <a:off x="5386182" y="5661250"/>
            <a:ext cx="1673054" cy="1879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/>
        </p:nvCxnSpPr>
        <p:spPr>
          <a:xfrm>
            <a:off x="6937673" y="3808730"/>
            <a:ext cx="313882" cy="31040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/>
        </p:nvCxnSpPr>
        <p:spPr>
          <a:xfrm flipV="1">
            <a:off x="6952449" y="4298516"/>
            <a:ext cx="265777" cy="17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>
            <a:off x="6978948" y="4875819"/>
            <a:ext cx="313882" cy="310406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/>
          <p:nvPr/>
        </p:nvCxnSpPr>
        <p:spPr>
          <a:xfrm flipV="1">
            <a:off x="6979965" y="5365606"/>
            <a:ext cx="265777" cy="17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/>
          <p:nvPr/>
        </p:nvCxnSpPr>
        <p:spPr>
          <a:xfrm>
            <a:off x="7449278" y="4420313"/>
            <a:ext cx="696210" cy="71593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7495126" y="5378177"/>
            <a:ext cx="650362" cy="1304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 flipV="1">
            <a:off x="8376809" y="3781089"/>
            <a:ext cx="511033" cy="1353385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flipV="1">
            <a:off x="8461696" y="4316263"/>
            <a:ext cx="426146" cy="882423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 flipV="1">
            <a:off x="8461696" y="4862954"/>
            <a:ext cx="461173" cy="379188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8470138" y="5382926"/>
            <a:ext cx="538254" cy="3232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7045801" y="5656420"/>
            <a:ext cx="358131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ectángulo"/>
          <p:cNvSpPr/>
          <p:nvPr/>
        </p:nvSpPr>
        <p:spPr>
          <a:xfrm>
            <a:off x="6669130" y="5298714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49" name="148 Rectángulo"/>
          <p:cNvSpPr/>
          <p:nvPr/>
        </p:nvSpPr>
        <p:spPr>
          <a:xfrm>
            <a:off x="6670815" y="4230802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50" name="149 Rectángulo"/>
          <p:cNvSpPr/>
          <p:nvPr/>
        </p:nvSpPr>
        <p:spPr>
          <a:xfrm>
            <a:off x="6669130" y="3693887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6704158" y="4775752"/>
            <a:ext cx="23400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spcCol="0" rtlCol="0" anchor="ctr"/>
          <a:lstStyle/>
          <a:p>
            <a:pPr algn="ctr" defTabSz="957721"/>
            <a:endParaRPr lang="es-ES" smtClean="0">
              <a:solidFill>
                <a:prstClr val="white"/>
              </a:solidFill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845762" y="1628801"/>
            <a:ext cx="7956884" cy="1173937"/>
          </a:xfrm>
          <a:prstGeom prst="rect">
            <a:avLst/>
          </a:prstGeom>
          <a:noFill/>
        </p:spPr>
        <p:txBody>
          <a:bodyPr wrap="square" lIns="95783" tIns="47892" rIns="95783" bIns="47892" rtlCol="0">
            <a:spAutoFit/>
          </a:bodyPr>
          <a:lstStyle/>
          <a:p>
            <a:pPr marL="299321" indent="-299321" defTabSz="957721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wi</a:t>
            </a:r>
            <a:r>
              <a:rPr lang="es-ES" dirty="0" smtClean="0">
                <a:solidFill>
                  <a:prstClr val="black"/>
                </a:solidFill>
              </a:rPr>
              <a:t> and vi are </a:t>
            </a:r>
            <a:r>
              <a:rPr lang="es-ES" dirty="0" err="1" smtClean="0">
                <a:solidFill>
                  <a:prstClr val="black"/>
                </a:solidFill>
              </a:rPr>
              <a:t>exachanged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using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communication with neighbors </a:t>
            </a:r>
            <a:r>
              <a:rPr lang="es-ES" dirty="0" smtClean="0">
                <a:solidFill>
                  <a:prstClr val="black"/>
                </a:solidFill>
              </a:rPr>
              <a:t>(</a:t>
            </a:r>
            <a:r>
              <a:rPr lang="es-ES" dirty="0" err="1" smtClean="0">
                <a:solidFill>
                  <a:prstClr val="black"/>
                </a:solidFill>
              </a:rPr>
              <a:t>meanwhile</a:t>
            </a:r>
            <a:r>
              <a:rPr lang="es-ES" dirty="0" smtClean="0">
                <a:solidFill>
                  <a:prstClr val="black"/>
                </a:solidFill>
              </a:rPr>
              <a:t> and </a:t>
            </a:r>
            <a:r>
              <a:rPr lang="es-ES" dirty="0" err="1" smtClean="0">
                <a:solidFill>
                  <a:prstClr val="black"/>
                </a:solidFill>
              </a:rPr>
              <a:t>after</a:t>
            </a:r>
            <a:r>
              <a:rPr lang="es-ES" dirty="0" smtClean="0">
                <a:solidFill>
                  <a:prstClr val="black"/>
                </a:solidFill>
              </a:rPr>
              <a:t>) </a:t>
            </a:r>
            <a:r>
              <a:rPr lang="es-ES" dirty="0" err="1" smtClean="0">
                <a:solidFill>
                  <a:prstClr val="black"/>
                </a:solidFill>
              </a:rPr>
              <a:t>SpMV</a:t>
            </a:r>
            <a:r>
              <a:rPr lang="es-ES" dirty="0" smtClean="0">
                <a:solidFill>
                  <a:prstClr val="black"/>
                </a:solidFill>
              </a:rPr>
              <a:t>  </a:t>
            </a:r>
          </a:p>
          <a:p>
            <a:pPr marL="778182" lvl="1" indent="-299321" defTabSz="957721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Vi </a:t>
            </a:r>
            <a:r>
              <a:rPr lang="es-ES" dirty="0" err="1" smtClean="0">
                <a:solidFill>
                  <a:prstClr val="black"/>
                </a:solidFill>
              </a:rPr>
              <a:t>first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using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synchronous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comm</a:t>
            </a:r>
            <a:endParaRPr lang="es-ES" dirty="0" smtClean="0">
              <a:solidFill>
                <a:prstClr val="black"/>
              </a:solidFill>
            </a:endParaRPr>
          </a:p>
          <a:p>
            <a:pPr marL="778182" lvl="1" indent="-299321" defTabSz="957721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wi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using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asynchrounous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comm</a:t>
            </a:r>
            <a:endParaRPr lang="es-ES" dirty="0" smtClean="0">
              <a:solidFill>
                <a:prstClr val="black"/>
              </a:solidFill>
            </a:endParaRPr>
          </a:p>
          <a:p>
            <a:pPr marL="299321" indent="-299321" defTabSz="957721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Dots</a:t>
            </a:r>
            <a:r>
              <a:rPr lang="es-ES" dirty="0" smtClean="0">
                <a:solidFill>
                  <a:prstClr val="black"/>
                </a:solidFill>
              </a:rPr>
              <a:t> are </a:t>
            </a:r>
            <a:r>
              <a:rPr lang="es-ES" dirty="0" err="1" smtClean="0">
                <a:solidFill>
                  <a:prstClr val="black"/>
                </a:solidFill>
              </a:rPr>
              <a:t>typically</a:t>
            </a:r>
            <a:r>
              <a:rPr lang="es-ES" dirty="0" smtClean="0">
                <a:solidFill>
                  <a:prstClr val="black"/>
                </a:solidFill>
              </a:rPr>
              <a:t> a binomial </a:t>
            </a:r>
            <a:r>
              <a:rPr lang="es-ES" dirty="0" err="1" smtClean="0">
                <a:solidFill>
                  <a:prstClr val="black"/>
                </a:solidFill>
              </a:rPr>
              <a:t>tree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reduction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with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height</a:t>
            </a:r>
            <a:r>
              <a:rPr lang="es-ES" dirty="0" smtClean="0">
                <a:solidFill>
                  <a:prstClr val="black"/>
                </a:solidFill>
              </a:rPr>
              <a:t> log_2(P)</a:t>
            </a:r>
          </a:p>
          <a:p>
            <a:pPr marL="299321" indent="-299321" defTabSz="957721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Processor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idling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during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 err="1" smtClean="0">
                <a:solidFill>
                  <a:prstClr val="black"/>
                </a:solidFill>
              </a:rPr>
              <a:t>all</a:t>
            </a:r>
            <a:r>
              <a:rPr lang="es-ES" dirty="0" smtClean="0">
                <a:solidFill>
                  <a:prstClr val="black"/>
                </a:solidFill>
              </a:rPr>
              <a:t> reduce </a:t>
            </a:r>
            <a:r>
              <a:rPr lang="es-ES" dirty="0" err="1" smtClean="0">
                <a:solidFill>
                  <a:prstClr val="black"/>
                </a:solidFill>
              </a:rPr>
              <a:t>latency</a:t>
            </a:r>
            <a:r>
              <a:rPr lang="es-ES" dirty="0" smtClean="0">
                <a:solidFill>
                  <a:prstClr val="black"/>
                </a:solidFill>
              </a:rPr>
              <a:t> (</a:t>
            </a:r>
            <a:r>
              <a:rPr lang="es-ES" dirty="0" err="1" smtClean="0">
                <a:solidFill>
                  <a:prstClr val="black"/>
                </a:solidFill>
              </a:rPr>
              <a:t>not</a:t>
            </a:r>
            <a:r>
              <a:rPr lang="es-ES" dirty="0" smtClean="0">
                <a:solidFill>
                  <a:prstClr val="black"/>
                </a:solidFill>
              </a:rPr>
              <a:t> to </a:t>
            </a:r>
            <a:r>
              <a:rPr lang="es-ES" dirty="0" err="1" smtClean="0">
                <a:solidFill>
                  <a:prstClr val="black"/>
                </a:solidFill>
              </a:rPr>
              <a:t>scale</a:t>
            </a:r>
            <a:r>
              <a:rPr lang="es-ES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1684307" y="3900398"/>
            <a:ext cx="2627065" cy="282731"/>
          </a:xfrm>
          <a:prstGeom prst="rect">
            <a:avLst/>
          </a:prstGeom>
          <a:noFill/>
        </p:spPr>
        <p:txBody>
          <a:bodyPr wrap="square" lIns="95783" tIns="47892" rIns="95783" bIns="47892" rtlCol="0">
            <a:spAutoFit/>
          </a:bodyPr>
          <a:lstStyle/>
          <a:p>
            <a:pPr defTabSz="957721"/>
            <a:r>
              <a:rPr lang="es-ES" sz="1200" dirty="0" err="1">
                <a:solidFill>
                  <a:prstClr val="black"/>
                </a:solidFill>
              </a:rPr>
              <a:t>exchage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  <a:r>
              <a:rPr lang="es-ES" sz="1200" dirty="0" err="1">
                <a:solidFill>
                  <a:prstClr val="black"/>
                </a:solidFill>
              </a:rPr>
              <a:t>wi</a:t>
            </a:r>
            <a:r>
              <a:rPr lang="es-ES" sz="1200" dirty="0">
                <a:solidFill>
                  <a:prstClr val="black"/>
                </a:solidFill>
              </a:rPr>
              <a:t> and </a:t>
            </a:r>
            <a:r>
              <a:rPr lang="es-ES" sz="1200" dirty="0" err="1">
                <a:solidFill>
                  <a:prstClr val="black"/>
                </a:solidFill>
              </a:rPr>
              <a:t>v_i</a:t>
            </a:r>
            <a:endParaRPr lang="es-ES" sz="1200" dirty="0">
              <a:solidFill>
                <a:prstClr val="black"/>
              </a:solidFill>
            </a:endParaRPr>
          </a:p>
        </p:txBody>
      </p:sp>
      <p:cxnSp>
        <p:nvCxnSpPr>
          <p:cNvPr id="155" name="154 Conector recto de flecha"/>
          <p:cNvCxnSpPr/>
          <p:nvPr/>
        </p:nvCxnSpPr>
        <p:spPr>
          <a:xfrm flipH="1">
            <a:off x="3139587" y="4380528"/>
            <a:ext cx="1" cy="376944"/>
          </a:xfrm>
          <a:prstGeom prst="straightConnector1">
            <a:avLst/>
          </a:prstGeom>
          <a:ln w="1270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 de flecha"/>
          <p:cNvCxnSpPr/>
          <p:nvPr/>
        </p:nvCxnSpPr>
        <p:spPr>
          <a:xfrm flipH="1">
            <a:off x="3130599" y="4939378"/>
            <a:ext cx="1" cy="376944"/>
          </a:xfrm>
          <a:prstGeom prst="straightConnector1">
            <a:avLst/>
          </a:prstGeom>
          <a:ln w="1270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 de flecha"/>
          <p:cNvCxnSpPr/>
          <p:nvPr/>
        </p:nvCxnSpPr>
        <p:spPr>
          <a:xfrm>
            <a:off x="7392774" y="5650351"/>
            <a:ext cx="1265942" cy="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 flipV="1">
            <a:off x="8648929" y="5648471"/>
            <a:ext cx="627190" cy="1880"/>
          </a:xfrm>
          <a:prstGeom prst="straightConnector1">
            <a:avLst/>
          </a:prstGeom>
          <a:ln w="15875"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81 Grupo"/>
          <p:cNvGrpSpPr/>
          <p:nvPr/>
        </p:nvGrpSpPr>
        <p:grpSpPr>
          <a:xfrm>
            <a:off x="3702698" y="4139461"/>
            <a:ext cx="390043" cy="307777"/>
            <a:chOff x="8377411" y="3999905"/>
            <a:chExt cx="501868" cy="404741"/>
          </a:xfrm>
        </p:grpSpPr>
        <p:sp>
          <p:nvSpPr>
            <p:cNvPr id="83" name="82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  <p:grpSp>
        <p:nvGrpSpPr>
          <p:cNvPr id="86" name="85 Grupo"/>
          <p:cNvGrpSpPr/>
          <p:nvPr/>
        </p:nvGrpSpPr>
        <p:grpSpPr>
          <a:xfrm>
            <a:off x="3715367" y="5198684"/>
            <a:ext cx="390043" cy="307777"/>
            <a:chOff x="8377411" y="3999905"/>
            <a:chExt cx="501868" cy="404741"/>
          </a:xfrm>
        </p:grpSpPr>
        <p:sp>
          <p:nvSpPr>
            <p:cNvPr id="89" name="88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4602415" y="5210373"/>
            <a:ext cx="390043" cy="307777"/>
            <a:chOff x="8377411" y="3999905"/>
            <a:chExt cx="501868" cy="404741"/>
          </a:xfrm>
        </p:grpSpPr>
        <p:sp>
          <p:nvSpPr>
            <p:cNvPr id="93" name="92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7172901" y="4143214"/>
            <a:ext cx="390043" cy="307777"/>
            <a:chOff x="8377411" y="3999905"/>
            <a:chExt cx="501868" cy="404741"/>
          </a:xfrm>
        </p:grpSpPr>
        <p:sp>
          <p:nvSpPr>
            <p:cNvPr id="98" name="97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7200746" y="5213170"/>
            <a:ext cx="390043" cy="307777"/>
            <a:chOff x="8377411" y="3999905"/>
            <a:chExt cx="501868" cy="404741"/>
          </a:xfrm>
        </p:grpSpPr>
        <p:sp>
          <p:nvSpPr>
            <p:cNvPr id="101" name="100 Elipse"/>
            <p:cNvSpPr/>
            <p:nvPr/>
          </p:nvSpPr>
          <p:spPr>
            <a:xfrm>
              <a:off x="8428003" y="4094812"/>
              <a:ext cx="200747" cy="1893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721"/>
              <a:endParaRPr lang="es-ES" smtClean="0">
                <a:solidFill>
                  <a:prstClr val="white"/>
                </a:solidFill>
              </a:endParaRPr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8377411" y="3999905"/>
              <a:ext cx="501868" cy="40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721"/>
              <a:r>
                <a:rPr lang="es-ES" dirty="0" smtClean="0">
                  <a:solidFill>
                    <a:prstClr val="black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0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Algorithm 2 Using multiple GPU devices and cores.</a:t>
            </a:r>
          </a:p>
          <a:p>
            <a:r>
              <a:rPr lang="es-ES" sz="1200" dirty="0"/>
              <a:t>INPUT</a:t>
            </a:r>
          </a:p>
          <a:p>
            <a:r>
              <a:rPr lang="en-US" sz="1200" dirty="0" err="1"/>
              <a:t>numberCPUcores</a:t>
            </a:r>
            <a:r>
              <a:rPr lang="en-US" sz="1200" dirty="0"/>
              <a:t> /* number of CPU cores to work in the problem*/</a:t>
            </a:r>
          </a:p>
          <a:p>
            <a:r>
              <a:rPr lang="en-US" sz="1200" dirty="0" err="1"/>
              <a:t>numberGPUs</a:t>
            </a:r>
            <a:r>
              <a:rPr lang="en-US" sz="1200" dirty="0"/>
              <a:t> /* number of GPUs to work in the problem */</a:t>
            </a:r>
          </a:p>
          <a:p>
            <a:r>
              <a:rPr lang="en-US" sz="1200" dirty="0" err="1"/>
              <a:t>sizeGPU</a:t>
            </a:r>
            <a:r>
              <a:rPr lang="en-US" sz="1200" dirty="0"/>
              <a:t> /* size of the work assigned to each GPU */</a:t>
            </a:r>
          </a:p>
          <a:p>
            <a:r>
              <a:rPr lang="en-US" sz="1200" dirty="0" err="1"/>
              <a:t>problemSize</a:t>
            </a:r>
            <a:r>
              <a:rPr lang="en-US" sz="1200" dirty="0"/>
              <a:t> /* the total size of the problem, to </a:t>
            </a:r>
            <a:r>
              <a:rPr lang="en-US" sz="1200" dirty="0"/>
              <a:t>be divided </a:t>
            </a:r>
            <a:r>
              <a:rPr lang="en-US" sz="1200" dirty="0"/>
              <a:t>between CPU and GPU */</a:t>
            </a:r>
          </a:p>
          <a:p>
            <a:r>
              <a:rPr lang="es-ES" sz="1200" dirty="0"/>
              <a:t>OUTPUT</a:t>
            </a:r>
          </a:p>
          <a:p>
            <a:endParaRPr lang="es-ES" sz="1200" dirty="0"/>
          </a:p>
          <a:p>
            <a:r>
              <a:rPr lang="en-US" sz="1200" dirty="0"/>
              <a:t>/*Surface that better adjusts to the points in the </a:t>
            </a:r>
            <a:r>
              <a:rPr lang="en-US" sz="1200" dirty="0"/>
              <a:t>dispersion diagram</a:t>
            </a:r>
            <a:r>
              <a:rPr lang="en-US" sz="1200" dirty="0"/>
              <a:t>. An estimate elevation function of those points.*/</a:t>
            </a:r>
          </a:p>
          <a:p>
            <a:r>
              <a:rPr lang="es-ES" sz="1200" dirty="0"/>
              <a:t>1: </a:t>
            </a:r>
            <a:r>
              <a:rPr lang="es-ES" sz="1200" dirty="0" err="1"/>
              <a:t>nthreads</a:t>
            </a:r>
            <a:r>
              <a:rPr lang="es-ES" sz="1200" dirty="0"/>
              <a:t> = </a:t>
            </a:r>
            <a:r>
              <a:rPr lang="es-ES" sz="1200" dirty="0" err="1"/>
              <a:t>numberCPUcores</a:t>
            </a:r>
            <a:r>
              <a:rPr lang="es-ES" sz="1200" dirty="0"/>
              <a:t> + </a:t>
            </a:r>
            <a:r>
              <a:rPr lang="es-ES" sz="1200" dirty="0" err="1"/>
              <a:t>numberGPUs</a:t>
            </a:r>
            <a:r>
              <a:rPr lang="es-ES" sz="1200" dirty="0"/>
              <a:t>;</a:t>
            </a:r>
          </a:p>
          <a:p>
            <a:r>
              <a:rPr lang="es-ES" sz="1200" dirty="0"/>
              <a:t>2: </a:t>
            </a:r>
            <a:r>
              <a:rPr lang="es-ES" sz="1200" dirty="0" err="1"/>
              <a:t>sizeCPU</a:t>
            </a:r>
            <a:r>
              <a:rPr lang="es-ES" sz="1200" dirty="0"/>
              <a:t> = (</a:t>
            </a:r>
            <a:r>
              <a:rPr lang="es-ES" sz="1200" dirty="0" err="1"/>
              <a:t>problemSize-numberGPUs</a:t>
            </a:r>
            <a:r>
              <a:rPr lang="es-ES" sz="1200" dirty="0"/>
              <a:t>*</a:t>
            </a:r>
            <a:r>
              <a:rPr lang="es-ES" sz="1200" dirty="0" err="1"/>
              <a:t>sizeGPU</a:t>
            </a:r>
            <a:r>
              <a:rPr lang="es-ES" sz="1200" dirty="0"/>
              <a:t>)/</a:t>
            </a:r>
            <a:r>
              <a:rPr lang="es-ES" sz="1200" dirty="0" err="1"/>
              <a:t>numberCPUcores</a:t>
            </a:r>
            <a:r>
              <a:rPr lang="es-ES" sz="1200" dirty="0"/>
              <a:t>;</a:t>
            </a:r>
          </a:p>
          <a:p>
            <a:r>
              <a:rPr lang="es-ES" sz="1200" dirty="0"/>
              <a:t>3: </a:t>
            </a:r>
            <a:r>
              <a:rPr lang="es-ES" sz="1200" dirty="0" err="1"/>
              <a:t>omp_set_num_threads</a:t>
            </a:r>
            <a:r>
              <a:rPr lang="es-ES" sz="1200" dirty="0"/>
              <a:t>(</a:t>
            </a:r>
            <a:r>
              <a:rPr lang="es-ES" sz="1200" dirty="0" err="1"/>
              <a:t>nthreads</a:t>
            </a:r>
            <a:r>
              <a:rPr lang="es-ES" sz="1200" dirty="0"/>
              <a:t>);</a:t>
            </a:r>
          </a:p>
          <a:p>
            <a:r>
              <a:rPr lang="es-ES" sz="1200" dirty="0"/>
              <a:t>4: #</a:t>
            </a:r>
            <a:r>
              <a:rPr lang="es-ES" sz="1200" dirty="0" err="1"/>
              <a:t>pragma</a:t>
            </a:r>
            <a:r>
              <a:rPr lang="es-ES" sz="1200" dirty="0"/>
              <a:t> </a:t>
            </a:r>
            <a:r>
              <a:rPr lang="es-ES" sz="1200" dirty="0" err="1"/>
              <a:t>omp</a:t>
            </a:r>
            <a:r>
              <a:rPr lang="es-ES" sz="1200" dirty="0"/>
              <a:t> </a:t>
            </a:r>
            <a:r>
              <a:rPr lang="es-ES" sz="1200" dirty="0" err="1"/>
              <a:t>parallel</a:t>
            </a:r>
            <a:endParaRPr lang="es-ES" sz="1200" dirty="0"/>
          </a:p>
          <a:p>
            <a:r>
              <a:rPr lang="es-ES" sz="1200" dirty="0"/>
              <a:t>5: {</a:t>
            </a:r>
          </a:p>
          <a:p>
            <a:r>
              <a:rPr lang="es-ES" sz="1200" dirty="0"/>
              <a:t>6: </a:t>
            </a:r>
            <a:r>
              <a:rPr lang="es-ES" sz="1200" dirty="0" err="1"/>
              <a:t>thread_id</a:t>
            </a:r>
            <a:r>
              <a:rPr lang="es-ES" sz="1200" dirty="0"/>
              <a:t> = </a:t>
            </a:r>
            <a:r>
              <a:rPr lang="es-ES" sz="1200" dirty="0" err="1"/>
              <a:t>omp_get_thread_num</a:t>
            </a:r>
            <a:r>
              <a:rPr lang="es-ES" sz="1200" dirty="0"/>
              <a:t>();</a:t>
            </a:r>
          </a:p>
          <a:p>
            <a:r>
              <a:rPr lang="en-US" sz="1200" dirty="0"/>
              <a:t>7 if(</a:t>
            </a:r>
            <a:r>
              <a:rPr lang="en-US" sz="1200" dirty="0" err="1"/>
              <a:t>thread_id</a:t>
            </a:r>
            <a:r>
              <a:rPr lang="en-US" sz="1200" dirty="0"/>
              <a:t> &lt; </a:t>
            </a:r>
            <a:r>
              <a:rPr lang="en-US" sz="1200" dirty="0" err="1"/>
              <a:t>numberGPUs</a:t>
            </a:r>
            <a:r>
              <a:rPr lang="en-US" sz="1200" dirty="0"/>
              <a:t>) { /* GPU computing */</a:t>
            </a:r>
          </a:p>
          <a:p>
            <a:r>
              <a:rPr lang="es-ES" sz="1200" dirty="0"/>
              <a:t>8: </a:t>
            </a:r>
            <a:r>
              <a:rPr lang="es-ES" sz="1200" dirty="0" err="1"/>
              <a:t>first</a:t>
            </a:r>
            <a:r>
              <a:rPr lang="es-ES" sz="1200" dirty="0"/>
              <a:t> = </a:t>
            </a:r>
            <a:r>
              <a:rPr lang="es-ES" sz="1200" dirty="0" err="1"/>
              <a:t>thread_id</a:t>
            </a:r>
            <a:r>
              <a:rPr lang="es-ES" sz="1200" dirty="0"/>
              <a:t> * </a:t>
            </a:r>
            <a:r>
              <a:rPr lang="es-ES" sz="1200" dirty="0" err="1"/>
              <a:t>sizeGPU</a:t>
            </a:r>
            <a:r>
              <a:rPr lang="es-ES" sz="1200" dirty="0"/>
              <a:t>;</a:t>
            </a:r>
          </a:p>
          <a:p>
            <a:r>
              <a:rPr lang="es-ES" sz="1200" dirty="0"/>
              <a:t>9: </a:t>
            </a:r>
            <a:r>
              <a:rPr lang="es-ES" sz="1200" dirty="0" err="1"/>
              <a:t>cudaSetDevice</a:t>
            </a:r>
            <a:r>
              <a:rPr lang="es-ES" sz="1200" dirty="0"/>
              <a:t>(</a:t>
            </a:r>
            <a:r>
              <a:rPr lang="es-ES" sz="1200" dirty="0" err="1"/>
              <a:t>thread_id</a:t>
            </a:r>
            <a:r>
              <a:rPr lang="es-ES" sz="1200" dirty="0"/>
              <a:t>);</a:t>
            </a:r>
          </a:p>
          <a:p>
            <a:r>
              <a:rPr lang="es-ES" sz="1200" dirty="0"/>
              <a:t>10: </a:t>
            </a:r>
            <a:r>
              <a:rPr lang="es-ES" sz="1200" dirty="0" err="1"/>
              <a:t>matrixGPU</a:t>
            </a:r>
            <a:r>
              <a:rPr lang="es-ES" sz="1200" dirty="0"/>
              <a:t>(</a:t>
            </a:r>
            <a:r>
              <a:rPr lang="es-ES" sz="1200" dirty="0" err="1"/>
              <a:t>thread_id</a:t>
            </a:r>
            <a:r>
              <a:rPr lang="es-ES" sz="1200" dirty="0"/>
              <a:t>, </a:t>
            </a:r>
            <a:r>
              <a:rPr lang="es-ES" sz="1200" dirty="0" err="1"/>
              <a:t>first</a:t>
            </a:r>
            <a:r>
              <a:rPr lang="es-ES" sz="1200" dirty="0"/>
              <a:t>, </a:t>
            </a:r>
            <a:r>
              <a:rPr lang="es-ES" sz="1200" dirty="0" err="1"/>
              <a:t>sizeGPU</a:t>
            </a:r>
            <a:r>
              <a:rPr lang="es-ES" sz="1200" dirty="0"/>
              <a:t>);</a:t>
            </a:r>
          </a:p>
          <a:p>
            <a:r>
              <a:rPr lang="es-ES" sz="1200" dirty="0"/>
              <a:t>11: } </a:t>
            </a:r>
            <a:r>
              <a:rPr lang="es-ES" sz="1200" dirty="0" err="1"/>
              <a:t>else</a:t>
            </a:r>
            <a:r>
              <a:rPr lang="es-ES" sz="1200" dirty="0"/>
              <a:t> { /* CPU </a:t>
            </a:r>
            <a:r>
              <a:rPr lang="es-ES" sz="1200" dirty="0" err="1"/>
              <a:t>computing</a:t>
            </a:r>
            <a:r>
              <a:rPr lang="es-ES" sz="1200" dirty="0"/>
              <a:t> */</a:t>
            </a:r>
          </a:p>
          <a:p>
            <a:r>
              <a:rPr lang="en-US" sz="1200" dirty="0"/>
              <a:t>12: first = </a:t>
            </a:r>
            <a:r>
              <a:rPr lang="en-US" sz="1200" dirty="0" err="1"/>
              <a:t>numberGPU</a:t>
            </a:r>
            <a:r>
              <a:rPr lang="en-US" sz="1200" dirty="0"/>
              <a:t>*</a:t>
            </a:r>
            <a:r>
              <a:rPr lang="en-US" sz="1200" dirty="0" err="1"/>
              <a:t>sizeGPU</a:t>
            </a:r>
            <a:r>
              <a:rPr lang="en-US" sz="1200" dirty="0"/>
              <a:t> + (</a:t>
            </a:r>
            <a:r>
              <a:rPr lang="en-US" sz="1200" dirty="0" err="1"/>
              <a:t>thread_id-numberGPU</a:t>
            </a:r>
            <a:r>
              <a:rPr lang="en-US" sz="1200" dirty="0"/>
              <a:t>)*</a:t>
            </a:r>
            <a:r>
              <a:rPr lang="en-US" sz="1200" dirty="0" err="1"/>
              <a:t>sizeCPU</a:t>
            </a:r>
            <a:r>
              <a:rPr lang="en-US" sz="1200" dirty="0"/>
              <a:t>;</a:t>
            </a:r>
          </a:p>
          <a:p>
            <a:r>
              <a:rPr lang="es-ES" sz="1200" dirty="0"/>
              <a:t>13: </a:t>
            </a:r>
            <a:r>
              <a:rPr lang="es-ES" sz="1200" dirty="0" err="1"/>
              <a:t>matrixCPU</a:t>
            </a:r>
            <a:r>
              <a:rPr lang="es-ES" sz="1200" dirty="0"/>
              <a:t>(</a:t>
            </a:r>
            <a:r>
              <a:rPr lang="es-ES" sz="1200" dirty="0" err="1"/>
              <a:t>thread_id</a:t>
            </a:r>
            <a:r>
              <a:rPr lang="es-ES" sz="1200" dirty="0"/>
              <a:t>, </a:t>
            </a:r>
            <a:r>
              <a:rPr lang="es-ES" sz="1200" dirty="0" err="1"/>
              <a:t>first</a:t>
            </a:r>
            <a:r>
              <a:rPr lang="es-ES" sz="1200" dirty="0"/>
              <a:t>, </a:t>
            </a:r>
            <a:r>
              <a:rPr lang="es-ES" sz="1200" dirty="0" err="1"/>
              <a:t>sizeCPU</a:t>
            </a:r>
            <a:r>
              <a:rPr lang="es-ES" sz="1200" dirty="0"/>
              <a:t>);</a:t>
            </a:r>
          </a:p>
          <a:p>
            <a:r>
              <a:rPr lang="es-ES" sz="1200" dirty="0"/>
              <a:t>14: }</a:t>
            </a:r>
          </a:p>
          <a:p>
            <a:r>
              <a:rPr lang="es-ES" sz="1200" dirty="0"/>
              <a:t>15: </a:t>
            </a:r>
            <a:r>
              <a:rPr lang="es-ES" sz="1200" dirty="0"/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0831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1475</Words>
  <Application>Microsoft Office PowerPoint</Application>
  <PresentationFormat>A4 Paper (210x297 mm)</PresentationFormat>
  <Paragraphs>181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Ester</dc:creator>
  <cp:lastModifiedBy>Gloria</cp:lastModifiedBy>
  <cp:revision>101</cp:revision>
  <cp:lastPrinted>2013-12-04T22:06:24Z</cp:lastPrinted>
  <dcterms:created xsi:type="dcterms:W3CDTF">2013-03-03T07:48:34Z</dcterms:created>
  <dcterms:modified xsi:type="dcterms:W3CDTF">2014-05-22T11:20:39Z</dcterms:modified>
</cp:coreProperties>
</file>