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6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1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87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3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25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36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7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8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89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13E9-F5B2-4D7B-BBC3-72C8BAA70F53}" type="datetimeFigureOut">
              <a:rPr lang="es-ES" smtClean="0"/>
              <a:t>13/05/2014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4C44-D5BE-421E-BE59-BA3A52D257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051720" y="404664"/>
            <a:ext cx="532859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1. Extender la solución de sistemas de ecuaciones lineales explotando recursos HPC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1691680" y="3794364"/>
            <a:ext cx="26642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3. </a:t>
            </a:r>
            <a:r>
              <a:rPr lang="es-ES" dirty="0" err="1" smtClean="0"/>
              <a:t>Math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r>
              <a:rPr lang="es-ES" dirty="0" smtClean="0"/>
              <a:t> of </a:t>
            </a:r>
            <a:r>
              <a:rPr lang="es-ES" dirty="0" err="1" smtClean="0"/>
              <a:t>solvers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4700912" y="1324146"/>
            <a:ext cx="3471487" cy="1493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2. HPC</a:t>
            </a:r>
          </a:p>
          <a:p>
            <a:pPr algn="ctr"/>
            <a:r>
              <a:rPr lang="es-ES" dirty="0" err="1" smtClean="0"/>
              <a:t>Platforms</a:t>
            </a:r>
            <a:r>
              <a:rPr lang="es-ES" dirty="0" smtClean="0"/>
              <a:t> , </a:t>
            </a:r>
            <a:r>
              <a:rPr lang="es-ES" dirty="0" err="1" smtClean="0"/>
              <a:t>Programming</a:t>
            </a:r>
            <a:r>
              <a:rPr lang="es-ES" dirty="0" smtClean="0"/>
              <a:t>, </a:t>
            </a:r>
            <a:r>
              <a:rPr lang="es-ES" dirty="0" err="1" smtClean="0"/>
              <a:t>evaluation</a:t>
            </a:r>
            <a:r>
              <a:rPr lang="es-ES" dirty="0" smtClean="0"/>
              <a:t> (</a:t>
            </a:r>
            <a:r>
              <a:rPr lang="es-ES" dirty="0" err="1" smtClean="0"/>
              <a:t>roofline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 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691281" y="4457475"/>
            <a:ext cx="33843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implementation</a:t>
            </a:r>
            <a:r>
              <a:rPr lang="es-ES" dirty="0" smtClean="0"/>
              <a:t> of </a:t>
            </a:r>
            <a:r>
              <a:rPr lang="es-ES" dirty="0" err="1" smtClean="0"/>
              <a:t>Krylov</a:t>
            </a:r>
            <a:r>
              <a:rPr lang="es-ES" dirty="0" smtClean="0"/>
              <a:t> </a:t>
            </a:r>
            <a:r>
              <a:rPr lang="es-ES" dirty="0" err="1" smtClean="0"/>
              <a:t>solvers</a:t>
            </a:r>
            <a:r>
              <a:rPr lang="es-ES" dirty="0" smtClean="0"/>
              <a:t>, a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methodology</a:t>
            </a:r>
            <a:endParaRPr lang="es-ES" dirty="0" smtClean="0"/>
          </a:p>
        </p:txBody>
      </p:sp>
      <p:sp>
        <p:nvSpPr>
          <p:cNvPr id="9" name="8 Elipse"/>
          <p:cNvSpPr/>
          <p:nvPr/>
        </p:nvSpPr>
        <p:spPr>
          <a:xfrm>
            <a:off x="4716255" y="3068960"/>
            <a:ext cx="3499373" cy="118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Methodology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HPC </a:t>
            </a:r>
            <a:r>
              <a:rPr lang="es-ES" dirty="0" err="1" smtClean="0"/>
              <a:t>implementations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elemental </a:t>
            </a:r>
            <a:r>
              <a:rPr lang="es-ES" dirty="0" err="1" smtClean="0"/>
              <a:t>operations</a:t>
            </a:r>
            <a:r>
              <a:rPr lang="es-ES" dirty="0" smtClean="0"/>
              <a:t> </a:t>
            </a:r>
          </a:p>
        </p:txBody>
      </p:sp>
      <p:cxnSp>
        <p:nvCxnSpPr>
          <p:cNvPr id="11" name="10 Conector recto de flecha"/>
          <p:cNvCxnSpPr>
            <a:stCxn id="4" idx="4"/>
            <a:endCxn id="6" idx="0"/>
          </p:cNvCxnSpPr>
          <p:nvPr/>
        </p:nvCxnSpPr>
        <p:spPr>
          <a:xfrm flipH="1">
            <a:off x="3023828" y="1319064"/>
            <a:ext cx="1692188" cy="247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4" idx="4"/>
          </p:cNvCxnSpPr>
          <p:nvPr/>
        </p:nvCxnSpPr>
        <p:spPr>
          <a:xfrm>
            <a:off x="4716016" y="13190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7" idx="4"/>
            <a:endCxn id="9" idx="0"/>
          </p:cNvCxnSpPr>
          <p:nvPr/>
        </p:nvCxnSpPr>
        <p:spPr>
          <a:xfrm>
            <a:off x="6436656" y="2817671"/>
            <a:ext cx="29286" cy="25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9" idx="4"/>
            <a:endCxn id="8" idx="0"/>
          </p:cNvCxnSpPr>
          <p:nvPr/>
        </p:nvCxnSpPr>
        <p:spPr>
          <a:xfrm flipH="1">
            <a:off x="6383469" y="4251564"/>
            <a:ext cx="82473" cy="20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6" idx="4"/>
            <a:endCxn id="8" idx="2"/>
          </p:cNvCxnSpPr>
          <p:nvPr/>
        </p:nvCxnSpPr>
        <p:spPr>
          <a:xfrm>
            <a:off x="3023828" y="4708764"/>
            <a:ext cx="1667453" cy="20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Flecha abajo"/>
          <p:cNvSpPr/>
          <p:nvPr/>
        </p:nvSpPr>
        <p:spPr>
          <a:xfrm>
            <a:off x="4355976" y="5229200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730720" y="5764614"/>
            <a:ext cx="725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de rutinas BCG para resolver sistemas generales y para </a:t>
            </a:r>
            <a:r>
              <a:rPr lang="es-ES" dirty="0" err="1" smtClean="0"/>
              <a:t>Helmholz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848275" y="6133946"/>
            <a:ext cx="619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Rutina </a:t>
            </a:r>
            <a:r>
              <a:rPr lang="es-ES" dirty="0" err="1" smtClean="0"/>
              <a:t>SpMM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clave para la </a:t>
            </a:r>
            <a:r>
              <a:rPr lang="es-ES" dirty="0" err="1" smtClean="0"/>
              <a:t>solucion</a:t>
            </a:r>
            <a:r>
              <a:rPr lang="es-ES" dirty="0" smtClean="0"/>
              <a:t> de sistemas matriciales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927272" y="6488668"/>
            <a:ext cx="29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ODT como caso de </a:t>
            </a:r>
            <a:r>
              <a:rPr lang="es-ES" smtClean="0"/>
              <a:t>aplicacion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7668344" y="3337096"/>
            <a:ext cx="192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Librerias</a:t>
            </a:r>
            <a:r>
              <a:rPr lang="es-ES" dirty="0" smtClean="0"/>
              <a:t> y </a:t>
            </a:r>
          </a:p>
          <a:p>
            <a:r>
              <a:rPr lang="es-ES" smtClean="0"/>
              <a:t>Métodos </a:t>
            </a:r>
            <a:r>
              <a:rPr lang="es-ES" dirty="0" smtClean="0"/>
              <a:t>de </a:t>
            </a:r>
            <a:r>
              <a:rPr lang="es-ES" dirty="0" err="1" smtClean="0"/>
              <a:t>optim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6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Elipse"/>
          <p:cNvSpPr/>
          <p:nvPr/>
        </p:nvSpPr>
        <p:spPr>
          <a:xfrm>
            <a:off x="183793" y="1982521"/>
            <a:ext cx="2664296" cy="8728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Background</a:t>
            </a:r>
            <a:r>
              <a:rPr lang="es-ES" dirty="0" smtClean="0"/>
              <a:t> HPC techniques 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193087" y="692697"/>
            <a:ext cx="6120680" cy="942802"/>
          </a:xfrm>
          <a:prstGeom prst="rect">
            <a:avLst/>
          </a:prstGeom>
          <a:solidFill>
            <a:schemeClr val="accent5">
              <a:shade val="51000"/>
              <a:satMod val="13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High Performance Computing for solving </a:t>
            </a:r>
            <a:r>
              <a:rPr lang="es-ES" sz="2600" b="1" dirty="0" err="1"/>
              <a:t>large</a:t>
            </a:r>
            <a:r>
              <a:rPr lang="es-ES" sz="2600" b="1" dirty="0"/>
              <a:t> </a:t>
            </a:r>
            <a:r>
              <a:rPr lang="es-ES" sz="2600" b="1" dirty="0" err="1"/>
              <a:t>sparse</a:t>
            </a:r>
            <a:r>
              <a:rPr lang="es-ES" sz="2600" b="1" dirty="0"/>
              <a:t> </a:t>
            </a:r>
            <a:r>
              <a:rPr lang="es-ES" sz="2600" b="1" dirty="0" err="1" smtClean="0"/>
              <a:t>systems</a:t>
            </a:r>
            <a:endParaRPr lang="es-ES" sz="2600" b="1" dirty="0"/>
          </a:p>
        </p:txBody>
      </p:sp>
      <p:sp>
        <p:nvSpPr>
          <p:cNvPr id="8" name="Rectangle 7"/>
          <p:cNvSpPr/>
          <p:nvPr/>
        </p:nvSpPr>
        <p:spPr>
          <a:xfrm>
            <a:off x="7033847" y="1029185"/>
            <a:ext cx="20162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Optical</a:t>
            </a:r>
            <a:r>
              <a:rPr lang="es-ES" dirty="0"/>
              <a:t> </a:t>
            </a:r>
            <a:r>
              <a:rPr lang="es-ES" dirty="0" err="1" smtClean="0"/>
              <a:t>Diffraction</a:t>
            </a:r>
            <a:r>
              <a:rPr lang="es-ES" dirty="0"/>
              <a:t> </a:t>
            </a:r>
            <a:r>
              <a:rPr lang="en-US" dirty="0" smtClean="0"/>
              <a:t>Tomography </a:t>
            </a:r>
            <a:r>
              <a:rPr lang="en-US" dirty="0"/>
              <a:t>as a case of study.</a:t>
            </a:r>
            <a:endParaRPr lang="es-ES" dirty="0"/>
          </a:p>
        </p:txBody>
      </p:sp>
      <p:sp>
        <p:nvSpPr>
          <p:cNvPr id="9" name="Right Arrow 8"/>
          <p:cNvSpPr/>
          <p:nvPr/>
        </p:nvSpPr>
        <p:spPr>
          <a:xfrm>
            <a:off x="6335693" y="1224329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5 Elipse"/>
          <p:cNvSpPr/>
          <p:nvPr/>
        </p:nvSpPr>
        <p:spPr>
          <a:xfrm>
            <a:off x="3357052" y="1982521"/>
            <a:ext cx="26642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Math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r>
              <a:rPr lang="es-ES" dirty="0" smtClean="0"/>
              <a:t> of </a:t>
            </a:r>
            <a:r>
              <a:rPr lang="es-ES" dirty="0" err="1" smtClean="0"/>
              <a:t>solvers</a:t>
            </a:r>
            <a:endParaRPr lang="es-ES" dirty="0"/>
          </a:p>
        </p:txBody>
      </p:sp>
      <p:sp>
        <p:nvSpPr>
          <p:cNvPr id="12" name="7 Elipse"/>
          <p:cNvSpPr/>
          <p:nvPr/>
        </p:nvSpPr>
        <p:spPr>
          <a:xfrm>
            <a:off x="837378" y="5590935"/>
            <a:ext cx="2164627" cy="523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SpMM</a:t>
            </a:r>
            <a:endParaRPr lang="es-ES" dirty="0" smtClean="0"/>
          </a:p>
        </p:txBody>
      </p:sp>
      <p:sp>
        <p:nvSpPr>
          <p:cNvPr id="13" name="8 Elipse"/>
          <p:cNvSpPr/>
          <p:nvPr/>
        </p:nvSpPr>
        <p:spPr>
          <a:xfrm>
            <a:off x="841159" y="3488390"/>
            <a:ext cx="4176464" cy="118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Methodology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HPC </a:t>
            </a:r>
            <a:r>
              <a:rPr lang="es-ES" dirty="0" err="1" smtClean="0"/>
              <a:t>implementations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elemental </a:t>
            </a:r>
            <a:r>
              <a:rPr lang="es-ES" dirty="0" err="1" smtClean="0"/>
              <a:t>operations</a:t>
            </a:r>
            <a:endParaRPr lang="es-ES" dirty="0" smtClean="0"/>
          </a:p>
          <a:p>
            <a:pPr algn="ctr"/>
            <a:r>
              <a:rPr lang="es-ES" dirty="0" smtClean="0"/>
              <a:t>(HPC LIBRARIES)</a:t>
            </a:r>
            <a:r>
              <a:rPr lang="es-ES" dirty="0" smtClean="0"/>
              <a:t> </a:t>
            </a:r>
            <a:endParaRPr lang="es-ES" dirty="0" smtClean="0"/>
          </a:p>
        </p:txBody>
      </p:sp>
      <p:cxnSp>
        <p:nvCxnSpPr>
          <p:cNvPr id="14" name="14 Conector recto de flecha"/>
          <p:cNvCxnSpPr>
            <a:stCxn id="5" idx="4"/>
            <a:endCxn id="13" idx="0"/>
          </p:cNvCxnSpPr>
          <p:nvPr/>
        </p:nvCxnSpPr>
        <p:spPr>
          <a:xfrm>
            <a:off x="1515941" y="2855328"/>
            <a:ext cx="1413450" cy="63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6 Conector recto de flecha"/>
          <p:cNvCxnSpPr>
            <a:stCxn id="13" idx="4"/>
            <a:endCxn id="12" idx="0"/>
          </p:cNvCxnSpPr>
          <p:nvPr/>
        </p:nvCxnSpPr>
        <p:spPr>
          <a:xfrm flipH="1">
            <a:off x="1919692" y="4670994"/>
            <a:ext cx="1009699" cy="919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4"/>
          </p:cNvCxnSpPr>
          <p:nvPr/>
        </p:nvCxnSpPr>
        <p:spPr>
          <a:xfrm flipH="1">
            <a:off x="3253427" y="2896921"/>
            <a:ext cx="1435773" cy="591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7 Elipse"/>
          <p:cNvSpPr/>
          <p:nvPr/>
        </p:nvSpPr>
        <p:spPr>
          <a:xfrm>
            <a:off x="3357052" y="5590935"/>
            <a:ext cx="2164627" cy="523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BCG</a:t>
            </a:r>
            <a:endParaRPr lang="es-ES" dirty="0" smtClean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>
            <a:off x="2944744" y="3914292"/>
            <a:ext cx="1494622" cy="1676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7 Elipse"/>
          <p:cNvSpPr/>
          <p:nvPr/>
        </p:nvSpPr>
        <p:spPr>
          <a:xfrm>
            <a:off x="6145520" y="5590935"/>
            <a:ext cx="2164627" cy="523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BCG-3DH</a:t>
            </a:r>
            <a:endParaRPr lang="es-ES" dirty="0" smtClean="0"/>
          </a:p>
        </p:txBody>
      </p: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5521679" y="5852754"/>
            <a:ext cx="623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8" idx="2"/>
          </p:cNvCxnSpPr>
          <p:nvPr/>
        </p:nvCxnSpPr>
        <p:spPr>
          <a:xfrm flipV="1">
            <a:off x="7227833" y="2037297"/>
            <a:ext cx="814126" cy="355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</p:cNvCxnSpPr>
          <p:nvPr/>
        </p:nvCxnSpPr>
        <p:spPr>
          <a:xfrm flipH="1">
            <a:off x="1919691" y="1635499"/>
            <a:ext cx="1333736" cy="347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65735" y="1635498"/>
            <a:ext cx="1099860" cy="34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Ester</dc:creator>
  <cp:lastModifiedBy>Gloria</cp:lastModifiedBy>
  <cp:revision>10</cp:revision>
  <dcterms:created xsi:type="dcterms:W3CDTF">2014-03-05T18:44:36Z</dcterms:created>
  <dcterms:modified xsi:type="dcterms:W3CDTF">2014-05-13T11:41:04Z</dcterms:modified>
</cp:coreProperties>
</file>