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5" r:id="rId9"/>
    <p:sldId id="263" r:id="rId10"/>
    <p:sldId id="262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62" autoAdjust="0"/>
  </p:normalViewPr>
  <p:slideViewPr>
    <p:cSldViewPr showGuides="1">
      <p:cViewPr>
        <p:scale>
          <a:sx n="80" d="100"/>
          <a:sy n="80" d="100"/>
        </p:scale>
        <p:origin x="-1086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ECA1C-7CF1-4921-B099-97715AA2DC67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BADBC-4E4A-4FD3-A079-54B6019B2E3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4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BADBC-4E4A-4FD3-A079-54B6019B2E3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52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BADBC-4E4A-4FD3-A079-54B6019B2E3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52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06F8-D4DA-487C-BF89-5EAD3354B133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ECB6-458F-4E1A-A490-C69B64CF94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0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06F8-D4DA-487C-BF89-5EAD3354B133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ECB6-458F-4E1A-A490-C69B64CF94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15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06F8-D4DA-487C-BF89-5EAD3354B133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ECB6-458F-4E1A-A490-C69B64CF94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03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06F8-D4DA-487C-BF89-5EAD3354B133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ECB6-458F-4E1A-A490-C69B64CF94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67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06F8-D4DA-487C-BF89-5EAD3354B133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ECB6-458F-4E1A-A490-C69B64CF94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64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06F8-D4DA-487C-BF89-5EAD3354B133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ECB6-458F-4E1A-A490-C69B64CF94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05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06F8-D4DA-487C-BF89-5EAD3354B133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ECB6-458F-4E1A-A490-C69B64CF94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30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06F8-D4DA-487C-BF89-5EAD3354B133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ECB6-458F-4E1A-A490-C69B64CF94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95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06F8-D4DA-487C-BF89-5EAD3354B133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ECB6-458F-4E1A-A490-C69B64CF94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68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06F8-D4DA-487C-BF89-5EAD3354B133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ECB6-458F-4E1A-A490-C69B64CF94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10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06F8-D4DA-487C-BF89-5EAD3354B133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ECB6-458F-4E1A-A490-C69B64CF94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05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606F8-D4DA-487C-BF89-5EAD3354B133}" type="datetimeFigureOut">
              <a:rPr lang="es-ES" smtClean="0"/>
              <a:t>18/03/2015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ECB6-458F-4E1A-A490-C69B64CF94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2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620688"/>
            <a:ext cx="1584176" cy="576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Cache</a:t>
            </a:r>
            <a:r>
              <a:rPr lang="es-ES" sz="2000" b="1" baseline="-25000" dirty="0" smtClean="0"/>
              <a:t>1</a:t>
            </a:r>
            <a:endParaRPr lang="es-ES" sz="2000" b="1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332110" y="1700808"/>
            <a:ext cx="1575594" cy="12241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P</a:t>
            </a:r>
            <a:r>
              <a:rPr lang="es-ES" sz="2400" b="1" baseline="-25000" dirty="0" smtClean="0"/>
              <a:t>1</a:t>
            </a:r>
            <a:endParaRPr lang="es-ES" sz="2400" b="1" baseline="-25000" dirty="0"/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1115616" y="1196752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19907" y="2924944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2110" y="3420632"/>
            <a:ext cx="7840290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BUS</a:t>
            </a:r>
            <a:endParaRPr lang="es-ES" sz="2000" b="1" baseline="-25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83066" y="3996696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15816" y="4445087"/>
            <a:ext cx="3384376" cy="5760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RAM</a:t>
            </a:r>
            <a:endParaRPr lang="es-ES" sz="2000" b="1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267744" y="620688"/>
            <a:ext cx="1584176" cy="576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Cache</a:t>
            </a:r>
            <a:r>
              <a:rPr lang="es-ES" sz="2000" b="1" baseline="-25000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76326" y="1700808"/>
            <a:ext cx="1575594" cy="12241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P</a:t>
            </a:r>
            <a:r>
              <a:rPr lang="es-ES" sz="2400" b="1" baseline="-25000" dirty="0"/>
              <a:t>2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3059832" y="1196752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64123" y="2924944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88224" y="620688"/>
            <a:ext cx="1584176" cy="576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Cache</a:t>
            </a:r>
            <a:r>
              <a:rPr lang="es-ES" sz="2000" b="1" baseline="-25000" dirty="0"/>
              <a:t>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96806" y="1700808"/>
            <a:ext cx="1575594" cy="12241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P</a:t>
            </a:r>
            <a:r>
              <a:rPr lang="es-ES" sz="2400" b="1" baseline="-25000" dirty="0"/>
              <a:t>n</a:t>
            </a: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7380312" y="1196752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4603" y="2924944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0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-227136" y="5029200"/>
            <a:ext cx="9128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83568" y="5943600"/>
            <a:ext cx="6207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600" baseline="30000" dirty="0" smtClean="0"/>
              <a:t>1</a:t>
            </a:r>
            <a:r>
              <a:rPr lang="en-US" sz="1600" dirty="0" smtClean="0"/>
              <a:t>/</a:t>
            </a:r>
            <a:r>
              <a:rPr lang="en-US" sz="1600" baseline="-25000" dirty="0" smtClean="0"/>
              <a:t>4</a:t>
            </a:r>
            <a:endParaRPr lang="en-US" sz="1600" dirty="0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971600" y="5943600"/>
            <a:ext cx="6663644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443957" y="6400800"/>
            <a:ext cx="3957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s-ES" sz="1600" b="1" dirty="0" err="1"/>
              <a:t>Operational</a:t>
            </a:r>
            <a:r>
              <a:rPr lang="es-ES" sz="1600" b="1" dirty="0"/>
              <a:t> </a:t>
            </a:r>
            <a:r>
              <a:rPr lang="es-ES" sz="1600" b="1" dirty="0" err="1"/>
              <a:t>Intensity</a:t>
            </a:r>
            <a:r>
              <a:rPr lang="es-ES" sz="1600" b="1" dirty="0"/>
              <a:t> (</a:t>
            </a:r>
            <a:r>
              <a:rPr lang="es-ES" sz="1600" b="1" dirty="0" err="1"/>
              <a:t>Flops</a:t>
            </a:r>
            <a:r>
              <a:rPr lang="es-ES" sz="1600" b="1" dirty="0"/>
              <a:t>/Byte)</a:t>
            </a:r>
            <a:endParaRPr lang="en-US" sz="1600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 rot="16200000">
            <a:off x="-2119288" y="3362448"/>
            <a:ext cx="45640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600" b="1" dirty="0"/>
              <a:t>attainable </a:t>
            </a:r>
            <a:r>
              <a:rPr lang="en-US" sz="1600" b="1" dirty="0" err="1" smtClean="0"/>
              <a:t>GFlop</a:t>
            </a:r>
            <a:r>
              <a:rPr lang="en-US" sz="1600" b="1" dirty="0" smtClean="0"/>
              <a:t>/s</a:t>
            </a:r>
            <a:endParaRPr lang="en-US" sz="1600" b="1" dirty="0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-227136" y="4419600"/>
            <a:ext cx="9128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-227136" y="3811588"/>
            <a:ext cx="912813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-227136" y="3201988"/>
            <a:ext cx="9128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600" dirty="0"/>
              <a:t>8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-227136" y="2592388"/>
            <a:ext cx="9128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600" dirty="0" smtClean="0"/>
              <a:t>16</a:t>
            </a:r>
            <a:endParaRPr lang="en-US" sz="1600" dirty="0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-227136" y="1982788"/>
            <a:ext cx="9128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600" dirty="0" smtClean="0"/>
              <a:t>32</a:t>
            </a:r>
            <a:endParaRPr lang="en-US" sz="1600" dirty="0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-227136" y="1373188"/>
            <a:ext cx="9128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600" dirty="0" smtClean="0"/>
              <a:t>64</a:t>
            </a:r>
            <a:endParaRPr lang="en-US" sz="1600" dirty="0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V="1">
            <a:off x="965077" y="1379538"/>
            <a:ext cx="0" cy="4570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-252536" y="5638800"/>
            <a:ext cx="9128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600" baseline="30000" dirty="0" smtClean="0"/>
              <a:t>1</a:t>
            </a:r>
            <a:r>
              <a:rPr lang="en-US" sz="1600" dirty="0" smtClean="0"/>
              <a:t>/</a:t>
            </a:r>
            <a:r>
              <a:rPr lang="en-US" sz="1600" baseline="-25000" dirty="0"/>
              <a:t>2</a:t>
            </a:r>
            <a:endParaRPr lang="en-US" sz="1600" dirty="0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V="1">
            <a:off x="1996831" y="3553986"/>
            <a:ext cx="0" cy="2357417"/>
          </a:xfrm>
          <a:prstGeom prst="line">
            <a:avLst/>
          </a:prstGeom>
          <a:noFill/>
          <a:ln w="38100">
            <a:solidFill>
              <a:srgbClr val="FF0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7881257" y="188640"/>
            <a:ext cx="914400" cy="457200"/>
            <a:chOff x="1344" y="2064"/>
            <a:chExt cx="1344" cy="576"/>
          </a:xfrm>
        </p:grpSpPr>
        <p:sp>
          <p:nvSpPr>
            <p:cNvPr id="52" name="AutoShape 50"/>
            <p:cNvSpPr>
              <a:spLocks/>
            </p:cNvSpPr>
            <p:nvPr/>
          </p:nvSpPr>
          <p:spPr bwMode="auto">
            <a:xfrm>
              <a:off x="1920" y="2064"/>
              <a:ext cx="192" cy="576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3" name="Text Box 51"/>
            <p:cNvSpPr txBox="1">
              <a:spLocks noChangeArrowheads="1"/>
            </p:cNvSpPr>
            <p:nvPr/>
          </p:nvSpPr>
          <p:spPr bwMode="auto">
            <a:xfrm>
              <a:off x="1344" y="220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r"/>
              <a:r>
                <a:rPr lang="en-US" sz="1200" b="1" dirty="0" err="1">
                  <a:solidFill>
                    <a:srgbClr val="0000FF"/>
                  </a:solidFill>
                </a:rPr>
                <a:t>Gflop</a:t>
              </a:r>
              <a:r>
                <a:rPr lang="en-US" sz="1200" b="1" dirty="0">
                  <a:solidFill>
                    <a:srgbClr val="0000FF"/>
                  </a:solidFill>
                </a:rPr>
                <a:t>/s(AI) = min 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2112" y="206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sz="1200" b="1">
                  <a:solidFill>
                    <a:srgbClr val="0000FF"/>
                  </a:solidFill>
                </a:rPr>
                <a:t>Peak Gflop/s</a:t>
              </a:r>
            </a:p>
          </p:txBody>
        </p: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2112" y="235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sz="1200" b="1">
                  <a:solidFill>
                    <a:srgbClr val="0000FF"/>
                  </a:solidFill>
                </a:rPr>
                <a:t>StreamBW * AI</a:t>
              </a:r>
            </a:p>
          </p:txBody>
        </p:sp>
      </p:grpSp>
      <p:sp>
        <p:nvSpPr>
          <p:cNvPr id="58" name="Text Box 47"/>
          <p:cNvSpPr txBox="1">
            <a:spLocks noChangeArrowheads="1"/>
          </p:cNvSpPr>
          <p:nvPr/>
        </p:nvSpPr>
        <p:spPr bwMode="auto">
          <a:xfrm rot="16200000">
            <a:off x="2440418" y="4201100"/>
            <a:ext cx="2825751" cy="67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s-ES" dirty="0" err="1">
                <a:latin typeface="+mj-lt"/>
                <a:cs typeface="Times New Roman" pitchFamily="18" charset="0"/>
              </a:rPr>
              <a:t>Operational</a:t>
            </a:r>
            <a:r>
              <a:rPr lang="es-ES" dirty="0">
                <a:latin typeface="+mj-lt"/>
                <a:cs typeface="Times New Roman" pitchFamily="18" charset="0"/>
              </a:rPr>
              <a:t> </a:t>
            </a:r>
            <a:r>
              <a:rPr lang="es-ES" dirty="0" err="1">
                <a:latin typeface="+mj-lt"/>
                <a:cs typeface="Times New Roman" pitchFamily="18" charset="0"/>
              </a:rPr>
              <a:t>Intensity</a:t>
            </a:r>
            <a:r>
              <a:rPr lang="es-ES" dirty="0">
                <a:latin typeface="+mj-lt"/>
                <a:cs typeface="Times New Roman" pitchFamily="18" charset="0"/>
              </a:rPr>
              <a:t> </a:t>
            </a:r>
            <a:r>
              <a:rPr lang="es-ES" dirty="0" smtClean="0">
                <a:latin typeface="+mj-lt"/>
                <a:cs typeface="Times New Roman" pitchFamily="18" charset="0"/>
              </a:rPr>
              <a:t>2</a:t>
            </a:r>
            <a:endParaRPr lang="es-ES" dirty="0">
              <a:latin typeface="+mj-lt"/>
              <a:cs typeface="Times New Roman" pitchFamily="18" charset="0"/>
            </a:endParaRPr>
          </a:p>
          <a:p>
            <a:r>
              <a:rPr lang="es-ES" dirty="0" smtClean="0">
                <a:latin typeface="+mj-lt"/>
                <a:cs typeface="Times New Roman" pitchFamily="18" charset="0"/>
              </a:rPr>
              <a:t>(compute-</a:t>
            </a:r>
            <a:r>
              <a:rPr lang="es-ES" dirty="0" err="1" smtClean="0">
                <a:latin typeface="+mj-lt"/>
                <a:cs typeface="Times New Roman" pitchFamily="18" charset="0"/>
              </a:rPr>
              <a:t>bound</a:t>
            </a:r>
            <a:r>
              <a:rPr lang="es-ES" dirty="0">
                <a:latin typeface="+mj-lt"/>
                <a:cs typeface="Times New Roman" pitchFamily="18" charset="0"/>
              </a:rPr>
              <a:t>)</a:t>
            </a:r>
            <a:endParaRPr lang="en-US" dirty="0">
              <a:solidFill>
                <a:srgbClr val="FF008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60" name="Line 46"/>
          <p:cNvSpPr>
            <a:spLocks noChangeShapeType="1"/>
          </p:cNvSpPr>
          <p:nvPr/>
        </p:nvSpPr>
        <p:spPr bwMode="auto">
          <a:xfrm flipV="1">
            <a:off x="4199260" y="2913384"/>
            <a:ext cx="12700" cy="3022277"/>
          </a:xfrm>
          <a:prstGeom prst="line">
            <a:avLst/>
          </a:prstGeom>
          <a:noFill/>
          <a:ln w="38100">
            <a:solidFill>
              <a:srgbClr val="FF0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 bwMode="auto">
          <a:xfrm>
            <a:off x="1691680" y="5943600"/>
            <a:ext cx="6207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600" baseline="30000" dirty="0" smtClean="0"/>
              <a:t>1</a:t>
            </a:r>
            <a:r>
              <a:rPr lang="en-US" sz="1600" dirty="0" smtClean="0"/>
              <a:t>/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sp>
        <p:nvSpPr>
          <p:cNvPr id="70" name="Text Box 29"/>
          <p:cNvSpPr txBox="1">
            <a:spLocks noChangeArrowheads="1"/>
          </p:cNvSpPr>
          <p:nvPr/>
        </p:nvSpPr>
        <p:spPr bwMode="auto">
          <a:xfrm>
            <a:off x="2771800" y="5943600"/>
            <a:ext cx="622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600" dirty="0"/>
              <a:t>1 </a:t>
            </a:r>
          </a:p>
        </p:txBody>
      </p:sp>
      <p:sp>
        <p:nvSpPr>
          <p:cNvPr id="71" name="Text Box 30"/>
          <p:cNvSpPr txBox="1">
            <a:spLocks noChangeArrowheads="1"/>
          </p:cNvSpPr>
          <p:nvPr/>
        </p:nvSpPr>
        <p:spPr bwMode="auto">
          <a:xfrm>
            <a:off x="3923928" y="5943600"/>
            <a:ext cx="622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4961855" y="5943600"/>
            <a:ext cx="6207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6062811" y="5943600"/>
            <a:ext cx="6207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74" name="Text Box 33"/>
          <p:cNvSpPr txBox="1">
            <a:spLocks noChangeArrowheads="1"/>
          </p:cNvSpPr>
          <p:nvPr/>
        </p:nvSpPr>
        <p:spPr bwMode="auto">
          <a:xfrm>
            <a:off x="7118052" y="5943600"/>
            <a:ext cx="622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600" dirty="0" smtClean="0"/>
              <a:t>16</a:t>
            </a:r>
            <a:endParaRPr lang="en-US" sz="1600" dirty="0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 flipH="1">
            <a:off x="3141581" y="2852368"/>
            <a:ext cx="4454755" cy="56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3118233" y="2564904"/>
            <a:ext cx="447810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 rot="19946014">
            <a:off x="53736" y="3009454"/>
            <a:ext cx="40243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Peak memory 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bandwidth (stream)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86211" y="226922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dirty="0" err="1">
                <a:solidFill>
                  <a:srgbClr val="0000FF"/>
                </a:solidFill>
              </a:rPr>
              <a:t>peak</a:t>
            </a:r>
            <a:r>
              <a:rPr lang="es-ES" dirty="0">
                <a:solidFill>
                  <a:srgbClr val="0000FF"/>
                </a:solidFill>
              </a:rPr>
              <a:t> </a:t>
            </a:r>
            <a:r>
              <a:rPr lang="es-ES" dirty="0" err="1">
                <a:solidFill>
                  <a:srgbClr val="0000FF"/>
                </a:solidFill>
              </a:rPr>
              <a:t>floating-point</a:t>
            </a:r>
            <a:endParaRPr lang="es-ES" dirty="0">
              <a:solidFill>
                <a:srgbClr val="0000FF"/>
              </a:solidFill>
            </a:endParaRPr>
          </a:p>
          <a:p>
            <a:pPr algn="ctr"/>
            <a:r>
              <a:rPr lang="es-ES" dirty="0">
                <a:solidFill>
                  <a:srgbClr val="0000FF"/>
                </a:solidFill>
              </a:rPr>
              <a:t> performance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 rot="16200000">
            <a:off x="104520" y="4057519"/>
            <a:ext cx="3079774" cy="67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s-ES" dirty="0" err="1">
                <a:cs typeface="Times New Roman" pitchFamily="18" charset="0"/>
              </a:rPr>
              <a:t>Operational</a:t>
            </a:r>
            <a:r>
              <a:rPr lang="es-ES" dirty="0">
                <a:cs typeface="Times New Roman" pitchFamily="18" charset="0"/>
              </a:rPr>
              <a:t> </a:t>
            </a:r>
            <a:r>
              <a:rPr lang="es-ES" dirty="0" err="1">
                <a:cs typeface="Times New Roman" pitchFamily="18" charset="0"/>
              </a:rPr>
              <a:t>Intensity</a:t>
            </a:r>
            <a:r>
              <a:rPr lang="es-ES" dirty="0">
                <a:cs typeface="Times New Roman" pitchFamily="18" charset="0"/>
              </a:rPr>
              <a:t> 1</a:t>
            </a:r>
          </a:p>
          <a:p>
            <a:r>
              <a:rPr lang="es-ES" dirty="0">
                <a:latin typeface="+mj-lt"/>
                <a:cs typeface="Times New Roman" pitchFamily="18" charset="0"/>
              </a:rPr>
              <a:t>(</a:t>
            </a:r>
            <a:r>
              <a:rPr lang="es-ES" dirty="0" err="1">
                <a:latin typeface="+mj-lt"/>
                <a:cs typeface="Times New Roman" pitchFamily="18" charset="0"/>
              </a:rPr>
              <a:t>memory-bound</a:t>
            </a:r>
            <a:r>
              <a:rPr lang="es-ES" dirty="0">
                <a:latin typeface="+mj-lt"/>
                <a:cs typeface="Times New Roman" pitchFamily="18" charset="0"/>
              </a:rPr>
              <a:t>)</a:t>
            </a:r>
            <a:endParaRPr lang="en-US" dirty="0">
              <a:solidFill>
                <a:srgbClr val="FF0080"/>
              </a:solidFill>
              <a:latin typeface="+mj-lt"/>
              <a:cs typeface="Times New Roman" pitchFamily="18" charset="0"/>
            </a:endParaRPr>
          </a:p>
        </p:txBody>
      </p:sp>
      <p:grpSp>
        <p:nvGrpSpPr>
          <p:cNvPr id="75" name="Group 37"/>
          <p:cNvGrpSpPr>
            <a:grpSpLocks/>
          </p:cNvGrpSpPr>
          <p:nvPr/>
        </p:nvGrpSpPr>
        <p:grpSpPr bwMode="auto">
          <a:xfrm rot="19800000">
            <a:off x="744946" y="3270299"/>
            <a:ext cx="2525291" cy="230187"/>
            <a:chOff x="2685" y="1343"/>
            <a:chExt cx="766" cy="145"/>
          </a:xfrm>
        </p:grpSpPr>
        <p:sp>
          <p:nvSpPr>
            <p:cNvPr id="77" name="Line 39"/>
            <p:cNvSpPr>
              <a:spLocks noChangeShapeType="1"/>
            </p:cNvSpPr>
            <p:nvPr/>
          </p:nvSpPr>
          <p:spPr bwMode="auto">
            <a:xfrm flipH="1" flipV="1">
              <a:off x="2685" y="1487"/>
              <a:ext cx="766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8" name="Text Box 40"/>
            <p:cNvSpPr txBox="1">
              <a:spLocks noChangeArrowheads="1"/>
            </p:cNvSpPr>
            <p:nvPr/>
          </p:nvSpPr>
          <p:spPr bwMode="auto">
            <a:xfrm>
              <a:off x="2688" y="1343"/>
              <a:ext cx="76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5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620688"/>
            <a:ext cx="1584176" cy="576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Cache</a:t>
            </a:r>
            <a:r>
              <a:rPr lang="es-ES" sz="2000" b="1" baseline="-25000" dirty="0" smtClean="0"/>
              <a:t>1</a:t>
            </a:r>
            <a:endParaRPr lang="es-ES" sz="2000" b="1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332110" y="2780928"/>
            <a:ext cx="1575594" cy="12241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P</a:t>
            </a:r>
            <a:r>
              <a:rPr lang="es-ES" sz="2400" b="1" baseline="-25000" dirty="0" smtClean="0"/>
              <a:t>1</a:t>
            </a:r>
            <a:endParaRPr lang="es-ES" sz="2400" b="1" baseline="-25000" dirty="0"/>
          </a:p>
        </p:txBody>
      </p:sp>
      <p:cxnSp>
        <p:nvCxnSpPr>
          <p:cNvPr id="6" name="Straight Arrow Connector 5"/>
          <p:cNvCxnSpPr>
            <a:endCxn id="5" idx="0"/>
          </p:cNvCxnSpPr>
          <p:nvPr/>
        </p:nvCxnSpPr>
        <p:spPr>
          <a:xfrm>
            <a:off x="1115616" y="2276872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19907" y="4005064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2110" y="4500752"/>
            <a:ext cx="7840290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Interconnection network</a:t>
            </a:r>
            <a:endParaRPr lang="es-ES" sz="2000" b="1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2267744" y="620688"/>
            <a:ext cx="1584176" cy="576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Cache</a:t>
            </a:r>
            <a:r>
              <a:rPr lang="es-ES" sz="2000" b="1" baseline="-25000" dirty="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76326" y="2780928"/>
            <a:ext cx="1575594" cy="12241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P</a:t>
            </a:r>
            <a:r>
              <a:rPr lang="es-ES" sz="2400" b="1" baseline="-25000" dirty="0"/>
              <a:t>2</a:t>
            </a:r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>
          <a:xfrm>
            <a:off x="3059832" y="2276872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64123" y="4005064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588224" y="620688"/>
            <a:ext cx="1584176" cy="576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Cache</a:t>
            </a:r>
            <a:r>
              <a:rPr lang="es-ES" sz="2000" b="1" baseline="-25000" dirty="0"/>
              <a:t>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96806" y="2780928"/>
            <a:ext cx="1575594" cy="12241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P</a:t>
            </a:r>
            <a:r>
              <a:rPr lang="es-ES" sz="2400" b="1" baseline="-25000" dirty="0"/>
              <a:t>n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7380312" y="2276872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84603" y="4005064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15616" y="1196752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59832" y="1196752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0312" y="1196752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3528" y="1700808"/>
            <a:ext cx="1584176" cy="5760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RAM</a:t>
            </a:r>
            <a:r>
              <a:rPr lang="es-ES" sz="2000" b="1" baseline="-25000" dirty="0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72035" y="1700808"/>
            <a:ext cx="1584176" cy="5760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RAM</a:t>
            </a:r>
            <a:r>
              <a:rPr lang="es-ES" sz="2000" b="1" baseline="-25000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88224" y="1700808"/>
            <a:ext cx="1584176" cy="5760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RAM</a:t>
            </a:r>
            <a:r>
              <a:rPr lang="es-ES" sz="2000" b="1" baseline="-25000" dirty="0" smtClean="0"/>
              <a:t>n</a:t>
            </a:r>
            <a:endParaRPr lang="es-ES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11428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2110" y="1988840"/>
            <a:ext cx="1575594" cy="12241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S" sz="2400" b="1" dirty="0" smtClean="0"/>
              <a:t>P</a:t>
            </a:r>
            <a:r>
              <a:rPr lang="es-ES" sz="2400" b="1" baseline="-25000" dirty="0" smtClean="0"/>
              <a:t>1</a:t>
            </a:r>
            <a:endParaRPr lang="es-ES" sz="2400" b="1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79277" y="1484784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19907" y="3212976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2110" y="5877272"/>
            <a:ext cx="7840290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Interconnection network</a:t>
            </a:r>
            <a:endParaRPr lang="es-ES" sz="2000" b="1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276326" y="1988840"/>
            <a:ext cx="1575594" cy="12241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S" sz="2400" b="1" dirty="0" smtClean="0"/>
              <a:t>P</a:t>
            </a:r>
            <a:r>
              <a:rPr lang="es-ES" sz="2400" b="1" baseline="-25000" dirty="0"/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64123" y="3212976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96806" y="1988840"/>
            <a:ext cx="1575594" cy="12241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S" sz="2400" b="1" dirty="0" smtClean="0"/>
              <a:t>P</a:t>
            </a:r>
            <a:r>
              <a:rPr lang="es-ES" sz="2400" b="1" baseline="-25000" dirty="0"/>
              <a:t>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84603" y="3212976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67544" y="2132856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Core</a:t>
            </a:r>
            <a:r>
              <a:rPr lang="es-ES" sz="1600" b="1" baseline="-25000" dirty="0" smtClean="0"/>
              <a:t>1</a:t>
            </a:r>
            <a:endParaRPr lang="es-ES" sz="1600" b="1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1115616" y="2132856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Core</a:t>
            </a:r>
            <a:r>
              <a:rPr lang="es-ES" sz="1600" b="1" baseline="-25000" dirty="0"/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67544" y="2492896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Core</a:t>
            </a:r>
            <a:r>
              <a:rPr lang="es-ES" sz="1600" b="1" baseline="-25000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15616" y="2492896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Core</a:t>
            </a:r>
            <a:r>
              <a:rPr lang="es-ES" sz="1600" b="1" baseline="-25000" dirty="0"/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11760" y="2132856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Core</a:t>
            </a:r>
            <a:r>
              <a:rPr lang="es-ES" sz="1600" b="1" baseline="-25000" dirty="0" smtClean="0"/>
              <a:t>1</a:t>
            </a:r>
            <a:endParaRPr lang="es-ES" sz="1600" b="1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3059832" y="2132856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Core</a:t>
            </a:r>
            <a:r>
              <a:rPr lang="es-ES" sz="1600" b="1" baseline="-25000" dirty="0"/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11760" y="2492896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Core</a:t>
            </a:r>
            <a:r>
              <a:rPr lang="es-ES" sz="1600" b="1" baseline="-25000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59832" y="2492896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Core</a:t>
            </a:r>
            <a:r>
              <a:rPr lang="es-ES" sz="1600" b="1" baseline="-25000" dirty="0"/>
              <a:t>4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732240" y="2132856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Core</a:t>
            </a:r>
            <a:r>
              <a:rPr lang="es-ES" sz="1600" b="1" baseline="-25000" dirty="0" smtClean="0"/>
              <a:t>1</a:t>
            </a:r>
            <a:endParaRPr lang="es-ES" sz="1600" b="1" baseline="-25000" dirty="0"/>
          </a:p>
        </p:txBody>
      </p:sp>
      <p:sp>
        <p:nvSpPr>
          <p:cNvPr id="36" name="Rectangle 35"/>
          <p:cNvSpPr/>
          <p:nvPr/>
        </p:nvSpPr>
        <p:spPr>
          <a:xfrm>
            <a:off x="7380312" y="2132856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Core</a:t>
            </a:r>
            <a:r>
              <a:rPr lang="es-ES" sz="1600" b="1" baseline="-25000" dirty="0"/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32240" y="2492896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Core</a:t>
            </a:r>
            <a:r>
              <a:rPr lang="es-ES" sz="1600" b="1" baseline="-25000" dirty="0"/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80312" y="2492896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Core</a:t>
            </a:r>
            <a:r>
              <a:rPr lang="es-ES" sz="1600" b="1" baseline="-25000" dirty="0"/>
              <a:t>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547664" y="1484784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23528" y="3717032"/>
            <a:ext cx="1584176" cy="576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Cache</a:t>
            </a:r>
            <a:r>
              <a:rPr lang="es-ES" sz="2000" b="1" baseline="-25000" dirty="0" smtClean="0"/>
              <a:t>1</a:t>
            </a:r>
            <a:endParaRPr lang="es-ES" sz="2000" b="1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2267744" y="3717032"/>
            <a:ext cx="1584176" cy="576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Cache</a:t>
            </a:r>
            <a:r>
              <a:rPr lang="es-ES" sz="2000" b="1" baseline="-25000" dirty="0"/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588224" y="3717032"/>
            <a:ext cx="1584176" cy="576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Cache</a:t>
            </a:r>
            <a:r>
              <a:rPr lang="es-ES" sz="2000" b="1" baseline="-25000" dirty="0"/>
              <a:t>n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115616" y="4293096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059832" y="4293096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380312" y="4293096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23528" y="4797152"/>
            <a:ext cx="1584176" cy="5760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RAM</a:t>
            </a:r>
            <a:r>
              <a:rPr lang="es-ES" sz="2000" b="1" baseline="-25000" dirty="0"/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272035" y="4797152"/>
            <a:ext cx="1584176" cy="5760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RAM</a:t>
            </a:r>
            <a:r>
              <a:rPr lang="es-ES" sz="2000" b="1" baseline="-25000" dirty="0"/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588224" y="4797152"/>
            <a:ext cx="1584176" cy="5760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RAM</a:t>
            </a:r>
            <a:r>
              <a:rPr lang="es-ES" sz="2000" b="1" baseline="-25000" dirty="0" smtClean="0"/>
              <a:t>n</a:t>
            </a:r>
            <a:endParaRPr lang="es-ES" sz="2000" b="1" baseline="-250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15616" y="5373216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59832" y="5373216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380312" y="5373216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23528" y="260648"/>
            <a:ext cx="720080" cy="5760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/>
              <a:t>RAM</a:t>
            </a:r>
            <a:endParaRPr lang="es-ES" b="1" baseline="-25000" dirty="0"/>
          </a:p>
        </p:txBody>
      </p:sp>
      <p:sp>
        <p:nvSpPr>
          <p:cNvPr id="54" name="Rectangle 53"/>
          <p:cNvSpPr/>
          <p:nvPr/>
        </p:nvSpPr>
        <p:spPr>
          <a:xfrm>
            <a:off x="323528" y="908720"/>
            <a:ext cx="72008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/>
              <a:t>GPU</a:t>
            </a:r>
            <a:r>
              <a:rPr lang="es-ES" b="1" baseline="-25000" dirty="0" smtClean="0"/>
              <a:t>1</a:t>
            </a:r>
            <a:endParaRPr lang="es-ES" b="1" baseline="-25000" dirty="0"/>
          </a:p>
        </p:txBody>
      </p:sp>
      <p:sp>
        <p:nvSpPr>
          <p:cNvPr id="55" name="Rectangle 54"/>
          <p:cNvSpPr/>
          <p:nvPr/>
        </p:nvSpPr>
        <p:spPr>
          <a:xfrm>
            <a:off x="1124198" y="908720"/>
            <a:ext cx="711498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/>
              <a:t>GPU</a:t>
            </a:r>
            <a:r>
              <a:rPr lang="es-ES" b="1" baseline="-25000" dirty="0"/>
              <a:t>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115616" y="260648"/>
            <a:ext cx="720080" cy="5760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/>
              <a:t>RAM</a:t>
            </a:r>
            <a:endParaRPr lang="es-ES" b="1" baseline="-25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623493" y="1484784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491880" y="1484784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67744" y="260648"/>
            <a:ext cx="720080" cy="5760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/>
              <a:t>RAM</a:t>
            </a:r>
            <a:endParaRPr lang="es-ES" b="1" baseline="-25000" dirty="0"/>
          </a:p>
        </p:txBody>
      </p:sp>
      <p:sp>
        <p:nvSpPr>
          <p:cNvPr id="60" name="Rectangle 59"/>
          <p:cNvSpPr/>
          <p:nvPr/>
        </p:nvSpPr>
        <p:spPr>
          <a:xfrm>
            <a:off x="2267744" y="908720"/>
            <a:ext cx="72008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/>
              <a:t>GPU</a:t>
            </a:r>
            <a:r>
              <a:rPr lang="es-ES" b="1" baseline="-25000" dirty="0" smtClean="0"/>
              <a:t>1</a:t>
            </a:r>
            <a:endParaRPr lang="es-ES" b="1" baseline="-25000" dirty="0"/>
          </a:p>
        </p:txBody>
      </p:sp>
      <p:sp>
        <p:nvSpPr>
          <p:cNvPr id="61" name="Rectangle 60"/>
          <p:cNvSpPr/>
          <p:nvPr/>
        </p:nvSpPr>
        <p:spPr>
          <a:xfrm>
            <a:off x="3068414" y="908720"/>
            <a:ext cx="711498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/>
              <a:t>GPU</a:t>
            </a:r>
            <a:r>
              <a:rPr lang="es-ES" b="1" baseline="-25000" dirty="0"/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059832" y="260648"/>
            <a:ext cx="720080" cy="5760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/>
              <a:t>RAM</a:t>
            </a:r>
            <a:endParaRPr lang="es-ES" b="1" baseline="-250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943973" y="1484784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812360" y="1484784"/>
            <a:ext cx="4291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88224" y="260648"/>
            <a:ext cx="720080" cy="5760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/>
              <a:t>RAM</a:t>
            </a:r>
            <a:endParaRPr lang="es-ES" b="1" baseline="-25000" dirty="0"/>
          </a:p>
        </p:txBody>
      </p:sp>
      <p:sp>
        <p:nvSpPr>
          <p:cNvPr id="66" name="Rectangle 65"/>
          <p:cNvSpPr/>
          <p:nvPr/>
        </p:nvSpPr>
        <p:spPr>
          <a:xfrm>
            <a:off x="6588224" y="908720"/>
            <a:ext cx="72008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/>
              <a:t>GPU</a:t>
            </a:r>
            <a:r>
              <a:rPr lang="es-ES" b="1" baseline="-25000" dirty="0" smtClean="0"/>
              <a:t>1</a:t>
            </a:r>
            <a:endParaRPr lang="es-ES" b="1" baseline="-25000" dirty="0"/>
          </a:p>
        </p:txBody>
      </p:sp>
      <p:sp>
        <p:nvSpPr>
          <p:cNvPr id="67" name="Rectangle 66"/>
          <p:cNvSpPr/>
          <p:nvPr/>
        </p:nvSpPr>
        <p:spPr>
          <a:xfrm>
            <a:off x="7388894" y="908720"/>
            <a:ext cx="711498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/>
              <a:t>GPU</a:t>
            </a:r>
            <a:r>
              <a:rPr lang="es-ES" b="1" baseline="-25000" dirty="0"/>
              <a:t>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380312" y="260648"/>
            <a:ext cx="720080" cy="5760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/>
              <a:t>RAM</a:t>
            </a:r>
            <a:endParaRPr lang="es-ES" b="1" baseline="-25000" dirty="0"/>
          </a:p>
        </p:txBody>
      </p:sp>
    </p:spTree>
    <p:extLst>
      <p:ext uri="{BB962C8B-B14F-4D97-AF65-F5344CB8AC3E}">
        <p14:creationId xmlns:p14="http://schemas.microsoft.com/office/powerpoint/2010/main" val="288277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2771800" y="457200"/>
            <a:ext cx="6192688" cy="2703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86" name="Group 85"/>
          <p:cNvGrpSpPr/>
          <p:nvPr/>
        </p:nvGrpSpPr>
        <p:grpSpPr>
          <a:xfrm>
            <a:off x="3633113" y="774315"/>
            <a:ext cx="5759755" cy="4261616"/>
            <a:chOff x="2915816" y="78995"/>
            <a:chExt cx="6538824" cy="4718157"/>
          </a:xfrm>
        </p:grpSpPr>
        <p:sp>
          <p:nvSpPr>
            <p:cNvPr id="85" name="Rectangle 84"/>
            <p:cNvSpPr/>
            <p:nvPr/>
          </p:nvSpPr>
          <p:spPr>
            <a:xfrm>
              <a:off x="6301560" y="78995"/>
              <a:ext cx="2666757" cy="11851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300192" y="1342024"/>
              <a:ext cx="2668125" cy="126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2915816" y="260648"/>
              <a:ext cx="4608512" cy="4536504"/>
              <a:chOff x="323528" y="260648"/>
              <a:chExt cx="7848872" cy="619268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32110" y="1988840"/>
                <a:ext cx="1575594" cy="122413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s-ES" sz="1400" b="1" dirty="0" smtClean="0"/>
                  <a:t>P</a:t>
                </a:r>
                <a:r>
                  <a:rPr lang="es-ES" sz="1400" b="1" baseline="-25000" dirty="0" smtClean="0"/>
                  <a:t>1</a:t>
                </a:r>
                <a:endParaRPr lang="es-ES" sz="1400" b="1" baseline="-25000" dirty="0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679277" y="1484784"/>
                <a:ext cx="4291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1119907" y="3212976"/>
                <a:ext cx="4291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332110" y="5877272"/>
                <a:ext cx="7840290" cy="576064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b="1" dirty="0" smtClean="0"/>
                  <a:t>Interconnection network</a:t>
                </a:r>
                <a:endParaRPr lang="es-ES" sz="2000" b="1" baseline="-250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276326" y="1988840"/>
                <a:ext cx="1575593" cy="122413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s-ES" sz="1400" b="1" dirty="0" smtClean="0"/>
                  <a:t>P</a:t>
                </a:r>
                <a:r>
                  <a:rPr lang="es-ES" sz="1400" b="1" baseline="-25000" dirty="0"/>
                  <a:t>2</a:t>
                </a: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064123" y="3212976"/>
                <a:ext cx="4291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6596806" y="1988840"/>
                <a:ext cx="1575594" cy="122413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s-ES" sz="1400" b="1" dirty="0"/>
                  <a:t>P</a:t>
                </a:r>
                <a:r>
                  <a:rPr lang="es-ES" sz="1400" b="1" baseline="-25000" dirty="0"/>
                  <a:t>n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7384603" y="3212976"/>
                <a:ext cx="4291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67544" y="2132856"/>
                <a:ext cx="648072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b="1" dirty="0" smtClean="0"/>
                  <a:t>C</a:t>
                </a:r>
                <a:r>
                  <a:rPr lang="es-ES" sz="1000" b="1" baseline="-25000" dirty="0" smtClean="0"/>
                  <a:t>1</a:t>
                </a:r>
                <a:endParaRPr lang="es-ES" sz="1000" b="1" baseline="-250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115616" y="2132856"/>
                <a:ext cx="648072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b="1" dirty="0" smtClean="0"/>
                  <a:t>C</a:t>
                </a:r>
                <a:r>
                  <a:rPr lang="es-ES" sz="1000" b="1" baseline="-25000" dirty="0" smtClean="0"/>
                  <a:t>2</a:t>
                </a:r>
                <a:endParaRPr lang="es-ES" sz="1000" b="1" baseline="-250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67544" y="2492896"/>
                <a:ext cx="648072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b="1" dirty="0"/>
                  <a:t>C</a:t>
                </a:r>
                <a:r>
                  <a:rPr lang="es-ES" sz="1000" b="1" baseline="-25000" dirty="0" smtClean="0"/>
                  <a:t>3</a:t>
                </a:r>
                <a:endParaRPr lang="es-ES" sz="1000" b="1" baseline="-250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115616" y="2492896"/>
                <a:ext cx="648072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b="1" dirty="0" smtClean="0"/>
                  <a:t>C</a:t>
                </a:r>
                <a:r>
                  <a:rPr lang="es-ES" sz="1000" b="1" baseline="-25000" dirty="0" smtClean="0"/>
                  <a:t>4</a:t>
                </a:r>
                <a:endParaRPr lang="es-ES" sz="1000" b="1" baseline="-250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411760" y="2132856"/>
                <a:ext cx="648072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b="1" dirty="0" smtClean="0"/>
                  <a:t>C</a:t>
                </a:r>
                <a:r>
                  <a:rPr lang="es-ES" sz="1000" b="1" baseline="-25000" dirty="0" smtClean="0"/>
                  <a:t>1</a:t>
                </a:r>
                <a:endParaRPr lang="es-ES" sz="1000" b="1" baseline="-250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059832" y="2132856"/>
                <a:ext cx="648072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b="1" dirty="0" smtClean="0"/>
                  <a:t>C</a:t>
                </a:r>
                <a:r>
                  <a:rPr lang="es-ES" sz="1000" b="1" baseline="-25000" dirty="0" smtClean="0"/>
                  <a:t>2</a:t>
                </a:r>
                <a:endParaRPr lang="es-ES" sz="1000" b="1" baseline="-250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11760" y="2492896"/>
                <a:ext cx="648072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b="1" dirty="0" smtClean="0"/>
                  <a:t>C</a:t>
                </a:r>
                <a:r>
                  <a:rPr lang="es-ES" sz="1000" b="1" baseline="-25000" dirty="0" smtClean="0"/>
                  <a:t>3</a:t>
                </a:r>
                <a:endParaRPr lang="es-ES" sz="1000" b="1" baseline="-250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059832" y="2492896"/>
                <a:ext cx="648072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b="1" dirty="0" smtClean="0"/>
                  <a:t>C</a:t>
                </a:r>
                <a:r>
                  <a:rPr lang="es-ES" sz="1000" b="1" baseline="-25000" dirty="0" smtClean="0"/>
                  <a:t>4</a:t>
                </a:r>
                <a:endParaRPr lang="es-ES" sz="1000" b="1" baseline="-250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732240" y="2132856"/>
                <a:ext cx="648072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b="1" dirty="0" smtClean="0"/>
                  <a:t>C</a:t>
                </a:r>
                <a:r>
                  <a:rPr lang="es-ES" sz="1000" b="1" baseline="-25000" dirty="0" smtClean="0"/>
                  <a:t>1</a:t>
                </a:r>
                <a:endParaRPr lang="es-ES" sz="1000" b="1" baseline="-250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380312" y="2132856"/>
                <a:ext cx="648072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b="1" dirty="0" smtClean="0"/>
                  <a:t>C</a:t>
                </a:r>
                <a:r>
                  <a:rPr lang="es-ES" sz="1000" b="1" baseline="-25000" dirty="0" smtClean="0"/>
                  <a:t>2</a:t>
                </a:r>
                <a:endParaRPr lang="es-ES" sz="1000" b="1" baseline="-250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732240" y="2492896"/>
                <a:ext cx="648072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b="1" dirty="0" smtClean="0"/>
                  <a:t>C</a:t>
                </a:r>
                <a:r>
                  <a:rPr lang="es-ES" sz="1000" b="1" baseline="-25000" dirty="0" smtClean="0"/>
                  <a:t>3</a:t>
                </a:r>
                <a:endParaRPr lang="es-ES" sz="1000" b="1" baseline="-250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380312" y="2492896"/>
                <a:ext cx="648072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b="1" dirty="0" smtClean="0"/>
                  <a:t>C</a:t>
                </a:r>
                <a:r>
                  <a:rPr lang="es-ES" sz="1000" b="1" baseline="-25000" dirty="0" smtClean="0"/>
                  <a:t>4</a:t>
                </a:r>
                <a:endParaRPr lang="es-ES" sz="1000" b="1" baseline="-25000" dirty="0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1547664" y="1484784"/>
                <a:ext cx="4291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323528" y="3717032"/>
                <a:ext cx="1584176" cy="576064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/>
                  <a:t>Cache</a:t>
                </a:r>
                <a:r>
                  <a:rPr lang="es-ES" sz="1600" b="1" baseline="-25000" dirty="0" smtClean="0"/>
                  <a:t>1</a:t>
                </a:r>
                <a:endParaRPr lang="es-ES" sz="1600" b="1" baseline="-250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267744" y="3717032"/>
                <a:ext cx="1584176" cy="576064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/>
                  <a:t>Cache</a:t>
                </a:r>
                <a:r>
                  <a:rPr lang="es-ES" sz="1600" b="1" baseline="-25000" dirty="0"/>
                  <a:t>2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588224" y="3717032"/>
                <a:ext cx="1584176" cy="576064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/>
                  <a:t>Cache</a:t>
                </a:r>
                <a:r>
                  <a:rPr lang="es-ES" sz="1600" b="1" baseline="-25000" dirty="0"/>
                  <a:t>n</a:t>
                </a: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1115616" y="4293096"/>
                <a:ext cx="4291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059832" y="4293096"/>
                <a:ext cx="4291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7380312" y="4293096"/>
                <a:ext cx="4291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323528" y="4797152"/>
                <a:ext cx="1584176" cy="57606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/>
                  <a:t>RAM</a:t>
                </a:r>
                <a:r>
                  <a:rPr lang="es-ES" sz="1600" b="1" baseline="-25000" dirty="0"/>
                  <a:t>1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272035" y="4797152"/>
                <a:ext cx="1584176" cy="57606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/>
                  <a:t>RAM</a:t>
                </a:r>
                <a:r>
                  <a:rPr lang="es-ES" sz="1600" b="1" baseline="-25000" dirty="0"/>
                  <a:t>2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88224" y="4797152"/>
                <a:ext cx="1584176" cy="57606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/>
                  <a:t>RAM</a:t>
                </a:r>
                <a:r>
                  <a:rPr lang="es-ES" sz="1600" b="1" baseline="-25000" dirty="0" smtClean="0"/>
                  <a:t>n</a:t>
                </a:r>
                <a:endParaRPr lang="es-ES" sz="1600" b="1" baseline="-25000" dirty="0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1115616" y="5373216"/>
                <a:ext cx="4291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3059832" y="5373216"/>
                <a:ext cx="4291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7380312" y="5373216"/>
                <a:ext cx="4291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323528" y="260648"/>
                <a:ext cx="720080" cy="576063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b="1" dirty="0" smtClean="0"/>
                  <a:t>RAM</a:t>
                </a:r>
                <a:endParaRPr lang="es-ES" sz="1400" b="1" baseline="-250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23528" y="908720"/>
                <a:ext cx="720080" cy="57606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300" b="1" dirty="0" smtClean="0"/>
                  <a:t>GPU</a:t>
                </a:r>
                <a:r>
                  <a:rPr lang="es-ES" sz="1300" b="1" baseline="-25000" dirty="0" smtClean="0"/>
                  <a:t>1</a:t>
                </a:r>
                <a:endParaRPr lang="es-ES" sz="1300" b="1" baseline="-25000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24198" y="908720"/>
                <a:ext cx="711498" cy="57606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300" b="1" dirty="0" smtClean="0"/>
                  <a:t>GPU</a:t>
                </a:r>
                <a:r>
                  <a:rPr lang="es-ES" sz="1300" b="1" baseline="-25000" dirty="0"/>
                  <a:t>2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115616" y="260648"/>
                <a:ext cx="720080" cy="576063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b="1" dirty="0" smtClean="0"/>
                  <a:t>RAM</a:t>
                </a:r>
                <a:endParaRPr lang="es-ES" sz="1400" b="1" baseline="-25000" dirty="0"/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>
                <a:off x="2623493" y="1484784"/>
                <a:ext cx="4291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3491880" y="1484784"/>
                <a:ext cx="4291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2267744" y="260648"/>
                <a:ext cx="720080" cy="576063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b="1" dirty="0" smtClean="0"/>
                  <a:t>RAM</a:t>
                </a:r>
                <a:endParaRPr lang="es-ES" sz="1400" b="1" baseline="-250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67744" y="908720"/>
                <a:ext cx="720080" cy="57606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300" b="1" dirty="0" smtClean="0"/>
                  <a:t>GPU</a:t>
                </a:r>
                <a:r>
                  <a:rPr lang="es-ES" sz="1300" b="1" baseline="-25000" dirty="0" smtClean="0"/>
                  <a:t>1</a:t>
                </a:r>
                <a:endParaRPr lang="es-ES" sz="1300" b="1" baseline="-25000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068414" y="908720"/>
                <a:ext cx="711498" cy="57606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300" b="1" dirty="0" smtClean="0"/>
                  <a:t>GPU</a:t>
                </a:r>
                <a:r>
                  <a:rPr lang="es-ES" sz="1300" b="1" baseline="-25000" dirty="0"/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59832" y="260648"/>
                <a:ext cx="720080" cy="576063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b="1" dirty="0" smtClean="0"/>
                  <a:t>RAM</a:t>
                </a:r>
                <a:endParaRPr lang="es-ES" sz="1400" b="1" baseline="-25000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6943973" y="1484784"/>
                <a:ext cx="4291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7812360" y="1484784"/>
                <a:ext cx="4291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6588225" y="260648"/>
                <a:ext cx="720080" cy="576063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b="1" dirty="0" smtClean="0"/>
                  <a:t>RAM</a:t>
                </a:r>
                <a:endParaRPr lang="es-ES" sz="1400" b="1" baseline="-25000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588224" y="908720"/>
                <a:ext cx="720080" cy="57606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300" b="1" dirty="0" smtClean="0"/>
                  <a:t>GPU</a:t>
                </a:r>
                <a:r>
                  <a:rPr lang="es-ES" sz="1300" b="1" baseline="-25000" dirty="0" smtClean="0"/>
                  <a:t>1</a:t>
                </a:r>
                <a:endParaRPr lang="es-ES" sz="1300" b="1" baseline="-25000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388894" y="908720"/>
                <a:ext cx="711498" cy="57606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300" b="1" dirty="0" smtClean="0"/>
                  <a:t>GPU</a:t>
                </a:r>
                <a:r>
                  <a:rPr lang="es-ES" sz="1300" b="1" baseline="-25000" dirty="0"/>
                  <a:t>2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380312" y="260648"/>
                <a:ext cx="720080" cy="57606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b="1" dirty="0" smtClean="0"/>
                  <a:t>RAM</a:t>
                </a:r>
                <a:endParaRPr lang="es-ES" sz="1400" b="1" baseline="-25000" dirty="0"/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7006368" y="1901963"/>
              <a:ext cx="244827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CPU </a:t>
              </a:r>
            </a:p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Optimizations</a:t>
              </a:r>
            </a:p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 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473032" y="488098"/>
              <a:ext cx="1577033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GPU </a:t>
              </a:r>
            </a:p>
            <a:p>
              <a:pPr algn="ctr"/>
              <a:r>
                <a:rPr lang="es-ES" sz="1600" b="1" dirty="0" smtClean="0">
                  <a:solidFill>
                    <a:schemeClr val="tx1"/>
                  </a:solidFill>
                </a:rPr>
                <a:t>Optimizations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577" y="2902112"/>
            <a:ext cx="2014289" cy="160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-252536" y="2444912"/>
            <a:ext cx="244827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Physical problem to simulate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87" name="Right Arrow 86"/>
          <p:cNvSpPr/>
          <p:nvPr/>
        </p:nvSpPr>
        <p:spPr>
          <a:xfrm>
            <a:off x="1975900" y="3578988"/>
            <a:ext cx="1080120" cy="35734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angle 92"/>
          <p:cNvSpPr/>
          <p:nvPr/>
        </p:nvSpPr>
        <p:spPr>
          <a:xfrm>
            <a:off x="4049994" y="0"/>
            <a:ext cx="432206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HPC techniques and architectures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310285" y="447002"/>
            <a:ext cx="2998019" cy="317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MPI Communications</a:t>
            </a:r>
            <a:endParaRPr lang="es-ES" b="1" dirty="0"/>
          </a:p>
        </p:txBody>
      </p:sp>
      <p:sp>
        <p:nvSpPr>
          <p:cNvPr id="94" name="Rectangle 93"/>
          <p:cNvSpPr/>
          <p:nvPr/>
        </p:nvSpPr>
        <p:spPr>
          <a:xfrm>
            <a:off x="2865512" y="774315"/>
            <a:ext cx="2799536" cy="1140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angle 94"/>
          <p:cNvSpPr/>
          <p:nvPr/>
        </p:nvSpPr>
        <p:spPr>
          <a:xfrm>
            <a:off x="2771800" y="976993"/>
            <a:ext cx="914400" cy="723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rgbClr val="FFC000"/>
                </a:solidFill>
              </a:rPr>
              <a:t>CUDA, OPENCL</a:t>
            </a:r>
            <a:endParaRPr lang="es-ES" sz="1400" b="1" dirty="0">
              <a:solidFill>
                <a:srgbClr val="FFC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865512" y="1988840"/>
            <a:ext cx="2799536" cy="106978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Rectangle 98"/>
          <p:cNvSpPr/>
          <p:nvPr/>
        </p:nvSpPr>
        <p:spPr>
          <a:xfrm>
            <a:off x="2771800" y="2191518"/>
            <a:ext cx="914400" cy="678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rgbClr val="FFC000"/>
                </a:solidFill>
              </a:rPr>
              <a:t>C, C++,</a:t>
            </a:r>
          </a:p>
          <a:p>
            <a:pPr algn="ctr"/>
            <a:r>
              <a:rPr lang="es-ES" sz="1400" b="1" dirty="0" smtClean="0">
                <a:solidFill>
                  <a:srgbClr val="FFC000"/>
                </a:solidFill>
              </a:rPr>
              <a:t>OPENMP</a:t>
            </a:r>
            <a:endParaRPr lang="es-E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1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ker.com/cliparts/8/d/c/0/1194985836742073666clip_of_new_file_01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80928"/>
            <a:ext cx="1120181" cy="118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3.gstatic.com/images?q=tbn:ANd9GcRC2_j-LG5LdhtVLnfRCL7wZOoc9oEzRVo0ser_b0e6oV1OgfUT5ZGo9jL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02" y="2871956"/>
            <a:ext cx="1303664" cy="97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577" y="2902112"/>
            <a:ext cx="2014289" cy="160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-252536" y="2444912"/>
            <a:ext cx="244827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Physical problem to simulate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88024" y="3092049"/>
            <a:ext cx="97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Mex</a:t>
            </a:r>
            <a:r>
              <a:rPr lang="es-ES" b="1" dirty="0" smtClean="0"/>
              <a:t>-file</a:t>
            </a:r>
            <a:endParaRPr lang="es-ES" b="1" dirty="0"/>
          </a:p>
        </p:txBody>
      </p:sp>
      <p:sp>
        <p:nvSpPr>
          <p:cNvPr id="70" name="Right Arrow 69"/>
          <p:cNvSpPr/>
          <p:nvPr/>
        </p:nvSpPr>
        <p:spPr>
          <a:xfrm>
            <a:off x="1979712" y="3610369"/>
            <a:ext cx="694002" cy="37300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TextBox 70"/>
          <p:cNvSpPr txBox="1"/>
          <p:nvPr/>
        </p:nvSpPr>
        <p:spPr>
          <a:xfrm>
            <a:off x="2917877" y="2597181"/>
            <a:ext cx="98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MATLAB</a:t>
            </a:r>
            <a:endParaRPr lang="es-ES" b="1" dirty="0"/>
          </a:p>
        </p:txBody>
      </p:sp>
      <p:sp>
        <p:nvSpPr>
          <p:cNvPr id="72" name="Right Arrow 71"/>
          <p:cNvSpPr/>
          <p:nvPr/>
        </p:nvSpPr>
        <p:spPr>
          <a:xfrm>
            <a:off x="3851920" y="3632063"/>
            <a:ext cx="792088" cy="37300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ight Arrow 8"/>
          <p:cNvSpPr/>
          <p:nvPr/>
        </p:nvSpPr>
        <p:spPr>
          <a:xfrm>
            <a:off x="5981172" y="3254138"/>
            <a:ext cx="507868" cy="37300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angle 64"/>
          <p:cNvSpPr/>
          <p:nvPr/>
        </p:nvSpPr>
        <p:spPr>
          <a:xfrm>
            <a:off x="2915816" y="3933056"/>
            <a:ext cx="814896" cy="80997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S" sz="1400" b="1" dirty="0" smtClean="0"/>
              <a:t>P</a:t>
            </a:r>
            <a:r>
              <a:rPr lang="es-ES" sz="1400" b="1" baseline="-25000" dirty="0" smtClean="0"/>
              <a:t>1</a:t>
            </a:r>
            <a:endParaRPr lang="es-ES" sz="1400" b="1" baseline="-25000" dirty="0"/>
          </a:p>
        </p:txBody>
      </p:sp>
      <p:sp>
        <p:nvSpPr>
          <p:cNvPr id="66" name="Rectangle 65"/>
          <p:cNvSpPr/>
          <p:nvPr/>
        </p:nvSpPr>
        <p:spPr>
          <a:xfrm>
            <a:off x="2985862" y="4028347"/>
            <a:ext cx="335182" cy="238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C</a:t>
            </a:r>
            <a:r>
              <a:rPr lang="es-ES" sz="1000" b="1" baseline="-25000" dirty="0" smtClean="0"/>
              <a:t>1</a:t>
            </a:r>
            <a:endParaRPr lang="es-ES" sz="1000" b="1" baseline="-25000" dirty="0"/>
          </a:p>
        </p:txBody>
      </p:sp>
      <p:sp>
        <p:nvSpPr>
          <p:cNvPr id="67" name="Rectangle 66"/>
          <p:cNvSpPr/>
          <p:nvPr/>
        </p:nvSpPr>
        <p:spPr>
          <a:xfrm>
            <a:off x="3321044" y="4028347"/>
            <a:ext cx="335182" cy="238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C</a:t>
            </a:r>
            <a:r>
              <a:rPr lang="es-ES" sz="1000" b="1" baseline="-25000" dirty="0" smtClean="0"/>
              <a:t>2</a:t>
            </a:r>
            <a:endParaRPr lang="es-ES" sz="1000" b="1" baseline="-25000" dirty="0"/>
          </a:p>
        </p:txBody>
      </p:sp>
      <p:sp>
        <p:nvSpPr>
          <p:cNvPr id="68" name="Rectangle 67"/>
          <p:cNvSpPr/>
          <p:nvPr/>
        </p:nvSpPr>
        <p:spPr>
          <a:xfrm>
            <a:off x="2985862" y="4266576"/>
            <a:ext cx="335182" cy="238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/>
              <a:t>C</a:t>
            </a:r>
            <a:r>
              <a:rPr lang="es-ES" sz="1000" b="1" baseline="-25000" dirty="0" smtClean="0"/>
              <a:t>3</a:t>
            </a:r>
            <a:endParaRPr lang="es-ES" sz="1000" b="1" baseline="-25000" dirty="0"/>
          </a:p>
        </p:txBody>
      </p:sp>
      <p:sp>
        <p:nvSpPr>
          <p:cNvPr id="69" name="Rectangle 68"/>
          <p:cNvSpPr/>
          <p:nvPr/>
        </p:nvSpPr>
        <p:spPr>
          <a:xfrm>
            <a:off x="3321044" y="4266576"/>
            <a:ext cx="335182" cy="238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C</a:t>
            </a:r>
            <a:r>
              <a:rPr lang="es-ES" sz="1000" b="1" baseline="-25000" dirty="0" smtClean="0"/>
              <a:t>4</a:t>
            </a:r>
            <a:endParaRPr lang="es-ES" sz="1000" b="1" baseline="-25000" dirty="0"/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39000" r="39375" b="28999"/>
          <a:stretch>
            <a:fillRect/>
          </a:stretch>
        </p:blipFill>
        <p:spPr bwMode="auto">
          <a:xfrm>
            <a:off x="970895" y="0"/>
            <a:ext cx="5867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</p:pic>
      <p:pic>
        <p:nvPicPr>
          <p:cNvPr id="78" name="Picture 2" descr="http://www.clker.com/cliparts/8/d/c/0/1194985836742073666clip_of_new_file_01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148" y="3915477"/>
            <a:ext cx="1120181" cy="118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4834165" y="4226598"/>
            <a:ext cx="97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Mex</a:t>
            </a:r>
            <a:r>
              <a:rPr lang="es-ES" b="1" dirty="0" smtClean="0"/>
              <a:t>-file</a:t>
            </a:r>
            <a:endParaRPr lang="es-ES" b="1" dirty="0"/>
          </a:p>
        </p:txBody>
      </p:sp>
      <p:sp>
        <p:nvSpPr>
          <p:cNvPr id="80" name="Rectangle 79"/>
          <p:cNvSpPr/>
          <p:nvPr/>
        </p:nvSpPr>
        <p:spPr>
          <a:xfrm>
            <a:off x="6602810" y="2705116"/>
            <a:ext cx="72008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/>
              <a:t>GPU</a:t>
            </a:r>
            <a:r>
              <a:rPr lang="es-ES" b="1" baseline="-25000" dirty="0" smtClean="0"/>
              <a:t>1</a:t>
            </a:r>
            <a:endParaRPr lang="es-ES" b="1" baseline="-25000" dirty="0"/>
          </a:p>
        </p:txBody>
      </p:sp>
      <p:sp>
        <p:nvSpPr>
          <p:cNvPr id="81" name="Rectangle 80"/>
          <p:cNvSpPr/>
          <p:nvPr/>
        </p:nvSpPr>
        <p:spPr>
          <a:xfrm>
            <a:off x="6602810" y="3377367"/>
            <a:ext cx="711498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/>
              <a:t>GPU</a:t>
            </a:r>
            <a:r>
              <a:rPr lang="es-ES" b="1" baseline="-25000" dirty="0"/>
              <a:t>2</a:t>
            </a:r>
          </a:p>
        </p:txBody>
      </p:sp>
      <p:sp>
        <p:nvSpPr>
          <p:cNvPr id="82" name="Right Arrow 81"/>
          <p:cNvSpPr/>
          <p:nvPr/>
        </p:nvSpPr>
        <p:spPr>
          <a:xfrm rot="19597127">
            <a:off x="5928504" y="4101679"/>
            <a:ext cx="702964" cy="37300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5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ker.com/cliparts/8/d/c/0/1194985836742073666clip_of_new_file_01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80928"/>
            <a:ext cx="1120181" cy="118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3.gstatic.com/images?q=tbn:ANd9GcRC2_j-LG5LdhtVLnfRCL7wZOoc9oEzRVo0ser_b0e6oV1OgfUT5ZGo9jL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138" y="3122124"/>
            <a:ext cx="1303664" cy="97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-252536" y="3518577"/>
            <a:ext cx="244827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NSGA-II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1960" y="3092049"/>
            <a:ext cx="97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Mex</a:t>
            </a:r>
            <a:r>
              <a:rPr lang="es-ES" b="1" dirty="0" smtClean="0"/>
              <a:t>-file</a:t>
            </a:r>
            <a:endParaRPr lang="es-ES" b="1" dirty="0"/>
          </a:p>
        </p:txBody>
      </p:sp>
      <p:sp>
        <p:nvSpPr>
          <p:cNvPr id="70" name="Right Arrow 69"/>
          <p:cNvSpPr/>
          <p:nvPr/>
        </p:nvSpPr>
        <p:spPr>
          <a:xfrm>
            <a:off x="1403648" y="3610369"/>
            <a:ext cx="694002" cy="37300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TextBox 70"/>
          <p:cNvSpPr txBox="1"/>
          <p:nvPr/>
        </p:nvSpPr>
        <p:spPr>
          <a:xfrm>
            <a:off x="2341813" y="2597181"/>
            <a:ext cx="98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MATLAB</a:t>
            </a:r>
            <a:endParaRPr lang="es-ES" b="1" dirty="0"/>
          </a:p>
        </p:txBody>
      </p:sp>
      <p:sp>
        <p:nvSpPr>
          <p:cNvPr id="72" name="Right Arrow 71"/>
          <p:cNvSpPr/>
          <p:nvPr/>
        </p:nvSpPr>
        <p:spPr>
          <a:xfrm>
            <a:off x="3275856" y="3632063"/>
            <a:ext cx="792088" cy="37300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ight Arrow 8"/>
          <p:cNvSpPr/>
          <p:nvPr/>
        </p:nvSpPr>
        <p:spPr>
          <a:xfrm>
            <a:off x="5349498" y="3018568"/>
            <a:ext cx="507868" cy="37300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8" name="Picture 2" descr="http://www.clker.com/cliparts/8/d/c/0/1194985836742073666clip_of_new_file_01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084" y="3915477"/>
            <a:ext cx="1120181" cy="118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4258101" y="4226598"/>
            <a:ext cx="97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Mex</a:t>
            </a:r>
            <a:r>
              <a:rPr lang="es-ES" b="1" dirty="0" smtClean="0"/>
              <a:t>-file</a:t>
            </a:r>
            <a:endParaRPr lang="es-ES" b="1" dirty="0"/>
          </a:p>
        </p:txBody>
      </p:sp>
      <p:sp>
        <p:nvSpPr>
          <p:cNvPr id="81" name="Rectangle 80"/>
          <p:cNvSpPr/>
          <p:nvPr/>
        </p:nvSpPr>
        <p:spPr>
          <a:xfrm>
            <a:off x="6300192" y="4221088"/>
            <a:ext cx="711498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/>
              <a:t>GPU</a:t>
            </a:r>
            <a:r>
              <a:rPr lang="es-ES" b="1" baseline="-25000" dirty="0"/>
              <a:t>2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5352440" y="4280135"/>
            <a:ext cx="702964" cy="37300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6196794" y="2132856"/>
            <a:ext cx="1543558" cy="139425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S" sz="1400" b="1" dirty="0" smtClean="0"/>
              <a:t>P</a:t>
            </a:r>
            <a:r>
              <a:rPr lang="es-ES" sz="1400" b="1" baseline="-25000" dirty="0" smtClean="0"/>
              <a:t>1</a:t>
            </a:r>
            <a:endParaRPr lang="es-ES" sz="1400" b="1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6266840" y="2812425"/>
            <a:ext cx="335182" cy="238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C</a:t>
            </a:r>
            <a:r>
              <a:rPr lang="es-ES" sz="1000" b="1" baseline="-25000" dirty="0"/>
              <a:t>5</a:t>
            </a:r>
            <a:endParaRPr lang="es-ES" sz="1000" b="1" baseline="-25000" dirty="0"/>
          </a:p>
        </p:txBody>
      </p:sp>
      <p:sp>
        <p:nvSpPr>
          <p:cNvPr id="29" name="Rectangle 28"/>
          <p:cNvSpPr/>
          <p:nvPr/>
        </p:nvSpPr>
        <p:spPr>
          <a:xfrm>
            <a:off x="6602022" y="2812425"/>
            <a:ext cx="335182" cy="238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C</a:t>
            </a:r>
            <a:r>
              <a:rPr lang="es-ES" sz="1000" b="1" baseline="-25000" dirty="0"/>
              <a:t>6</a:t>
            </a:r>
            <a:endParaRPr lang="es-ES" sz="1000" b="1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6266840" y="3050654"/>
            <a:ext cx="335182" cy="238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C</a:t>
            </a:r>
            <a:r>
              <a:rPr lang="es-ES" sz="1000" b="1" baseline="-25000" dirty="0"/>
              <a:t>7</a:t>
            </a:r>
            <a:endParaRPr lang="es-ES" sz="1000" b="1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6602022" y="3050654"/>
            <a:ext cx="335182" cy="238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C</a:t>
            </a:r>
            <a:r>
              <a:rPr lang="es-ES" sz="1000" b="1" baseline="-25000" dirty="0"/>
              <a:t>8</a:t>
            </a:r>
            <a:endParaRPr lang="es-ES" sz="1000" b="1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6925972" y="2808526"/>
            <a:ext cx="335182" cy="238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s-ES" sz="1000" b="1" dirty="0" smtClean="0"/>
              <a:t>C</a:t>
            </a:r>
            <a:r>
              <a:rPr lang="es-ES" sz="1000" b="1" baseline="-25000" dirty="0" smtClean="0"/>
              <a:t>13</a:t>
            </a:r>
            <a:endParaRPr lang="es-ES" sz="1000" b="1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7261154" y="2808526"/>
            <a:ext cx="335182" cy="238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s-ES" sz="1000" b="1" dirty="0" smtClean="0"/>
              <a:t>C</a:t>
            </a:r>
            <a:r>
              <a:rPr lang="es-ES" sz="1000" b="1" baseline="-25000" dirty="0" smtClean="0"/>
              <a:t>14</a:t>
            </a:r>
            <a:endParaRPr lang="es-ES" sz="1000" b="1" baseline="-25000" dirty="0"/>
          </a:p>
        </p:txBody>
      </p:sp>
      <p:sp>
        <p:nvSpPr>
          <p:cNvPr id="34" name="Rectangle 33"/>
          <p:cNvSpPr/>
          <p:nvPr/>
        </p:nvSpPr>
        <p:spPr>
          <a:xfrm>
            <a:off x="6925972" y="3046755"/>
            <a:ext cx="335182" cy="238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s-ES" sz="1000" b="1" dirty="0" smtClean="0"/>
              <a:t>C</a:t>
            </a:r>
            <a:r>
              <a:rPr lang="es-ES" sz="1000" b="1" baseline="-25000" dirty="0" smtClean="0"/>
              <a:t>15</a:t>
            </a:r>
            <a:endParaRPr lang="es-ES" sz="1000" b="1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7261154" y="3046755"/>
            <a:ext cx="335182" cy="238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s-ES" sz="1000" b="1" dirty="0" smtClean="0"/>
              <a:t>C</a:t>
            </a:r>
            <a:r>
              <a:rPr lang="es-ES" sz="1000" b="1" baseline="-25000" dirty="0" smtClean="0"/>
              <a:t>16</a:t>
            </a:r>
            <a:endParaRPr lang="es-ES" sz="1000" b="1" baseline="-25000" dirty="0"/>
          </a:p>
        </p:txBody>
      </p:sp>
      <p:sp>
        <p:nvSpPr>
          <p:cNvPr id="36" name="Rectangle 35"/>
          <p:cNvSpPr/>
          <p:nvPr/>
        </p:nvSpPr>
        <p:spPr>
          <a:xfrm>
            <a:off x="6266840" y="2314272"/>
            <a:ext cx="335182" cy="238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C</a:t>
            </a:r>
            <a:r>
              <a:rPr lang="es-ES" sz="1000" b="1" baseline="-25000" dirty="0" smtClean="0"/>
              <a:t>1</a:t>
            </a:r>
            <a:endParaRPr lang="es-ES" sz="1000" b="1" baseline="-25000" dirty="0"/>
          </a:p>
        </p:txBody>
      </p:sp>
      <p:sp>
        <p:nvSpPr>
          <p:cNvPr id="37" name="Rectangle 36"/>
          <p:cNvSpPr/>
          <p:nvPr/>
        </p:nvSpPr>
        <p:spPr>
          <a:xfrm>
            <a:off x="6602022" y="2314272"/>
            <a:ext cx="335182" cy="238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C</a:t>
            </a:r>
            <a:r>
              <a:rPr lang="es-ES" sz="1000" b="1" baseline="-25000" dirty="0" smtClean="0"/>
              <a:t>2</a:t>
            </a:r>
            <a:endParaRPr lang="es-ES" sz="1000" b="1" baseline="-25000" dirty="0"/>
          </a:p>
        </p:txBody>
      </p:sp>
      <p:sp>
        <p:nvSpPr>
          <p:cNvPr id="38" name="Rectangle 37"/>
          <p:cNvSpPr/>
          <p:nvPr/>
        </p:nvSpPr>
        <p:spPr>
          <a:xfrm>
            <a:off x="6266840" y="2552501"/>
            <a:ext cx="335182" cy="238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/>
              <a:t>C</a:t>
            </a:r>
            <a:r>
              <a:rPr lang="es-ES" sz="1000" b="1" baseline="-25000" dirty="0" smtClean="0"/>
              <a:t>3</a:t>
            </a:r>
            <a:endParaRPr lang="es-ES" sz="1000" b="1" baseline="-25000" dirty="0"/>
          </a:p>
        </p:txBody>
      </p:sp>
      <p:sp>
        <p:nvSpPr>
          <p:cNvPr id="39" name="Rectangle 38"/>
          <p:cNvSpPr/>
          <p:nvPr/>
        </p:nvSpPr>
        <p:spPr>
          <a:xfrm>
            <a:off x="6602022" y="2552501"/>
            <a:ext cx="335182" cy="238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C</a:t>
            </a:r>
            <a:r>
              <a:rPr lang="es-ES" sz="1000" b="1" baseline="-25000" dirty="0" smtClean="0"/>
              <a:t>4</a:t>
            </a:r>
            <a:endParaRPr lang="es-ES" sz="1000" b="1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6925972" y="2303054"/>
            <a:ext cx="335182" cy="238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C</a:t>
            </a:r>
            <a:r>
              <a:rPr lang="es-ES" sz="1000" b="1" baseline="-25000" dirty="0"/>
              <a:t>9</a:t>
            </a:r>
            <a:endParaRPr lang="es-ES" sz="1000" b="1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7261154" y="2303054"/>
            <a:ext cx="335182" cy="238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s-ES" sz="1000" b="1" dirty="0" smtClean="0"/>
              <a:t>C</a:t>
            </a:r>
            <a:r>
              <a:rPr lang="es-ES" sz="1000" b="1" baseline="-25000" dirty="0"/>
              <a:t>1</a:t>
            </a:r>
            <a:r>
              <a:rPr lang="es-ES" sz="1000" b="1" baseline="-25000" dirty="0" smtClean="0"/>
              <a:t>0</a:t>
            </a:r>
            <a:endParaRPr lang="es-ES" sz="1000" b="1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6925972" y="2541283"/>
            <a:ext cx="335182" cy="238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s-ES" sz="1000" b="1" dirty="0" smtClean="0"/>
              <a:t>C</a:t>
            </a:r>
            <a:r>
              <a:rPr lang="es-ES" sz="1000" b="1" baseline="-25000" dirty="0" smtClean="0"/>
              <a:t>11</a:t>
            </a:r>
            <a:endParaRPr lang="es-ES" sz="1000" b="1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7261154" y="2541283"/>
            <a:ext cx="335182" cy="238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s-ES" sz="1000" b="1" dirty="0" smtClean="0"/>
              <a:t>C</a:t>
            </a:r>
            <a:r>
              <a:rPr lang="es-ES" sz="1000" b="1" baseline="-25000" dirty="0" smtClean="0"/>
              <a:t>12</a:t>
            </a:r>
            <a:endParaRPr lang="es-ES" sz="1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2937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/>
          <p:cNvSpPr/>
          <p:nvPr/>
        </p:nvSpPr>
        <p:spPr>
          <a:xfrm>
            <a:off x="2483769" y="224170"/>
            <a:ext cx="5832648" cy="5149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6301838" y="2060848"/>
            <a:ext cx="1726546" cy="27016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85" name="Rectangle 84"/>
          <p:cNvSpPr/>
          <p:nvPr/>
        </p:nvSpPr>
        <p:spPr>
          <a:xfrm>
            <a:off x="2677815" y="2047285"/>
            <a:ext cx="1726546" cy="27016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11" name="Rectangle 10"/>
          <p:cNvSpPr/>
          <p:nvPr/>
        </p:nvSpPr>
        <p:spPr>
          <a:xfrm>
            <a:off x="3133798" y="2492896"/>
            <a:ext cx="934146" cy="9361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s-ES" sz="1200" b="1" baseline="-250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61930" y="3347530"/>
            <a:ext cx="1958" cy="26295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629429" y="4869160"/>
            <a:ext cx="5542971" cy="3005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Interconnection network</a:t>
            </a:r>
            <a:endParaRPr lang="es-ES" sz="1400" b="1" baseline="-25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03847" y="2564904"/>
            <a:ext cx="375661" cy="3719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</a:t>
            </a:r>
            <a:r>
              <a:rPr lang="es-ES" sz="1200" b="1" baseline="-25000" dirty="0" smtClean="0"/>
              <a:t>1</a:t>
            </a:r>
            <a:endParaRPr lang="es-ES" sz="1200" b="1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3579509" y="2564904"/>
            <a:ext cx="419131" cy="3719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</a:t>
            </a:r>
            <a:r>
              <a:rPr lang="es-ES" sz="1200" b="1" baseline="-25000" dirty="0" smtClean="0"/>
              <a:t>2</a:t>
            </a:r>
            <a:endParaRPr lang="es-ES" sz="1200" b="1" baseline="-25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131840" y="4617448"/>
            <a:ext cx="1958" cy="26295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632774" y="4199119"/>
            <a:ext cx="723202" cy="3974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RAM</a:t>
            </a:r>
            <a:r>
              <a:rPr lang="es-ES" sz="1200" b="1" baseline="-25000" dirty="0"/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00726" y="3614739"/>
            <a:ext cx="723202" cy="30052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Cache</a:t>
            </a:r>
            <a:r>
              <a:rPr lang="es-ES" sz="1200" b="1" baseline="-25000" dirty="0" smtClean="0"/>
              <a:t>1</a:t>
            </a:r>
            <a:endParaRPr lang="es-ES" sz="1200" b="1" baseline="-25000" dirty="0"/>
          </a:p>
        </p:txBody>
      </p:sp>
      <p:sp>
        <p:nvSpPr>
          <p:cNvPr id="61" name="Rectangle 60"/>
          <p:cNvSpPr/>
          <p:nvPr/>
        </p:nvSpPr>
        <p:spPr>
          <a:xfrm>
            <a:off x="4183805" y="292808"/>
            <a:ext cx="2662368" cy="25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MPI Communications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41198" y="2420888"/>
            <a:ext cx="1470762" cy="1069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85413" y="2822258"/>
            <a:ext cx="812025" cy="535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C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64277" y="4221088"/>
            <a:ext cx="727603" cy="39742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s-ES" sz="1200" b="1" dirty="0" smtClean="0"/>
              <a:t>I/O</a:t>
            </a:r>
          </a:p>
          <a:p>
            <a:pPr algn="ctr"/>
            <a:r>
              <a:rPr lang="es-ES" sz="1200" b="1" dirty="0" err="1" smtClean="0"/>
              <a:t>system</a:t>
            </a:r>
            <a:endParaRPr lang="es-ES" sz="1200" b="1" dirty="0" smtClean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3154376" y="4077072"/>
            <a:ext cx="0" cy="1660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561930" y="3933056"/>
            <a:ext cx="0" cy="1660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3922871" y="4437005"/>
            <a:ext cx="2703" cy="10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994375" y="4077072"/>
            <a:ext cx="0" cy="11354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111903" y="404664"/>
            <a:ext cx="812025" cy="570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CUDA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964967" y="543293"/>
            <a:ext cx="1246993" cy="115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177" name="Rectangle 176"/>
          <p:cNvSpPr/>
          <p:nvPr/>
        </p:nvSpPr>
        <p:spPr>
          <a:xfrm>
            <a:off x="3130243" y="831324"/>
            <a:ext cx="392558" cy="3005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RAM</a:t>
            </a:r>
            <a:endParaRPr lang="es-ES" sz="1200" b="1" baseline="-25000" dirty="0"/>
          </a:p>
        </p:txBody>
      </p:sp>
      <p:sp>
        <p:nvSpPr>
          <p:cNvPr id="178" name="Rectangle 177"/>
          <p:cNvSpPr/>
          <p:nvPr/>
        </p:nvSpPr>
        <p:spPr>
          <a:xfrm>
            <a:off x="3120063" y="1260136"/>
            <a:ext cx="402738" cy="30052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GPU</a:t>
            </a:r>
            <a:r>
              <a:rPr lang="es-ES" sz="1200" b="1" baseline="-25000" dirty="0" smtClean="0"/>
              <a:t>1</a:t>
            </a:r>
            <a:endParaRPr lang="es-ES" sz="1200" b="1" baseline="-25000" dirty="0"/>
          </a:p>
        </p:txBody>
      </p:sp>
      <p:sp>
        <p:nvSpPr>
          <p:cNvPr id="179" name="Rectangle 178"/>
          <p:cNvSpPr/>
          <p:nvPr/>
        </p:nvSpPr>
        <p:spPr>
          <a:xfrm>
            <a:off x="3606176" y="1260136"/>
            <a:ext cx="389760" cy="30052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GPU</a:t>
            </a:r>
            <a:r>
              <a:rPr lang="es-ES" sz="1200" b="1" baseline="-25000" dirty="0"/>
              <a:t>2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3634332" y="831324"/>
            <a:ext cx="361603" cy="3005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RAM</a:t>
            </a:r>
            <a:endParaRPr lang="es-ES" sz="1200" b="1" baseline="-250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3146057" y="4077072"/>
            <a:ext cx="84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3203847" y="2985076"/>
            <a:ext cx="375661" cy="3719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</a:t>
            </a:r>
            <a:r>
              <a:rPr lang="es-ES" sz="1200" b="1" baseline="-25000" dirty="0"/>
              <a:t>3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3579509" y="2985076"/>
            <a:ext cx="419131" cy="3719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</a:t>
            </a:r>
            <a:r>
              <a:rPr lang="es-ES" sz="1200" b="1" baseline="-25000" dirty="0"/>
              <a:t>4</a:t>
            </a:r>
          </a:p>
        </p:txBody>
      </p:sp>
      <p:cxnSp>
        <p:nvCxnSpPr>
          <p:cNvPr id="144" name="Straight Arrow Connector 143"/>
          <p:cNvCxnSpPr>
            <a:stCxn id="175" idx="2"/>
            <a:endCxn id="84" idx="0"/>
          </p:cNvCxnSpPr>
          <p:nvPr/>
        </p:nvCxnSpPr>
        <p:spPr>
          <a:xfrm>
            <a:off x="3588464" y="1695420"/>
            <a:ext cx="9759" cy="35186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166854" y="204728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Node</a:t>
            </a:r>
            <a:r>
              <a:rPr lang="es-ES" b="1" dirty="0" smtClean="0"/>
              <a:t> 1</a:t>
            </a:r>
            <a:endParaRPr lang="es-ES" b="1" dirty="0"/>
          </a:p>
        </p:txBody>
      </p:sp>
      <p:sp>
        <p:nvSpPr>
          <p:cNvPr id="148" name="Rectangle 147"/>
          <p:cNvSpPr/>
          <p:nvPr/>
        </p:nvSpPr>
        <p:spPr>
          <a:xfrm>
            <a:off x="6734198" y="2492896"/>
            <a:ext cx="934146" cy="9361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s-ES" sz="1200" b="1" baseline="-25000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7185953" y="3361093"/>
            <a:ext cx="1958" cy="26295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6804247" y="2578467"/>
            <a:ext cx="375661" cy="3719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</a:t>
            </a:r>
            <a:r>
              <a:rPr lang="es-ES" sz="1200" b="1" baseline="-25000" dirty="0" smtClean="0"/>
              <a:t>1</a:t>
            </a:r>
            <a:endParaRPr lang="es-ES" sz="1200" b="1" baseline="-25000" dirty="0"/>
          </a:p>
        </p:txBody>
      </p:sp>
      <p:sp>
        <p:nvSpPr>
          <p:cNvPr id="151" name="Rectangle 150"/>
          <p:cNvSpPr/>
          <p:nvPr/>
        </p:nvSpPr>
        <p:spPr>
          <a:xfrm>
            <a:off x="7179909" y="2578467"/>
            <a:ext cx="419131" cy="3719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</a:t>
            </a:r>
            <a:r>
              <a:rPr lang="es-ES" sz="1200" b="1" baseline="-25000" dirty="0" smtClean="0"/>
              <a:t>2</a:t>
            </a:r>
            <a:endParaRPr lang="es-ES" sz="1200" b="1" baseline="-25000" dirty="0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6755863" y="4631011"/>
            <a:ext cx="1958" cy="26295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7256797" y="4212682"/>
            <a:ext cx="723202" cy="3974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 smtClean="0"/>
              <a:t>RAM</a:t>
            </a:r>
            <a:r>
              <a:rPr lang="es-ES" sz="1200" b="1" baseline="-25000" dirty="0" err="1"/>
              <a:t>n</a:t>
            </a:r>
            <a:endParaRPr lang="es-ES" sz="1200" b="1" baseline="-25000" dirty="0"/>
          </a:p>
        </p:txBody>
      </p:sp>
      <p:sp>
        <p:nvSpPr>
          <p:cNvPr id="154" name="Rectangle 153"/>
          <p:cNvSpPr/>
          <p:nvPr/>
        </p:nvSpPr>
        <p:spPr>
          <a:xfrm>
            <a:off x="6824749" y="3628302"/>
            <a:ext cx="723202" cy="30052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Cache</a:t>
            </a:r>
            <a:r>
              <a:rPr lang="es-ES" sz="1200" b="1" baseline="-25000" dirty="0"/>
              <a:t>n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388300" y="4234651"/>
            <a:ext cx="727603" cy="39742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s-ES" sz="1200" b="1" dirty="0" smtClean="0"/>
              <a:t>I/O</a:t>
            </a:r>
          </a:p>
          <a:p>
            <a:pPr algn="ctr"/>
            <a:r>
              <a:rPr lang="es-ES" sz="1200" b="1" dirty="0" err="1" smtClean="0"/>
              <a:t>system</a:t>
            </a:r>
            <a:endParaRPr lang="es-ES" sz="1200" b="1" dirty="0" smtClean="0"/>
          </a:p>
        </p:txBody>
      </p:sp>
      <p:cxnSp>
        <p:nvCxnSpPr>
          <p:cNvPr id="197" name="Straight Connector 196"/>
          <p:cNvCxnSpPr/>
          <p:nvPr/>
        </p:nvCxnSpPr>
        <p:spPr>
          <a:xfrm>
            <a:off x="6778399" y="4090635"/>
            <a:ext cx="0" cy="1660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185953" y="3911012"/>
            <a:ext cx="0" cy="1660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 flipV="1">
            <a:off x="7546894" y="4509013"/>
            <a:ext cx="2703" cy="10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7618398" y="4077072"/>
            <a:ext cx="0" cy="11354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6767689" y="836712"/>
            <a:ext cx="392558" cy="3005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RAM</a:t>
            </a:r>
            <a:endParaRPr lang="es-ES" sz="1200" b="1" baseline="-25000" dirty="0"/>
          </a:p>
        </p:txBody>
      </p:sp>
      <p:sp>
        <p:nvSpPr>
          <p:cNvPr id="222" name="Rectangle 221"/>
          <p:cNvSpPr/>
          <p:nvPr/>
        </p:nvSpPr>
        <p:spPr>
          <a:xfrm>
            <a:off x="6757509" y="1265524"/>
            <a:ext cx="402738" cy="30052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GPU</a:t>
            </a:r>
            <a:r>
              <a:rPr lang="es-ES" sz="1200" b="1" baseline="-25000" dirty="0" smtClean="0"/>
              <a:t>1</a:t>
            </a:r>
            <a:endParaRPr lang="es-ES" sz="1200" b="1" baseline="-25000" dirty="0"/>
          </a:p>
        </p:txBody>
      </p:sp>
      <p:sp>
        <p:nvSpPr>
          <p:cNvPr id="223" name="Rectangle 222"/>
          <p:cNvSpPr/>
          <p:nvPr/>
        </p:nvSpPr>
        <p:spPr>
          <a:xfrm>
            <a:off x="7243622" y="1265524"/>
            <a:ext cx="389760" cy="30052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GPU</a:t>
            </a:r>
            <a:r>
              <a:rPr lang="es-ES" sz="1200" b="1" baseline="-25000" dirty="0"/>
              <a:t>2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7271778" y="836712"/>
            <a:ext cx="361603" cy="3005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RAM</a:t>
            </a:r>
            <a:endParaRPr lang="es-ES" sz="1200" b="1" baseline="-25000" dirty="0"/>
          </a:p>
        </p:txBody>
      </p:sp>
      <p:sp>
        <p:nvSpPr>
          <p:cNvPr id="226" name="Rectangle 225"/>
          <p:cNvSpPr/>
          <p:nvPr/>
        </p:nvSpPr>
        <p:spPr>
          <a:xfrm>
            <a:off x="6804247" y="2998639"/>
            <a:ext cx="375661" cy="3719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</a:t>
            </a:r>
            <a:r>
              <a:rPr lang="es-ES" sz="1200" b="1" baseline="-25000" dirty="0"/>
              <a:t>3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179909" y="2998639"/>
            <a:ext cx="419131" cy="3719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</a:t>
            </a:r>
            <a:r>
              <a:rPr lang="es-ES" sz="1200" b="1" baseline="-25000" dirty="0"/>
              <a:t>4</a:t>
            </a:r>
          </a:p>
        </p:txBody>
      </p:sp>
      <p:cxnSp>
        <p:nvCxnSpPr>
          <p:cNvPr id="228" name="Straight Arrow Connector 227"/>
          <p:cNvCxnSpPr>
            <a:stCxn id="62" idx="2"/>
            <a:endCxn id="229" idx="0"/>
          </p:cNvCxnSpPr>
          <p:nvPr/>
        </p:nvCxnSpPr>
        <p:spPr>
          <a:xfrm>
            <a:off x="7211721" y="1700807"/>
            <a:ext cx="16937" cy="36004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6790877" y="206084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Node</a:t>
            </a:r>
            <a:r>
              <a:rPr lang="es-ES" b="1" dirty="0" smtClean="0"/>
              <a:t> n</a:t>
            </a:r>
            <a:endParaRPr lang="es-ES" b="1" dirty="0"/>
          </a:p>
        </p:txBody>
      </p:sp>
      <p:pic>
        <p:nvPicPr>
          <p:cNvPr id="231" name="Picture 4" descr="https://encrypted-tbn3.gstatic.com/images?q=tbn:ANd9GcRC2_j-LG5LdhtVLnfRCL7wZOoc9oEzRVo0ser_b0e6oV1OgfUT5ZGo9jL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36" y="3132219"/>
            <a:ext cx="876889" cy="65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146" y="2313925"/>
            <a:ext cx="1575810" cy="12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3" name="Rectangle 232"/>
          <p:cNvSpPr/>
          <p:nvPr/>
        </p:nvSpPr>
        <p:spPr>
          <a:xfrm>
            <a:off x="-324544" y="1856725"/>
            <a:ext cx="1972241" cy="407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Problem</a:t>
            </a:r>
          </a:p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 to simulate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235" name="Right Arrow 234"/>
          <p:cNvSpPr/>
          <p:nvPr/>
        </p:nvSpPr>
        <p:spPr>
          <a:xfrm>
            <a:off x="1403648" y="2702856"/>
            <a:ext cx="1080121" cy="37300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angle 61"/>
          <p:cNvSpPr/>
          <p:nvPr/>
        </p:nvSpPr>
        <p:spPr>
          <a:xfrm>
            <a:off x="6588224" y="548680"/>
            <a:ext cx="1246993" cy="115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770080" y="4090635"/>
            <a:ext cx="84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8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/>
          <p:cNvSpPr/>
          <p:nvPr/>
        </p:nvSpPr>
        <p:spPr>
          <a:xfrm>
            <a:off x="2483769" y="224171"/>
            <a:ext cx="6048672" cy="5005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6301838" y="2119293"/>
            <a:ext cx="1726546" cy="27016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85" name="Rectangle 84"/>
          <p:cNvSpPr/>
          <p:nvPr/>
        </p:nvSpPr>
        <p:spPr>
          <a:xfrm>
            <a:off x="2677815" y="2047285"/>
            <a:ext cx="1726546" cy="27016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11" name="Rectangle 10"/>
          <p:cNvSpPr/>
          <p:nvPr/>
        </p:nvSpPr>
        <p:spPr>
          <a:xfrm>
            <a:off x="3133799" y="2492896"/>
            <a:ext cx="934146" cy="9361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s-ES" sz="1200" b="1" baseline="-250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61930" y="3347530"/>
            <a:ext cx="1958" cy="26295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85412" y="4863749"/>
            <a:ext cx="6047029" cy="3005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Interconnection network</a:t>
            </a:r>
            <a:endParaRPr lang="es-ES" sz="1400" b="1" baseline="-25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03848" y="2564904"/>
            <a:ext cx="375661" cy="3719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</a:t>
            </a:r>
            <a:r>
              <a:rPr lang="es-ES" sz="1200" b="1" baseline="-25000" dirty="0" smtClean="0"/>
              <a:t>1</a:t>
            </a:r>
            <a:endParaRPr lang="es-ES" sz="1200" b="1" baseline="-25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131840" y="4617448"/>
            <a:ext cx="1958" cy="26295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632774" y="4199119"/>
            <a:ext cx="723202" cy="3974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RAM</a:t>
            </a:r>
            <a:r>
              <a:rPr lang="es-ES" sz="1200" b="1" baseline="-25000" dirty="0"/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00726" y="3614739"/>
            <a:ext cx="723202" cy="30052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Cache</a:t>
            </a:r>
            <a:r>
              <a:rPr lang="es-ES" sz="1200" b="1" baseline="-25000" dirty="0" smtClean="0"/>
              <a:t>1</a:t>
            </a:r>
            <a:endParaRPr lang="es-ES" sz="1200" b="1" baseline="-25000" dirty="0"/>
          </a:p>
        </p:txBody>
      </p:sp>
      <p:sp>
        <p:nvSpPr>
          <p:cNvPr id="61" name="Rectangle 60"/>
          <p:cNvSpPr/>
          <p:nvPr/>
        </p:nvSpPr>
        <p:spPr>
          <a:xfrm>
            <a:off x="4183805" y="292808"/>
            <a:ext cx="2662368" cy="25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MPI Communications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41198" y="2420888"/>
            <a:ext cx="1470762" cy="1069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85413" y="2822258"/>
            <a:ext cx="812025" cy="535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C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64277" y="4221088"/>
            <a:ext cx="727603" cy="39742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s-ES" sz="1200" b="1" dirty="0" smtClean="0"/>
              <a:t>I/O</a:t>
            </a:r>
          </a:p>
          <a:p>
            <a:pPr algn="ctr"/>
            <a:r>
              <a:rPr lang="es-ES" sz="1200" b="1" dirty="0" err="1" smtClean="0"/>
              <a:t>system</a:t>
            </a:r>
            <a:endParaRPr lang="es-ES" sz="1200" b="1" dirty="0" smtClean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3154376" y="4077072"/>
            <a:ext cx="0" cy="1660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561930" y="3933056"/>
            <a:ext cx="0" cy="1660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3922871" y="4437005"/>
            <a:ext cx="2703" cy="10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994375" y="4096519"/>
            <a:ext cx="0" cy="11354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989469" y="404664"/>
            <a:ext cx="812025" cy="570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CUDA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820951" y="543293"/>
            <a:ext cx="1246993" cy="115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177" name="Rectangle 176"/>
          <p:cNvSpPr/>
          <p:nvPr/>
        </p:nvSpPr>
        <p:spPr>
          <a:xfrm>
            <a:off x="2999650" y="831324"/>
            <a:ext cx="392558" cy="3005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RAM</a:t>
            </a:r>
            <a:endParaRPr lang="es-ES" sz="1200" b="1" baseline="-25000" dirty="0"/>
          </a:p>
        </p:txBody>
      </p:sp>
      <p:sp>
        <p:nvSpPr>
          <p:cNvPr id="178" name="Rectangle 177"/>
          <p:cNvSpPr/>
          <p:nvPr/>
        </p:nvSpPr>
        <p:spPr>
          <a:xfrm>
            <a:off x="2989470" y="1260136"/>
            <a:ext cx="402738" cy="30052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GPU</a:t>
            </a:r>
            <a:r>
              <a:rPr lang="es-ES" sz="1200" b="1" baseline="-25000" dirty="0" smtClean="0"/>
              <a:t>1</a:t>
            </a:r>
            <a:endParaRPr lang="es-ES" sz="1200" b="1" baseline="-25000" dirty="0"/>
          </a:p>
        </p:txBody>
      </p:sp>
      <p:sp>
        <p:nvSpPr>
          <p:cNvPr id="179" name="Rectangle 178"/>
          <p:cNvSpPr/>
          <p:nvPr/>
        </p:nvSpPr>
        <p:spPr>
          <a:xfrm>
            <a:off x="3475583" y="1260136"/>
            <a:ext cx="389760" cy="30052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GPU</a:t>
            </a:r>
            <a:r>
              <a:rPr lang="es-ES" sz="1200" b="1" baseline="-25000" dirty="0"/>
              <a:t>2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3503739" y="831324"/>
            <a:ext cx="361603" cy="3005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RAM</a:t>
            </a:r>
            <a:endParaRPr lang="es-ES" sz="1200" b="1" baseline="-250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3146057" y="4077072"/>
            <a:ext cx="84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3579510" y="2985076"/>
            <a:ext cx="419131" cy="3719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</a:t>
            </a:r>
            <a:r>
              <a:rPr lang="es-ES" sz="1200" b="1" baseline="-25000" dirty="0" smtClean="0"/>
              <a:t>16</a:t>
            </a:r>
            <a:endParaRPr lang="es-ES" sz="1200" b="1" baseline="-25000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3516649" y="1695420"/>
            <a:ext cx="24439" cy="35186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166854" y="204728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Node</a:t>
            </a:r>
            <a:r>
              <a:rPr lang="es-ES" b="1" dirty="0" smtClean="0"/>
              <a:t> 1</a:t>
            </a:r>
            <a:endParaRPr lang="es-ES" b="1" dirty="0"/>
          </a:p>
        </p:txBody>
      </p:sp>
      <p:sp>
        <p:nvSpPr>
          <p:cNvPr id="148" name="Rectangle 147"/>
          <p:cNvSpPr/>
          <p:nvPr/>
        </p:nvSpPr>
        <p:spPr>
          <a:xfrm>
            <a:off x="6757822" y="2564904"/>
            <a:ext cx="934146" cy="9361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s-ES" sz="1200" b="1" baseline="-25000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7185953" y="3419538"/>
            <a:ext cx="1958" cy="26295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6827871" y="2636912"/>
            <a:ext cx="375661" cy="3719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</a:t>
            </a:r>
            <a:r>
              <a:rPr lang="es-ES" sz="1200" b="1" baseline="-25000" dirty="0" smtClean="0"/>
              <a:t>1</a:t>
            </a:r>
            <a:endParaRPr lang="es-ES" sz="1200" b="1" baseline="-25000" dirty="0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6755863" y="4689456"/>
            <a:ext cx="1958" cy="26295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7256797" y="4271127"/>
            <a:ext cx="723202" cy="3974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 smtClean="0"/>
              <a:t>RAM</a:t>
            </a:r>
            <a:r>
              <a:rPr lang="es-ES" sz="1200" b="1" baseline="-25000" dirty="0" err="1"/>
              <a:t>n</a:t>
            </a:r>
            <a:endParaRPr lang="es-ES" sz="1200" b="1" baseline="-25000" dirty="0"/>
          </a:p>
        </p:txBody>
      </p:sp>
      <p:sp>
        <p:nvSpPr>
          <p:cNvPr id="154" name="Rectangle 153"/>
          <p:cNvSpPr/>
          <p:nvPr/>
        </p:nvSpPr>
        <p:spPr>
          <a:xfrm>
            <a:off x="6824749" y="3686747"/>
            <a:ext cx="723202" cy="30052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Cache</a:t>
            </a:r>
            <a:r>
              <a:rPr lang="es-ES" sz="1200" b="1" baseline="-25000" dirty="0"/>
              <a:t>n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388300" y="4293096"/>
            <a:ext cx="727603" cy="39742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s-ES" sz="1200" b="1" dirty="0" smtClean="0"/>
              <a:t>I/O</a:t>
            </a:r>
          </a:p>
          <a:p>
            <a:pPr algn="ctr"/>
            <a:r>
              <a:rPr lang="es-ES" sz="1200" b="1" dirty="0" err="1" smtClean="0"/>
              <a:t>system</a:t>
            </a:r>
            <a:endParaRPr lang="es-ES" sz="1200" b="1" dirty="0" smtClean="0"/>
          </a:p>
        </p:txBody>
      </p:sp>
      <p:cxnSp>
        <p:nvCxnSpPr>
          <p:cNvPr id="197" name="Straight Connector 196"/>
          <p:cNvCxnSpPr/>
          <p:nvPr/>
        </p:nvCxnSpPr>
        <p:spPr>
          <a:xfrm>
            <a:off x="6778399" y="4149080"/>
            <a:ext cx="0" cy="1660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185953" y="4005064"/>
            <a:ext cx="0" cy="1660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 flipV="1">
            <a:off x="7546894" y="4509013"/>
            <a:ext cx="2703" cy="10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7618398" y="4168527"/>
            <a:ext cx="0" cy="11354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6623673" y="903332"/>
            <a:ext cx="392558" cy="3005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RAM</a:t>
            </a:r>
            <a:endParaRPr lang="es-ES" sz="1200" b="1" baseline="-25000" dirty="0"/>
          </a:p>
        </p:txBody>
      </p:sp>
      <p:sp>
        <p:nvSpPr>
          <p:cNvPr id="222" name="Rectangle 221"/>
          <p:cNvSpPr/>
          <p:nvPr/>
        </p:nvSpPr>
        <p:spPr>
          <a:xfrm>
            <a:off x="6613493" y="1332144"/>
            <a:ext cx="402738" cy="30052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GPU</a:t>
            </a:r>
            <a:r>
              <a:rPr lang="es-ES" sz="1200" b="1" baseline="-25000" dirty="0" smtClean="0"/>
              <a:t>1</a:t>
            </a:r>
            <a:endParaRPr lang="es-ES" sz="1200" b="1" baseline="-25000" dirty="0"/>
          </a:p>
        </p:txBody>
      </p:sp>
      <p:sp>
        <p:nvSpPr>
          <p:cNvPr id="223" name="Rectangle 222"/>
          <p:cNvSpPr/>
          <p:nvPr/>
        </p:nvSpPr>
        <p:spPr>
          <a:xfrm>
            <a:off x="7099606" y="1332144"/>
            <a:ext cx="389760" cy="30052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GPU</a:t>
            </a:r>
            <a:r>
              <a:rPr lang="es-ES" sz="1200" b="1" baseline="-25000" dirty="0"/>
              <a:t>2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7127762" y="903332"/>
            <a:ext cx="361603" cy="3005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RAM</a:t>
            </a:r>
            <a:endParaRPr lang="es-ES" sz="1200" b="1" baseline="-25000" dirty="0"/>
          </a:p>
        </p:txBody>
      </p:sp>
      <p:cxnSp>
        <p:nvCxnSpPr>
          <p:cNvPr id="225" name="Straight Connector 224"/>
          <p:cNvCxnSpPr/>
          <p:nvPr/>
        </p:nvCxnSpPr>
        <p:spPr>
          <a:xfrm>
            <a:off x="6770080" y="4149080"/>
            <a:ext cx="84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7203533" y="3057084"/>
            <a:ext cx="419131" cy="3719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</a:t>
            </a:r>
            <a:r>
              <a:rPr lang="es-ES" sz="1200" b="1" baseline="-25000" dirty="0"/>
              <a:t>4</a:t>
            </a:r>
          </a:p>
        </p:txBody>
      </p:sp>
      <p:cxnSp>
        <p:nvCxnSpPr>
          <p:cNvPr id="228" name="Straight Arrow Connector 227"/>
          <p:cNvCxnSpPr/>
          <p:nvPr/>
        </p:nvCxnSpPr>
        <p:spPr>
          <a:xfrm>
            <a:off x="7140672" y="1767428"/>
            <a:ext cx="24439" cy="35186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6790877" y="211929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Node</a:t>
            </a:r>
            <a:r>
              <a:rPr lang="es-ES" b="1" dirty="0" smtClean="0"/>
              <a:t> 4</a:t>
            </a:r>
            <a:endParaRPr lang="es-E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63888" y="24208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600" dirty="0" smtClean="0">
                <a:solidFill>
                  <a:schemeClr val="bg1"/>
                </a:solidFill>
              </a:rPr>
              <a:t>…</a:t>
            </a:r>
            <a:endParaRPr lang="es-ES" sz="26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07166" y="258763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600" dirty="0" smtClean="0">
                <a:solidFill>
                  <a:schemeClr val="bg1"/>
                </a:solidFill>
              </a:rPr>
              <a:t>…</a:t>
            </a:r>
            <a:endParaRPr lang="es-ES" sz="26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44975" y="615301"/>
            <a:ext cx="1246993" cy="115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4799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24" y="1600200"/>
            <a:ext cx="582795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3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273</Words>
  <Application>Microsoft Office PowerPoint</Application>
  <PresentationFormat>On-screen Show (4:3)</PresentationFormat>
  <Paragraphs>220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Gloria</dc:creator>
  <cp:lastModifiedBy>Gloria</cp:lastModifiedBy>
  <cp:revision>65</cp:revision>
  <dcterms:created xsi:type="dcterms:W3CDTF">2014-03-05T17:02:00Z</dcterms:created>
  <dcterms:modified xsi:type="dcterms:W3CDTF">2015-03-18T12:39:56Z</dcterms:modified>
</cp:coreProperties>
</file>