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225"/>
          <p:cNvSpPr txBox="1">
            <a:spLocks noChangeArrowheads="1"/>
          </p:cNvSpPr>
          <p:nvPr/>
        </p:nvSpPr>
        <p:spPr bwMode="auto">
          <a:xfrm>
            <a:off x="4411304" y="304800"/>
            <a:ext cx="4067594" cy="34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823" tIns="41912" rIns="83823" bIns="41912">
            <a:spAutoFit/>
          </a:bodyPr>
          <a:lstStyle/>
          <a:p>
            <a:pPr defTabSz="838200"/>
            <a:r>
              <a:rPr lang="en-US" sz="1700" b="1" dirty="0" smtClean="0"/>
              <a:t>Reparto1 MPI (dos </a:t>
            </a:r>
            <a:r>
              <a:rPr lang="en-US" sz="1700" b="1" dirty="0" err="1" smtClean="0"/>
              <a:t>niveles</a:t>
            </a:r>
            <a:r>
              <a:rPr lang="en-US" sz="1700" b="1" dirty="0" smtClean="0"/>
              <a:t>) MPI &amp; </a:t>
            </a:r>
            <a:r>
              <a:rPr lang="en-US" sz="1700" b="1" dirty="0" err="1" smtClean="0"/>
              <a:t>Pthreads</a:t>
            </a:r>
            <a:endParaRPr lang="en-US" sz="1700" b="1" dirty="0"/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1004888" y="2158078"/>
            <a:ext cx="198437" cy="198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27"/>
          <p:cNvSpPr>
            <a:spLocks noChangeArrowheads="1"/>
          </p:cNvSpPr>
          <p:nvPr/>
        </p:nvSpPr>
        <p:spPr bwMode="auto">
          <a:xfrm>
            <a:off x="1203325" y="2158078"/>
            <a:ext cx="196850" cy="198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228"/>
          <p:cNvSpPr>
            <a:spLocks noChangeArrowheads="1"/>
          </p:cNvSpPr>
          <p:nvPr/>
        </p:nvSpPr>
        <p:spPr bwMode="auto">
          <a:xfrm>
            <a:off x="1400175" y="2158078"/>
            <a:ext cx="198438" cy="198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29"/>
          <p:cNvSpPr>
            <a:spLocks noChangeArrowheads="1"/>
          </p:cNvSpPr>
          <p:nvPr/>
        </p:nvSpPr>
        <p:spPr bwMode="auto">
          <a:xfrm>
            <a:off x="1598613" y="2158078"/>
            <a:ext cx="198437" cy="198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30"/>
          <p:cNvSpPr>
            <a:spLocks noChangeArrowheads="1"/>
          </p:cNvSpPr>
          <p:nvPr/>
        </p:nvSpPr>
        <p:spPr bwMode="auto">
          <a:xfrm>
            <a:off x="1004888" y="2356516"/>
            <a:ext cx="198437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31"/>
          <p:cNvSpPr>
            <a:spLocks noChangeArrowheads="1"/>
          </p:cNvSpPr>
          <p:nvPr/>
        </p:nvSpPr>
        <p:spPr bwMode="auto">
          <a:xfrm>
            <a:off x="1203325" y="2356516"/>
            <a:ext cx="196850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32"/>
          <p:cNvSpPr>
            <a:spLocks noChangeArrowheads="1"/>
          </p:cNvSpPr>
          <p:nvPr/>
        </p:nvSpPr>
        <p:spPr bwMode="auto">
          <a:xfrm>
            <a:off x="1400175" y="2356516"/>
            <a:ext cx="198438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233"/>
          <p:cNvSpPr>
            <a:spLocks noChangeArrowheads="1"/>
          </p:cNvSpPr>
          <p:nvPr/>
        </p:nvSpPr>
        <p:spPr bwMode="auto">
          <a:xfrm>
            <a:off x="1004888" y="2553366"/>
            <a:ext cx="198437" cy="1984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34"/>
          <p:cNvSpPr>
            <a:spLocks noChangeArrowheads="1"/>
          </p:cNvSpPr>
          <p:nvPr/>
        </p:nvSpPr>
        <p:spPr bwMode="auto">
          <a:xfrm>
            <a:off x="1203325" y="2553366"/>
            <a:ext cx="196850" cy="1984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35"/>
          <p:cNvSpPr>
            <a:spLocks noChangeArrowheads="1"/>
          </p:cNvSpPr>
          <p:nvPr/>
        </p:nvSpPr>
        <p:spPr bwMode="auto">
          <a:xfrm>
            <a:off x="1004888" y="2751803"/>
            <a:ext cx="198437" cy="198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36"/>
          <p:cNvSpPr>
            <a:spLocks noChangeArrowheads="1"/>
          </p:cNvSpPr>
          <p:nvPr/>
        </p:nvSpPr>
        <p:spPr bwMode="auto">
          <a:xfrm>
            <a:off x="1203325" y="2751803"/>
            <a:ext cx="196850" cy="198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237"/>
          <p:cNvSpPr>
            <a:spLocks noChangeArrowheads="1"/>
          </p:cNvSpPr>
          <p:nvPr/>
        </p:nvSpPr>
        <p:spPr bwMode="auto">
          <a:xfrm>
            <a:off x="1400175" y="2751803"/>
            <a:ext cx="198438" cy="198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Text Box 249"/>
          <p:cNvSpPr txBox="1">
            <a:spLocks noChangeArrowheads="1"/>
          </p:cNvSpPr>
          <p:nvPr/>
        </p:nvSpPr>
        <p:spPr bwMode="auto">
          <a:xfrm>
            <a:off x="-203177" y="2115205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Peso 11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1" name="Text Box 249"/>
          <p:cNvSpPr txBox="1">
            <a:spLocks noChangeArrowheads="1"/>
          </p:cNvSpPr>
          <p:nvPr/>
        </p:nvSpPr>
        <p:spPr bwMode="auto">
          <a:xfrm>
            <a:off x="-228600" y="2301608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Peso 10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2" name="Text Box 249"/>
          <p:cNvSpPr txBox="1">
            <a:spLocks noChangeArrowheads="1"/>
          </p:cNvSpPr>
          <p:nvPr/>
        </p:nvSpPr>
        <p:spPr bwMode="auto">
          <a:xfrm>
            <a:off x="-228600" y="2506406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Peso 9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3" name="Text Box 249"/>
          <p:cNvSpPr txBox="1">
            <a:spLocks noChangeArrowheads="1"/>
          </p:cNvSpPr>
          <p:nvPr/>
        </p:nvSpPr>
        <p:spPr bwMode="auto">
          <a:xfrm>
            <a:off x="-228600" y="2701003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Peso 8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grpSp>
        <p:nvGrpSpPr>
          <p:cNvPr id="338" name="Group 337"/>
          <p:cNvGrpSpPr/>
          <p:nvPr/>
        </p:nvGrpSpPr>
        <p:grpSpPr>
          <a:xfrm rot="10800000">
            <a:off x="1787352" y="2158078"/>
            <a:ext cx="792162" cy="198438"/>
            <a:chOff x="1874838" y="487362"/>
            <a:chExt cx="792162" cy="198438"/>
          </a:xfrm>
        </p:grpSpPr>
        <p:sp>
          <p:nvSpPr>
            <p:cNvPr id="334" name="Rectangle 226"/>
            <p:cNvSpPr>
              <a:spLocks noChangeArrowheads="1"/>
            </p:cNvSpPr>
            <p:nvPr/>
          </p:nvSpPr>
          <p:spPr bwMode="auto">
            <a:xfrm>
              <a:off x="1874838" y="487362"/>
              <a:ext cx="198437" cy="1984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Rectangle 227"/>
            <p:cNvSpPr>
              <a:spLocks noChangeArrowheads="1"/>
            </p:cNvSpPr>
            <p:nvPr/>
          </p:nvSpPr>
          <p:spPr bwMode="auto">
            <a:xfrm>
              <a:off x="2073275" y="487362"/>
              <a:ext cx="196850" cy="1984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Rectangle 228"/>
            <p:cNvSpPr>
              <a:spLocks noChangeArrowheads="1"/>
            </p:cNvSpPr>
            <p:nvPr/>
          </p:nvSpPr>
          <p:spPr bwMode="auto">
            <a:xfrm>
              <a:off x="2270125" y="487362"/>
              <a:ext cx="198438" cy="1984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Rectangle 229"/>
            <p:cNvSpPr>
              <a:spLocks noChangeArrowheads="1"/>
            </p:cNvSpPr>
            <p:nvPr/>
          </p:nvSpPr>
          <p:spPr bwMode="auto">
            <a:xfrm>
              <a:off x="2468563" y="487362"/>
              <a:ext cx="198437" cy="1984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 rot="10800000">
            <a:off x="1608901" y="2359996"/>
            <a:ext cx="593725" cy="196850"/>
            <a:chOff x="1616075" y="641350"/>
            <a:chExt cx="593725" cy="196850"/>
          </a:xfrm>
        </p:grpSpPr>
        <p:sp>
          <p:nvSpPr>
            <p:cNvPr id="339" name="Rectangle 230"/>
            <p:cNvSpPr>
              <a:spLocks noChangeArrowheads="1"/>
            </p:cNvSpPr>
            <p:nvPr/>
          </p:nvSpPr>
          <p:spPr bwMode="auto">
            <a:xfrm>
              <a:off x="1616075" y="641350"/>
              <a:ext cx="198437" cy="1968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Rectangle 231"/>
            <p:cNvSpPr>
              <a:spLocks noChangeArrowheads="1"/>
            </p:cNvSpPr>
            <p:nvPr/>
          </p:nvSpPr>
          <p:spPr bwMode="auto">
            <a:xfrm>
              <a:off x="1814512" y="641350"/>
              <a:ext cx="196850" cy="1968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Rectangle 232"/>
            <p:cNvSpPr>
              <a:spLocks noChangeArrowheads="1"/>
            </p:cNvSpPr>
            <p:nvPr/>
          </p:nvSpPr>
          <p:spPr bwMode="auto">
            <a:xfrm>
              <a:off x="2011362" y="641350"/>
              <a:ext cx="198438" cy="1968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 rot="10800000">
            <a:off x="1600201" y="2751803"/>
            <a:ext cx="593725" cy="198438"/>
            <a:chOff x="1600200" y="990600"/>
            <a:chExt cx="593725" cy="198438"/>
          </a:xfrm>
        </p:grpSpPr>
        <p:sp>
          <p:nvSpPr>
            <p:cNvPr id="343" name="Rectangle 235"/>
            <p:cNvSpPr>
              <a:spLocks noChangeArrowheads="1"/>
            </p:cNvSpPr>
            <p:nvPr/>
          </p:nvSpPr>
          <p:spPr bwMode="auto">
            <a:xfrm>
              <a:off x="1600200" y="990600"/>
              <a:ext cx="198437" cy="198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Rectangle 236"/>
            <p:cNvSpPr>
              <a:spLocks noChangeArrowheads="1"/>
            </p:cNvSpPr>
            <p:nvPr/>
          </p:nvSpPr>
          <p:spPr bwMode="auto">
            <a:xfrm>
              <a:off x="1798637" y="990600"/>
              <a:ext cx="196850" cy="198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Rectangle 237"/>
            <p:cNvSpPr>
              <a:spLocks noChangeArrowheads="1"/>
            </p:cNvSpPr>
            <p:nvPr/>
          </p:nvSpPr>
          <p:spPr bwMode="auto">
            <a:xfrm>
              <a:off x="1995487" y="990600"/>
              <a:ext cx="198438" cy="1984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" name="Text Box 249"/>
          <p:cNvSpPr txBox="1">
            <a:spLocks noChangeArrowheads="1"/>
          </p:cNvSpPr>
          <p:nvPr/>
        </p:nvSpPr>
        <p:spPr bwMode="auto">
          <a:xfrm>
            <a:off x="-228600" y="3039806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48" name="Rectangle 226"/>
          <p:cNvSpPr>
            <a:spLocks noChangeArrowheads="1"/>
          </p:cNvSpPr>
          <p:nvPr/>
        </p:nvSpPr>
        <p:spPr bwMode="auto">
          <a:xfrm>
            <a:off x="1016174" y="3353476"/>
            <a:ext cx="198437" cy="1984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Rectangle 227"/>
          <p:cNvSpPr>
            <a:spLocks noChangeArrowheads="1"/>
          </p:cNvSpPr>
          <p:nvPr/>
        </p:nvSpPr>
        <p:spPr bwMode="auto">
          <a:xfrm>
            <a:off x="1214611" y="3353476"/>
            <a:ext cx="196850" cy="1984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228"/>
          <p:cNvSpPr>
            <a:spLocks noChangeArrowheads="1"/>
          </p:cNvSpPr>
          <p:nvPr/>
        </p:nvSpPr>
        <p:spPr bwMode="auto">
          <a:xfrm>
            <a:off x="1411461" y="3353476"/>
            <a:ext cx="198438" cy="1984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Rectangle 229"/>
          <p:cNvSpPr>
            <a:spLocks noChangeArrowheads="1"/>
          </p:cNvSpPr>
          <p:nvPr/>
        </p:nvSpPr>
        <p:spPr bwMode="auto">
          <a:xfrm>
            <a:off x="1609899" y="3353476"/>
            <a:ext cx="198437" cy="1984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230"/>
          <p:cNvSpPr>
            <a:spLocks noChangeArrowheads="1"/>
          </p:cNvSpPr>
          <p:nvPr/>
        </p:nvSpPr>
        <p:spPr bwMode="auto">
          <a:xfrm>
            <a:off x="1016174" y="3551914"/>
            <a:ext cx="198437" cy="1968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Rectangle 231"/>
          <p:cNvSpPr>
            <a:spLocks noChangeArrowheads="1"/>
          </p:cNvSpPr>
          <p:nvPr/>
        </p:nvSpPr>
        <p:spPr bwMode="auto">
          <a:xfrm>
            <a:off x="1214611" y="3551914"/>
            <a:ext cx="196850" cy="1968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232"/>
          <p:cNvSpPr>
            <a:spLocks noChangeArrowheads="1"/>
          </p:cNvSpPr>
          <p:nvPr/>
        </p:nvSpPr>
        <p:spPr bwMode="auto">
          <a:xfrm>
            <a:off x="1411461" y="3551914"/>
            <a:ext cx="198438" cy="1968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Text Box 249"/>
          <p:cNvSpPr txBox="1">
            <a:spLocks noChangeArrowheads="1"/>
          </p:cNvSpPr>
          <p:nvPr/>
        </p:nvSpPr>
        <p:spPr bwMode="auto">
          <a:xfrm>
            <a:off x="-191891" y="3310603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Peso 2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grpSp>
        <p:nvGrpSpPr>
          <p:cNvPr id="356" name="Group 355"/>
          <p:cNvGrpSpPr/>
          <p:nvPr/>
        </p:nvGrpSpPr>
        <p:grpSpPr>
          <a:xfrm rot="10800000">
            <a:off x="1798638" y="3353476"/>
            <a:ext cx="792162" cy="198438"/>
            <a:chOff x="1874838" y="487362"/>
            <a:chExt cx="792162" cy="198438"/>
          </a:xfrm>
          <a:solidFill>
            <a:srgbClr val="00B050"/>
          </a:solidFill>
        </p:grpSpPr>
        <p:sp>
          <p:nvSpPr>
            <p:cNvPr id="357" name="Rectangle 226"/>
            <p:cNvSpPr>
              <a:spLocks noChangeArrowheads="1"/>
            </p:cNvSpPr>
            <p:nvPr/>
          </p:nvSpPr>
          <p:spPr bwMode="auto">
            <a:xfrm>
              <a:off x="1874838" y="487362"/>
              <a:ext cx="198437" cy="198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Rectangle 227"/>
            <p:cNvSpPr>
              <a:spLocks noChangeArrowheads="1"/>
            </p:cNvSpPr>
            <p:nvPr/>
          </p:nvSpPr>
          <p:spPr bwMode="auto">
            <a:xfrm>
              <a:off x="2073275" y="487362"/>
              <a:ext cx="196850" cy="198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Rectangle 228"/>
            <p:cNvSpPr>
              <a:spLocks noChangeArrowheads="1"/>
            </p:cNvSpPr>
            <p:nvPr/>
          </p:nvSpPr>
          <p:spPr bwMode="auto">
            <a:xfrm>
              <a:off x="2270125" y="487362"/>
              <a:ext cx="198438" cy="198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Rectangle 229"/>
            <p:cNvSpPr>
              <a:spLocks noChangeArrowheads="1"/>
            </p:cNvSpPr>
            <p:nvPr/>
          </p:nvSpPr>
          <p:spPr bwMode="auto">
            <a:xfrm>
              <a:off x="2468563" y="487362"/>
              <a:ext cx="198437" cy="198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 rot="10800000">
            <a:off x="1620187" y="3555394"/>
            <a:ext cx="593725" cy="196850"/>
            <a:chOff x="1616075" y="641350"/>
            <a:chExt cx="593725" cy="196850"/>
          </a:xfrm>
          <a:solidFill>
            <a:schemeClr val="bg1">
              <a:lumMod val="65000"/>
            </a:schemeClr>
          </a:solidFill>
        </p:grpSpPr>
        <p:sp>
          <p:nvSpPr>
            <p:cNvPr id="362" name="Rectangle 230"/>
            <p:cNvSpPr>
              <a:spLocks noChangeArrowheads="1"/>
            </p:cNvSpPr>
            <p:nvPr/>
          </p:nvSpPr>
          <p:spPr bwMode="auto">
            <a:xfrm>
              <a:off x="1616075" y="641350"/>
              <a:ext cx="198437" cy="1968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231"/>
            <p:cNvSpPr>
              <a:spLocks noChangeArrowheads="1"/>
            </p:cNvSpPr>
            <p:nvPr/>
          </p:nvSpPr>
          <p:spPr bwMode="auto">
            <a:xfrm>
              <a:off x="1814512" y="641350"/>
              <a:ext cx="196850" cy="1968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232"/>
            <p:cNvSpPr>
              <a:spLocks noChangeArrowheads="1"/>
            </p:cNvSpPr>
            <p:nvPr/>
          </p:nvSpPr>
          <p:spPr bwMode="auto">
            <a:xfrm>
              <a:off x="2011362" y="641350"/>
              <a:ext cx="198438" cy="1968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5" name="Text Box 249"/>
          <p:cNvSpPr txBox="1">
            <a:spLocks noChangeArrowheads="1"/>
          </p:cNvSpPr>
          <p:nvPr/>
        </p:nvSpPr>
        <p:spPr bwMode="auto">
          <a:xfrm>
            <a:off x="-228600" y="3539203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Peso 1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66" name="AutoShape 328"/>
          <p:cNvSpPr>
            <a:spLocks noChangeArrowheads="1"/>
          </p:cNvSpPr>
          <p:nvPr/>
        </p:nvSpPr>
        <p:spPr bwMode="auto">
          <a:xfrm>
            <a:off x="2819400" y="2580466"/>
            <a:ext cx="528637" cy="330200"/>
          </a:xfrm>
          <a:prstGeom prst="rightArrow">
            <a:avLst>
              <a:gd name="adj1" fmla="val 50000"/>
              <a:gd name="adj2" fmla="val 40024"/>
            </a:avLst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Text Box 249"/>
          <p:cNvSpPr txBox="1">
            <a:spLocks noChangeArrowheads="1"/>
          </p:cNvSpPr>
          <p:nvPr/>
        </p:nvSpPr>
        <p:spPr bwMode="auto">
          <a:xfrm>
            <a:off x="982136" y="3039806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68" name="Text Box 225"/>
          <p:cNvSpPr txBox="1">
            <a:spLocks noChangeArrowheads="1"/>
          </p:cNvSpPr>
          <p:nvPr/>
        </p:nvSpPr>
        <p:spPr bwMode="auto">
          <a:xfrm>
            <a:off x="838200" y="1710403"/>
            <a:ext cx="927504" cy="34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823" tIns="41912" rIns="83823" bIns="41912">
            <a:spAutoFit/>
          </a:bodyPr>
          <a:lstStyle/>
          <a:p>
            <a:pPr defTabSz="838200"/>
            <a:r>
              <a:rPr lang="en-US" sz="1700" b="1" dirty="0" err="1" smtClean="0"/>
              <a:t>M</a:t>
            </a:r>
            <a:r>
              <a:rPr lang="en-US" sz="1700" b="1" dirty="0" err="1" smtClean="0"/>
              <a:t>inQ</a:t>
            </a:r>
            <a:r>
              <a:rPr lang="en-US" sz="1700" b="1" dirty="0" smtClean="0"/>
              <a:t>(Y)</a:t>
            </a:r>
            <a:endParaRPr lang="en-US" sz="1700" b="1" dirty="0"/>
          </a:p>
        </p:txBody>
      </p:sp>
      <p:sp>
        <p:nvSpPr>
          <p:cNvPr id="369" name="Rectangle 257"/>
          <p:cNvSpPr>
            <a:spLocks noChangeArrowheads="1"/>
          </p:cNvSpPr>
          <p:nvPr/>
        </p:nvSpPr>
        <p:spPr bwMode="auto">
          <a:xfrm>
            <a:off x="4437062" y="835025"/>
            <a:ext cx="168275" cy="198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Rectangle 258"/>
          <p:cNvSpPr>
            <a:spLocks noChangeArrowheads="1"/>
          </p:cNvSpPr>
          <p:nvPr/>
        </p:nvSpPr>
        <p:spPr bwMode="auto">
          <a:xfrm>
            <a:off x="4605337" y="835025"/>
            <a:ext cx="168275" cy="1984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Rectangle 259"/>
          <p:cNvSpPr>
            <a:spLocks noChangeArrowheads="1"/>
          </p:cNvSpPr>
          <p:nvPr/>
        </p:nvSpPr>
        <p:spPr bwMode="auto">
          <a:xfrm>
            <a:off x="4773612" y="835025"/>
            <a:ext cx="171450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Rectangle 260"/>
          <p:cNvSpPr>
            <a:spLocks noChangeArrowheads="1"/>
          </p:cNvSpPr>
          <p:nvPr/>
        </p:nvSpPr>
        <p:spPr bwMode="auto">
          <a:xfrm>
            <a:off x="4945062" y="835025"/>
            <a:ext cx="168275" cy="1984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Rectangle 261"/>
          <p:cNvSpPr>
            <a:spLocks noChangeArrowheads="1"/>
          </p:cNvSpPr>
          <p:nvPr/>
        </p:nvSpPr>
        <p:spPr bwMode="auto">
          <a:xfrm>
            <a:off x="5113337" y="8350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Rectangle 262"/>
          <p:cNvSpPr>
            <a:spLocks noChangeArrowheads="1"/>
          </p:cNvSpPr>
          <p:nvPr/>
        </p:nvSpPr>
        <p:spPr bwMode="auto">
          <a:xfrm>
            <a:off x="5281612" y="835025"/>
            <a:ext cx="169863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Rectangle 263"/>
          <p:cNvSpPr>
            <a:spLocks noChangeArrowheads="1"/>
          </p:cNvSpPr>
          <p:nvPr/>
        </p:nvSpPr>
        <p:spPr bwMode="auto">
          <a:xfrm>
            <a:off x="5451475" y="8350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Rectangle 264"/>
          <p:cNvSpPr>
            <a:spLocks noChangeArrowheads="1"/>
          </p:cNvSpPr>
          <p:nvPr/>
        </p:nvSpPr>
        <p:spPr bwMode="auto">
          <a:xfrm>
            <a:off x="5619750" y="835025"/>
            <a:ext cx="168275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Text Box 301"/>
          <p:cNvSpPr txBox="1">
            <a:spLocks noChangeArrowheads="1"/>
          </p:cNvSpPr>
          <p:nvPr/>
        </p:nvSpPr>
        <p:spPr bwMode="auto">
          <a:xfrm>
            <a:off x="3429000" y="762000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P0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2" name="Rectangle 257"/>
          <p:cNvSpPr>
            <a:spLocks noChangeArrowheads="1"/>
          </p:cNvSpPr>
          <p:nvPr/>
        </p:nvSpPr>
        <p:spPr bwMode="auto">
          <a:xfrm>
            <a:off x="4446587" y="1216025"/>
            <a:ext cx="168275" cy="198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Rectangle 258"/>
          <p:cNvSpPr>
            <a:spLocks noChangeArrowheads="1"/>
          </p:cNvSpPr>
          <p:nvPr/>
        </p:nvSpPr>
        <p:spPr bwMode="auto">
          <a:xfrm>
            <a:off x="4614862" y="1216025"/>
            <a:ext cx="168275" cy="1984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Rectangle 259"/>
          <p:cNvSpPr>
            <a:spLocks noChangeArrowheads="1"/>
          </p:cNvSpPr>
          <p:nvPr/>
        </p:nvSpPr>
        <p:spPr bwMode="auto">
          <a:xfrm>
            <a:off x="4783137" y="1216025"/>
            <a:ext cx="171450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Rectangle 260"/>
          <p:cNvSpPr>
            <a:spLocks noChangeArrowheads="1"/>
          </p:cNvSpPr>
          <p:nvPr/>
        </p:nvSpPr>
        <p:spPr bwMode="auto">
          <a:xfrm>
            <a:off x="4954587" y="1216025"/>
            <a:ext cx="168275" cy="1984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Rectangle 261"/>
          <p:cNvSpPr>
            <a:spLocks noChangeArrowheads="1"/>
          </p:cNvSpPr>
          <p:nvPr/>
        </p:nvSpPr>
        <p:spPr bwMode="auto">
          <a:xfrm>
            <a:off x="5122862" y="12160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Rectangle 262"/>
          <p:cNvSpPr>
            <a:spLocks noChangeArrowheads="1"/>
          </p:cNvSpPr>
          <p:nvPr/>
        </p:nvSpPr>
        <p:spPr bwMode="auto">
          <a:xfrm>
            <a:off x="5291137" y="1216025"/>
            <a:ext cx="169863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Rectangle 263"/>
          <p:cNvSpPr>
            <a:spLocks noChangeArrowheads="1"/>
          </p:cNvSpPr>
          <p:nvPr/>
        </p:nvSpPr>
        <p:spPr bwMode="auto">
          <a:xfrm>
            <a:off x="5461000" y="12160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Rectangle 264"/>
          <p:cNvSpPr>
            <a:spLocks noChangeArrowheads="1"/>
          </p:cNvSpPr>
          <p:nvPr/>
        </p:nvSpPr>
        <p:spPr bwMode="auto">
          <a:xfrm>
            <a:off x="5629275" y="1216025"/>
            <a:ext cx="168275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Text Box 301"/>
          <p:cNvSpPr txBox="1">
            <a:spLocks noChangeArrowheads="1"/>
          </p:cNvSpPr>
          <p:nvPr/>
        </p:nvSpPr>
        <p:spPr bwMode="auto">
          <a:xfrm>
            <a:off x="3438525" y="1143000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5" name="Rectangle 257"/>
          <p:cNvSpPr>
            <a:spLocks noChangeArrowheads="1"/>
          </p:cNvSpPr>
          <p:nvPr/>
        </p:nvSpPr>
        <p:spPr bwMode="auto">
          <a:xfrm>
            <a:off x="4446587" y="1617128"/>
            <a:ext cx="168275" cy="198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Rectangle 258"/>
          <p:cNvSpPr>
            <a:spLocks noChangeArrowheads="1"/>
          </p:cNvSpPr>
          <p:nvPr/>
        </p:nvSpPr>
        <p:spPr bwMode="auto">
          <a:xfrm>
            <a:off x="4614862" y="1617128"/>
            <a:ext cx="168275" cy="1984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Rectangle 259"/>
          <p:cNvSpPr>
            <a:spLocks noChangeArrowheads="1"/>
          </p:cNvSpPr>
          <p:nvPr/>
        </p:nvSpPr>
        <p:spPr bwMode="auto">
          <a:xfrm>
            <a:off x="4783137" y="1617128"/>
            <a:ext cx="171450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Rectangle 260"/>
          <p:cNvSpPr>
            <a:spLocks noChangeArrowheads="1"/>
          </p:cNvSpPr>
          <p:nvPr/>
        </p:nvSpPr>
        <p:spPr bwMode="auto">
          <a:xfrm>
            <a:off x="4954587" y="1617128"/>
            <a:ext cx="168275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Rectangle 261"/>
          <p:cNvSpPr>
            <a:spLocks noChangeArrowheads="1"/>
          </p:cNvSpPr>
          <p:nvPr/>
        </p:nvSpPr>
        <p:spPr bwMode="auto">
          <a:xfrm>
            <a:off x="5122862" y="1617128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Rectangle 262"/>
          <p:cNvSpPr>
            <a:spLocks noChangeArrowheads="1"/>
          </p:cNvSpPr>
          <p:nvPr/>
        </p:nvSpPr>
        <p:spPr bwMode="auto">
          <a:xfrm>
            <a:off x="5291137" y="1617128"/>
            <a:ext cx="169863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Rectangle 263"/>
          <p:cNvSpPr>
            <a:spLocks noChangeArrowheads="1"/>
          </p:cNvSpPr>
          <p:nvPr/>
        </p:nvSpPr>
        <p:spPr bwMode="auto">
          <a:xfrm>
            <a:off x="5461000" y="1617128"/>
            <a:ext cx="168275" cy="198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Rectangle 264"/>
          <p:cNvSpPr>
            <a:spLocks noChangeArrowheads="1"/>
          </p:cNvSpPr>
          <p:nvPr/>
        </p:nvSpPr>
        <p:spPr bwMode="auto">
          <a:xfrm>
            <a:off x="5629275" y="1617128"/>
            <a:ext cx="168275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Text Box 301"/>
          <p:cNvSpPr txBox="1">
            <a:spLocks noChangeArrowheads="1"/>
          </p:cNvSpPr>
          <p:nvPr/>
        </p:nvSpPr>
        <p:spPr bwMode="auto">
          <a:xfrm>
            <a:off x="3438525" y="1544103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P2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8" name="Rectangle 257"/>
          <p:cNvSpPr>
            <a:spLocks noChangeArrowheads="1"/>
          </p:cNvSpPr>
          <p:nvPr/>
        </p:nvSpPr>
        <p:spPr bwMode="auto">
          <a:xfrm>
            <a:off x="4437062" y="2054225"/>
            <a:ext cx="168275" cy="198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Rectangle 258"/>
          <p:cNvSpPr>
            <a:spLocks noChangeArrowheads="1"/>
          </p:cNvSpPr>
          <p:nvPr/>
        </p:nvSpPr>
        <p:spPr bwMode="auto">
          <a:xfrm>
            <a:off x="4605337" y="2054225"/>
            <a:ext cx="168275" cy="1984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Rectangle 259"/>
          <p:cNvSpPr>
            <a:spLocks noChangeArrowheads="1"/>
          </p:cNvSpPr>
          <p:nvPr/>
        </p:nvSpPr>
        <p:spPr bwMode="auto">
          <a:xfrm>
            <a:off x="4773612" y="2054225"/>
            <a:ext cx="171450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Rectangle 260"/>
          <p:cNvSpPr>
            <a:spLocks noChangeArrowheads="1"/>
          </p:cNvSpPr>
          <p:nvPr/>
        </p:nvSpPr>
        <p:spPr bwMode="auto">
          <a:xfrm>
            <a:off x="4945062" y="2054225"/>
            <a:ext cx="168275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Rectangle 261"/>
          <p:cNvSpPr>
            <a:spLocks noChangeArrowheads="1"/>
          </p:cNvSpPr>
          <p:nvPr/>
        </p:nvSpPr>
        <p:spPr bwMode="auto">
          <a:xfrm>
            <a:off x="5113337" y="20542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Rectangle 262"/>
          <p:cNvSpPr>
            <a:spLocks noChangeArrowheads="1"/>
          </p:cNvSpPr>
          <p:nvPr/>
        </p:nvSpPr>
        <p:spPr bwMode="auto">
          <a:xfrm>
            <a:off x="5281612" y="2054225"/>
            <a:ext cx="169863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Rectangle 263"/>
          <p:cNvSpPr>
            <a:spLocks noChangeArrowheads="1"/>
          </p:cNvSpPr>
          <p:nvPr/>
        </p:nvSpPr>
        <p:spPr bwMode="auto">
          <a:xfrm>
            <a:off x="5451475" y="2054225"/>
            <a:ext cx="168275" cy="198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Rectangle 264"/>
          <p:cNvSpPr>
            <a:spLocks noChangeArrowheads="1"/>
          </p:cNvSpPr>
          <p:nvPr/>
        </p:nvSpPr>
        <p:spPr bwMode="auto">
          <a:xfrm>
            <a:off x="5619750" y="2054225"/>
            <a:ext cx="168275" cy="1984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Text Box 301"/>
          <p:cNvSpPr txBox="1">
            <a:spLocks noChangeArrowheads="1"/>
          </p:cNvSpPr>
          <p:nvPr/>
        </p:nvSpPr>
        <p:spPr bwMode="auto">
          <a:xfrm>
            <a:off x="3429000" y="1981200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P3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6" name="Rectangle 228"/>
          <p:cNvSpPr>
            <a:spLocks noChangeArrowheads="1"/>
          </p:cNvSpPr>
          <p:nvPr/>
        </p:nvSpPr>
        <p:spPr bwMode="auto">
          <a:xfrm rot="10800000">
            <a:off x="2789237" y="3353476"/>
            <a:ext cx="198438" cy="1984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Rectangle 229"/>
          <p:cNvSpPr>
            <a:spLocks noChangeArrowheads="1"/>
          </p:cNvSpPr>
          <p:nvPr/>
        </p:nvSpPr>
        <p:spPr bwMode="auto">
          <a:xfrm rot="10800000">
            <a:off x="2590800" y="3353476"/>
            <a:ext cx="198437" cy="1984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Text Box 249"/>
          <p:cNvSpPr txBox="1">
            <a:spLocks noChangeArrowheads="1"/>
          </p:cNvSpPr>
          <p:nvPr/>
        </p:nvSpPr>
        <p:spPr bwMode="auto">
          <a:xfrm>
            <a:off x="5325536" y="838200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39" name="Text Box 249"/>
          <p:cNvSpPr txBox="1">
            <a:spLocks noChangeArrowheads="1"/>
          </p:cNvSpPr>
          <p:nvPr/>
        </p:nvSpPr>
        <p:spPr bwMode="auto">
          <a:xfrm>
            <a:off x="5325536" y="1219200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40" name="Text Box 249"/>
          <p:cNvSpPr txBox="1">
            <a:spLocks noChangeArrowheads="1"/>
          </p:cNvSpPr>
          <p:nvPr/>
        </p:nvSpPr>
        <p:spPr bwMode="auto">
          <a:xfrm>
            <a:off x="5325536" y="1600200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41" name="Text Box 249"/>
          <p:cNvSpPr txBox="1">
            <a:spLocks noChangeArrowheads="1"/>
          </p:cNvSpPr>
          <p:nvPr/>
        </p:nvSpPr>
        <p:spPr bwMode="auto">
          <a:xfrm>
            <a:off x="5325536" y="2091403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42" name="Text Box 225"/>
          <p:cNvSpPr txBox="1">
            <a:spLocks noChangeArrowheads="1"/>
          </p:cNvSpPr>
          <p:nvPr/>
        </p:nvSpPr>
        <p:spPr bwMode="auto">
          <a:xfrm>
            <a:off x="4411304" y="2667000"/>
            <a:ext cx="3250896" cy="34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823" tIns="41912" rIns="83823" bIns="41912">
            <a:spAutoFit/>
          </a:bodyPr>
          <a:lstStyle/>
          <a:p>
            <a:pPr defTabSz="838200"/>
            <a:r>
              <a:rPr lang="en-US" sz="1700" b="1" dirty="0" smtClean="0"/>
              <a:t>Reparto2 MPI (un </a:t>
            </a:r>
            <a:r>
              <a:rPr lang="en-US" sz="1700" b="1" dirty="0" err="1" smtClean="0"/>
              <a:t>nivel</a:t>
            </a:r>
            <a:r>
              <a:rPr lang="en-US" sz="1700" b="1" dirty="0" smtClean="0"/>
              <a:t>) </a:t>
            </a:r>
            <a:r>
              <a:rPr lang="en-US" sz="1700" b="1" dirty="0" err="1" smtClean="0"/>
              <a:t>MultiGPU</a:t>
            </a:r>
            <a:endParaRPr lang="en-US" sz="1700" b="1" dirty="0"/>
          </a:p>
        </p:txBody>
      </p:sp>
      <p:sp>
        <p:nvSpPr>
          <p:cNvPr id="443" name="Rectangle 257"/>
          <p:cNvSpPr>
            <a:spLocks noChangeArrowheads="1"/>
          </p:cNvSpPr>
          <p:nvPr/>
        </p:nvSpPr>
        <p:spPr bwMode="auto">
          <a:xfrm>
            <a:off x="4437062" y="3197225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Rectangle 258"/>
          <p:cNvSpPr>
            <a:spLocks noChangeArrowheads="1"/>
          </p:cNvSpPr>
          <p:nvPr/>
        </p:nvSpPr>
        <p:spPr bwMode="auto">
          <a:xfrm>
            <a:off x="4605337" y="3197225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Rectangle 259"/>
          <p:cNvSpPr>
            <a:spLocks noChangeArrowheads="1"/>
          </p:cNvSpPr>
          <p:nvPr/>
        </p:nvSpPr>
        <p:spPr bwMode="auto">
          <a:xfrm>
            <a:off x="4773612" y="3197225"/>
            <a:ext cx="171450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Rectangle 260"/>
          <p:cNvSpPr>
            <a:spLocks noChangeArrowheads="1"/>
          </p:cNvSpPr>
          <p:nvPr/>
        </p:nvSpPr>
        <p:spPr bwMode="auto">
          <a:xfrm>
            <a:off x="4945062" y="31972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Rectangle 261"/>
          <p:cNvSpPr>
            <a:spLocks noChangeArrowheads="1"/>
          </p:cNvSpPr>
          <p:nvPr/>
        </p:nvSpPr>
        <p:spPr bwMode="auto">
          <a:xfrm>
            <a:off x="5113337" y="3197225"/>
            <a:ext cx="168275" cy="198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Rectangle 262"/>
          <p:cNvSpPr>
            <a:spLocks noChangeArrowheads="1"/>
          </p:cNvSpPr>
          <p:nvPr/>
        </p:nvSpPr>
        <p:spPr bwMode="auto">
          <a:xfrm>
            <a:off x="5281612" y="3197225"/>
            <a:ext cx="169863" cy="198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Text Box 301"/>
          <p:cNvSpPr txBox="1">
            <a:spLocks noChangeArrowheads="1"/>
          </p:cNvSpPr>
          <p:nvPr/>
        </p:nvSpPr>
        <p:spPr bwMode="auto">
          <a:xfrm>
            <a:off x="3429000" y="3124200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P0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2" name="Rectangle 257"/>
          <p:cNvSpPr>
            <a:spLocks noChangeArrowheads="1"/>
          </p:cNvSpPr>
          <p:nvPr/>
        </p:nvSpPr>
        <p:spPr bwMode="auto">
          <a:xfrm>
            <a:off x="4446587" y="3578225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Rectangle 258"/>
          <p:cNvSpPr>
            <a:spLocks noChangeArrowheads="1"/>
          </p:cNvSpPr>
          <p:nvPr/>
        </p:nvSpPr>
        <p:spPr bwMode="auto">
          <a:xfrm>
            <a:off x="4614862" y="3578225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Rectangle 259"/>
          <p:cNvSpPr>
            <a:spLocks noChangeArrowheads="1"/>
          </p:cNvSpPr>
          <p:nvPr/>
        </p:nvSpPr>
        <p:spPr bwMode="auto">
          <a:xfrm>
            <a:off x="4783137" y="3578225"/>
            <a:ext cx="171450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Rectangle 260"/>
          <p:cNvSpPr>
            <a:spLocks noChangeArrowheads="1"/>
          </p:cNvSpPr>
          <p:nvPr/>
        </p:nvSpPr>
        <p:spPr bwMode="auto">
          <a:xfrm>
            <a:off x="4954587" y="3578225"/>
            <a:ext cx="168275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Rectangle 261"/>
          <p:cNvSpPr>
            <a:spLocks noChangeArrowheads="1"/>
          </p:cNvSpPr>
          <p:nvPr/>
        </p:nvSpPr>
        <p:spPr bwMode="auto">
          <a:xfrm>
            <a:off x="5122862" y="3578225"/>
            <a:ext cx="168275" cy="198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Rectangle 262"/>
          <p:cNvSpPr>
            <a:spLocks noChangeArrowheads="1"/>
          </p:cNvSpPr>
          <p:nvPr/>
        </p:nvSpPr>
        <p:spPr bwMode="auto">
          <a:xfrm>
            <a:off x="5291137" y="3578225"/>
            <a:ext cx="169863" cy="198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Text Box 301"/>
          <p:cNvSpPr txBox="1">
            <a:spLocks noChangeArrowheads="1"/>
          </p:cNvSpPr>
          <p:nvPr/>
        </p:nvSpPr>
        <p:spPr bwMode="auto">
          <a:xfrm>
            <a:off x="3438525" y="3505200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1" name="Rectangle 257"/>
          <p:cNvSpPr>
            <a:spLocks noChangeArrowheads="1"/>
          </p:cNvSpPr>
          <p:nvPr/>
        </p:nvSpPr>
        <p:spPr bwMode="auto">
          <a:xfrm>
            <a:off x="4446587" y="3979328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Rectangle 258"/>
          <p:cNvSpPr>
            <a:spLocks noChangeArrowheads="1"/>
          </p:cNvSpPr>
          <p:nvPr/>
        </p:nvSpPr>
        <p:spPr bwMode="auto">
          <a:xfrm>
            <a:off x="4614862" y="3979328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Rectangle 259"/>
          <p:cNvSpPr>
            <a:spLocks noChangeArrowheads="1"/>
          </p:cNvSpPr>
          <p:nvPr/>
        </p:nvSpPr>
        <p:spPr bwMode="auto">
          <a:xfrm>
            <a:off x="4783137" y="3979328"/>
            <a:ext cx="171450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Rectangle 260"/>
          <p:cNvSpPr>
            <a:spLocks noChangeArrowheads="1"/>
          </p:cNvSpPr>
          <p:nvPr/>
        </p:nvSpPr>
        <p:spPr bwMode="auto">
          <a:xfrm>
            <a:off x="4954587" y="3979328"/>
            <a:ext cx="168275" cy="198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Rectangle 261"/>
          <p:cNvSpPr>
            <a:spLocks noChangeArrowheads="1"/>
          </p:cNvSpPr>
          <p:nvPr/>
        </p:nvSpPr>
        <p:spPr bwMode="auto">
          <a:xfrm>
            <a:off x="5122862" y="3979328"/>
            <a:ext cx="168275" cy="198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Text Box 301"/>
          <p:cNvSpPr txBox="1">
            <a:spLocks noChangeArrowheads="1"/>
          </p:cNvSpPr>
          <p:nvPr/>
        </p:nvSpPr>
        <p:spPr bwMode="auto">
          <a:xfrm>
            <a:off x="3438525" y="3906303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P2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0" name="Rectangle 257"/>
          <p:cNvSpPr>
            <a:spLocks noChangeArrowheads="1"/>
          </p:cNvSpPr>
          <p:nvPr/>
        </p:nvSpPr>
        <p:spPr bwMode="auto">
          <a:xfrm>
            <a:off x="4437062" y="4416425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Rectangle 258"/>
          <p:cNvSpPr>
            <a:spLocks noChangeArrowheads="1"/>
          </p:cNvSpPr>
          <p:nvPr/>
        </p:nvSpPr>
        <p:spPr bwMode="auto">
          <a:xfrm>
            <a:off x="4605337" y="4416425"/>
            <a:ext cx="168275" cy="1984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Rectangle 259"/>
          <p:cNvSpPr>
            <a:spLocks noChangeArrowheads="1"/>
          </p:cNvSpPr>
          <p:nvPr/>
        </p:nvSpPr>
        <p:spPr bwMode="auto">
          <a:xfrm>
            <a:off x="4773612" y="4416425"/>
            <a:ext cx="171450" cy="198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Rectangle 260"/>
          <p:cNvSpPr>
            <a:spLocks noChangeArrowheads="1"/>
          </p:cNvSpPr>
          <p:nvPr/>
        </p:nvSpPr>
        <p:spPr bwMode="auto">
          <a:xfrm>
            <a:off x="4945062" y="4416425"/>
            <a:ext cx="168275" cy="198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Rectangle 261"/>
          <p:cNvSpPr>
            <a:spLocks noChangeArrowheads="1"/>
          </p:cNvSpPr>
          <p:nvPr/>
        </p:nvSpPr>
        <p:spPr bwMode="auto">
          <a:xfrm>
            <a:off x="5113337" y="4416425"/>
            <a:ext cx="168275" cy="198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Text Box 301"/>
          <p:cNvSpPr txBox="1">
            <a:spLocks noChangeArrowheads="1"/>
          </p:cNvSpPr>
          <p:nvPr/>
        </p:nvSpPr>
        <p:spPr bwMode="auto">
          <a:xfrm>
            <a:off x="3429000" y="4343400"/>
            <a:ext cx="342407" cy="2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823" tIns="41912" rIns="83823" bIns="41912">
            <a:spAutoFit/>
          </a:bodyPr>
          <a:lstStyle/>
          <a:p>
            <a:pPr defTabSz="838200">
              <a:defRPr/>
            </a:pPr>
            <a:r>
              <a:rPr lang="en-US" sz="1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P3</a:t>
            </a:r>
            <a:endParaRPr lang="en-US" sz="13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2" name="Text Box 249"/>
          <p:cNvSpPr txBox="1">
            <a:spLocks noChangeArrowheads="1"/>
          </p:cNvSpPr>
          <p:nvPr/>
        </p:nvSpPr>
        <p:spPr bwMode="auto">
          <a:xfrm>
            <a:off x="4868336" y="4419600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85" name="Text Box 249"/>
          <p:cNvSpPr txBox="1">
            <a:spLocks noChangeArrowheads="1"/>
          </p:cNvSpPr>
          <p:nvPr/>
        </p:nvSpPr>
        <p:spPr bwMode="auto">
          <a:xfrm>
            <a:off x="4868336" y="3996403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87" name="Text Box 249"/>
          <p:cNvSpPr txBox="1">
            <a:spLocks noChangeArrowheads="1"/>
          </p:cNvSpPr>
          <p:nvPr/>
        </p:nvSpPr>
        <p:spPr bwMode="auto">
          <a:xfrm>
            <a:off x="5029200" y="3581400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88" name="Text Box 249"/>
          <p:cNvSpPr txBox="1">
            <a:spLocks noChangeArrowheads="1"/>
          </p:cNvSpPr>
          <p:nvPr/>
        </p:nvSpPr>
        <p:spPr bwMode="auto">
          <a:xfrm>
            <a:off x="5020736" y="3234403"/>
            <a:ext cx="1227664" cy="4231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3823" tIns="41912" rIns="83823" bIns="41912">
            <a:spAutoFit/>
          </a:bodyPr>
          <a:lstStyle/>
          <a:p>
            <a:pPr algn="ctr" defTabSz="838200"/>
            <a:r>
              <a:rPr lang="es-ES" sz="1100" b="1" dirty="0" smtClean="0">
                <a:solidFill>
                  <a:srgbClr val="000066"/>
                </a:solidFill>
                <a:latin typeface="Verdana" pitchFamily="34" charset="0"/>
              </a:rPr>
              <a:t>…</a:t>
            </a:r>
            <a:endParaRPr lang="es-ES" sz="1100" b="1" dirty="0">
              <a:solidFill>
                <a:srgbClr val="000066"/>
              </a:solidFill>
              <a:latin typeface="Verdana" pitchFamily="34" charset="0"/>
            </a:endParaRPr>
          </a:p>
          <a:p>
            <a:pPr algn="ctr" defTabSz="838200"/>
            <a:r>
              <a:rPr lang="es-ES" sz="11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75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64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</dc:creator>
  <cp:lastModifiedBy>Gloria</cp:lastModifiedBy>
  <cp:revision>8</cp:revision>
  <dcterms:created xsi:type="dcterms:W3CDTF">2006-08-16T00:00:00Z</dcterms:created>
  <dcterms:modified xsi:type="dcterms:W3CDTF">2015-02-03T18:18:37Z</dcterms:modified>
</cp:coreProperties>
</file>