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1"/>
  </p:notesMasterIdLst>
  <p:handoutMasterIdLst>
    <p:handoutMasterId r:id="rId12"/>
  </p:handoutMasterIdLst>
  <p:sldIdLst>
    <p:sldId id="258" r:id="rId3"/>
    <p:sldId id="259" r:id="rId4"/>
    <p:sldId id="260" r:id="rId5"/>
    <p:sldId id="261" r:id="rId6"/>
    <p:sldId id="262" r:id="rId7"/>
    <p:sldId id="263" r:id="rId8"/>
    <p:sldId id="264" r:id="rId9"/>
    <p:sldId id="265"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31" autoAdjust="0"/>
    <p:restoredTop sz="94660"/>
  </p:normalViewPr>
  <p:slideViewPr>
    <p:cSldViewPr>
      <p:cViewPr varScale="1">
        <p:scale>
          <a:sx n="51" d="100"/>
          <a:sy n="51" d="100"/>
        </p:scale>
        <p:origin x="84" y="139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3/7/2017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3/7/2017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bg-BG"/>
              <a:t>Редакт. стил загл. образец</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bg-BG"/>
              <a:t>Щракнете за редакция стил подзагл. обр.</a:t>
            </a:r>
            <a:endParaRPr/>
          </a:p>
        </p:txBody>
      </p:sp>
      <p:sp>
        <p:nvSpPr>
          <p:cNvPr id="22" name="Date Placeholder 21"/>
          <p:cNvSpPr>
            <a:spLocks noGrp="1"/>
          </p:cNvSpPr>
          <p:nvPr>
            <p:ph type="dt" sz="half" idx="10"/>
          </p:nvPr>
        </p:nvSpPr>
        <p:spPr/>
        <p:txBody>
          <a:bodyPr/>
          <a:lstStyle/>
          <a:p>
            <a:fld id="{AE16E624-E48B-4577-A6F4-31E70C663259}" type="datetime1">
              <a:rPr lang="en-US" smtClean="0"/>
              <a:t>3/7/2017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847C278F-2F0F-4AAA-93D8-D44064BD0F8C}"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bg-BG"/>
              <a:t>Редакт. стил загл. образец</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05CAFD71-AD9D-4396-AD31-DBB269498E50}"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10"/>
          </p:nvPr>
        </p:nvSpPr>
        <p:spPr/>
        <p:txBody>
          <a:bodyPr/>
          <a:lstStyle/>
          <a:p>
            <a:fld id="{55A4388D-4F77-45EF-AF12-5E2F0BEF1824}"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bg-BG"/>
              <a:t>Редакт. стил загл. образец</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p:txBody>
          <a:bodyPr/>
          <a:lstStyle/>
          <a:p>
            <a:fld id="{BC7F69BE-F8D0-4920-AC87-F803E439A405}" type="datetime1">
              <a:rPr lang="en-US" smtClean="0"/>
              <a:t>3/7/2017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Date Placeholder 4"/>
          <p:cNvSpPr>
            <a:spLocks noGrp="1"/>
          </p:cNvSpPr>
          <p:nvPr>
            <p:ph type="dt" sz="half" idx="10"/>
          </p:nvPr>
        </p:nvSpPr>
        <p:spPr/>
        <p:txBody>
          <a:bodyPr/>
          <a:lstStyle/>
          <a:p>
            <a:fld id="{DB44AB54-3C13-49E0-A772-4D7039CFFEAA}"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bg-BG"/>
              <a:t>Редакт. стил загл. образец</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7" name="Date Placeholder 6"/>
          <p:cNvSpPr>
            <a:spLocks noGrp="1"/>
          </p:cNvSpPr>
          <p:nvPr>
            <p:ph type="dt" sz="half" idx="10"/>
          </p:nvPr>
        </p:nvSpPr>
        <p:spPr/>
        <p:txBody>
          <a:bodyPr/>
          <a:lstStyle/>
          <a:p>
            <a:fld id="{C545D729-0C1E-4055-9AFA-E659A6DDCB6D}" type="datetime1">
              <a:rPr lang="en-US" smtClean="0"/>
              <a:t>3/7/2017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a:p>
        </p:txBody>
      </p:sp>
      <p:sp>
        <p:nvSpPr>
          <p:cNvPr id="3" name="Date Placeholder 2"/>
          <p:cNvSpPr>
            <a:spLocks noGrp="1"/>
          </p:cNvSpPr>
          <p:nvPr>
            <p:ph type="dt" sz="half" idx="10"/>
          </p:nvPr>
        </p:nvSpPr>
        <p:spPr/>
        <p:txBody>
          <a:bodyPr/>
          <a:lstStyle/>
          <a:p>
            <a:fld id="{3A42754C-5C6C-46DF-9904-A3D7BE5F301F}" type="datetime1">
              <a:rPr lang="en-US" smtClean="0"/>
              <a:t>3/7/2017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AB267-2144-43FF-8F9C-5A71B52924E4}" type="datetime1">
              <a:rPr lang="en-US" smtClean="0"/>
              <a:t>3/7/2017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418E0051-DF9C-49D2-AD36-6B9BDE1DE3ED}"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bg-BG"/>
              <a:t>Редакт. стил загл. образец</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bg-BG"/>
              <a:t>Щракнете върху иконата, за да добавите картина</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7BD940C0-4BA8-4AA8-B79B-964C8F235FAB}" type="datetime1">
              <a:rPr lang="en-US" smtClean="0"/>
              <a:t>3/7/2017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bg-BG"/>
              <a:t>Редакт. стил загл. образец</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F0D13BF-D25D-4A04-A755-9F4B82F5573B}" type="datetime1">
              <a:rPr lang="en-US" smtClean="0"/>
              <a:t>3/7/2017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Memory Management – Homework Exercises</a:t>
            </a:r>
            <a:endParaRPr lang="bg-BG" dirty="0"/>
          </a:p>
        </p:txBody>
      </p:sp>
      <p:sp>
        <p:nvSpPr>
          <p:cNvPr id="3" name="Content Placeholder 2"/>
          <p:cNvSpPr>
            <a:spLocks noGrp="1"/>
          </p:cNvSpPr>
          <p:nvPr>
            <p:ph idx="1"/>
          </p:nvPr>
        </p:nvSpPr>
        <p:spPr/>
        <p:txBody>
          <a:bodyPr>
            <a:normAutofit fontScale="85000" lnSpcReduction="10000"/>
          </a:bodyPr>
          <a:lstStyle/>
          <a:p>
            <a:r>
              <a:rPr lang="en-US" dirty="0"/>
              <a:t>NOTE: tasks requiring string-matching (e.g. finding) should be case-sensitive</a:t>
            </a:r>
          </a:p>
          <a:p>
            <a:r>
              <a:rPr lang="en-US" dirty="0"/>
              <a:t>Write C++ code for solving the tasks on the following slides</a:t>
            </a:r>
          </a:p>
          <a:p>
            <a:r>
              <a:rPr lang="en-US" dirty="0"/>
              <a:t>Code should compile under the C++03 or the C++11 standard</a:t>
            </a:r>
          </a:p>
          <a:p>
            <a:r>
              <a:rPr lang="en-US" dirty="0"/>
              <a:t>Please submit only the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files for these exercises</a:t>
            </a:r>
          </a:p>
          <a:p>
            <a:r>
              <a:rPr lang="en-US" dirty="0"/>
              <a:t>Each exercise should be a single, separate </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cpp</a:t>
            </a:r>
            <a:r>
              <a:rPr lang="en-US" dirty="0"/>
              <a:t> file, named with the exercise number followed by what you feel describes the exercise in a few words</a:t>
            </a:r>
          </a:p>
          <a:p>
            <a:pPr lvl="1"/>
            <a:r>
              <a:rPr lang="en-US" dirty="0"/>
              <a:t>E.g. a good name for exercise 2 of this homework would be </a:t>
            </a:r>
            <a:br>
              <a:rPr lang="en-US" dirty="0"/>
            </a:br>
            <a:r>
              <a:rPr lang="en-US" dirty="0">
                <a:solidFill>
                  <a:schemeClr val="accent1">
                    <a:lumMod val="40000"/>
                    <a:lumOff val="60000"/>
                  </a:schemeClr>
                </a:solidFill>
                <a:latin typeface="Consolas" pitchFamily="49" charset="0"/>
              </a:rPr>
              <a:t>2.longest-subsequence.cpp</a:t>
            </a:r>
            <a:r>
              <a:rPr lang="en-US" dirty="0"/>
              <a:t> or </a:t>
            </a:r>
            <a:r>
              <a:rPr lang="en-US" dirty="0">
                <a:solidFill>
                  <a:schemeClr val="accent1">
                    <a:lumMod val="40000"/>
                    <a:lumOff val="60000"/>
                  </a:schemeClr>
                </a:solidFill>
                <a:latin typeface="Consolas" pitchFamily="49" charset="0"/>
              </a:rPr>
              <a:t>2.find-</a:t>
            </a:r>
            <a:r>
              <a:rPr lang="en-US" dirty="0">
                <a:solidFill>
                  <a:schemeClr val="accent1">
                    <a:lumMod val="40000"/>
                    <a:lumOff val="60000"/>
                  </a:schemeClr>
                </a:solidFill>
                <a:latin typeface="Consolas" pitchFamily="49" charset="0"/>
              </a:rPr>
              <a:t>longest-subsequence</a:t>
            </a:r>
            <a:r>
              <a:rPr lang="en-US" dirty="0">
                <a:solidFill>
                  <a:schemeClr val="accent1">
                    <a:lumMod val="40000"/>
                    <a:lumOff val="60000"/>
                  </a:schemeClr>
                </a:solidFill>
                <a:latin typeface="Consolas" pitchFamily="49" charset="0"/>
              </a:rPr>
              <a:t>.cpp</a:t>
            </a:r>
            <a:r>
              <a:rPr lang="en-US" dirty="0"/>
              <a:t>, </a:t>
            </a:r>
            <a:r>
              <a:rPr lang="en-US" dirty="0">
                <a:solidFill>
                  <a:schemeClr val="accent1">
                    <a:lumMod val="40000"/>
                    <a:lumOff val="60000"/>
                  </a:schemeClr>
                </a:solidFill>
                <a:latin typeface="Consolas" pitchFamily="49" charset="0"/>
              </a:rPr>
              <a:t>2.subsequence.cpp </a:t>
            </a:r>
            <a:r>
              <a:rPr lang="en-US" dirty="0"/>
              <a:t>is also acceptable</a:t>
            </a:r>
          </a:p>
          <a:p>
            <a:pPr lvl="1"/>
            <a:r>
              <a:rPr lang="en-US" dirty="0"/>
              <a:t>Don’t worry about the name too much, just make sure the number and the file extension are correct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1</a:t>
            </a:fld>
            <a:endParaRPr lang="bg-BG"/>
          </a:p>
        </p:txBody>
      </p:sp>
    </p:spTree>
    <p:extLst>
      <p:ext uri="{BB962C8B-B14F-4D97-AF65-F5344CB8AC3E}">
        <p14:creationId xmlns:p14="http://schemas.microsoft.com/office/powerpoint/2010/main" val="28247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Write a program that reads two integer arrays from the console and compares them element by element. The comparing should be done in a function </a:t>
            </a:r>
            <a:r>
              <a:rPr lang="en-US" dirty="0">
                <a:solidFill>
                  <a:schemeClr val="accent1">
                    <a:lumMod val="40000"/>
                    <a:lumOff val="60000"/>
                  </a:schemeClr>
                </a:solidFill>
                <a:latin typeface="Consolas" pitchFamily="49" charset="0"/>
              </a:rPr>
              <a:t>bool </a:t>
            </a:r>
            <a:r>
              <a:rPr lang="en-US" dirty="0" err="1">
                <a:solidFill>
                  <a:schemeClr val="accent1">
                    <a:lumMod val="40000"/>
                    <a:lumOff val="60000"/>
                  </a:schemeClr>
                </a:solidFill>
                <a:latin typeface="Consolas" pitchFamily="49" charset="0"/>
              </a:rPr>
              <a:t>compArr</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arr1,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arr2)</a:t>
            </a:r>
            <a:r>
              <a:rPr lang="en-US" dirty="0"/>
              <a:t>, which returns </a:t>
            </a:r>
            <a:r>
              <a:rPr lang="en-US" dirty="0">
                <a:solidFill>
                  <a:schemeClr val="accent1">
                    <a:lumMod val="40000"/>
                    <a:lumOff val="60000"/>
                  </a:schemeClr>
                </a:solidFill>
                <a:latin typeface="Consolas" pitchFamily="49" charset="0"/>
              </a:rPr>
              <a:t>true</a:t>
            </a:r>
            <a:r>
              <a:rPr lang="en-US" dirty="0"/>
              <a:t> if they are equal and </a:t>
            </a:r>
            <a:r>
              <a:rPr lang="en-US" dirty="0">
                <a:solidFill>
                  <a:schemeClr val="accent1">
                    <a:lumMod val="40000"/>
                    <a:lumOff val="60000"/>
                  </a:schemeClr>
                </a:solidFill>
                <a:latin typeface="Consolas" pitchFamily="49" charset="0"/>
              </a:rPr>
              <a:t>false</a:t>
            </a:r>
            <a:r>
              <a:rPr lang="en-US" dirty="0"/>
              <a:t> if not</a:t>
            </a:r>
          </a:p>
          <a:p>
            <a:pPr marL="514350" indent="-514350">
              <a:buFont typeface="+mj-lt"/>
              <a:buAutoNum type="arabicPeriod"/>
            </a:pPr>
            <a:r>
              <a:rPr lang="en-US" dirty="0"/>
              <a:t>Write a program that finds the longest sequence of equal elements in an integer array and then prints that sequence on the console (integers separated by space or newline)</a:t>
            </a:r>
          </a:p>
          <a:p>
            <a:pPr marL="514350" indent="-514350">
              <a:buFont typeface="+mj-lt"/>
              <a:buAutoNum type="arabicPeriod"/>
            </a:pPr>
            <a:r>
              <a:rPr lang="en-US" dirty="0"/>
              <a:t>Write a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selectionSort</a:t>
            </a:r>
            <a:r>
              <a:rPr lang="en-US" dirty="0">
                <a:solidFill>
                  <a:schemeClr val="accent1">
                    <a:lumMod val="40000"/>
                    <a:lumOff val="60000"/>
                  </a:schemeClr>
                </a:solidFill>
                <a:latin typeface="Consolas" pitchFamily="49" charset="0"/>
              </a:rPr>
              <a:t>(</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a[],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start, </a:t>
            </a:r>
            <a:r>
              <a:rPr lang="en-US" dirty="0" err="1">
                <a:solidFill>
                  <a:schemeClr val="accent1">
                    <a:lumMod val="40000"/>
                    <a:lumOff val="60000"/>
                  </a:schemeClr>
                </a:solidFill>
                <a:latin typeface="Consolas" pitchFamily="49" charset="0"/>
              </a:rPr>
              <a:t>int</a:t>
            </a:r>
            <a:r>
              <a:rPr lang="en-US" dirty="0">
                <a:solidFill>
                  <a:schemeClr val="accent1">
                    <a:lumMod val="40000"/>
                    <a:lumOff val="60000"/>
                  </a:schemeClr>
                </a:solidFill>
                <a:latin typeface="Consolas" pitchFamily="49" charset="0"/>
              </a:rPr>
              <a:t> end)</a:t>
            </a:r>
            <a:r>
              <a:rPr lang="en-US" dirty="0"/>
              <a:t> function that uses the selection sort algorithm to sort the elements from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[start]</a:t>
            </a:r>
            <a:r>
              <a:rPr lang="en-US" dirty="0"/>
              <a:t> to </a:t>
            </a:r>
            <a:r>
              <a:rPr lang="en-US" dirty="0" err="1">
                <a:solidFill>
                  <a:schemeClr val="accent1">
                    <a:lumMod val="40000"/>
                    <a:lumOff val="60000"/>
                  </a:schemeClr>
                </a:solidFill>
                <a:latin typeface="Consolas" pitchFamily="49" charset="0"/>
              </a:rPr>
              <a:t>arr</a:t>
            </a:r>
            <a:r>
              <a:rPr lang="en-US" dirty="0">
                <a:solidFill>
                  <a:schemeClr val="accent1">
                    <a:lumMod val="40000"/>
                    <a:lumOff val="60000"/>
                  </a:schemeClr>
                </a:solidFill>
                <a:latin typeface="Consolas" pitchFamily="49" charset="0"/>
              </a:rPr>
              <a:t>[end – 1]</a:t>
            </a:r>
            <a:r>
              <a:rPr lang="en-US" dirty="0"/>
              <a:t> in increasing order (the elements outside the </a:t>
            </a:r>
            <a:r>
              <a:rPr lang="en-US" dirty="0">
                <a:solidFill>
                  <a:schemeClr val="accent1">
                    <a:lumMod val="40000"/>
                    <a:lumOff val="60000"/>
                  </a:schemeClr>
                </a:solidFill>
                <a:latin typeface="Consolas" pitchFamily="49" charset="0"/>
              </a:rPr>
              <a:t>[start, end)</a:t>
            </a:r>
            <a:r>
              <a:rPr lang="en-US" dirty="0"/>
              <a:t> range shouldn’t be sorted). This function modifies the array, so that the elements between </a:t>
            </a:r>
            <a:r>
              <a:rPr lang="en-US" dirty="0">
                <a:solidFill>
                  <a:schemeClr val="accent1">
                    <a:lumMod val="40000"/>
                    <a:lumOff val="60000"/>
                  </a:schemeClr>
                </a:solidFill>
                <a:latin typeface="Consolas" pitchFamily="49" charset="0"/>
              </a:rPr>
              <a:t>start</a:t>
            </a:r>
            <a:r>
              <a:rPr lang="en-US" dirty="0"/>
              <a:t> and </a:t>
            </a:r>
            <a:r>
              <a:rPr lang="en-US" dirty="0">
                <a:solidFill>
                  <a:schemeClr val="accent1">
                    <a:lumMod val="40000"/>
                    <a:lumOff val="60000"/>
                  </a:schemeClr>
                </a:solidFill>
                <a:latin typeface="Consolas" pitchFamily="49" charset="0"/>
              </a:rPr>
              <a:t>end</a:t>
            </a:r>
            <a:r>
              <a:rPr lang="en-US" dirty="0"/>
              <a:t> are sorted.</a:t>
            </a:r>
          </a:p>
          <a:p>
            <a:pPr lvl="1"/>
            <a:r>
              <a:rPr lang="en-US" dirty="0"/>
              <a:t>Selection sort: in this case it would just find the smallest element between start and end, and place it at the start, then find the next smallest between the remaining (aka start + 1 and end) and place it at the next position (aka start + 1) and so on</a:t>
            </a:r>
          </a:p>
          <a:p>
            <a:pPr lvl="1"/>
            <a:endParaRPr lang="en-US" dirty="0"/>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2</a:t>
            </a:fld>
            <a:endParaRPr lang="bg-BG"/>
          </a:p>
        </p:txBody>
      </p:sp>
    </p:spTree>
    <p:extLst>
      <p:ext uri="{BB962C8B-B14F-4D97-AF65-F5344CB8AC3E}">
        <p14:creationId xmlns:p14="http://schemas.microsoft.com/office/powerpoint/2010/main" val="22487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Write a program that reads a line from the console containing a mathematical expression. Write a </a:t>
            </a:r>
            <a:r>
              <a:rPr lang="en-US" dirty="0">
                <a:solidFill>
                  <a:schemeClr val="accent1">
                    <a:lumMod val="40000"/>
                    <a:lumOff val="60000"/>
                  </a:schemeClr>
                </a:solidFill>
                <a:latin typeface="Consolas" pitchFamily="49" charset="0"/>
              </a:rPr>
              <a:t>bool</a:t>
            </a:r>
            <a:r>
              <a:rPr lang="en-US" dirty="0"/>
              <a:t> function that checks whether the brackets in the expression </a:t>
            </a:r>
            <a:r>
              <a:rPr lang="en-US" dirty="0">
                <a:solidFill>
                  <a:schemeClr val="accent1">
                    <a:lumMod val="40000"/>
                    <a:lumOff val="60000"/>
                  </a:schemeClr>
                </a:solidFill>
                <a:latin typeface="Consolas" pitchFamily="49" charset="0"/>
              </a:rPr>
              <a:t>()</a:t>
            </a:r>
            <a:r>
              <a:rPr lang="en-US" dirty="0"/>
              <a:t> are placed correctly (assume everything else is correct, i.e. you don’t need to check for correct signs, correct variables/numbers, etc.) and returns </a:t>
            </a:r>
            <a:r>
              <a:rPr lang="en-US" dirty="0">
                <a:solidFill>
                  <a:schemeClr val="accent1">
                    <a:lumMod val="40000"/>
                    <a:lumOff val="60000"/>
                  </a:schemeClr>
                </a:solidFill>
                <a:latin typeface="Consolas" pitchFamily="49" charset="0"/>
              </a:rPr>
              <a:t>true</a:t>
            </a:r>
            <a:r>
              <a:rPr lang="en-US" dirty="0"/>
              <a:t> if they are correct and </a:t>
            </a:r>
            <a:r>
              <a:rPr lang="en-US" dirty="0">
                <a:solidFill>
                  <a:schemeClr val="accent1">
                    <a:lumMod val="40000"/>
                    <a:lumOff val="60000"/>
                  </a:schemeClr>
                </a:solidFill>
                <a:latin typeface="Consolas" pitchFamily="49" charset="0"/>
              </a:rPr>
              <a:t>false</a:t>
            </a:r>
            <a:r>
              <a:rPr lang="en-US" dirty="0"/>
              <a:t> if they are not correct</a:t>
            </a:r>
          </a:p>
          <a:p>
            <a:pPr lvl="1"/>
            <a:r>
              <a:rPr lang="en-US" dirty="0"/>
              <a:t>Examples of correctly placed brackets: ((</a:t>
            </a:r>
            <a:r>
              <a:rPr lang="en-US" dirty="0" err="1"/>
              <a:t>a+b</a:t>
            </a:r>
            <a:r>
              <a:rPr lang="en-US" dirty="0"/>
              <a:t>)/5-d); </a:t>
            </a:r>
            <a:r>
              <a:rPr lang="en-US" dirty="0" err="1"/>
              <a:t>a+b</a:t>
            </a:r>
            <a:r>
              <a:rPr lang="en-US" dirty="0"/>
              <a:t>; a+(b); ((a))</a:t>
            </a:r>
          </a:p>
          <a:p>
            <a:pPr lvl="1"/>
            <a:r>
              <a:rPr lang="en-US" dirty="0"/>
              <a:t>Examples of incorrectly placed brackets: ((</a:t>
            </a:r>
            <a:r>
              <a:rPr lang="en-US" dirty="0" err="1"/>
              <a:t>a+b</a:t>
            </a:r>
            <a:r>
              <a:rPr lang="en-US" dirty="0"/>
              <a:t>)/5-d; (</a:t>
            </a:r>
            <a:r>
              <a:rPr lang="en-US" dirty="0" err="1"/>
              <a:t>a+b</a:t>
            </a:r>
            <a:r>
              <a:rPr lang="en-US" dirty="0"/>
              <a:t>; </a:t>
            </a:r>
            <a:r>
              <a:rPr lang="en-US" dirty="0" err="1"/>
              <a:t>a+b</a:t>
            </a:r>
            <a:r>
              <a:rPr lang="en-US" dirty="0"/>
              <a:t>); (a))</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3</a:t>
            </a:fld>
            <a:endParaRPr lang="bg-BG"/>
          </a:p>
        </p:txBody>
      </p:sp>
    </p:spTree>
    <p:extLst>
      <p:ext uri="{BB962C8B-B14F-4D97-AF65-F5344CB8AC3E}">
        <p14:creationId xmlns:p14="http://schemas.microsoft.com/office/powerpoint/2010/main" val="311188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lstStyle/>
          <a:p>
            <a:pPr marL="514350" indent="-514350">
              <a:buFont typeface="+mj-lt"/>
              <a:buAutoNum type="arabicPeriod" startAt="5"/>
            </a:pPr>
            <a:r>
              <a:rPr lang="en-US" dirty="0"/>
              <a:t>Write a function </a:t>
            </a:r>
            <a:r>
              <a:rPr lang="en-US" dirty="0">
                <a:solidFill>
                  <a:schemeClr val="accent1">
                    <a:lumMod val="40000"/>
                    <a:lumOff val="60000"/>
                  </a:schemeClr>
                </a:solidFill>
                <a:latin typeface="Consolas" pitchFamily="49" charset="0"/>
              </a:rPr>
              <a:t>void </a:t>
            </a:r>
            <a:r>
              <a:rPr lang="en-US" dirty="0" err="1">
                <a:solidFill>
                  <a:schemeClr val="accent1">
                    <a:lumMod val="40000"/>
                    <a:lumOff val="60000"/>
                  </a:schemeClr>
                </a:solidFill>
                <a:latin typeface="Consolas" pitchFamily="49" charset="0"/>
              </a:rPr>
              <a:t>makeTitleCase</a:t>
            </a:r>
            <a:r>
              <a:rPr lang="en-US" dirty="0">
                <a:solidFill>
                  <a:schemeClr val="accent1">
                    <a:lumMod val="40000"/>
                    <a:lumOff val="60000"/>
                  </a:schemeClr>
                </a:solidFill>
                <a:latin typeface="Consolas" pitchFamily="49" charset="0"/>
              </a:rPr>
              <a:t>(string&amp; text)</a:t>
            </a:r>
            <a:r>
              <a:rPr lang="en-US" dirty="0"/>
              <a:t> which changes each word in </a:t>
            </a:r>
            <a:r>
              <a:rPr lang="en-US" dirty="0">
                <a:solidFill>
                  <a:schemeClr val="accent1">
                    <a:lumMod val="40000"/>
                    <a:lumOff val="60000"/>
                  </a:schemeClr>
                </a:solidFill>
                <a:latin typeface="Consolas" pitchFamily="49" charset="0"/>
              </a:rPr>
              <a:t>text</a:t>
            </a:r>
            <a:r>
              <a:rPr lang="en-US" dirty="0"/>
              <a:t> to start with a capital letter (don’t bother with the exact title-case rules about not capitalizing things like </a:t>
            </a:r>
            <a:r>
              <a:rPr lang="en-US" dirty="0">
                <a:solidFill>
                  <a:schemeClr val="accent1">
                    <a:lumMod val="40000"/>
                    <a:lumOff val="60000"/>
                  </a:schemeClr>
                </a:solidFill>
                <a:latin typeface="Consolas" pitchFamily="49" charset="0"/>
              </a:rPr>
              <a:t>in</a:t>
            </a:r>
            <a:r>
              <a:rPr lang="en-US" dirty="0"/>
              <a:t>, </a:t>
            </a:r>
            <a:r>
              <a:rPr lang="en-US" dirty="0">
                <a:solidFill>
                  <a:schemeClr val="accent1">
                    <a:lumMod val="40000"/>
                    <a:lumOff val="60000"/>
                  </a:schemeClr>
                </a:solidFill>
                <a:latin typeface="Consolas" pitchFamily="49" charset="0"/>
              </a:rPr>
              <a:t>from</a:t>
            </a:r>
            <a:r>
              <a:rPr lang="en-US" dirty="0"/>
              <a:t>, etc.). Assume the first letter of a word is an English alphabetical symbol preceded by a non-alphabetical symbol (so in </a:t>
            </a:r>
            <a:r>
              <a:rPr lang="en-US" dirty="0">
                <a:solidFill>
                  <a:schemeClr val="accent1">
                    <a:lumMod val="40000"/>
                    <a:lumOff val="60000"/>
                  </a:schemeClr>
                </a:solidFill>
                <a:latin typeface="Consolas" pitchFamily="49" charset="0"/>
              </a:rPr>
              <a:t>“we will--rock you”</a:t>
            </a:r>
            <a:r>
              <a:rPr lang="en-US" dirty="0"/>
              <a:t>, </a:t>
            </a:r>
            <a:r>
              <a:rPr lang="en-US" dirty="0">
                <a:solidFill>
                  <a:schemeClr val="accent1">
                    <a:lumMod val="40000"/>
                    <a:lumOff val="60000"/>
                  </a:schemeClr>
                </a:solidFill>
                <a:latin typeface="Consolas" pitchFamily="49" charset="0"/>
              </a:rPr>
              <a:t>“we”</a:t>
            </a:r>
            <a:r>
              <a:rPr lang="en-US" dirty="0"/>
              <a:t>, </a:t>
            </a:r>
            <a:r>
              <a:rPr lang="en-US" dirty="0">
                <a:solidFill>
                  <a:schemeClr val="accent1">
                    <a:lumMod val="40000"/>
                    <a:lumOff val="60000"/>
                  </a:schemeClr>
                </a:solidFill>
                <a:latin typeface="Consolas" pitchFamily="49" charset="0"/>
              </a:rPr>
              <a:t>“will”</a:t>
            </a:r>
            <a:r>
              <a:rPr lang="en-US" dirty="0"/>
              <a:t>, </a:t>
            </a:r>
            <a:r>
              <a:rPr lang="en-US" dirty="0">
                <a:solidFill>
                  <a:schemeClr val="accent1">
                    <a:lumMod val="40000"/>
                    <a:lumOff val="60000"/>
                  </a:schemeClr>
                </a:solidFill>
                <a:latin typeface="Consolas" pitchFamily="49" charset="0"/>
              </a:rPr>
              <a:t>“rock”</a:t>
            </a:r>
            <a:r>
              <a:rPr lang="en-US" dirty="0"/>
              <a:t> and </a:t>
            </a:r>
            <a:r>
              <a:rPr lang="en-US" dirty="0">
                <a:solidFill>
                  <a:schemeClr val="accent1">
                    <a:lumMod val="40000"/>
                    <a:lumOff val="60000"/>
                  </a:schemeClr>
                </a:solidFill>
                <a:latin typeface="Consolas" pitchFamily="49" charset="0"/>
              </a:rPr>
              <a:t>“you”</a:t>
            </a:r>
            <a:r>
              <a:rPr lang="en-US" dirty="0"/>
              <a:t> are all considered words which need to be capitalized). Call the function from </a:t>
            </a:r>
            <a:r>
              <a:rPr lang="en-US" dirty="0">
                <a:solidFill>
                  <a:schemeClr val="accent1">
                    <a:lumMod val="40000"/>
                    <a:lumOff val="60000"/>
                  </a:schemeClr>
                </a:solidFill>
                <a:latin typeface="Consolas" pitchFamily="49" charset="0"/>
              </a:rPr>
              <a:t>main()</a:t>
            </a:r>
            <a:r>
              <a:rPr lang="en-US" dirty="0"/>
              <a:t> with a line of text read from the console and then print the modified line of text.</a:t>
            </a:r>
          </a:p>
          <a:p>
            <a:pPr lvl="1"/>
            <a:r>
              <a:rPr lang="en-US" dirty="0"/>
              <a:t>Example input: On the south Carpathian </a:t>
            </a:r>
            <a:r>
              <a:rPr lang="en-US" dirty="0" err="1"/>
              <a:t>mountains,a</a:t>
            </a:r>
            <a:r>
              <a:rPr lang="en-US" dirty="0"/>
              <a:t> tree is swinging</a:t>
            </a:r>
          </a:p>
          <a:p>
            <a:pPr lvl="1"/>
            <a:r>
              <a:rPr lang="en-US" dirty="0"/>
              <a:t>Expected output: </a:t>
            </a:r>
            <a:r>
              <a:rPr lang="en-US" dirty="0"/>
              <a:t>On The South Carpathian </a:t>
            </a:r>
            <a:r>
              <a:rPr lang="en-US" dirty="0" err="1"/>
              <a:t>Mountains,A</a:t>
            </a:r>
            <a:r>
              <a:rPr lang="en-US" dirty="0"/>
              <a:t> Tree Is Swinging</a:t>
            </a:r>
          </a:p>
          <a:p>
            <a:pPr lvl="1"/>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4</a:t>
            </a:fld>
            <a:endParaRPr lang="bg-BG"/>
          </a:p>
        </p:txBody>
      </p:sp>
    </p:spTree>
    <p:extLst>
      <p:ext uri="{BB962C8B-B14F-4D97-AF65-F5344CB8AC3E}">
        <p14:creationId xmlns:p14="http://schemas.microsoft.com/office/powerpoint/2010/main" val="108376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6"/>
            </a:pPr>
            <a:r>
              <a:rPr lang="en-US" dirty="0"/>
              <a:t>Write a </a:t>
            </a:r>
            <a:r>
              <a:rPr lang="en-US" dirty="0"/>
              <a:t>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occurences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text, </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search)</a:t>
            </a:r>
            <a:r>
              <a:rPr lang="en-US" dirty="0"/>
              <a:t> which returns the number of times </a:t>
            </a:r>
            <a:r>
              <a:rPr lang="en-US" dirty="0">
                <a:solidFill>
                  <a:schemeClr val="accent1">
                    <a:lumMod val="40000"/>
                    <a:lumOff val="60000"/>
                  </a:schemeClr>
                </a:solidFill>
                <a:latin typeface="Consolas" pitchFamily="49" charset="0"/>
              </a:rPr>
              <a:t>search</a:t>
            </a:r>
            <a:r>
              <a:rPr lang="en-US" dirty="0"/>
              <a:t> is contained in </a:t>
            </a:r>
            <a:r>
              <a:rPr lang="en-US" dirty="0">
                <a:solidFill>
                  <a:schemeClr val="accent1">
                    <a:lumMod val="40000"/>
                    <a:lumOff val="60000"/>
                  </a:schemeClr>
                </a:solidFill>
                <a:latin typeface="Consolas" pitchFamily="49" charset="0"/>
              </a:rPr>
              <a:t>text</a:t>
            </a:r>
            <a:r>
              <a:rPr lang="en-US" dirty="0"/>
              <a:t>. </a:t>
            </a:r>
          </a:p>
          <a:p>
            <a:pPr lvl="1"/>
            <a:r>
              <a:rPr lang="en-US" dirty="0"/>
              <a:t>Example call: </a:t>
            </a:r>
            <a:br>
              <a:rPr lang="en-US" dirty="0"/>
            </a:br>
            <a:r>
              <a:rPr lang="en-US" dirty="0">
                <a:solidFill>
                  <a:schemeClr val="accent1">
                    <a:lumMod val="40000"/>
                    <a:lumOff val="60000"/>
                  </a:schemeClr>
                </a:solidFill>
                <a:latin typeface="Consolas" pitchFamily="49" charset="0"/>
              </a:rPr>
              <a:t>string text = “</a:t>
            </a:r>
            <a:r>
              <a:rPr lang="en-US" i="1" dirty="0">
                <a:solidFill>
                  <a:schemeClr val="accent1">
                    <a:lumMod val="40000"/>
                    <a:lumOff val="60000"/>
                  </a:schemeClr>
                </a:solidFill>
                <a:latin typeface="Consolas" pitchFamily="49" charset="0"/>
              </a:rPr>
              <a:t>Write a functi</a:t>
            </a:r>
            <a:r>
              <a:rPr lang="en-US" i="1" dirty="0">
                <a:latin typeface="Consolas" pitchFamily="49" charset="0"/>
              </a:rPr>
              <a:t>on</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int</a:t>
            </a:r>
            <a:r>
              <a:rPr lang="en-US" i="1" dirty="0">
                <a:solidFill>
                  <a:schemeClr val="accent1">
                    <a:lumMod val="40000"/>
                    <a:lumOff val="60000"/>
                  </a:schemeClr>
                </a:solidFill>
                <a:latin typeface="Consolas" pitchFamily="49" charset="0"/>
              </a:rPr>
              <a:t> </a:t>
            </a:r>
            <a:r>
              <a:rPr lang="en-US" i="1" dirty="0" err="1">
                <a:solidFill>
                  <a:schemeClr val="accent1">
                    <a:lumMod val="40000"/>
                    <a:lumOff val="60000"/>
                  </a:schemeClr>
                </a:solidFill>
                <a:latin typeface="Consolas" pitchFamily="49" charset="0"/>
              </a:rPr>
              <a:t>occurences</a:t>
            </a:r>
            <a:r>
              <a:rPr lang="en-US" i="1" dirty="0">
                <a:solidFill>
                  <a:schemeClr val="accent1">
                    <a:lumMod val="40000"/>
                    <a:lumOff val="60000"/>
                  </a:schemeClr>
                </a:solidFill>
                <a:latin typeface="Consolas" pitchFamily="49" charset="0"/>
              </a:rPr>
              <a:t>(</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text, </a:t>
            </a:r>
            <a:r>
              <a:rPr lang="en-US" i="1" dirty="0" err="1">
                <a:solidFill>
                  <a:schemeClr val="accent1">
                    <a:lumMod val="40000"/>
                    <a:lumOff val="60000"/>
                  </a:schemeClr>
                </a:solidFill>
                <a:latin typeface="Consolas" pitchFamily="49" charset="0"/>
              </a:rPr>
              <a:t>c</a:t>
            </a:r>
            <a:r>
              <a:rPr lang="en-US" i="1" dirty="0" err="1">
                <a:latin typeface="Consolas" pitchFamily="49" charset="0"/>
              </a:rPr>
              <a:t>on</a:t>
            </a:r>
            <a:r>
              <a:rPr lang="en-US" i="1" dirty="0" err="1">
                <a:solidFill>
                  <a:schemeClr val="accent1">
                    <a:lumMod val="40000"/>
                    <a:lumOff val="60000"/>
                  </a:schemeClr>
                </a:solidFill>
                <a:latin typeface="Consolas" pitchFamily="49" charset="0"/>
              </a:rPr>
              <a:t>st</a:t>
            </a:r>
            <a:r>
              <a:rPr lang="en-US" i="1" dirty="0">
                <a:solidFill>
                  <a:schemeClr val="accent1">
                    <a:lumMod val="40000"/>
                    <a:lumOff val="60000"/>
                  </a:schemeClr>
                </a:solidFill>
                <a:latin typeface="Consolas" pitchFamily="49" charset="0"/>
              </a:rPr>
              <a:t> string&amp; search) which returns the number of times search is c</a:t>
            </a:r>
            <a:r>
              <a:rPr lang="en-US" i="1" dirty="0">
                <a:latin typeface="Consolas" pitchFamily="49" charset="0"/>
              </a:rPr>
              <a:t>on</a:t>
            </a:r>
            <a:r>
              <a:rPr lang="en-US" i="1" dirty="0">
                <a:solidFill>
                  <a:schemeClr val="accent1">
                    <a:lumMod val="40000"/>
                    <a:lumOff val="60000"/>
                  </a:schemeClr>
                </a:solidFill>
                <a:latin typeface="Consolas" pitchFamily="49" charset="0"/>
              </a:rPr>
              <a:t>tained in text</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string search = “</a:t>
            </a:r>
            <a:r>
              <a:rPr lang="en-US" i="1" dirty="0">
                <a:latin typeface="Consolas" pitchFamily="49" charset="0"/>
              </a:rPr>
              <a:t>on</a:t>
            </a:r>
            <a:r>
              <a:rPr lang="en-US" dirty="0">
                <a:solidFill>
                  <a:schemeClr val="accent1">
                    <a:lumMod val="40000"/>
                    <a:lumOff val="60000"/>
                  </a:schemeClr>
                </a:solidFill>
                <a:latin typeface="Consolas" pitchFamily="49" charset="0"/>
              </a:rPr>
              <a:t>”;</a:t>
            </a:r>
            <a:br>
              <a:rPr lang="en-US" dirty="0">
                <a:solidFill>
                  <a:schemeClr val="accent1">
                    <a:lumMod val="40000"/>
                    <a:lumOff val="60000"/>
                  </a:schemeClr>
                </a:solidFill>
                <a:latin typeface="Consolas" pitchFamily="49" charset="0"/>
              </a:rPr>
            </a:br>
            <a:r>
              <a:rPr lang="en-US" dirty="0" err="1">
                <a:solidFill>
                  <a:schemeClr val="accent1">
                    <a:lumMod val="40000"/>
                    <a:lumOff val="60000"/>
                  </a:schemeClr>
                </a:solidFill>
                <a:latin typeface="Consolas" pitchFamily="49" charset="0"/>
              </a:rPr>
              <a:t>occurences</a:t>
            </a:r>
            <a:r>
              <a:rPr lang="en-US" dirty="0">
                <a:solidFill>
                  <a:schemeClr val="accent1">
                    <a:lumMod val="40000"/>
                    <a:lumOff val="60000"/>
                  </a:schemeClr>
                </a:solidFill>
                <a:latin typeface="Consolas" pitchFamily="49" charset="0"/>
              </a:rPr>
              <a:t>(text, search);</a:t>
            </a:r>
          </a:p>
          <a:p>
            <a:pPr lvl="1"/>
            <a:r>
              <a:rPr lang="en-US" dirty="0"/>
              <a:t>Expe</a:t>
            </a:r>
            <a:r>
              <a:rPr lang="en-US" dirty="0"/>
              <a:t>c</a:t>
            </a:r>
            <a:r>
              <a:rPr lang="en-US" dirty="0"/>
              <a:t>ted result: </a:t>
            </a:r>
            <a:r>
              <a:rPr lang="en-US" dirty="0">
                <a:solidFill>
                  <a:schemeClr val="accent1">
                    <a:lumMod val="40000"/>
                    <a:lumOff val="60000"/>
                  </a:schemeClr>
                </a:solidFill>
                <a:latin typeface="Consolas" pitchFamily="49" charset="0"/>
              </a:rPr>
              <a:t>5</a:t>
            </a:r>
          </a:p>
          <a:p>
            <a:pPr lvl="1"/>
            <a:r>
              <a:rPr lang="en-US" dirty="0"/>
              <a:t>Make a program which reads two lines of text from the console – first the text, then the search string and prints the number of times search is contained in text</a:t>
            </a: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5</a:t>
            </a:fld>
            <a:endParaRPr lang="bg-BG"/>
          </a:p>
        </p:txBody>
      </p:sp>
    </p:spTree>
    <p:extLst>
      <p:ext uri="{BB962C8B-B14F-4D97-AF65-F5344CB8AC3E}">
        <p14:creationId xmlns:p14="http://schemas.microsoft.com/office/powerpoint/2010/main" val="16066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7"/>
            </a:pPr>
            <a:r>
              <a:rPr lang="en-US" dirty="0"/>
              <a:t>Write a program which is given a line of </a:t>
            </a:r>
            <a:r>
              <a:rPr lang="en-US" dirty="0">
                <a:solidFill>
                  <a:schemeClr val="accent1">
                    <a:lumMod val="40000"/>
                    <a:lumOff val="60000"/>
                  </a:schemeClr>
                </a:solidFill>
                <a:latin typeface="Consolas" pitchFamily="49" charset="0"/>
              </a:rPr>
              <a:t>text</a:t>
            </a:r>
            <a:r>
              <a:rPr lang="en-US" dirty="0"/>
              <a:t>, another line with a </a:t>
            </a:r>
            <a:r>
              <a:rPr lang="en-US" dirty="0">
                <a:solidFill>
                  <a:schemeClr val="accent1">
                    <a:lumMod val="40000"/>
                    <a:lumOff val="60000"/>
                  </a:schemeClr>
                </a:solidFill>
                <a:latin typeface="Consolas" pitchFamily="49" charset="0"/>
              </a:rPr>
              <a:t>find</a:t>
            </a:r>
            <a:r>
              <a:rPr lang="en-US" dirty="0"/>
              <a:t> string and another line with a </a:t>
            </a:r>
            <a:r>
              <a:rPr lang="en-US" dirty="0">
                <a:solidFill>
                  <a:schemeClr val="accent1">
                    <a:lumMod val="40000"/>
                    <a:lumOff val="60000"/>
                  </a:schemeClr>
                </a:solidFill>
                <a:latin typeface="Consolas" pitchFamily="49" charset="0"/>
              </a:rPr>
              <a:t>replace</a:t>
            </a:r>
            <a:r>
              <a:rPr lang="en-US" dirty="0"/>
              <a:t> string. Any part of text which matches the </a:t>
            </a:r>
            <a:r>
              <a:rPr lang="en-US" dirty="0">
                <a:solidFill>
                  <a:schemeClr val="accent1">
                    <a:lumMod val="40000"/>
                    <a:lumOff val="60000"/>
                  </a:schemeClr>
                </a:solidFill>
                <a:latin typeface="Consolas" pitchFamily="49" charset="0"/>
              </a:rPr>
              <a:t>find</a:t>
            </a:r>
            <a:r>
              <a:rPr lang="en-US" dirty="0"/>
              <a:t> string should be replaced with the </a:t>
            </a:r>
            <a:r>
              <a:rPr lang="en-US" dirty="0">
                <a:solidFill>
                  <a:schemeClr val="accent1">
                    <a:lumMod val="40000"/>
                    <a:lumOff val="60000"/>
                  </a:schemeClr>
                </a:solidFill>
                <a:latin typeface="Consolas" pitchFamily="49" charset="0"/>
              </a:rPr>
              <a:t>replace</a:t>
            </a:r>
            <a:r>
              <a:rPr lang="en-US" dirty="0"/>
              <a:t> string. Print the resulting text on the console.</a:t>
            </a:r>
          </a:p>
          <a:p>
            <a:pPr lvl="1"/>
            <a:r>
              <a:rPr lang="en-US" dirty="0"/>
              <a:t>Hint: things like </a:t>
            </a:r>
            <a:r>
              <a:rPr lang="en-US" dirty="0" err="1">
                <a:solidFill>
                  <a:schemeClr val="accent1">
                    <a:lumMod val="40000"/>
                    <a:lumOff val="60000"/>
                  </a:schemeClr>
                </a:solidFill>
                <a:latin typeface="Consolas" pitchFamily="49" charset="0"/>
              </a:rPr>
              <a:t>string.find</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string.insert</a:t>
            </a:r>
            <a:r>
              <a:rPr lang="en-US" dirty="0">
                <a:solidFill>
                  <a:schemeClr val="accent1">
                    <a:lumMod val="40000"/>
                    <a:lumOff val="60000"/>
                  </a:schemeClr>
                </a:solidFill>
                <a:latin typeface="Consolas" pitchFamily="49" charset="0"/>
              </a:rPr>
              <a:t>()</a:t>
            </a:r>
            <a:r>
              <a:rPr lang="en-US" dirty="0"/>
              <a:t>, </a:t>
            </a:r>
            <a:r>
              <a:rPr lang="en-US" dirty="0" err="1">
                <a:solidFill>
                  <a:schemeClr val="accent1">
                    <a:lumMod val="40000"/>
                    <a:lumOff val="60000"/>
                  </a:schemeClr>
                </a:solidFill>
                <a:latin typeface="Consolas" pitchFamily="49" charset="0"/>
              </a:rPr>
              <a:t>string.replace</a:t>
            </a:r>
            <a:r>
              <a:rPr lang="en-US" dirty="0">
                <a:solidFill>
                  <a:schemeClr val="accent1">
                    <a:lumMod val="40000"/>
                    <a:lumOff val="60000"/>
                  </a:schemeClr>
                </a:solidFill>
                <a:latin typeface="Consolas" pitchFamily="49" charset="0"/>
              </a:rPr>
              <a:t>()</a:t>
            </a:r>
            <a:r>
              <a:rPr lang="en-US" dirty="0"/>
              <a:t> might be useful</a:t>
            </a:r>
          </a:p>
          <a:p>
            <a:pPr lvl="1"/>
            <a:r>
              <a:rPr lang="en-US" dirty="0"/>
              <a:t>Example input: </a:t>
            </a:r>
            <a:br>
              <a:rPr lang="en-US" dirty="0"/>
            </a:br>
            <a:r>
              <a:rPr lang="en-US" dirty="0">
                <a:solidFill>
                  <a:schemeClr val="accent1">
                    <a:lumMod val="40000"/>
                    <a:lumOff val="60000"/>
                  </a:schemeClr>
                </a:solidFill>
                <a:latin typeface="Consolas" pitchFamily="49" charset="0"/>
              </a:rPr>
              <a:t>I am the night. Dark Night! No, not the knight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night</a:t>
            </a:r>
            <a:br>
              <a:rPr lang="en-US" dirty="0">
                <a:solidFill>
                  <a:schemeClr val="accent1">
                    <a:lumMod val="40000"/>
                    <a:lumOff val="60000"/>
                  </a:schemeClr>
                </a:solidFill>
                <a:latin typeface="Consolas" pitchFamily="49" charset="0"/>
              </a:rPr>
            </a:br>
            <a:r>
              <a:rPr lang="en-US" dirty="0">
                <a:solidFill>
                  <a:schemeClr val="accent1">
                    <a:lumMod val="40000"/>
                    <a:lumOff val="60000"/>
                  </a:schemeClr>
                </a:solidFill>
                <a:latin typeface="Consolas" pitchFamily="49" charset="0"/>
              </a:rPr>
              <a:t>day</a:t>
            </a:r>
          </a:p>
          <a:p>
            <a:pPr lvl="1"/>
            <a:r>
              <a:rPr lang="en-US" dirty="0"/>
              <a:t>Example output: </a:t>
            </a:r>
            <a:r>
              <a:rPr lang="en-US" dirty="0">
                <a:solidFill>
                  <a:schemeClr val="accent1">
                    <a:lumMod val="40000"/>
                    <a:lumOff val="60000"/>
                  </a:schemeClr>
                </a:solidFill>
                <a:latin typeface="Consolas" pitchFamily="49" charset="0"/>
              </a:rPr>
              <a:t>I am the day. </a:t>
            </a:r>
            <a:r>
              <a:rPr lang="en-US" dirty="0">
                <a:solidFill>
                  <a:schemeClr val="accent1">
                    <a:lumMod val="40000"/>
                    <a:lumOff val="60000"/>
                  </a:schemeClr>
                </a:solidFill>
                <a:latin typeface="Consolas" pitchFamily="49" charset="0"/>
              </a:rPr>
              <a:t>Dark Night! No, not the </a:t>
            </a:r>
            <a:r>
              <a:rPr lang="en-US" dirty="0" err="1">
                <a:solidFill>
                  <a:schemeClr val="accent1">
                    <a:lumMod val="40000"/>
                    <a:lumOff val="60000"/>
                  </a:schemeClr>
                </a:solidFill>
                <a:latin typeface="Consolas" pitchFamily="49" charset="0"/>
              </a:rPr>
              <a:t>kday</a:t>
            </a:r>
            <a:br>
              <a:rPr lang="en-US" dirty="0">
                <a:solidFill>
                  <a:schemeClr val="accent1">
                    <a:lumMod val="40000"/>
                    <a:lumOff val="60000"/>
                  </a:schemeClr>
                </a:solidFill>
                <a:latin typeface="Consolas" pitchFamily="49" charset="0"/>
              </a:rPr>
            </a:br>
            <a:endParaRPr lang="bg-BG" dirty="0">
              <a:solidFill>
                <a:schemeClr val="accent1">
                  <a:lumMod val="40000"/>
                  <a:lumOff val="60000"/>
                </a:schemeClr>
              </a:solidFill>
              <a:latin typeface="Consolas" pitchFamily="49" charset="0"/>
            </a:endParaRPr>
          </a:p>
        </p:txBody>
      </p:sp>
      <p:sp>
        <p:nvSpPr>
          <p:cNvPr id="4" name="Slide Number Placeholder 3"/>
          <p:cNvSpPr>
            <a:spLocks noGrp="1"/>
          </p:cNvSpPr>
          <p:nvPr>
            <p:ph type="sldNum" sz="quarter" idx="12"/>
          </p:nvPr>
        </p:nvSpPr>
        <p:spPr/>
        <p:txBody>
          <a:bodyPr/>
          <a:lstStyle/>
          <a:p>
            <a:fld id="{C014DD1E-5D91-48A3-AD6D-45FBA980D106}" type="slidenum">
              <a:rPr lang="bg-BG" smtClean="0"/>
              <a:t>6</a:t>
            </a:fld>
            <a:endParaRPr lang="bg-BG"/>
          </a:p>
        </p:txBody>
      </p:sp>
    </p:spTree>
    <p:extLst>
      <p:ext uri="{BB962C8B-B14F-4D97-AF65-F5344CB8AC3E}">
        <p14:creationId xmlns:p14="http://schemas.microsoft.com/office/powerpoint/2010/main" val="75427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p:txBody>
          <a:bodyPr>
            <a:normAutofit fontScale="92500"/>
          </a:bodyPr>
          <a:lstStyle/>
          <a:p>
            <a:pPr marL="457200" indent="-457200">
              <a:buFont typeface="+mj-lt"/>
              <a:buAutoNum type="arabicPeriod" startAt="8"/>
            </a:pPr>
            <a:r>
              <a:rPr lang="en-US" sz="2400" dirty="0"/>
              <a:t>Write a function </a:t>
            </a:r>
            <a:br>
              <a:rPr lang="en-US" dirty="0"/>
            </a:b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 * </a:t>
            </a:r>
            <a:r>
              <a:rPr lang="en-US" sz="2400" dirty="0" err="1">
                <a:solidFill>
                  <a:schemeClr val="accent1">
                    <a:lumMod val="40000"/>
                    <a:lumOff val="60000"/>
                  </a:schemeClr>
                </a:solidFill>
                <a:latin typeface="Consolas" pitchFamily="49" charset="0"/>
              </a:rPr>
              <a:t>parseNumbers</a:t>
            </a:r>
            <a:r>
              <a:rPr lang="en-US" sz="2400" dirty="0">
                <a:solidFill>
                  <a:schemeClr val="accent1">
                    <a:lumMod val="40000"/>
                    <a:lumOff val="60000"/>
                  </a:schemeClr>
                </a:solidFill>
                <a:latin typeface="Consolas" pitchFamily="49" charset="0"/>
              </a:rPr>
              <a:t>(</a:t>
            </a:r>
            <a:r>
              <a:rPr lang="en-US" sz="2400" dirty="0" err="1">
                <a:solidFill>
                  <a:schemeClr val="accent1">
                    <a:lumMod val="40000"/>
                    <a:lumOff val="60000"/>
                  </a:schemeClr>
                </a:solidFill>
                <a:latin typeface="Consolas" pitchFamily="49" charset="0"/>
              </a:rPr>
              <a:t>const</a:t>
            </a:r>
            <a:r>
              <a:rPr lang="en-US" sz="2400" dirty="0">
                <a:solidFill>
                  <a:schemeClr val="accent1">
                    <a:lumMod val="40000"/>
                    <a:lumOff val="60000"/>
                  </a:schemeClr>
                </a:solidFill>
                <a:latin typeface="Consolas" pitchFamily="49" charset="0"/>
              </a:rPr>
              <a:t> string&amp; </a:t>
            </a:r>
            <a:r>
              <a:rPr lang="en-US" sz="2400" dirty="0" err="1">
                <a:solidFill>
                  <a:schemeClr val="accent1">
                    <a:lumMod val="40000"/>
                    <a:lumOff val="60000"/>
                  </a:schemeClr>
                </a:solidFill>
                <a:latin typeface="Consolas" pitchFamily="49" charset="0"/>
              </a:rPr>
              <a:t>str</a:t>
            </a:r>
            <a:r>
              <a:rPr lang="en-US" sz="2400" dirty="0">
                <a:solidFill>
                  <a:schemeClr val="accent1">
                    <a:lumMod val="40000"/>
                    <a:lumOff val="60000"/>
                  </a:schemeClr>
                </a:solidFill>
                <a:latin typeface="Consolas" pitchFamily="49" charset="0"/>
              </a:rPr>
              <a:t>, </a:t>
            </a:r>
            <a:r>
              <a:rPr lang="en-US" sz="2400" dirty="0" err="1">
                <a:solidFill>
                  <a:schemeClr val="accent1">
                    <a:lumMod val="40000"/>
                    <a:lumOff val="60000"/>
                  </a:schemeClr>
                </a:solidFill>
                <a:latin typeface="Consolas" pitchFamily="49" charset="0"/>
              </a:rPr>
              <a:t>int</a:t>
            </a:r>
            <a:r>
              <a:rPr lang="en-US" sz="2400" dirty="0">
                <a:solidFill>
                  <a:schemeClr val="accent1">
                    <a:lumMod val="40000"/>
                    <a:lumOff val="60000"/>
                  </a:schemeClr>
                </a:solidFill>
                <a:latin typeface="Consolas" pitchFamily="49" charset="0"/>
              </a:rPr>
              <a:t>&amp; </a:t>
            </a:r>
            <a:r>
              <a:rPr lang="en-US" sz="2400" dirty="0" err="1">
                <a:solidFill>
                  <a:schemeClr val="accent1">
                    <a:lumMod val="40000"/>
                    <a:lumOff val="60000"/>
                  </a:schemeClr>
                </a:solidFill>
                <a:latin typeface="Consolas" pitchFamily="49" charset="0"/>
              </a:rPr>
              <a:t>resultLength</a:t>
            </a:r>
            <a:r>
              <a:rPr lang="en-US" sz="2400" dirty="0">
                <a:solidFill>
                  <a:schemeClr val="accent1">
                    <a:lumMod val="40000"/>
                    <a:lumOff val="60000"/>
                  </a:schemeClr>
                </a:solidFill>
                <a:latin typeface="Consolas" pitchFamily="49" charset="0"/>
              </a:rPr>
              <a:t>) </a:t>
            </a:r>
            <a:r>
              <a:rPr lang="en-US" sz="2400" dirty="0"/>
              <a:t>which returns a pointer to </a:t>
            </a:r>
            <a:r>
              <a:rPr lang="en-US" sz="2400" dirty="0">
                <a:solidFill>
                  <a:schemeClr val="accent1">
                    <a:lumMod val="40000"/>
                    <a:lumOff val="60000"/>
                  </a:schemeClr>
                </a:solidFill>
                <a:latin typeface="Consolas" pitchFamily="49" charset="0"/>
              </a:rPr>
              <a:t>new</a:t>
            </a:r>
            <a:r>
              <a:rPr lang="en-US" sz="2400" dirty="0"/>
              <a:t>-allocated array with the numbers parsed from </a:t>
            </a:r>
            <a:r>
              <a:rPr lang="en-US" sz="2400" dirty="0" err="1">
                <a:solidFill>
                  <a:schemeClr val="accent1">
                    <a:lumMod val="40000"/>
                    <a:lumOff val="60000"/>
                  </a:schemeClr>
                </a:solidFill>
                <a:latin typeface="Consolas" pitchFamily="49" charset="0"/>
              </a:rPr>
              <a:t>str</a:t>
            </a:r>
            <a:r>
              <a:rPr lang="en-US" sz="2400" dirty="0"/>
              <a:t> (assume you don’t need to handle wrongly-formatted input). </a:t>
            </a:r>
            <a:r>
              <a:rPr lang="en-US" sz="2400" dirty="0" err="1">
                <a:solidFill>
                  <a:schemeClr val="accent1">
                    <a:lumMod val="40000"/>
                    <a:lumOff val="60000"/>
                  </a:schemeClr>
                </a:solidFill>
                <a:latin typeface="Consolas" pitchFamily="49" charset="0"/>
              </a:rPr>
              <a:t>str</a:t>
            </a:r>
            <a:r>
              <a:rPr lang="en-US" sz="2400" dirty="0"/>
              <a:t> will contain integer numbers separated by spaces. The function writes the length of the allocated array in </a:t>
            </a:r>
            <a:r>
              <a:rPr lang="en-US" sz="2400" dirty="0" err="1">
                <a:solidFill>
                  <a:schemeClr val="accent1">
                    <a:lumMod val="40000"/>
                    <a:lumOff val="60000"/>
                  </a:schemeClr>
                </a:solidFill>
                <a:latin typeface="Consolas" pitchFamily="49" charset="0"/>
              </a:rPr>
              <a:t>resultLength</a:t>
            </a:r>
            <a:r>
              <a:rPr lang="en-US" sz="2400" dirty="0"/>
              <a:t>. Write a program which lets the user enter a number of lines of integers from the console, and prints their sum. Use the </a:t>
            </a:r>
            <a:r>
              <a:rPr lang="en-US" sz="2400" dirty="0" err="1">
                <a:solidFill>
                  <a:schemeClr val="accent1">
                    <a:lumMod val="40000"/>
                    <a:lumOff val="60000"/>
                  </a:schemeClr>
                </a:solidFill>
                <a:latin typeface="Consolas" pitchFamily="49" charset="0"/>
              </a:rPr>
              <a:t>parseNumbers</a:t>
            </a:r>
            <a:r>
              <a:rPr lang="en-US" sz="2400" dirty="0"/>
              <a:t> function in your program, but make sure you </a:t>
            </a:r>
            <a:r>
              <a:rPr lang="en-US" sz="2400" dirty="0">
                <a:solidFill>
                  <a:schemeClr val="accent1">
                    <a:lumMod val="40000"/>
                    <a:lumOff val="60000"/>
                  </a:schemeClr>
                </a:solidFill>
                <a:latin typeface="Consolas" pitchFamily="49" charset="0"/>
              </a:rPr>
              <a:t>delete</a:t>
            </a:r>
            <a:r>
              <a:rPr lang="en-US" sz="2400" dirty="0"/>
              <a:t> each array once you’re done with it.</a:t>
            </a:r>
          </a:p>
          <a:p>
            <a:pPr lvl="1"/>
            <a:r>
              <a:rPr lang="en-US" sz="2000" dirty="0"/>
              <a:t>Example input (note: first line is the count of lines of numbers, in this case: 2 lines):</a:t>
            </a:r>
            <a:br>
              <a:rPr lang="en-US" sz="2000" dirty="0"/>
            </a:br>
            <a:r>
              <a:rPr lang="en-US" sz="2000" dirty="0">
                <a:solidFill>
                  <a:schemeClr val="accent1">
                    <a:lumMod val="40000"/>
                    <a:lumOff val="60000"/>
                  </a:schemeClr>
                </a:solidFill>
                <a:latin typeface="Consolas" pitchFamily="49" charset="0"/>
              </a:rPr>
              <a:t>2</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1 2 3</a:t>
            </a:r>
            <a:br>
              <a:rPr lang="en-US" sz="2000" dirty="0">
                <a:solidFill>
                  <a:schemeClr val="accent1">
                    <a:lumMod val="40000"/>
                    <a:lumOff val="60000"/>
                  </a:schemeClr>
                </a:solidFill>
                <a:latin typeface="Consolas" pitchFamily="49" charset="0"/>
              </a:rPr>
            </a:br>
            <a:r>
              <a:rPr lang="en-US" sz="2000" dirty="0">
                <a:solidFill>
                  <a:schemeClr val="accent1">
                    <a:lumMod val="40000"/>
                    <a:lumOff val="60000"/>
                  </a:schemeClr>
                </a:solidFill>
                <a:latin typeface="Consolas" pitchFamily="49" charset="0"/>
              </a:rPr>
              <a:t>4 5</a:t>
            </a:r>
          </a:p>
          <a:p>
            <a:pPr lvl="1"/>
            <a:r>
              <a:rPr lang="en-US" sz="2000" dirty="0"/>
              <a:t>Expected output (sum of </a:t>
            </a:r>
            <a:r>
              <a:rPr lang="en-US" sz="2000" dirty="0">
                <a:solidFill>
                  <a:schemeClr val="accent1">
                    <a:lumMod val="40000"/>
                    <a:lumOff val="60000"/>
                  </a:schemeClr>
                </a:solidFill>
                <a:latin typeface="Consolas" pitchFamily="49" charset="0"/>
              </a:rPr>
              <a:t>1 2 3</a:t>
            </a:r>
            <a:r>
              <a:rPr lang="en-US" sz="2000" dirty="0"/>
              <a:t> and </a:t>
            </a:r>
            <a:r>
              <a:rPr lang="en-US" sz="2000" dirty="0">
                <a:solidFill>
                  <a:schemeClr val="accent1">
                    <a:lumMod val="40000"/>
                    <a:lumOff val="60000"/>
                  </a:schemeClr>
                </a:solidFill>
                <a:latin typeface="Consolas" pitchFamily="49" charset="0"/>
              </a:rPr>
              <a:t>4 5</a:t>
            </a:r>
            <a:r>
              <a:rPr lang="en-US" sz="2000" dirty="0"/>
              <a:t>): </a:t>
            </a:r>
            <a:r>
              <a:rPr lang="en-US" sz="2000" dirty="0">
                <a:solidFill>
                  <a:schemeClr val="accent1">
                    <a:lumMod val="40000"/>
                    <a:lumOff val="60000"/>
                  </a:schemeClr>
                </a:solidFill>
                <a:latin typeface="Consolas" pitchFamily="49" charset="0"/>
              </a:rPr>
              <a:t>15</a:t>
            </a:r>
            <a:br>
              <a:rPr lang="en-US" sz="2000" dirty="0"/>
            </a:br>
            <a:endParaRPr lang="en-US" dirty="0"/>
          </a:p>
        </p:txBody>
      </p:sp>
      <p:sp>
        <p:nvSpPr>
          <p:cNvPr id="4" name="Slide Number Placeholder 3"/>
          <p:cNvSpPr>
            <a:spLocks noGrp="1"/>
          </p:cNvSpPr>
          <p:nvPr>
            <p:ph type="sldNum" sz="quarter" idx="12"/>
          </p:nvPr>
        </p:nvSpPr>
        <p:spPr/>
        <p:txBody>
          <a:bodyPr/>
          <a:lstStyle/>
          <a:p>
            <a:fld id="{C014DD1E-5D91-48A3-AD6D-45FBA980D106}" type="slidenum">
              <a:rPr lang="bg-BG" smtClean="0"/>
              <a:t>7</a:t>
            </a:fld>
            <a:endParaRPr lang="bg-BG"/>
          </a:p>
        </p:txBody>
      </p:sp>
    </p:spTree>
    <p:extLst>
      <p:ext uri="{BB962C8B-B14F-4D97-AF65-F5344CB8AC3E}">
        <p14:creationId xmlns:p14="http://schemas.microsoft.com/office/powerpoint/2010/main" val="220190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endParaRPr lang="bg-BG" dirty="0"/>
          </a:p>
        </p:txBody>
      </p:sp>
      <p:sp>
        <p:nvSpPr>
          <p:cNvPr id="3" name="Content Placeholder 2"/>
          <p:cNvSpPr>
            <a:spLocks noGrp="1"/>
          </p:cNvSpPr>
          <p:nvPr>
            <p:ph idx="1"/>
          </p:nvPr>
        </p:nvSpPr>
        <p:spPr>
          <a:xfrm>
            <a:off x="1218883" y="1701797"/>
            <a:ext cx="10360501" cy="4462272"/>
          </a:xfrm>
        </p:spPr>
        <p:txBody>
          <a:bodyPr>
            <a:normAutofit fontScale="92500" lnSpcReduction="10000"/>
          </a:bodyPr>
          <a:lstStyle/>
          <a:p>
            <a:pPr marL="514350" indent="-514350">
              <a:buFont typeface="+mj-lt"/>
              <a:buAutoNum type="arabicPeriod" startAt="9"/>
            </a:pPr>
            <a:r>
              <a:rPr lang="en-US" dirty="0"/>
              <a:t>Write a program which does the same as task 8, but instead of printing to the console, asks the user for the name of an input file and an output file (each entered on a separate line) and reads the input from the input file and prints the output in the output file. If the output file already exists, it should be overwritten. Note: the input and output file could be the same. Note2: just copy-paste the code from 8 to reuse it</a:t>
            </a:r>
          </a:p>
          <a:p>
            <a:pPr marL="514350" indent="-514350">
              <a:buFont typeface="+mj-lt"/>
              <a:buAutoNum type="arabicPeriod" startAt="9"/>
            </a:pPr>
            <a:r>
              <a:rPr lang="en-US" dirty="0"/>
              <a:t>Write a program which checks if the lines of two text files are the same (same number of lines and each line from the first file should be equal to the line of the second file). </a:t>
            </a:r>
          </a:p>
          <a:p>
            <a:r>
              <a:rPr lang="en-US" i="1" dirty="0"/>
              <a:t>(not part of task 10)</a:t>
            </a:r>
            <a:r>
              <a:rPr lang="en-US" dirty="0"/>
              <a:t> How can </a:t>
            </a:r>
            <a:r>
              <a:rPr lang="en-US" dirty="0"/>
              <a:t>you </a:t>
            </a:r>
            <a:r>
              <a:rPr lang="en-US" dirty="0"/>
              <a:t>assert the output from your other programs with the program from task 10? Hint: look up redirecting console output/input. </a:t>
            </a:r>
            <a:r>
              <a:rPr lang="en-US" i="1" dirty="0"/>
              <a:t>Note: this is not a task you need to submit</a:t>
            </a:r>
          </a:p>
          <a:p>
            <a:endParaRPr lang="bg-BG" dirty="0"/>
          </a:p>
        </p:txBody>
      </p:sp>
      <p:sp>
        <p:nvSpPr>
          <p:cNvPr id="4" name="Slide Number Placeholder 3"/>
          <p:cNvSpPr>
            <a:spLocks noGrp="1"/>
          </p:cNvSpPr>
          <p:nvPr>
            <p:ph type="sldNum" sz="quarter" idx="12"/>
          </p:nvPr>
        </p:nvSpPr>
        <p:spPr/>
        <p:txBody>
          <a:bodyPr/>
          <a:lstStyle/>
          <a:p>
            <a:fld id="{C014DD1E-5D91-48A3-AD6D-45FBA980D106}" type="slidenum">
              <a:rPr lang="bg-BG" smtClean="0"/>
              <a:t>8</a:t>
            </a:fld>
            <a:endParaRPr lang="bg-BG"/>
          </a:p>
        </p:txBody>
      </p:sp>
    </p:spTree>
    <p:extLst>
      <p:ext uri="{BB962C8B-B14F-4D97-AF65-F5344CB8AC3E}">
        <p14:creationId xmlns:p14="http://schemas.microsoft.com/office/powerpoint/2010/main" val="36512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S102787990">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839</Words>
  <Application>Microsoft Office PowerPoint</Application>
  <PresentationFormat>Custom</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Consolas</vt:lpstr>
      <vt:lpstr>TS102787990</vt:lpstr>
      <vt:lpstr>C++ Memory Management – Homework Exercises</vt:lpstr>
      <vt:lpstr>Exercises</vt:lpstr>
      <vt:lpstr>Exercises</vt:lpstr>
      <vt:lpstr>Exercises</vt:lpstr>
      <vt:lpstr>Exercises</vt:lpstr>
      <vt:lpstr>Exercises</vt:lpstr>
      <vt:lpstr>Exercises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2014-04-29T08:23:38Z</dcterms:created>
  <dcterms:modified xsi:type="dcterms:W3CDTF">2017-03-07T12:55:20Z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