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402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64" r:id="rId28"/>
    <p:sldId id="416" r:id="rId29"/>
    <p:sldId id="400" r:id="rId30"/>
    <p:sldId id="399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65"/>
            <p14:sldId id="466"/>
          </p14:sldIdLst>
        </p14:section>
        <p14:section name="C# Basic Syntax" id="{FC3162B8-F7F1-41A9-BC7A-568B12A7A842}">
          <p14:sldIdLst>
            <p14:sldId id="467"/>
            <p14:sldId id="468"/>
            <p14:sldId id="469"/>
            <p14:sldId id="470"/>
          </p14:sldIdLst>
        </p14:section>
        <p14:section name="Declaring Variables" id="{DEFF4B61-2A30-4FD0-91B2-7D543B28AF84}">
          <p14:sldIdLst>
            <p14:sldId id="471"/>
            <p14:sldId id="472"/>
          </p14:sldIdLst>
        </p14:section>
        <p14:section name="Console I/O" id="{F0B29FFF-4C94-4FA3-A2DD-554DFAF732B3}">
          <p14:sldIdLst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74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96199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5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5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5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/>
          </a:bodyPr>
          <a:lstStyle/>
          <a:p>
            <a:r>
              <a:rPr lang="en-US" dirty="0"/>
              <a:t>C#</a:t>
            </a:r>
            <a:r>
              <a:rPr lang="bg-BG" dirty="0"/>
              <a:t> – </a:t>
            </a:r>
            <a:r>
              <a:rPr lang="en-US" dirty="0"/>
              <a:t>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1189084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C# Basic Syntax, Visual Studio, Console Input / Output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28681" y="343742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18" name="Picture 4" descr="Image result for c#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56212" y="3633206"/>
            <a:ext cx="4410541" cy="2230149"/>
          </a:xfrm>
          <a:prstGeom prst="roundRect">
            <a:avLst>
              <a:gd name="adj" fmla="val 68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876800"/>
            <a:ext cx="8938472" cy="820600"/>
          </a:xfrm>
        </p:spPr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78253" y="5791200"/>
            <a:ext cx="9832319" cy="719034"/>
          </a:xfrm>
        </p:spPr>
        <p:txBody>
          <a:bodyPr/>
          <a:lstStyle/>
          <a:p>
            <a:r>
              <a:rPr lang="en-US" dirty="0"/>
              <a:t>Reading from and Writing to the Console</a:t>
            </a:r>
          </a:p>
        </p:txBody>
      </p:sp>
      <p:pic>
        <p:nvPicPr>
          <p:cNvPr id="1030" name="Picture 6" descr="Image result for term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560" y="1014150"/>
            <a:ext cx="5677705" cy="351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9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read/write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Reading input from the console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</a:t>
            </a:r>
            <a:r>
              <a:rPr lang="en-US" noProof="1"/>
              <a:t>:</a:t>
            </a:r>
          </a:p>
          <a:p>
            <a:pPr>
              <a:lnSpc>
                <a:spcPct val="120000"/>
              </a:lnSpc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from the Console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572000"/>
            <a:ext cx="104394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542212" y="5370368"/>
            <a:ext cx="2932357" cy="725632"/>
          </a:xfrm>
          <a:prstGeom prst="wedgeRoundRectCallout">
            <a:avLst>
              <a:gd name="adj1" fmla="val -75207"/>
              <a:gd name="adj2" fmla="val -698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n-lt"/>
              </a:rPr>
              <a:t>Returns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99084"/>
            <a:ext cx="104394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using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4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parsing</a:t>
            </a:r>
            <a:r>
              <a:rPr lang="en-US" dirty="0"/>
              <a:t>:</a:t>
            </a:r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819400"/>
            <a:ext cx="10896600" cy="18431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salary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8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Writing output to the console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Console.WriteLine()</a:t>
            </a:r>
            <a:r>
              <a:rPr lang="en-US" dirty="0"/>
              <a:t>:</a:t>
            </a:r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446271"/>
            <a:ext cx="10972800" cy="1301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"Gosho"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WriteLine(name)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043926" y="4343400"/>
            <a:ext cx="2743200" cy="753612"/>
          </a:xfrm>
          <a:prstGeom prst="wedgeRoundRectCallout">
            <a:avLst>
              <a:gd name="adj1" fmla="val -76874"/>
              <a:gd name="adj2" fmla="val 7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Prints</a:t>
            </a:r>
            <a:r>
              <a:rPr lang="en-US" sz="3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Gosho</a:t>
            </a:r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0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Sometimes, we want to print text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line</a:t>
            </a:r>
          </a:p>
          <a:p>
            <a:pPr>
              <a:spcAft>
                <a:spcPts val="1800"/>
              </a:spcAft>
            </a:pPr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Same Line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5616" y="3048000"/>
            <a:ext cx="69342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Console.Write("Name: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Console.WriteLine("Hi, " + name);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63934" b="27660"/>
          <a:stretch/>
        </p:blipFill>
        <p:spPr>
          <a:xfrm>
            <a:off x="8137015" y="3048000"/>
            <a:ext cx="3183601" cy="16400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469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string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concatenation</a:t>
            </a:r>
            <a:r>
              <a:rPr lang="en-US" dirty="0"/>
              <a:t> to print text with numbers</a:t>
            </a:r>
          </a:p>
          <a:p>
            <a:r>
              <a:rPr lang="en-US" dirty="0"/>
              <a:t>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dirty="0"/>
              <a:t> placeholders</a:t>
            </a:r>
          </a:p>
          <a:p>
            <a:r>
              <a:rPr lang="en-US" dirty="0"/>
              <a:t>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${variable}</a:t>
            </a:r>
            <a:r>
              <a:rPr lang="en-US" dirty="0"/>
              <a:t> syntax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3599793"/>
            <a:ext cx="10944000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name =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Gosho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Console.WriteLine("Name: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", Age: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age);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Console.WriteLine("Name: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Age: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{1}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", name, age);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"Name: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{name}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Age: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{age}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3250" b="20350"/>
          <a:stretch/>
        </p:blipFill>
        <p:spPr>
          <a:xfrm>
            <a:off x="6119114" y="2617781"/>
            <a:ext cx="5504727" cy="16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6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C# program, which greets the user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Greeting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68711" y="245652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Pesho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9612" y="245652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Pesho!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rrow: Right 13"/>
          <p:cNvSpPr/>
          <p:nvPr/>
        </p:nvSpPr>
        <p:spPr>
          <a:xfrm>
            <a:off x="4797511" y="264591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68711" y="353742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789612" y="353742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Ivan!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4797511" y="372681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68711" y="464820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Merry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789612" y="464820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Merry!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>
            <a:off x="4797511" y="483759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name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print </a:t>
            </a:r>
            <a:r>
              <a:rPr lang="en-US" dirty="0"/>
              <a:t>it: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Greeting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3124" y="2057400"/>
            <a:ext cx="10439400" cy="40099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" + name + "!"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placeholders</a:t>
            </a:r>
            <a:r>
              <a:rPr lang="en-US" dirty="0"/>
              <a:t> to print at the console: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Placeholders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563752"/>
            <a:ext cx="109728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"Gosho";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Console.WriteLine("Name: {0}, Age: {1}", name, age)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3250" b="20350"/>
          <a:stretch/>
        </p:blipFill>
        <p:spPr>
          <a:xfrm>
            <a:off x="5543410" y="2133600"/>
            <a:ext cx="6037402" cy="1775219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598613" y="2984644"/>
            <a:ext cx="3618156" cy="1285799"/>
          </a:xfrm>
          <a:prstGeom prst="wedgeRoundRectCallout">
            <a:avLst>
              <a:gd name="adj1" fmla="val 65866"/>
              <a:gd name="adj2" fmla="val 1514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Placeholder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sz="2800" noProof="1">
                <a:solidFill>
                  <a:srgbClr val="FFFFFF"/>
                </a:solidFill>
              </a:rPr>
              <a:t> corresponds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789612" y="3733799"/>
            <a:ext cx="3618156" cy="1285799"/>
          </a:xfrm>
          <a:prstGeom prst="wedgeRoundRectCallout">
            <a:avLst>
              <a:gd name="adj1" fmla="val 40282"/>
              <a:gd name="adj2" fmla="val 993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Placeholder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sz="2800" noProof="1">
                <a:solidFill>
                  <a:srgbClr val="FFFFFF"/>
                </a:solidFill>
              </a:rPr>
              <a:t> corresponds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78520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44498"/>
            <a:ext cx="11804822" cy="5570355"/>
          </a:xfrm>
        </p:spPr>
        <p:txBody>
          <a:bodyPr/>
          <a:lstStyle/>
          <a:p>
            <a:r>
              <a:rPr lang="en-US" dirty="0"/>
              <a:t>Write a C#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integers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them together. Print the sum like shown at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Two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68711" y="2335980"/>
            <a:ext cx="15240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9612" y="2570571"/>
            <a:ext cx="32766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+ 5 = 7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rrow: Right 13"/>
          <p:cNvSpPr/>
          <p:nvPr/>
        </p:nvSpPr>
        <p:spPr>
          <a:xfrm>
            <a:off x="4797511" y="2745030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68711" y="3830134"/>
            <a:ext cx="15240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789612" y="4066673"/>
            <a:ext cx="32766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+ 3 = 4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4797511" y="4241132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68711" y="5244795"/>
            <a:ext cx="15240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789612" y="5483601"/>
            <a:ext cx="32766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 + 5 = 2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>
            <a:off x="4797511" y="5658060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513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30127" y="1295400"/>
            <a:ext cx="11804822" cy="508120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 smtClean="0"/>
              <a:t>What is C#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 smtClean="0"/>
              <a:t>Declaring </a:t>
            </a:r>
            <a:r>
              <a:rPr lang="en-US" sz="4000" dirty="0"/>
              <a:t>Variables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/>
              <a:t>Reading from the Console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/>
              <a:t>Printing to the Console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1215096"/>
            <a:ext cx="198120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399615"/>
            <a:ext cx="1612162" cy="16121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3024840"/>
            <a:ext cx="3373537" cy="337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integers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sum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print </a:t>
            </a:r>
            <a:r>
              <a:rPr lang="en-US" dirty="0"/>
              <a:t>them: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Two Numbers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5612" y="2616611"/>
            <a:ext cx="11277600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a + b;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+ {1} = {2}", a, b, sum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interpolation</a:t>
            </a:r>
            <a:r>
              <a:rPr lang="en-US" dirty="0"/>
              <a:t> to print at the console: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String Interpolation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453317"/>
            <a:ext cx="109728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"Gosho";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$"Name: {name}, Age: {age}"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3250" b="20350"/>
          <a:stretch/>
        </p:blipFill>
        <p:spPr>
          <a:xfrm>
            <a:off x="608012" y="2209800"/>
            <a:ext cx="6037402" cy="1775219"/>
          </a:xfrm>
          <a:prstGeom prst="rect">
            <a:avLst/>
          </a:prstGeom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543410" y="3844467"/>
            <a:ext cx="4223002" cy="1337133"/>
          </a:xfrm>
          <a:prstGeom prst="wedgeRoundRectCallout">
            <a:avLst>
              <a:gd name="adj1" fmla="val -72953"/>
              <a:gd name="adj2" fmla="val 709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front of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""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use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interpolation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1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 decimal point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 in Placeholders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936298"/>
            <a:ext cx="109728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5.5334;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percentage = 55;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"{0:F2}", grade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5.53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"{0:D3}", percentage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055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26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C# program, which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 employee information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prints</a:t>
            </a:r>
            <a:r>
              <a:rPr lang="en-US" dirty="0"/>
              <a:t> them</a:t>
            </a:r>
            <a:r>
              <a:rPr lang="bg-BG" dirty="0"/>
              <a:t>,</a:t>
            </a:r>
            <a:r>
              <a:rPr lang="en-US" dirty="0"/>
              <a:t> formatted like shown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 Data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89112" y="3177744"/>
            <a:ext cx="2208299" cy="23848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1192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1500.353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94312" y="3177744"/>
            <a:ext cx="5105400" cy="23848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Ivan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24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ID: 00001192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Salary: 1500.35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4302211" y="4179672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952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 the data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</a:t>
            </a:r>
            <a:r>
              <a:rPr lang="en-US" dirty="0"/>
              <a:t> it: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Data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2412" y="1828800"/>
            <a:ext cx="10944000" cy="41376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employeeId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salary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$"Name: {name}"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$"Age: {age}"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$"Employee ID: {employeeId:D8}"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$"Salary: {salary:F2}"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13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Syntax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6" descr="Image result for term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956044"/>
            <a:ext cx="609600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1752600"/>
            <a:ext cx="1981200" cy="198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64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 dirty="0"/>
              <a:t>Declare variables is C# using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Read input from the console using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 string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500" dirty="0"/>
              <a:t>Convert input to numbers by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parsing</a:t>
            </a:r>
            <a:r>
              <a:rPr lang="en-US" sz="2500" dirty="0"/>
              <a:t>, e.g.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int.Parse(str)</a:t>
            </a:r>
            <a:r>
              <a:rPr lang="en-US" sz="2500" dirty="0"/>
              <a:t>,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double.Parse(str)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Print to the console using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Console.Write()</a:t>
            </a:r>
            <a:b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500" dirty="0"/>
              <a:t>and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Console.WriteLine()</a:t>
            </a:r>
          </a:p>
          <a:p>
            <a:pPr lvl="1">
              <a:lnSpc>
                <a:spcPct val="110000"/>
              </a:lnSpc>
            </a:pPr>
            <a:r>
              <a:rPr lang="en-US" sz="2500" noProof="1"/>
              <a:t>Use 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concatenation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2500" noProof="1"/>
              <a:t>,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 placeholders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sz="2500" noProof="1"/>
              <a:t> and 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string interpolation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$"text {variable}"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3074" name="Picture 2" descr="Image result for learn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217" y="4778758"/>
            <a:ext cx="1460406" cy="146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exam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266" y="3581400"/>
            <a:ext cx="1553899" cy="155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</a:t>
            </a:r>
            <a:r>
              <a:rPr lang="en-US" dirty="0" smtClean="0"/>
              <a:t>Fundamentals – </a:t>
            </a:r>
            <a:r>
              <a:rPr lang="en-US" dirty="0"/>
              <a:t>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6637" y="5732600"/>
            <a:ext cx="10815551" cy="820600"/>
          </a:xfrm>
        </p:spPr>
        <p:txBody>
          <a:bodyPr/>
          <a:lstStyle/>
          <a:p>
            <a:r>
              <a:rPr lang="en-US" dirty="0"/>
              <a:t>Introduction and Basic Syntax</a:t>
            </a:r>
          </a:p>
        </p:txBody>
      </p:sp>
      <p:pic>
        <p:nvPicPr>
          <p:cNvPr id="2050" name="Picture 2" descr="Image result for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066800"/>
            <a:ext cx="4267200" cy="42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7A4E0B-AFC7-4CB4-8AEA-B5E865F2E78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7856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is modern, flexible, general-purpose programming language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 lvl="1"/>
            <a:r>
              <a:rPr lang="en-US" dirty="0"/>
              <a:t>Runs on .NET Framework / .NET Core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– Introduction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24" y="3352800"/>
            <a:ext cx="9451976" cy="2935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("What's your name?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$"Hello, {name}!"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8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694199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 </a:t>
            </a:r>
            <a:r>
              <a:rPr lang="en-US" dirty="0"/>
              <a:t>(VS) is powerful IDE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 </a:t>
            </a:r>
            <a:r>
              <a:rPr lang="en-US" dirty="0"/>
              <a:t>and other languages</a:t>
            </a:r>
          </a:p>
          <a:p>
            <a:endParaRPr lang="en-US" dirty="0"/>
          </a:p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 application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Visual Studio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98812" y="1585075"/>
            <a:ext cx="7405800" cy="4428406"/>
            <a:chOff x="3555100" y="1351621"/>
            <a:chExt cx="8153400" cy="48754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5100" y="1351621"/>
              <a:ext cx="8153400" cy="4875443"/>
            </a:xfrm>
            <a:prstGeom prst="rect">
              <a:avLst/>
            </a:prstGeom>
          </p:spPr>
        </p:pic>
        <p:sp>
          <p:nvSpPr>
            <p:cNvPr id="7" name="Rounded Rectangle 5"/>
            <p:cNvSpPr/>
            <p:nvPr/>
          </p:nvSpPr>
          <p:spPr>
            <a:xfrm>
              <a:off x="4188506" y="2706624"/>
              <a:ext cx="587201" cy="18924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ounded Rectangle 6"/>
            <p:cNvSpPr/>
            <p:nvPr/>
          </p:nvSpPr>
          <p:spPr>
            <a:xfrm>
              <a:off x="5893346" y="3229288"/>
              <a:ext cx="3006814" cy="403928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ounded Rectangle 7"/>
            <p:cNvSpPr/>
            <p:nvPr/>
          </p:nvSpPr>
          <p:spPr>
            <a:xfrm>
              <a:off x="4891181" y="4872593"/>
              <a:ext cx="781185" cy="21567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951592" y="5919216"/>
              <a:ext cx="752984" cy="249936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3960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237412" y="1151121"/>
            <a:ext cx="4681623" cy="5570355"/>
          </a:xfrm>
        </p:spPr>
        <p:txBody>
          <a:bodyPr/>
          <a:lstStyle/>
          <a:p>
            <a:r>
              <a:rPr lang="en-US" dirty="0"/>
              <a:t>Start the program from VS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Code and Running the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3751" y="1164568"/>
            <a:ext cx="6505061" cy="5276724"/>
            <a:chOff x="4646612" y="1151121"/>
            <a:chExt cx="7080922" cy="5576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6612" y="1151121"/>
              <a:ext cx="7080922" cy="5576451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6591236" y="5117592"/>
              <a:ext cx="2755392" cy="381000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12" y="3639295"/>
            <a:ext cx="5793963" cy="18679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47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10200"/>
            <a:ext cx="8938472" cy="820600"/>
          </a:xfrm>
        </p:spPr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pic>
        <p:nvPicPr>
          <p:cNvPr id="6148" name="Picture 4" descr="&amp;Rcy;&amp;iecy;&amp;zcy;&amp;ucy;&amp;lcy;&amp;tcy;&amp;acy;&amp;tcy; &amp;scy; &amp;icy;&amp;zcy;&amp;ocy;&amp;bcy;&amp;rcy;&amp;acy;&amp;zhcy;&amp;iecy;&amp;ncy;&amp;icy;&amp;iecy; &amp;zcy;&amp;acy; variable  programm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29" t="-7779" r="-4929" b="-7779"/>
          <a:stretch/>
        </p:blipFill>
        <p:spPr bwMode="auto">
          <a:xfrm>
            <a:off x="3275012" y="1447800"/>
            <a:ext cx="5638800" cy="3395664"/>
          </a:xfrm>
          <a:prstGeom prst="roundRect">
            <a:avLst>
              <a:gd name="adj" fmla="val 1882"/>
            </a:avLst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128999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variables in C#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inferred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 side</a:t>
            </a:r>
            <a:r>
              <a:rPr lang="en-US" dirty="0"/>
              <a:t> of the expression (use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{data type / var}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{variable name}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{value}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3276600"/>
            <a:ext cx="476408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42012" y="3276600"/>
            <a:ext cx="53705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7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343</TotalTime>
  <Words>1151</Words>
  <Application>Microsoft Office PowerPoint</Application>
  <PresentationFormat>Custom</PresentationFormat>
  <Paragraphs>230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C# – Introduction</vt:lpstr>
      <vt:lpstr>Table of Contents</vt:lpstr>
      <vt:lpstr>Have a Question?</vt:lpstr>
      <vt:lpstr>Introduction and Basic Syntax</vt:lpstr>
      <vt:lpstr>C# – Introduction</vt:lpstr>
      <vt:lpstr>Using Visual Studio</vt:lpstr>
      <vt:lpstr>Writing Code and Running the Program</vt:lpstr>
      <vt:lpstr>Declaring Variables</vt:lpstr>
      <vt:lpstr>Declaring Variables</vt:lpstr>
      <vt:lpstr>Console I/O</vt:lpstr>
      <vt:lpstr>Reading from the Console</vt:lpstr>
      <vt:lpstr>Converting Input from the Console</vt:lpstr>
      <vt:lpstr>Printing to the Console</vt:lpstr>
      <vt:lpstr>Printing on the Same Line</vt:lpstr>
      <vt:lpstr>Printing on the Console</vt:lpstr>
      <vt:lpstr>Problem: Greeting</vt:lpstr>
      <vt:lpstr>Solution: Greeting</vt:lpstr>
      <vt:lpstr>Using Placeholders</vt:lpstr>
      <vt:lpstr>Problem: Add Two Numbers</vt:lpstr>
      <vt:lpstr>Solution: Add Two Numbers</vt:lpstr>
      <vt:lpstr>Using String Interpolation</vt:lpstr>
      <vt:lpstr>Formatting Numbers in Placeholders</vt:lpstr>
      <vt:lpstr>Problem: Employee Data</vt:lpstr>
      <vt:lpstr>Solution: Employee Data</vt:lpstr>
      <vt:lpstr>C# Basic Syntax</vt:lpstr>
      <vt:lpstr>Summary</vt:lpstr>
      <vt:lpstr>Programming Fundamentals – Course Overview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Ивайло Желев</cp:lastModifiedBy>
  <cp:revision>108</cp:revision>
  <dcterms:created xsi:type="dcterms:W3CDTF">2014-01-02T17:00:34Z</dcterms:created>
  <dcterms:modified xsi:type="dcterms:W3CDTF">2017-09-18T09:08:05Z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