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633" r:id="rId4"/>
    <p:sldId id="500" r:id="rId5"/>
    <p:sldId id="634" r:id="rId6"/>
    <p:sldId id="635" r:id="rId7"/>
    <p:sldId id="647" r:id="rId8"/>
    <p:sldId id="637" r:id="rId9"/>
    <p:sldId id="636" r:id="rId10"/>
    <p:sldId id="619" r:id="rId11"/>
    <p:sldId id="620" r:id="rId12"/>
    <p:sldId id="648" r:id="rId13"/>
    <p:sldId id="638" r:id="rId14"/>
    <p:sldId id="649" r:id="rId15"/>
    <p:sldId id="641" r:id="rId16"/>
    <p:sldId id="645" r:id="rId17"/>
    <p:sldId id="640" r:id="rId18"/>
    <p:sldId id="642" r:id="rId19"/>
    <p:sldId id="644" r:id="rId20"/>
    <p:sldId id="643" r:id="rId21"/>
    <p:sldId id="611" r:id="rId22"/>
    <p:sldId id="630" r:id="rId23"/>
    <p:sldId id="632" r:id="rId24"/>
    <p:sldId id="646" r:id="rId25"/>
    <p:sldId id="352" r:id="rId26"/>
    <p:sldId id="39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33"/>
            <p14:sldId id="500"/>
          </p14:sldIdLst>
        </p14:section>
        <p14:section name="Node.JS" id="{2064CE16-A035-4E6B-B69A-99C4E27207A8}">
          <p14:sldIdLst>
            <p14:sldId id="634"/>
            <p14:sldId id="635"/>
            <p14:sldId id="647"/>
            <p14:sldId id="637"/>
            <p14:sldId id="636"/>
          </p14:sldIdLst>
        </p14:section>
        <p14:section name="ExpressJS" id="{593C0D35-5FBF-4E67-BA30-64762E5C74F4}">
          <p14:sldIdLst>
            <p14:sldId id="619"/>
            <p14:sldId id="620"/>
            <p14:sldId id="648"/>
            <p14:sldId id="638"/>
            <p14:sldId id="649"/>
          </p14:sldIdLst>
        </p14:section>
        <p14:section name="MVC with ExpressJS" id="{AA84B92B-4308-4EB6-AC03-057BD05E1EA6}">
          <p14:sldIdLst>
            <p14:sldId id="641"/>
            <p14:sldId id="645"/>
            <p14:sldId id="640"/>
            <p14:sldId id="642"/>
            <p14:sldId id="644"/>
            <p14:sldId id="643"/>
            <p14:sldId id="611"/>
            <p14:sldId id="630"/>
          </p14:sldIdLst>
        </p14:section>
        <p14:section name="Conclusion" id="{CAD93B16-9430-4CD6-BD17-69844E1E5D8E}">
          <p14:sldIdLst>
            <p14:sldId id="632"/>
            <p14:sldId id="64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595" autoAdjust="0"/>
  </p:normalViewPr>
  <p:slideViewPr>
    <p:cSldViewPr>
      <p:cViewPr varScale="1">
        <p:scale>
          <a:sx n="78" d="100"/>
          <a:sy n="78" d="100"/>
        </p:scale>
        <p:origin x="590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29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starter/hello-world.html" TargetMode="External"/><Relationship Id="rId2" Type="http://schemas.openxmlformats.org/officeDocument/2006/relationships/hyperlink" Target="http://expressjs.com/en/starter/instal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pressjs.com/en/starter/basic-routing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://docs.sequelizejs.com/en/v3/" TargetMode="External"/><Relationship Id="rId7" Type="http://schemas.openxmlformats.org/officeDocument/2006/relationships/hyperlink" Target="https://www.npmjs.com/package/mustache" TargetMode="External"/><Relationship Id="rId2" Type="http://schemas.openxmlformats.org/officeDocument/2006/relationships/hyperlink" Target="http://mongoose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gjs.org/" TargetMode="External"/><Relationship Id="rId5" Type="http://schemas.openxmlformats.org/officeDocument/2006/relationships/hyperlink" Target="http://handlebarsjs.com/" TargetMode="External"/><Relationship Id="rId4" Type="http://schemas.openxmlformats.org/officeDocument/2006/relationships/hyperlink" Target="http://bookshelf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noProof="1"/>
              <a:t>JavaScript: ExpressJS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noProof="1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3385"/>
            <a:ext cx="3187613" cy="395869"/>
          </a:xfrm>
        </p:spPr>
        <p:txBody>
          <a:bodyPr/>
          <a:lstStyle/>
          <a:p>
            <a:r>
              <a:rPr lang="en-US" sz="2000" noProof="1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14547"/>
            <a:ext cx="3187613" cy="363552"/>
          </a:xfrm>
        </p:spPr>
        <p:txBody>
          <a:bodyPr/>
          <a:lstStyle/>
          <a:p>
            <a:r>
              <a:rPr lang="en-US" sz="1800" noProof="1">
                <a:hlinkClick r:id="rId3"/>
              </a:rPr>
              <a:t>http://softuni.bg</a:t>
            </a:r>
            <a:endParaRPr lang="en-US" sz="1800" noProof="1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4735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614544" y="3926449"/>
            <a:ext cx="145559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noProof="1"/>
              <a:t>ExpressJS</a:t>
            </a:r>
          </a:p>
        </p:txBody>
      </p:sp>
      <p:sp>
        <p:nvSpPr>
          <p:cNvPr id="17" name="Subtitle 5"/>
          <p:cNvSpPr>
            <a:spLocks noGrp="1"/>
          </p:cNvSpPr>
          <p:nvPr>
            <p:ph type="subTitle" idx="1"/>
          </p:nvPr>
        </p:nvSpPr>
        <p:spPr>
          <a:xfrm>
            <a:off x="33512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noProof="1"/>
              <a:t>Node.js, ExpressJS Framework,</a:t>
            </a:r>
            <a:br>
              <a:rPr lang="en-US" noProof="1"/>
            </a:br>
            <a:r>
              <a:rPr lang="en-US" noProof="1"/>
              <a:t>MVC in JavaScript, Handlebars</a:t>
            </a:r>
          </a:p>
        </p:txBody>
      </p:sp>
      <p:grpSp>
        <p:nvGrpSpPr>
          <p:cNvPr id="9" name="Group 8"/>
          <p:cNvGrpSpPr/>
          <p:nvPr/>
        </p:nvGrpSpPr>
        <p:grpSpPr>
          <a:xfrm rot="156163">
            <a:off x="8203502" y="3495809"/>
            <a:ext cx="3008256" cy="2898264"/>
            <a:chOff x="8531215" y="3587043"/>
            <a:chExt cx="2659895" cy="29581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7" y="3587043"/>
              <a:ext cx="2656402" cy="591237"/>
            </a:xfrm>
            <a:prstGeom prst="rect">
              <a:avLst/>
            </a:prstGeom>
          </p:spPr>
        </p:pic>
        <p:pic>
          <p:nvPicPr>
            <p:cNvPr id="2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31215" y="3991618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4706" y="5096207"/>
              <a:ext cx="2656404" cy="1448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noProof="1"/>
              <a:t> HTTP 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Advanced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noProof="1"/>
              <a:t> (parameters and wildcards supported)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212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8664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" b="9463"/>
          <a:stretch/>
        </p:blipFill>
        <p:spPr>
          <a:xfrm>
            <a:off x="455612" y="5886451"/>
            <a:ext cx="5276850" cy="33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16" y="5886450"/>
            <a:ext cx="5648325" cy="361950"/>
          </a:xfrm>
          <a:prstGeom prst="rect">
            <a:avLst/>
          </a:prstGeom>
        </p:spPr>
      </p:pic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2315816" y="5057489"/>
            <a:ext cx="1905000" cy="570152"/>
          </a:xfrm>
          <a:prstGeom prst="wedgeRoundRectCallout">
            <a:avLst>
              <a:gd name="adj1" fmla="val -39940"/>
              <a:gd name="adj2" fmla="val 82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7847012" y="5009578"/>
            <a:ext cx="3151248" cy="605712"/>
          </a:xfrm>
          <a:prstGeom prst="wedgeRoundRectCallout">
            <a:avLst>
              <a:gd name="adj1" fmla="val -38700"/>
              <a:gd name="adj2" fmla="val 879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(anything)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2315816" y="5057489"/>
            <a:ext cx="1905000" cy="570152"/>
          </a:xfrm>
          <a:prstGeom prst="wedgeRoundRectCallout">
            <a:avLst>
              <a:gd name="adj1" fmla="val 2727"/>
              <a:gd name="adj2" fmla="val 85738"/>
              <a:gd name="adj3" fmla="val 16667"/>
            </a:avLst>
          </a:prstGeom>
          <a:solidFill>
            <a:srgbClr val="663606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6205261" y="3476625"/>
            <a:ext cx="685800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4D873-0C27-45CC-901B-5E63FF812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65" y="1371600"/>
            <a:ext cx="3750547" cy="8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5387B-A8DC-43B6-95DB-EF51897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0615-BE1A-4F8F-8176-90B83669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ExpressJS framework with NPM</a:t>
            </a:r>
          </a:p>
          <a:p>
            <a:pPr lvl="1"/>
            <a:r>
              <a:rPr lang="en-US" dirty="0">
                <a:hlinkClick r:id="rId2"/>
              </a:rPr>
              <a:t>http://expressjs.com/en/starter/installing.html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Create a very simple ExpressJS app</a:t>
            </a:r>
          </a:p>
          <a:p>
            <a:pPr lvl="1"/>
            <a:r>
              <a:rPr lang="en-US" dirty="0">
                <a:hlinkClick r:id="rId3"/>
              </a:rPr>
              <a:t>http://expressjs.com/en/starter/hello-world.html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Play with the basic routing in ExpressJS</a:t>
            </a:r>
          </a:p>
          <a:p>
            <a:pPr lvl="1"/>
            <a:r>
              <a:rPr lang="en-US" dirty="0">
                <a:hlinkClick r:id="rId4"/>
              </a:rPr>
              <a:t>http://expressjs.com/en/starter/basic-routing.html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92767-775C-4ECD-A9EB-D0F32AC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ExpressJS</a:t>
            </a:r>
          </a:p>
        </p:txBody>
      </p:sp>
    </p:spTree>
    <p:extLst>
      <p:ext uri="{BB962C8B-B14F-4D97-AF65-F5344CB8AC3E}">
        <p14:creationId xmlns:p14="http://schemas.microsoft.com/office/powerpoint/2010/main" val="85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85740"/>
            <a:ext cx="9906000" cy="942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can listen on different routes</a:t>
            </a:r>
          </a:p>
          <a:p>
            <a:r>
              <a:rPr lang="en-US" dirty="0"/>
              <a:t>Execute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ExpressJS Routing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979612" y="2819400"/>
            <a:ext cx="3581400" cy="1143000"/>
          </a:xfrm>
          <a:prstGeom prst="wedgeRoundRectCallout">
            <a:avLst>
              <a:gd name="adj1" fmla="val -33427"/>
              <a:gd name="adj2" fmla="val 8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Specify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HTTP Request </a:t>
            </a:r>
            <a:r>
              <a:rPr lang="en-US" sz="2800" noProof="1">
                <a:solidFill>
                  <a:srgbClr val="FFFFFF"/>
                </a:solidFill>
              </a:rPr>
              <a:t>method (GET / POST)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551612" y="2819400"/>
            <a:ext cx="4191000" cy="1143000"/>
          </a:xfrm>
          <a:prstGeom prst="wedgeRoundRectCallout">
            <a:avLst>
              <a:gd name="adj1" fmla="val -33763"/>
              <a:gd name="adj2" fmla="val 84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noProof="1">
                <a:solidFill>
                  <a:srgbClr val="FFFFFF"/>
                </a:solidFill>
              </a:rPr>
              <a:t> to execute when the route is matched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656012" y="5152054"/>
            <a:ext cx="3200400" cy="639145"/>
          </a:xfrm>
          <a:prstGeom prst="wedgeRoundRectCallout">
            <a:avLst>
              <a:gd name="adj1" fmla="val -35519"/>
              <a:gd name="adj2" fmla="val -96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URI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en-US" sz="2800" noProof="1">
                <a:solidFill>
                  <a:srgbClr val="FFFFFF"/>
                </a:solidFill>
              </a:rPr>
              <a:t> on server)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17512" y="5152055"/>
            <a:ext cx="2667000" cy="639145"/>
          </a:xfrm>
          <a:prstGeom prst="wedgeRoundRectCallout">
            <a:avLst>
              <a:gd name="adj1" fmla="val 1812"/>
              <a:gd name="adj2" fmla="val -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Express</a:t>
            </a:r>
            <a:r>
              <a:rPr lang="en-US" sz="2800" noProof="1">
                <a:solidFill>
                  <a:srgbClr val="FFFFFF"/>
                </a:solidFill>
              </a:rPr>
              <a:t> instance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27912" y="5152054"/>
            <a:ext cx="3429000" cy="639145"/>
          </a:xfrm>
          <a:prstGeom prst="wedgeRoundRectCallout">
            <a:avLst>
              <a:gd name="adj1" fmla="val 89"/>
              <a:gd name="adj2" fmla="val -10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Request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&amp;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343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4F2E1-A42C-4F58-845C-EBA671EF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60C2D6-682C-45DD-AF5B-9B22655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 –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70326FC-6969-4C16-A7DA-EF290E4D9C5D}"/>
              </a:ext>
            </a:extLst>
          </p:cNvPr>
          <p:cNvSpPr txBox="1">
            <a:spLocks/>
          </p:cNvSpPr>
          <p:nvPr/>
        </p:nvSpPr>
        <p:spPr>
          <a:xfrm>
            <a:off x="684212" y="1143000"/>
            <a:ext cx="10820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(req, res)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res.send('Hello World!')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271C4-9770-404D-B89C-BA91D5503EA5}"/>
              </a:ext>
            </a:extLst>
          </p:cNvPr>
          <p:cNvSpPr txBox="1">
            <a:spLocks/>
          </p:cNvSpPr>
          <p:nvPr/>
        </p:nvSpPr>
        <p:spPr>
          <a:xfrm>
            <a:off x="684212" y="2971800"/>
            <a:ext cx="10820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app.get('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/users/:id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res.send('User: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req.params.id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B4194BD-0EED-4277-B1FD-D83B4AB3B4B9}"/>
              </a:ext>
            </a:extLst>
          </p:cNvPr>
          <p:cNvSpPr txBox="1">
            <a:spLocks/>
          </p:cNvSpPr>
          <p:nvPr/>
        </p:nvSpPr>
        <p:spPr>
          <a:xfrm>
            <a:off x="684212" y="4805437"/>
            <a:ext cx="10820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app.get('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/browse/files/*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(req, res) =&gt; { res.send(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'File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requested: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req.path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D1682-6D6A-4781-B4F7-CE5D33C3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24" y="1308066"/>
            <a:ext cx="3303924" cy="1284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324CD-FA75-4F2A-8FE0-FEE0C804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40" y="3199838"/>
            <a:ext cx="3405188" cy="118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B75AF-199A-4A66-966B-78350758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20" y="5476568"/>
            <a:ext cx="4297349" cy="8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noProof="1"/>
              <a:t>MVC with 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660" y="5754968"/>
            <a:ext cx="11689504" cy="719034"/>
          </a:xfrm>
        </p:spPr>
        <p:txBody>
          <a:bodyPr/>
          <a:lstStyle/>
          <a:p>
            <a:r>
              <a:rPr lang="en-US" noProof="1"/>
              <a:t>Using Node.js, ExpressJS, Handlebars, Mongoose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89" y="990600"/>
            <a:ext cx="3824246" cy="851164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7185" y="1657547"/>
            <a:ext cx="2994454" cy="13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8" y="3059021"/>
            <a:ext cx="3286029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The file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config/routes.js</a:t>
            </a:r>
            <a:r>
              <a:rPr lang="en-US" noProof="1"/>
              <a:t> allows us to tell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  <a:r>
              <a:rPr lang="en-US" noProof="1"/>
              <a:t> which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noProof="1"/>
              <a:t> trigger which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controller action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1225" y="2553928"/>
            <a:ext cx="10363198" cy="3039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homeController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('./../controllers/home');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catController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('./../controllers/cat');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(app)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app.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homeController.index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app.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'/cat/details/:id'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catController.details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– routes.js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826726" y="3573271"/>
            <a:ext cx="2590800" cy="1005840"/>
          </a:xfrm>
          <a:prstGeom prst="wedgeRoundRectCallout">
            <a:avLst>
              <a:gd name="adj1" fmla="val -62557"/>
              <a:gd name="adj2" fmla="val -59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Import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the cat controller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681083" y="5430126"/>
            <a:ext cx="2590800" cy="1005840"/>
          </a:xfrm>
          <a:prstGeom prst="wedgeRoundRectCallout">
            <a:avLst>
              <a:gd name="adj1" fmla="val 1138"/>
              <a:gd name="adj2" fmla="val -734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Call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the details function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621142" y="5430126"/>
            <a:ext cx="2057401" cy="1005840"/>
          </a:xfrm>
          <a:prstGeom prst="wedgeRoundRectCallout">
            <a:avLst>
              <a:gd name="adj1" fmla="val -77729"/>
              <a:gd name="adj2" fmla="val -76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Route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to listen 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490926" y="5430126"/>
            <a:ext cx="2590800" cy="1005840"/>
          </a:xfrm>
          <a:prstGeom prst="wedgeRoundRectCallout">
            <a:avLst>
              <a:gd name="adj1" fmla="val -18077"/>
              <a:gd name="adj2" fmla="val -80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Handles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GET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5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Mongoose, we can define our model schema: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65212" y="2057400"/>
            <a:ext cx="9740764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catSchema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mongoose.Schema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Schema.Types.ObjectId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required: true},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min: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max: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isAlive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Cat = mongoose.model(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'Cat'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catSchema);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Mongoose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910375" y="2377443"/>
            <a:ext cx="1905000" cy="695960"/>
          </a:xfrm>
          <a:prstGeom prst="wedgeRoundRectCallout">
            <a:avLst>
              <a:gd name="adj1" fmla="val -81627"/>
              <a:gd name="adj2" fmla="val 21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Unique ID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005720" y="4345245"/>
            <a:ext cx="1905000" cy="670563"/>
          </a:xfrm>
          <a:prstGeom prst="wedgeRoundRectCallout">
            <a:avLst>
              <a:gd name="adj1" fmla="val -36826"/>
              <a:gd name="adj2" fmla="val -81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Validation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538845" y="4712134"/>
            <a:ext cx="2196464" cy="640083"/>
          </a:xfrm>
          <a:prstGeom prst="wedgeRoundRectCallout">
            <a:avLst>
              <a:gd name="adj1" fmla="val 1726"/>
              <a:gd name="adj2" fmla="val 73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Model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60952" y="4712135"/>
            <a:ext cx="2840493" cy="640082"/>
          </a:xfrm>
          <a:prstGeom prst="wedgeRoundRectCallout">
            <a:avLst>
              <a:gd name="adj1" fmla="val -38278"/>
              <a:gd name="adj2" fmla="val -82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Model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properties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5223" y="1495795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09556"/>
            <a:ext cx="11804822" cy="586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946608" y="3426807"/>
            <a:ext cx="2088057" cy="1069591"/>
          </a:xfrm>
          <a:prstGeom prst="wedgeRoundRectCallout">
            <a:avLst>
              <a:gd name="adj1" fmla="val -67177"/>
              <a:gd name="adj2" fmla="val -33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Handlebars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if/else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3398" y="2826530"/>
            <a:ext cx="2163301" cy="599213"/>
          </a:xfrm>
          <a:prstGeom prst="wedgeRoundRectCallout">
            <a:avLst>
              <a:gd name="adj1" fmla="val 43964"/>
              <a:gd name="adj2" fmla="val -115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Code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049244" y="2447365"/>
            <a:ext cx="2937685" cy="560124"/>
          </a:xfrm>
          <a:prstGeom prst="wedgeRoundRectCallout">
            <a:avLst>
              <a:gd name="adj1" fmla="val -64413"/>
              <a:gd name="adj2" fmla="val 378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Handlebars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36613"/>
          <a:stretch/>
        </p:blipFill>
        <p:spPr>
          <a:xfrm>
            <a:off x="753005" y="1676400"/>
            <a:ext cx="10682814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 (2)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22612" y="3819593"/>
            <a:ext cx="2678899" cy="701607"/>
          </a:xfrm>
          <a:prstGeom prst="wedgeRoundRectCallout">
            <a:avLst>
              <a:gd name="adj1" fmla="val -62121"/>
              <a:gd name="adj2" fmla="val 5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{{cat.name}}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958313" y="4634783"/>
            <a:ext cx="2678899" cy="701607"/>
          </a:xfrm>
          <a:prstGeom prst="wedgeRoundRectCallout">
            <a:avLst>
              <a:gd name="adj1" fmla="val -75775"/>
              <a:gd name="adj2" fmla="val -45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{{cat.age}}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723723" y="3004150"/>
            <a:ext cx="2961489" cy="701607"/>
          </a:xfrm>
          <a:prstGeom prst="wedgeRoundRectCallout">
            <a:avLst>
              <a:gd name="adj1" fmla="val -38991"/>
              <a:gd name="adj2" fmla="val -77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req.params.id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01732" y="1323511"/>
            <a:ext cx="3918351" cy="599213"/>
          </a:xfrm>
          <a:prstGeom prst="wedgeRoundRectCallout">
            <a:avLst>
              <a:gd name="adj1" fmla="val -40889"/>
              <a:gd name="adj2" fmla="val 1105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Route: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/cat/details/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5620" y="2344421"/>
            <a:ext cx="2275840" cy="314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439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noProof="1"/>
              <a:t>Example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catController.js</a:t>
            </a:r>
            <a:r>
              <a:rPr lang="en-US" noProof="1"/>
              <a:t>: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20336" y="1808647"/>
            <a:ext cx="10479476" cy="47178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require('mongoose')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.model('Cat')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catdetailsGet: (req, res)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id = req.params.id;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findById(id)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res.render(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'error'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 errorMsg: '404: Cat Not Found!'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res.render(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'cat/details'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 cat: cat });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19</a:t>
            </a:fld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Controller – ExpressJS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582198" y="840775"/>
            <a:ext cx="2057400" cy="1005840"/>
          </a:xfrm>
          <a:prstGeom prst="wedgeRoundRectCallout">
            <a:avLst>
              <a:gd name="adj1" fmla="val -69450"/>
              <a:gd name="adj2" fmla="val 51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Import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the Cat model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455724" y="2342597"/>
            <a:ext cx="2845308" cy="663195"/>
          </a:xfrm>
          <a:prstGeom prst="wedgeRoundRectCallout">
            <a:avLst>
              <a:gd name="adj1" fmla="val -66360"/>
              <a:gd name="adj2" fmla="val 37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Controller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action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97960" y="3433665"/>
            <a:ext cx="3264126" cy="657326"/>
          </a:xfrm>
          <a:prstGeom prst="wedgeRoundRectCallout">
            <a:avLst>
              <a:gd name="adj1" fmla="val -71627"/>
              <a:gd name="adj2" fmla="val 3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Find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cat in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DB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by id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078152" y="4694560"/>
            <a:ext cx="2964024" cy="634967"/>
          </a:xfrm>
          <a:prstGeom prst="wedgeRoundRectCallout">
            <a:avLst>
              <a:gd name="adj1" fmla="val -166989"/>
              <a:gd name="adj2" fmla="val -618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Render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error view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842024" y="5704377"/>
            <a:ext cx="3118050" cy="882770"/>
          </a:xfrm>
          <a:prstGeom prst="wedgeRoundRectCallout">
            <a:avLst>
              <a:gd name="adj1" fmla="val 534"/>
              <a:gd name="adj2" fmla="val -773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rgbClr val="FFFFFF"/>
                </a:solidFill>
              </a:rPr>
              <a:t>Render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cat/details</a:t>
            </a:r>
            <a:r>
              <a:rPr lang="en-US" sz="2600" noProof="1">
                <a:solidFill>
                  <a:srgbClr val="FFFFFF"/>
                </a:solidFill>
              </a:rPr>
              <a:t> view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821929" y="5704377"/>
            <a:ext cx="2828522" cy="882770"/>
          </a:xfrm>
          <a:prstGeom prst="wedgeRoundRectCallout">
            <a:avLst>
              <a:gd name="adj1" fmla="val -36405"/>
              <a:gd name="adj2" fmla="val -80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rgbClr val="FFFFFF"/>
                </a:solidFill>
              </a:rPr>
              <a:t>Pass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2600" noProof="1">
                <a:solidFill>
                  <a:srgbClr val="FFFFFF"/>
                </a:solidFill>
              </a:rPr>
              <a:t> to view</a:t>
            </a:r>
          </a:p>
        </p:txBody>
      </p:sp>
    </p:spTree>
    <p:extLst>
      <p:ext uri="{BB962C8B-B14F-4D97-AF65-F5344CB8AC3E}">
        <p14:creationId xmlns:p14="http://schemas.microsoft.com/office/powerpoint/2010/main" val="41500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989">
            <a:off x="7175464" y="2712337"/>
            <a:ext cx="3845478" cy="2141899"/>
          </a:xfrm>
          <a:prstGeom prst="roundRect">
            <a:avLst>
              <a:gd name="adj" fmla="val 6997"/>
            </a:avLst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JS on the Server: Overview, Purpose, Installation</a:t>
            </a:r>
            <a:endParaRPr lang="en-US" sz="3400" noProof="1"/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What is ExpressJS?</a:t>
            </a:r>
          </a:p>
          <a:p>
            <a:pPr>
              <a:lnSpc>
                <a:spcPct val="100000"/>
              </a:lnSpc>
            </a:pPr>
            <a:r>
              <a:rPr lang="en-US" sz="3800" noProof="1">
                <a:solidFill>
                  <a:schemeClr val="tx2">
                    <a:lumMod val="75000"/>
                  </a:schemeClr>
                </a:solidFill>
              </a:rPr>
              <a:t>MVC</a:t>
            </a:r>
            <a:r>
              <a:rPr lang="en-US" sz="3800" noProof="1"/>
              <a:t> with ExpressJS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Routes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Controllers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Views – using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handlebars.js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pSp>
        <p:nvGrpSpPr>
          <p:cNvPr id="5" name="Group 4"/>
          <p:cNvGrpSpPr/>
          <p:nvPr/>
        </p:nvGrpSpPr>
        <p:grpSpPr>
          <a:xfrm rot="1061210">
            <a:off x="9044293" y="1421732"/>
            <a:ext cx="2177377" cy="2201359"/>
            <a:chOff x="8531215" y="3587043"/>
            <a:chExt cx="2659895" cy="295811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31215" y="3991618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4706" y="5096207"/>
              <a:ext cx="2656404" cy="14489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7" y="3587043"/>
              <a:ext cx="2656402" cy="591237"/>
            </a:xfrm>
            <a:prstGeom prst="rect">
              <a:avLst/>
            </a:prstGeom>
          </p:spPr>
        </p:pic>
      </p:grp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038600"/>
            <a:ext cx="4322438" cy="24320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, which can calculate the result between two operands</a:t>
            </a:r>
          </a:p>
          <a:p>
            <a:pPr lvl="1"/>
            <a:r>
              <a:rPr lang="en-US" dirty="0"/>
              <a:t>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Simple Calculator 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485"/>
          <a:stretch/>
        </p:blipFill>
        <p:spPr>
          <a:xfrm>
            <a:off x="1543024" y="3276600"/>
            <a:ext cx="9026575" cy="2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8284" y="4955998"/>
            <a:ext cx="9654328" cy="820600"/>
          </a:xfrm>
        </p:spPr>
        <p:txBody>
          <a:bodyPr/>
          <a:lstStyle/>
          <a:p>
            <a:r>
              <a:rPr lang="en-US" noProof="1"/>
              <a:t>Web Application with 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noProof="1"/>
              <a:t>Live Exercises in Class (Lab)</a:t>
            </a:r>
          </a:p>
        </p:txBody>
      </p:sp>
      <p:pic>
        <p:nvPicPr>
          <p:cNvPr id="5122" name="Picture 2" descr="Image result for javascrip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9" t="25002" r="-1" b="-294"/>
          <a:stretch/>
        </p:blipFill>
        <p:spPr bwMode="auto">
          <a:xfrm rot="20522189">
            <a:off x="1417728" y="1083154"/>
            <a:ext cx="2238650" cy="21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1485"/>
          <a:stretch/>
        </p:blipFill>
        <p:spPr>
          <a:xfrm>
            <a:off x="2894012" y="2447164"/>
            <a:ext cx="6400800" cy="2085655"/>
          </a:xfrm>
          <a:prstGeom prst="rect">
            <a:avLst/>
          </a:prstGeom>
          <a:ln>
            <a:noFill/>
          </a:ln>
          <a:effectLst>
            <a:outerShdw blurRad="1016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757140" y="1944648"/>
            <a:ext cx="4515565" cy="10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runtime environment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Establishes communication between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server</a:t>
            </a:r>
            <a:r>
              <a:rPr lang="en-US" sz="3000" dirty="0"/>
              <a:t>,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client</a:t>
            </a: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framework </a:t>
            </a:r>
            <a:r>
              <a:rPr lang="en-US" sz="3000" dirty="0"/>
              <a:t>for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Node.js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Implementing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MVC pattern </a:t>
            </a:r>
            <a:r>
              <a:rPr lang="en-US" sz="3000" dirty="0"/>
              <a:t>with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JavaScript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Using Node.js, </a:t>
            </a:r>
            <a:r>
              <a:rPr lang="en-US" sz="2800" noProof="1"/>
              <a:t>Mongoose, ExpressJS </a:t>
            </a:r>
            <a:r>
              <a:rPr lang="en-US" sz="2800" dirty="0"/>
              <a:t>and Handlebars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704184"/>
            <a:ext cx="2843366" cy="21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518905" y="3200400"/>
            <a:ext cx="2931679" cy="3154542"/>
            <a:chOff x="8601076" y="3543451"/>
            <a:chExt cx="2743721" cy="29522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076" y="5904510"/>
              <a:ext cx="2656402" cy="591237"/>
            </a:xfrm>
            <a:prstGeom prst="rect">
              <a:avLst/>
            </a:prstGeom>
          </p:spPr>
        </p:pic>
        <p:pic>
          <p:nvPicPr>
            <p:cNvPr id="12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29856" y="4748160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1077" y="3543451"/>
              <a:ext cx="2743720" cy="1496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7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JavaScript: ExpressJS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301623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31368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2672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#tech-softuni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763728"/>
            <a:ext cx="8938472" cy="820600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641896"/>
            <a:ext cx="8938472" cy="719034"/>
          </a:xfrm>
        </p:spPr>
        <p:txBody>
          <a:bodyPr/>
          <a:lstStyle/>
          <a:p>
            <a:r>
              <a:rPr lang="en-US" dirty="0"/>
              <a:t>The Server-Side JavaScript 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5FB0-9B9A-44EB-821C-DE3E25B6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12" y="904568"/>
            <a:ext cx="5620999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sz="3600" dirty="0"/>
              <a:t>– JavaScript server-side runtime environment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Run JavaScript from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Flexible: use various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modules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Scalable: works well for both</a:t>
            </a:r>
            <a:br>
              <a:rPr lang="en-US" sz="3600" dirty="0"/>
            </a:br>
            <a:r>
              <a:rPr lang="en-US" sz="3600" dirty="0"/>
              <a:t>small and large workloads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Can act as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Web server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– What is It?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-1" r="52941" b="44911"/>
          <a:stretch/>
        </p:blipFill>
        <p:spPr>
          <a:xfrm>
            <a:off x="6856412" y="3200400"/>
            <a:ext cx="4708215" cy="270722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44576-3EED-4E2E-83B7-B5EBE6BAA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F3C6-5CEB-4198-99F0-79A571B6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Node.js environment from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pPr lvl="1"/>
            <a:r>
              <a:rPr lang="en-US" dirty="0"/>
              <a:t>Choose the latest version for your platform</a:t>
            </a:r>
          </a:p>
          <a:p>
            <a:pPr>
              <a:spcBef>
                <a:spcPts val="1200"/>
              </a:spcBef>
            </a:pPr>
            <a:r>
              <a:rPr lang="en-US" dirty="0"/>
              <a:t>Test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/>
              <a:t> commands in the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0EC051-C3C1-4FCB-9070-7EC87321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3B786-1E75-44FA-8DBD-89ED1DB87223}"/>
              </a:ext>
            </a:extLst>
          </p:cNvPr>
          <p:cNvGrpSpPr/>
          <p:nvPr/>
        </p:nvGrpSpPr>
        <p:grpSpPr>
          <a:xfrm>
            <a:off x="571140" y="3460955"/>
            <a:ext cx="5574737" cy="2969854"/>
            <a:chOff x="684212" y="3460955"/>
            <a:chExt cx="5574737" cy="29698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832F5F-1B8A-4410-A730-0D00652C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12" y="3460955"/>
              <a:ext cx="5574737" cy="296985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D26EBD-2AF6-40C3-829B-8A73FB86F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7366" y="4447055"/>
              <a:ext cx="2320354" cy="141939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F1F1D0D-30B2-40E4-AF9E-8E79ECD8D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540" y="3469767"/>
            <a:ext cx="5204032" cy="29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noProof="1"/>
              <a:t>Developers can use whatever they want for:</a:t>
            </a:r>
          </a:p>
          <a:p>
            <a:pPr lvl="1"/>
            <a:r>
              <a:rPr lang="en-US" sz="3600" noProof="1"/>
              <a:t>Middleware</a:t>
            </a:r>
          </a:p>
          <a:p>
            <a:pPr lvl="2"/>
            <a:r>
              <a:rPr lang="en-US" sz="3200" noProof="1"/>
              <a:t>Authentication, Cookies, Sessions (User Login State)</a:t>
            </a:r>
          </a:p>
          <a:p>
            <a:pPr lvl="1"/>
            <a:r>
              <a:rPr lang="en-US" sz="3600" noProof="1"/>
              <a:t>Database connection + ORM (DB to Entity)</a:t>
            </a:r>
          </a:p>
          <a:p>
            <a:pPr lvl="2"/>
            <a:r>
              <a:rPr lang="en-US" sz="3200" noProof="1">
                <a:hlinkClick r:id="rId2"/>
              </a:rPr>
              <a:t>Mongoose</a:t>
            </a:r>
            <a:r>
              <a:rPr lang="en-US" sz="3200" noProof="1"/>
              <a:t>, </a:t>
            </a:r>
            <a:r>
              <a:rPr lang="en-US" sz="3200" noProof="1">
                <a:hlinkClick r:id="rId3"/>
              </a:rPr>
              <a:t>Sequelize</a:t>
            </a:r>
            <a:r>
              <a:rPr lang="en-US" sz="3200" noProof="1"/>
              <a:t>, </a:t>
            </a:r>
            <a:r>
              <a:rPr lang="en-US" sz="3200" noProof="1">
                <a:hlinkClick r:id="rId4"/>
              </a:rPr>
              <a:t>Bookshelf</a:t>
            </a:r>
            <a:r>
              <a:rPr lang="en-US" sz="3200" noProof="1"/>
              <a:t>, etc.</a:t>
            </a:r>
          </a:p>
          <a:p>
            <a:pPr lvl="1"/>
            <a:r>
              <a:rPr lang="en-US" sz="3600" noProof="1"/>
              <a:t>Template (view) engines</a:t>
            </a:r>
          </a:p>
          <a:p>
            <a:pPr lvl="2"/>
            <a:r>
              <a:rPr lang="en-US" sz="3200" noProof="1">
                <a:hlinkClick r:id="rId5"/>
              </a:rPr>
              <a:t>Handlebars</a:t>
            </a:r>
            <a:r>
              <a:rPr lang="en-US" sz="3200" noProof="1"/>
              <a:t>, </a:t>
            </a:r>
            <a:r>
              <a:rPr lang="en-US" sz="3200" noProof="1">
                <a:hlinkClick r:id="rId6"/>
              </a:rPr>
              <a:t>Pug</a:t>
            </a:r>
            <a:r>
              <a:rPr lang="en-US" sz="3200" noProof="1"/>
              <a:t>, </a:t>
            </a:r>
            <a:r>
              <a:rPr lang="en-US" sz="3200" noProof="1">
                <a:hlinkClick r:id="rId7"/>
              </a:rPr>
              <a:t>Mustache</a:t>
            </a:r>
            <a:r>
              <a:rPr lang="en-US" sz="3200" noProof="1"/>
              <a:t>, etc.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– Advantages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4168531"/>
            <a:ext cx="3326322" cy="215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/>
          <p:cNvSpPr/>
          <p:nvPr/>
        </p:nvSpPr>
        <p:spPr>
          <a:xfrm>
            <a:off x="5903912" y="317359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Example – Simple Web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2076"/>
          <a:stretch/>
        </p:blipFill>
        <p:spPr>
          <a:xfrm>
            <a:off x="1826155" y="1209675"/>
            <a:ext cx="8536514" cy="1742247"/>
          </a:xfrm>
          <a:prstGeom prst="rect">
            <a:avLst/>
          </a:prstGeom>
          <a:effectLst>
            <a:outerShdw blurRad="254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55" y="3892736"/>
            <a:ext cx="8536514" cy="2632266"/>
          </a:xfrm>
          <a:prstGeom prst="rect">
            <a:avLst/>
          </a:prstGeom>
          <a:effectLst>
            <a:outerShdw blurRad="254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022184" y="1308998"/>
            <a:ext cx="3472601" cy="642369"/>
          </a:xfrm>
          <a:prstGeom prst="wedgeRoundRectCallout">
            <a:avLst>
              <a:gd name="adj1" fmla="val -60849"/>
              <a:gd name="adj2" fmla="val 60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Anonymous function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353249" y="2593045"/>
            <a:ext cx="1702563" cy="1076874"/>
          </a:xfrm>
          <a:prstGeom prst="wedgeRoundRectCallout">
            <a:avLst>
              <a:gd name="adj1" fmla="val 76887"/>
              <a:gd name="adj2" fmla="val -53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Send a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6560516" y="2651988"/>
            <a:ext cx="1919929" cy="1075062"/>
          </a:xfrm>
          <a:prstGeom prst="wedgeRoundRectCallout">
            <a:avLst>
              <a:gd name="adj1" fmla="val -140843"/>
              <a:gd name="adj2" fmla="val -38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Listen on port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8080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5165083" y="4667864"/>
            <a:ext cx="2322395" cy="627558"/>
          </a:xfrm>
          <a:prstGeom prst="wedgeRoundRectCallout">
            <a:avLst>
              <a:gd name="adj1" fmla="val -69543"/>
              <a:gd name="adj2" fmla="val -35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Request URL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5593751" y="5435251"/>
            <a:ext cx="3853461" cy="999493"/>
          </a:xfrm>
          <a:prstGeom prst="wedgeRoundRectCallout">
            <a:avLst>
              <a:gd name="adj1" fmla="val -62914"/>
              <a:gd name="adj2" fmla="val -37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HTTP Response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(rendered as web page)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14551-260A-4D65-855C-DB4F8C5B3517}"/>
              </a:ext>
            </a:extLst>
          </p:cNvPr>
          <p:cNvSpPr/>
          <p:nvPr/>
        </p:nvSpPr>
        <p:spPr>
          <a:xfrm>
            <a:off x="2714920" y="2590800"/>
            <a:ext cx="1841092" cy="36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9D06F-B74B-4CE1-A1D4-18EF73436AFE}"/>
              </a:ext>
            </a:extLst>
          </p:cNvPr>
          <p:cNvSpPr/>
          <p:nvPr/>
        </p:nvSpPr>
        <p:spPr>
          <a:xfrm>
            <a:off x="2347241" y="2303376"/>
            <a:ext cx="3366171" cy="287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6CB7D-A855-46BF-90AC-4E542B153BB9}"/>
              </a:ext>
            </a:extLst>
          </p:cNvPr>
          <p:cNvSpPr/>
          <p:nvPr/>
        </p:nvSpPr>
        <p:spPr>
          <a:xfrm>
            <a:off x="3091992" y="4597165"/>
            <a:ext cx="1783220" cy="2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00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675239"/>
            <a:ext cx="8938472" cy="820600"/>
          </a:xfrm>
        </p:spPr>
        <p:txBody>
          <a:bodyPr/>
          <a:lstStyle/>
          <a:p>
            <a:r>
              <a:rPr lang="en-US" noProof="1"/>
              <a:t>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553407"/>
            <a:ext cx="8938472" cy="719034"/>
          </a:xfrm>
        </p:spPr>
        <p:txBody>
          <a:bodyPr/>
          <a:lstStyle/>
          <a:p>
            <a:r>
              <a:rPr lang="en-US" noProof="1"/>
              <a:t>Web Framework for Node.js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6" y="2160639"/>
            <a:ext cx="9371412" cy="20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9298</TotalTime>
  <Words>1089</Words>
  <Application>Microsoft Office PowerPoint</Application>
  <PresentationFormat>Custom</PresentationFormat>
  <Paragraphs>203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JavaScript: ExpressJS Overview</vt:lpstr>
      <vt:lpstr>Table of Contents</vt:lpstr>
      <vt:lpstr>Have a Question?</vt:lpstr>
      <vt:lpstr>Node.js</vt:lpstr>
      <vt:lpstr>Node.js – What is It?</vt:lpstr>
      <vt:lpstr>Installing Node.js</vt:lpstr>
      <vt:lpstr>Node.js – Advantages</vt:lpstr>
      <vt:lpstr>Node.js Example – Simple Web Server</vt:lpstr>
      <vt:lpstr>ExpressJS</vt:lpstr>
      <vt:lpstr>What is ExpressJS?</vt:lpstr>
      <vt:lpstr>Getting Started with ExpressJS</vt:lpstr>
      <vt:lpstr>ExpressJS Routing</vt:lpstr>
      <vt:lpstr>ExpressJS Routing – Example</vt:lpstr>
      <vt:lpstr>MVC with ExpressJS</vt:lpstr>
      <vt:lpstr>Routes – routes.js</vt:lpstr>
      <vt:lpstr>Model – Mongoose</vt:lpstr>
      <vt:lpstr>View – Handlebars</vt:lpstr>
      <vt:lpstr>View – Handlebars (2)</vt:lpstr>
      <vt:lpstr>Controller – ExpressJS</vt:lpstr>
      <vt:lpstr>Problem: Simple Calculator Web Application</vt:lpstr>
      <vt:lpstr>Web Application with ExpressJS</vt:lpstr>
      <vt:lpstr>Summary</vt:lpstr>
      <vt:lpstr>JavaScript: ExpressJS Overview</vt:lpstr>
      <vt:lpstr>License</vt:lpstr>
      <vt:lpstr>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ExpressJS Overview</dc:title>
  <dc:subject>JavaScript, MVC, ExpressJS, Node.JS, Handlebars, programming, code, web development</dc:subject>
  <dc:creator>Software University Foundation</dc:creator>
  <cp:keywords>JavaScript, MVC, ExpressJS, Node.JS, Handlebars, programming, code, web development</cp:keywords>
  <dc:description>https://softuni.bg/courses/software-technologies</dc:description>
  <cp:lastModifiedBy>Svetlin Nakov</cp:lastModifiedBy>
  <cp:revision>383</cp:revision>
  <dcterms:created xsi:type="dcterms:W3CDTF">2014-01-02T17:00:34Z</dcterms:created>
  <dcterms:modified xsi:type="dcterms:W3CDTF">2017-11-14T16:08:26Z</dcterms:modified>
  <cp:category>JavaScript, MVC, ExpressJS, Node.JS, Handlebars, programming, code, 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