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15"/>
  </p:handoutMasterIdLst>
  <p:sldIdLst>
    <p:sldId id="268" r:id="rId2"/>
    <p:sldId id="259" r:id="rId3"/>
    <p:sldId id="270" r:id="rId4"/>
    <p:sldId id="271" r:id="rId5"/>
    <p:sldId id="272" r:id="rId6"/>
    <p:sldId id="273" r:id="rId7"/>
    <p:sldId id="274" r:id="rId8"/>
    <p:sldId id="275" r:id="rId9"/>
    <p:sldId id="276" r:id="rId10"/>
    <p:sldId id="277" r:id="rId11"/>
    <p:sldId id="278" r:id="rId12"/>
    <p:sldId id="265" r:id="rId13"/>
    <p:sldId id="269" r:id="rId14"/>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80"/>
    <a:srgbClr val="FF5900"/>
    <a:srgbClr val="F2B8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1320" y="96"/>
      </p:cViewPr>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AE500E-A8C2-4F4B-895E-FB40DD73818F}" type="datetimeFigureOut">
              <a:rPr lang="es-CO" smtClean="0"/>
              <a:t>25/05/2019</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C530BD-9932-4A53-9002-B6062914C448}" type="slidenum">
              <a:rPr lang="es-CO" smtClean="0"/>
              <a:t>‹Nº›</a:t>
            </a:fld>
            <a:endParaRPr lang="es-CO"/>
          </a:p>
        </p:txBody>
      </p:sp>
    </p:spTree>
    <p:extLst>
      <p:ext uri="{BB962C8B-B14F-4D97-AF65-F5344CB8AC3E}">
        <p14:creationId xmlns:p14="http://schemas.microsoft.com/office/powerpoint/2010/main" val="9625338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478" y="231819"/>
            <a:ext cx="7099479" cy="875763"/>
          </a:xfrm>
        </p:spPr>
        <p:txBody>
          <a:bodyPr anchor="b">
            <a:noAutofit/>
          </a:bodyPr>
          <a:lstStyle>
            <a:lvl1pPr algn="l">
              <a:defRPr sz="2800">
                <a:solidFill>
                  <a:srgbClr val="FFC000"/>
                </a:solidFill>
              </a:defRPr>
            </a:lvl1pPr>
          </a:lstStyle>
          <a:p>
            <a:r>
              <a:rPr lang="es-ES" dirty="0" smtClean="0"/>
              <a:t>Haga clic para modificar el estilo de título del patrón</a:t>
            </a:r>
            <a:endParaRPr lang="en-US" dirty="0"/>
          </a:p>
        </p:txBody>
      </p:sp>
      <p:sp>
        <p:nvSpPr>
          <p:cNvPr id="3" name="Subtitle 2"/>
          <p:cNvSpPr>
            <a:spLocks noGrp="1"/>
          </p:cNvSpPr>
          <p:nvPr>
            <p:ph type="subTitle" idx="1"/>
          </p:nvPr>
        </p:nvSpPr>
        <p:spPr>
          <a:xfrm>
            <a:off x="1168758" y="1708844"/>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Haga clic para editar el estilo de subtítulo del patrón</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B18711BF-8AC1-4926-9E62-3D953A1A2E37}" type="datetimeFigureOut">
              <a:rPr lang="es-CO" smtClean="0"/>
              <a:t>25/05/2019</a:t>
            </a:fld>
            <a:endParaRPr lang="es-CO"/>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F909831E-921F-4CA1-A141-9CA1D575D701}" type="slidenum">
              <a:rPr lang="es-CO" smtClean="0"/>
              <a:t>‹Nº›</a:t>
            </a:fld>
            <a:endParaRPr lang="es-CO"/>
          </a:p>
        </p:txBody>
      </p:sp>
    </p:spTree>
    <p:extLst>
      <p:ext uri="{BB962C8B-B14F-4D97-AF65-F5344CB8AC3E}">
        <p14:creationId xmlns:p14="http://schemas.microsoft.com/office/powerpoint/2010/main" val="6806400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rot="5400000">
            <a:off x="6150792" y="2121964"/>
            <a:ext cx="4595497" cy="66518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7127" y="365127"/>
            <a:ext cx="6761408" cy="5881127"/>
          </a:xfrm>
        </p:spPr>
        <p:txBody>
          <a:bodyPr vert="eaVert"/>
          <a:lstStyle>
            <a:lvl1pPr algn="l">
              <a:defRPr/>
            </a:lvl1pPr>
            <a:lvl2pPr algn="l">
              <a:defRPr/>
            </a:lvl2pPr>
            <a:lvl3pPr algn="l">
              <a:defRPr/>
            </a:lvl3pPr>
            <a:lvl4pPr algn="l">
              <a:defRPr/>
            </a:lvl4pPr>
            <a:lvl5pPr algn="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0" name="Date Placeholder 3"/>
          <p:cNvSpPr>
            <a:spLocks noGrp="1"/>
          </p:cNvSpPr>
          <p:nvPr>
            <p:ph type="dt" sz="half" idx="10"/>
          </p:nvPr>
        </p:nvSpPr>
        <p:spPr>
          <a:xfrm>
            <a:off x="921643" y="6356351"/>
            <a:ext cx="2057400" cy="36512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11" name="Footer Placeholder 4"/>
          <p:cNvSpPr>
            <a:spLocks noGrp="1"/>
          </p:cNvSpPr>
          <p:nvPr>
            <p:ph type="ftr" sz="quarter" idx="11"/>
          </p:nvPr>
        </p:nvSpPr>
        <p:spPr>
          <a:xfrm>
            <a:off x="3028950" y="6356351"/>
            <a:ext cx="3086100" cy="36512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a:p>
        </p:txBody>
      </p:sp>
      <p:sp>
        <p:nvSpPr>
          <p:cNvPr id="12" name="Slide Number Placeholder 5"/>
          <p:cNvSpPr>
            <a:spLocks noGrp="1"/>
          </p:cNvSpPr>
          <p:nvPr>
            <p:ph type="sldNum" sz="quarter" idx="12"/>
          </p:nvPr>
        </p:nvSpPr>
        <p:spPr>
          <a:xfrm>
            <a:off x="6164957" y="6356351"/>
            <a:ext cx="1497972" cy="36512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354096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87932" y="365125"/>
            <a:ext cx="759854" cy="4387179"/>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75762" y="365125"/>
            <a:ext cx="6787167"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403070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54546" y="365127"/>
            <a:ext cx="7134896" cy="639426"/>
          </a:xfrm>
        </p:spPr>
        <p:txBody>
          <a:bodyPr>
            <a:noAutofit/>
          </a:bodyPr>
          <a:lstStyle>
            <a:lvl1pPr>
              <a:defRPr sz="2400" b="1">
                <a:solidFill>
                  <a:srgbClr val="FFC000"/>
                </a:solidFill>
                <a:latin typeface="Arial" panose="020B0604020202020204" pitchFamily="34" charset="0"/>
                <a:cs typeface="Arial" panose="020B0604020202020204" pitchFamily="34" charset="0"/>
              </a:defRPr>
            </a:lvl1pPr>
          </a:lstStyle>
          <a:p>
            <a:r>
              <a:rPr lang="es-ES" dirty="0" smtClean="0"/>
              <a:t>Haga clic para modificar el estilo de título del patrón</a:t>
            </a:r>
            <a:endParaRPr lang="en-US" dirty="0"/>
          </a:p>
        </p:txBody>
      </p:sp>
      <p:sp>
        <p:nvSpPr>
          <p:cNvPr id="3" name="Content Placeholder 2"/>
          <p:cNvSpPr>
            <a:spLocks noGrp="1"/>
          </p:cNvSpPr>
          <p:nvPr>
            <p:ph idx="1" hasCustomPrompt="1"/>
          </p:nvPr>
        </p:nvSpPr>
        <p:spPr>
          <a:xfrm>
            <a:off x="628650" y="1542289"/>
            <a:ext cx="7886700" cy="4351338"/>
          </a:xfrm>
        </p:spPr>
        <p:txBody>
          <a:bodyPr/>
          <a:lstStyle>
            <a:lvl1pPr>
              <a:defRPr>
                <a:solidFill>
                  <a:srgbClr val="006680"/>
                </a:solidFill>
                <a:latin typeface="Arial" panose="020B0604020202020204" pitchFamily="34" charset="0"/>
                <a:cs typeface="Arial" panose="020B0604020202020204" pitchFamily="34" charset="0"/>
              </a:defRPr>
            </a:lvl1pPr>
            <a:lvl2pPr>
              <a:defRPr>
                <a:solidFill>
                  <a:srgbClr val="FF5900"/>
                </a:solidFill>
                <a:latin typeface="Arial" panose="020B0604020202020204" pitchFamily="34" charset="0"/>
                <a:cs typeface="Arial" panose="020B0604020202020204" pitchFamily="34" charset="0"/>
              </a:defRPr>
            </a:lvl2pPr>
            <a:lvl3pPr>
              <a:defRPr>
                <a:solidFill>
                  <a:srgbClr val="FF5900"/>
                </a:solidFill>
                <a:latin typeface="Arial" panose="020B0604020202020204" pitchFamily="34" charset="0"/>
                <a:cs typeface="Arial" panose="020B0604020202020204" pitchFamily="34" charset="0"/>
              </a:defRPr>
            </a:lvl3pPr>
            <a:lvl4pPr>
              <a:defRPr>
                <a:solidFill>
                  <a:srgbClr val="FF5900"/>
                </a:solidFill>
                <a:latin typeface="Arial" panose="020B0604020202020204" pitchFamily="34" charset="0"/>
                <a:cs typeface="Arial" panose="020B0604020202020204" pitchFamily="34" charset="0"/>
              </a:defRPr>
            </a:lvl4pPr>
            <a:lvl5pPr>
              <a:defRPr>
                <a:solidFill>
                  <a:srgbClr val="FF5900"/>
                </a:solidFill>
                <a:latin typeface="Arial" panose="020B0604020202020204" pitchFamily="34" charset="0"/>
                <a:cs typeface="Arial" panose="020B0604020202020204" pitchFamily="34" charset="0"/>
              </a:defRPr>
            </a:lvl5pPr>
          </a:lstStyle>
          <a:p>
            <a:pPr marL="0" indent="0" algn="ctr">
              <a:spcBef>
                <a:spcPts val="0"/>
              </a:spcBef>
              <a:buNone/>
              <a:defRPr/>
            </a:pPr>
            <a:r>
              <a:rPr lang="es-CO" sz="2800" dirty="0" smtClean="0">
                <a:latin typeface="Arial" charset="0"/>
                <a:cs typeface="Arial" charset="0"/>
              </a:rPr>
              <a:t>Inserte en este espacio el video, animación u otro objeto con el que quiera acompañar su presentación</a:t>
            </a:r>
            <a:endParaRPr lang="es-ES" dirty="0"/>
          </a:p>
        </p:txBody>
      </p:sp>
    </p:spTree>
    <p:extLst>
      <p:ext uri="{BB962C8B-B14F-4D97-AF65-F5344CB8AC3E}">
        <p14:creationId xmlns:p14="http://schemas.microsoft.com/office/powerpoint/2010/main" val="3389358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99256" y="4778061"/>
            <a:ext cx="6746182" cy="914400"/>
          </a:xfrm>
        </p:spPr>
        <p:txBody>
          <a:bodyPr anchor="ctr">
            <a:normAutofit/>
          </a:bodyPr>
          <a:lstStyle>
            <a:lvl1pPr algn="ctr">
              <a:defRPr sz="4500" b="1" baseline="0">
                <a:solidFill>
                  <a:schemeClr val="bg1"/>
                </a:solidFill>
                <a:latin typeface="Arial" panose="020B0604020202020204" pitchFamily="34" charset="0"/>
                <a:cs typeface="Arial" panose="020B0604020202020204" pitchFamily="34" charset="0"/>
              </a:defRPr>
            </a:lvl1pPr>
          </a:lstStyle>
          <a:p>
            <a:r>
              <a:rPr lang="es-CO" dirty="0" smtClean="0"/>
              <a:t>Título de la Exposición</a:t>
            </a:r>
            <a:endParaRPr lang="en-US" dirty="0"/>
          </a:p>
        </p:txBody>
      </p:sp>
      <p:sp>
        <p:nvSpPr>
          <p:cNvPr id="3" name="Text Placeholder 2"/>
          <p:cNvSpPr>
            <a:spLocks noGrp="1"/>
          </p:cNvSpPr>
          <p:nvPr>
            <p:ph type="body" idx="1" hasCustomPrompt="1"/>
          </p:nvPr>
        </p:nvSpPr>
        <p:spPr>
          <a:xfrm>
            <a:off x="958738" y="5808387"/>
            <a:ext cx="7886700" cy="573737"/>
          </a:xfrm>
        </p:spPr>
        <p:txBody>
          <a:bodyPr anchor="ctr">
            <a:normAutofit/>
          </a:bodyPr>
          <a:lstStyle>
            <a:lvl1pPr marL="0" indent="0" algn="r">
              <a:buNone/>
              <a:defRPr sz="3200" b="1" baseline="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smtClean="0"/>
              <a:t>Editar nombre del expositor</a:t>
            </a:r>
          </a:p>
        </p:txBody>
      </p:sp>
      <p:sp>
        <p:nvSpPr>
          <p:cNvPr id="8" name="Text Placeholder 2"/>
          <p:cNvSpPr>
            <a:spLocks noGrp="1"/>
          </p:cNvSpPr>
          <p:nvPr>
            <p:ph type="body" idx="14" hasCustomPrompt="1"/>
          </p:nvPr>
        </p:nvSpPr>
        <p:spPr>
          <a:xfrm>
            <a:off x="2099255" y="4098709"/>
            <a:ext cx="6746183" cy="521579"/>
          </a:xfrm>
        </p:spPr>
        <p:txBody>
          <a:bodyPr/>
          <a:lstStyle>
            <a:lvl1pPr marL="0" indent="0" algn="ctr">
              <a:buNone/>
              <a:defRPr sz="2400" b="1" baseline="0">
                <a:solidFill>
                  <a:srgbClr val="FFC000"/>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lgn="l">
              <a:defRPr/>
            </a:pPr>
            <a:r>
              <a:rPr lang="es-CO" sz="2400" b="1" dirty="0" smtClean="0">
                <a:solidFill>
                  <a:srgbClr val="F0B52A"/>
                </a:solidFill>
                <a:latin typeface="Arial" charset="0"/>
                <a:cs typeface="Arial" charset="0"/>
              </a:rPr>
              <a:t>Unidad/Zona/grupo o equipo funcional</a:t>
            </a:r>
            <a:endParaRPr lang="es-ES" sz="2400" b="1" dirty="0">
              <a:solidFill>
                <a:srgbClr val="F0B52A"/>
              </a:solidFill>
              <a:latin typeface="Arial" charset="0"/>
              <a:cs typeface="Arial" charset="0"/>
            </a:endParaRPr>
          </a:p>
        </p:txBody>
      </p:sp>
      <p:sp>
        <p:nvSpPr>
          <p:cNvPr id="9" name="Text Placeholder 2"/>
          <p:cNvSpPr>
            <a:spLocks noGrp="1"/>
          </p:cNvSpPr>
          <p:nvPr>
            <p:ph type="body" idx="15" hasCustomPrompt="1"/>
          </p:nvPr>
        </p:nvSpPr>
        <p:spPr>
          <a:xfrm>
            <a:off x="3348507" y="6382124"/>
            <a:ext cx="5496931" cy="369646"/>
          </a:xfrm>
        </p:spPr>
        <p:txBody>
          <a:bodyPr>
            <a:normAutofit/>
          </a:bodyPr>
          <a:lstStyle>
            <a:lvl1pPr marL="0" marR="0" indent="0" algn="r" defTabSz="914400" rtl="0" eaLnBrk="1" fontAlgn="auto" latinLnBrk="0" hangingPunct="1">
              <a:lnSpc>
                <a:spcPct val="90000"/>
              </a:lnSpc>
              <a:spcBef>
                <a:spcPct val="20000"/>
              </a:spcBef>
              <a:spcAft>
                <a:spcPts val="0"/>
              </a:spcAft>
              <a:buClrTx/>
              <a:buSzTx/>
              <a:buFont typeface="Arial" charset="0"/>
              <a:buNone/>
              <a:tabLst/>
              <a:defRPr sz="1800" b="1" i="1" baseline="0">
                <a:solidFill>
                  <a:srgbClr val="FFC000"/>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lgn="r">
              <a:spcBef>
                <a:spcPct val="20000"/>
              </a:spcBef>
              <a:buFont typeface="Arial" charset="0"/>
              <a:buNone/>
            </a:pPr>
            <a:r>
              <a:rPr lang="es-CO" sz="1800" b="1" i="1" dirty="0" smtClean="0">
                <a:solidFill>
                  <a:srgbClr val="F2B80D"/>
                </a:solidFill>
                <a:latin typeface="Arial" panose="020B0604020202020204" pitchFamily="34" charset="0"/>
                <a:cs typeface="Arial" panose="020B0604020202020204" pitchFamily="34" charset="0"/>
              </a:rPr>
              <a:t>Lugar y fecha de la exposición</a:t>
            </a:r>
            <a:endParaRPr lang="es-ES" sz="1800" b="1" i="1" dirty="0" smtClean="0">
              <a:solidFill>
                <a:srgbClr val="F2B80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02702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619561"/>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619561"/>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9"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10"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11888530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316923" y="306925"/>
            <a:ext cx="7169727" cy="781094"/>
          </a:xfrm>
        </p:spPr>
        <p:txBody>
          <a:bodyPr/>
          <a:lstStyle/>
          <a:p>
            <a:r>
              <a:rPr lang="es-ES" dirty="0" smtClean="0"/>
              <a:t>Haga clic para modificar el estilo de título del patrón</a:t>
            </a:r>
            <a:endParaRPr lang="en-US" dirty="0"/>
          </a:p>
        </p:txBody>
      </p:sp>
      <p:sp>
        <p:nvSpPr>
          <p:cNvPr id="3" name="Text Placeholder 2"/>
          <p:cNvSpPr>
            <a:spLocks noGrp="1"/>
          </p:cNvSpPr>
          <p:nvPr>
            <p:ph type="body" idx="1"/>
          </p:nvPr>
        </p:nvSpPr>
        <p:spPr>
          <a:xfrm>
            <a:off x="629842" y="1462220"/>
            <a:ext cx="3868340" cy="823912"/>
          </a:xfrm>
        </p:spPr>
        <p:txBody>
          <a:bodyPr anchor="b"/>
          <a:lstStyle>
            <a:lvl1pPr marL="0" indent="0">
              <a:buNone/>
              <a:defRPr sz="20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smtClean="0"/>
              <a:t>Editar el estilo de texto del patrón</a:t>
            </a:r>
          </a:p>
        </p:txBody>
      </p:sp>
      <p:sp>
        <p:nvSpPr>
          <p:cNvPr id="4" name="Content Placeholder 3"/>
          <p:cNvSpPr>
            <a:spLocks noGrp="1"/>
          </p:cNvSpPr>
          <p:nvPr>
            <p:ph sz="half" idx="2"/>
          </p:nvPr>
        </p:nvSpPr>
        <p:spPr>
          <a:xfrm>
            <a:off x="629842" y="2286132"/>
            <a:ext cx="3868340" cy="3684588"/>
          </a:xfrm>
        </p:spPr>
        <p:txBody>
          <a:bodyPr>
            <a:normAutofit/>
          </a:bodyPr>
          <a:lstStyle>
            <a:lvl1pPr>
              <a:defRPr sz="2400">
                <a:solidFill>
                  <a:srgbClr val="006680"/>
                </a:solidFill>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5" name="Text Placeholder 4"/>
          <p:cNvSpPr>
            <a:spLocks noGrp="1"/>
          </p:cNvSpPr>
          <p:nvPr>
            <p:ph type="body" sz="quarter" idx="3"/>
          </p:nvPr>
        </p:nvSpPr>
        <p:spPr>
          <a:xfrm>
            <a:off x="4629150" y="1462220"/>
            <a:ext cx="3887391" cy="823912"/>
          </a:xfrm>
        </p:spPr>
        <p:txBody>
          <a:bodyPr anchor="b"/>
          <a:lstStyle>
            <a:lvl1pPr marL="0" indent="0">
              <a:buNone/>
              <a:defRPr sz="20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4629150" y="2286132"/>
            <a:ext cx="3887391" cy="3684588"/>
          </a:xfrm>
        </p:spPr>
        <p:txBody>
          <a:bodyPr>
            <a:normAutofit/>
          </a:bodyPr>
          <a:lstStyle>
            <a:lvl1pPr>
              <a:defRPr sz="2400">
                <a:solidFill>
                  <a:srgbClr val="006680"/>
                </a:solidFill>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13"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14"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15"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3496605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9"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10"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11"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3765854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6"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7"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309146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6221720" cy="534473"/>
          </a:xfrm>
        </p:spPr>
        <p:txBody>
          <a:bodyPr anchor="b">
            <a:noAutofit/>
          </a:bodyPr>
          <a:lstStyle>
            <a:lvl1pPr>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198513" y="1557919"/>
            <a:ext cx="4318028" cy="430313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1558344"/>
            <a:ext cx="2949178" cy="4310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11"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12"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13"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106637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193183"/>
            <a:ext cx="6646722" cy="927279"/>
          </a:xfrm>
        </p:spPr>
        <p:txBody>
          <a:bodyPr anchor="b">
            <a:noAutofit/>
          </a:bodyPr>
          <a:lstStyle>
            <a:lvl1pPr>
              <a:defRPr sz="2400"/>
            </a:lvl1pPr>
          </a:lstStyle>
          <a:p>
            <a:r>
              <a:rPr lang="es-ES" dirty="0"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1481070"/>
            <a:ext cx="4629150" cy="438791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29841" y="1481070"/>
            <a:ext cx="2949178" cy="438791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smtClean="0"/>
              <a:t>Editar el estilo de texto del patrón</a:t>
            </a:r>
          </a:p>
        </p:txBody>
      </p:sp>
      <p:sp>
        <p:nvSpPr>
          <p:cNvPr id="11"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12"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13"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5063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094" y="365127"/>
            <a:ext cx="6903076" cy="665184"/>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Tree>
    <p:extLst>
      <p:ext uri="{BB962C8B-B14F-4D97-AF65-F5344CB8AC3E}">
        <p14:creationId xmlns:p14="http://schemas.microsoft.com/office/powerpoint/2010/main" val="79226966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2400" b="1" kern="1200">
          <a:solidFill>
            <a:srgbClr val="FFC000"/>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FF59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668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dirty="0" smtClean="0"/>
              <a:t>Conceptos</a:t>
            </a:r>
            <a:br>
              <a:rPr lang="es-CO" dirty="0" smtClean="0"/>
            </a:br>
            <a:r>
              <a:rPr lang="es-CO" sz="3100" dirty="0" smtClean="0"/>
              <a:t>204039-</a:t>
            </a:r>
            <a:r>
              <a:rPr lang="es-CO" sz="3100" dirty="0" smtClean="0"/>
              <a:t>Seguridad Informática</a:t>
            </a:r>
            <a:endParaRPr lang="es-CO" sz="3100" dirty="0"/>
          </a:p>
        </p:txBody>
      </p:sp>
      <p:sp>
        <p:nvSpPr>
          <p:cNvPr id="3" name="Marcador de texto 2"/>
          <p:cNvSpPr>
            <a:spLocks noGrp="1"/>
          </p:cNvSpPr>
          <p:nvPr>
            <p:ph type="body" idx="1"/>
          </p:nvPr>
        </p:nvSpPr>
        <p:spPr/>
        <p:txBody>
          <a:bodyPr/>
          <a:lstStyle/>
          <a:p>
            <a:r>
              <a:rPr lang="es-CO" dirty="0" smtClean="0"/>
              <a:t>Grupo:301122_25 Diseño de Sitios Web </a:t>
            </a:r>
            <a:endParaRPr lang="es-CO" dirty="0"/>
          </a:p>
        </p:txBody>
      </p:sp>
      <p:sp>
        <p:nvSpPr>
          <p:cNvPr id="4" name="Marcador de texto 3"/>
          <p:cNvSpPr>
            <a:spLocks noGrp="1"/>
          </p:cNvSpPr>
          <p:nvPr>
            <p:ph type="body" idx="14"/>
          </p:nvPr>
        </p:nvSpPr>
        <p:spPr/>
        <p:txBody>
          <a:bodyPr>
            <a:normAutofit fontScale="85000" lnSpcReduction="10000"/>
          </a:bodyPr>
          <a:lstStyle/>
          <a:p>
            <a:pPr algn="l"/>
            <a:r>
              <a:rPr lang="es-CO" dirty="0" smtClean="0">
                <a:solidFill>
                  <a:srgbClr val="F0B52A"/>
                </a:solidFill>
                <a:latin typeface="Arial" charset="0"/>
                <a:cs typeface="Arial" charset="0"/>
              </a:rPr>
              <a:t>Escuela de Ciencias Básicas, Tecnología e Ingeniería</a:t>
            </a:r>
            <a:endParaRPr lang="es-ES" dirty="0">
              <a:solidFill>
                <a:srgbClr val="F0B52A"/>
              </a:solidFill>
              <a:latin typeface="Arial" charset="0"/>
              <a:cs typeface="Arial" charset="0"/>
            </a:endParaRPr>
          </a:p>
        </p:txBody>
      </p:sp>
      <p:sp>
        <p:nvSpPr>
          <p:cNvPr id="5" name="Marcador de texto 4"/>
          <p:cNvSpPr>
            <a:spLocks noGrp="1"/>
          </p:cNvSpPr>
          <p:nvPr>
            <p:ph type="body" idx="15"/>
          </p:nvPr>
        </p:nvSpPr>
        <p:spPr/>
        <p:txBody>
          <a:bodyPr/>
          <a:lstStyle/>
          <a:p>
            <a:r>
              <a:rPr lang="es-CO" dirty="0" smtClean="0">
                <a:solidFill>
                  <a:srgbClr val="F2B80D"/>
                </a:solidFill>
              </a:rPr>
              <a:t>7 de Junio de 2019</a:t>
            </a:r>
            <a:endParaRPr lang="es-ES" dirty="0">
              <a:solidFill>
                <a:srgbClr val="F2B80D"/>
              </a:solidFill>
            </a:endParaRPr>
          </a:p>
        </p:txBody>
      </p:sp>
    </p:spTree>
    <p:extLst>
      <p:ext uri="{BB962C8B-B14F-4D97-AF65-F5344CB8AC3E}">
        <p14:creationId xmlns:p14="http://schemas.microsoft.com/office/powerpoint/2010/main" val="17446382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es-CO" dirty="0">
                <a:solidFill>
                  <a:srgbClr val="F0B52A"/>
                </a:solidFill>
                <a:latin typeface="Arial" charset="0"/>
                <a:cs typeface="Arial" charset="0"/>
              </a:rPr>
              <a:t>Medidas para el mantenimiento de la seguridad informática y la prevención de intrusiones:</a:t>
            </a:r>
            <a:endParaRPr lang="pt-BR" dirty="0">
              <a:solidFill>
                <a:srgbClr val="F0B52A"/>
              </a:solidFill>
              <a:latin typeface="Arial" charset="0"/>
              <a:cs typeface="Arial" charset="0"/>
            </a:endParaRPr>
          </a:p>
        </p:txBody>
      </p:sp>
      <p:sp>
        <p:nvSpPr>
          <p:cNvPr id="3" name="2 Marcador de texto"/>
          <p:cNvSpPr txBox="1">
            <a:spLocks/>
          </p:cNvSpPr>
          <p:nvPr/>
        </p:nvSpPr>
        <p:spPr>
          <a:xfrm>
            <a:off x="309094" y="2078660"/>
            <a:ext cx="7502495"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000" dirty="0" smtClean="0">
                <a:latin typeface="Arial" panose="020B0604020202020204" pitchFamily="34" charset="0"/>
                <a:cs typeface="Arial" panose="020B0604020202020204" pitchFamily="34" charset="0"/>
              </a:rPr>
              <a:t> </a:t>
            </a:r>
            <a:endParaRPr lang="es-ES" sz="2000" i="1" dirty="0">
              <a:latin typeface="Arial" panose="020B0604020202020204" pitchFamily="34" charset="0"/>
              <a:cs typeface="Arial" panose="020B0604020202020204" pitchFamily="34" charset="0"/>
            </a:endParaRPr>
          </a:p>
        </p:txBody>
      </p:sp>
      <p:pic>
        <p:nvPicPr>
          <p:cNvPr id="9" name="Imagen 8"/>
          <p:cNvPicPr>
            <a:picLocks noChangeAspect="1"/>
          </p:cNvPicPr>
          <p:nvPr/>
        </p:nvPicPr>
        <p:blipFill>
          <a:blip r:embed="rId2">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4012228" y="4698634"/>
            <a:ext cx="1102068" cy="1145075"/>
          </a:xfrm>
          <a:prstGeom prst="rect">
            <a:avLst/>
          </a:prstGeom>
        </p:spPr>
      </p:pic>
      <p:sp>
        <p:nvSpPr>
          <p:cNvPr id="6" name="Rectángulo 5"/>
          <p:cNvSpPr/>
          <p:nvPr/>
        </p:nvSpPr>
        <p:spPr>
          <a:xfrm>
            <a:off x="518101" y="1242703"/>
            <a:ext cx="8090323" cy="1508105"/>
          </a:xfrm>
          <a:prstGeom prst="rect">
            <a:avLst/>
          </a:prstGeom>
        </p:spPr>
        <p:txBody>
          <a:bodyPr wrap="square">
            <a:spAutoFit/>
          </a:bodyPr>
          <a:lstStyle/>
          <a:p>
            <a:r>
              <a:rPr lang="es-CO" sz="2800" dirty="0" smtClean="0">
                <a:solidFill>
                  <a:srgbClr val="FF5900"/>
                </a:solidFill>
                <a:latin typeface="Arial" panose="020B0604020202020204" pitchFamily="34" charset="0"/>
                <a:cs typeface="Arial" panose="020B0604020202020204" pitchFamily="34" charset="0"/>
              </a:rPr>
              <a:t>Medidas De Seguridad Informática A Tomar:</a:t>
            </a:r>
          </a:p>
          <a:p>
            <a:endParaRPr lang="es-CO" sz="2800" dirty="0" smtClean="0">
              <a:solidFill>
                <a:srgbClr val="FF5900"/>
              </a:solidFill>
              <a:latin typeface="Arial" panose="020B0604020202020204" pitchFamily="34" charset="0"/>
              <a:cs typeface="Arial" panose="020B0604020202020204" pitchFamily="34" charset="0"/>
            </a:endParaRPr>
          </a:p>
          <a:p>
            <a:pPr algn="just"/>
            <a:r>
              <a:rPr lang="es-CO" dirty="0" smtClean="0">
                <a:latin typeface="Arial" panose="020B0604020202020204" pitchFamily="34" charset="0"/>
                <a:cs typeface="Arial" panose="020B0604020202020204" pitchFamily="34" charset="0"/>
              </a:rPr>
              <a:t>	</a:t>
            </a:r>
            <a:endParaRPr lang="es-CO" dirty="0">
              <a:latin typeface="Arial" panose="020B0604020202020204" pitchFamily="34" charset="0"/>
              <a:cs typeface="Arial" panose="020B0604020202020204" pitchFamily="34" charset="0"/>
            </a:endParaRPr>
          </a:p>
          <a:p>
            <a:pPr algn="just"/>
            <a:endParaRPr lang="es-CO" dirty="0"/>
          </a:p>
        </p:txBody>
      </p:sp>
      <p:sp>
        <p:nvSpPr>
          <p:cNvPr id="5" name="Rectángulo 4"/>
          <p:cNvSpPr/>
          <p:nvPr/>
        </p:nvSpPr>
        <p:spPr>
          <a:xfrm>
            <a:off x="518101" y="1660553"/>
            <a:ext cx="7863840" cy="3354765"/>
          </a:xfrm>
          <a:prstGeom prst="rect">
            <a:avLst/>
          </a:prstGeom>
        </p:spPr>
        <p:txBody>
          <a:bodyPr wrap="square">
            <a:spAutoFit/>
          </a:bodyPr>
          <a:lstStyle/>
          <a:p>
            <a:pPr algn="just"/>
            <a:r>
              <a:rPr lang="es-CO" dirty="0" smtClean="0"/>
              <a:t>	</a:t>
            </a:r>
            <a:r>
              <a:rPr lang="es-CO" sz="1600" dirty="0" smtClean="0">
                <a:latin typeface="Arial" panose="020B0604020202020204" pitchFamily="34" charset="0"/>
                <a:cs typeface="Arial" panose="020B0604020202020204" pitchFamily="34" charset="0"/>
              </a:rPr>
              <a:t>•</a:t>
            </a:r>
            <a:r>
              <a:rPr lang="es-CO" sz="1600" dirty="0">
                <a:latin typeface="Arial" panose="020B0604020202020204" pitchFamily="34" charset="0"/>
                <a:cs typeface="Arial" panose="020B0604020202020204" pitchFamily="34" charset="0"/>
              </a:rPr>
              <a:t>Asegurar la instalación de software legalmente adquirido: por lo 	general 	el software legal está libre de troyanos o virus. </a:t>
            </a:r>
            <a:r>
              <a:rPr lang="es-CO" sz="1600" dirty="0" smtClean="0">
                <a:latin typeface="Arial" panose="020B0604020202020204" pitchFamily="34" charset="0"/>
                <a:cs typeface="Arial" panose="020B0604020202020204" pitchFamily="34" charset="0"/>
              </a:rPr>
              <a:t>	(</a:t>
            </a:r>
            <a:r>
              <a:rPr lang="es-CO" sz="1600" dirty="0">
                <a:latin typeface="Arial" panose="020B0604020202020204" pitchFamily="34" charset="0"/>
                <a:cs typeface="Arial" panose="020B0604020202020204" pitchFamily="34" charset="0"/>
              </a:rPr>
              <a:t>Universidad 	Internacional 	de Valencia, 2018)</a:t>
            </a:r>
          </a:p>
          <a:p>
            <a:pPr algn="just"/>
            <a:endParaRPr lang="es-CO" sz="1600" dirty="0">
              <a:latin typeface="Arial" panose="020B0604020202020204" pitchFamily="34" charset="0"/>
              <a:cs typeface="Arial" panose="020B0604020202020204" pitchFamily="34" charset="0"/>
            </a:endParaRPr>
          </a:p>
          <a:p>
            <a:pPr algn="just"/>
            <a:r>
              <a:rPr lang="es-CO" sz="1600" dirty="0">
                <a:latin typeface="Arial" panose="020B0604020202020204" pitchFamily="34" charset="0"/>
                <a:cs typeface="Arial" panose="020B0604020202020204" pitchFamily="34" charset="0"/>
              </a:rPr>
              <a:t>	•Suites antivirus: con las reglas de configuración y del sistema 	adecuadamente definidos. (Universidad Internacional de Valencia, 	2018)</a:t>
            </a:r>
          </a:p>
          <a:p>
            <a:pPr algn="just"/>
            <a:endParaRPr lang="es-CO" sz="1600" dirty="0">
              <a:latin typeface="Arial" panose="020B0604020202020204" pitchFamily="34" charset="0"/>
              <a:cs typeface="Arial" panose="020B0604020202020204" pitchFamily="34" charset="0"/>
            </a:endParaRPr>
          </a:p>
          <a:p>
            <a:pPr algn="just"/>
            <a:r>
              <a:rPr lang="es-CO" sz="1600" dirty="0">
                <a:latin typeface="Arial" panose="020B0604020202020204" pitchFamily="34" charset="0"/>
                <a:cs typeface="Arial" panose="020B0604020202020204" pitchFamily="34" charset="0"/>
              </a:rPr>
              <a:t>	•Hardware y software cortafuegos: los firewalls ayudan con el 	bloqueo de 	usuarios no autorizados que intentan acceder a </a:t>
            </a:r>
            <a:r>
              <a:rPr lang="es-CO" sz="1600" dirty="0" smtClean="0">
                <a:latin typeface="Arial" panose="020B0604020202020204" pitchFamily="34" charset="0"/>
                <a:cs typeface="Arial" panose="020B0604020202020204" pitchFamily="34" charset="0"/>
              </a:rPr>
              <a:t>	tu 	computadora </a:t>
            </a:r>
            <a:r>
              <a:rPr lang="es-CO" sz="1600" dirty="0">
                <a:latin typeface="Arial" panose="020B0604020202020204" pitchFamily="34" charset="0"/>
                <a:cs typeface="Arial" panose="020B0604020202020204" pitchFamily="34" charset="0"/>
              </a:rPr>
              <a:t>o tu red. 	(Universidad Internacional de Valencia, 	2018)</a:t>
            </a:r>
          </a:p>
          <a:p>
            <a:endParaRPr lang="es-CO" dirty="0"/>
          </a:p>
        </p:txBody>
      </p:sp>
    </p:spTree>
    <p:extLst>
      <p:ext uri="{BB962C8B-B14F-4D97-AF65-F5344CB8AC3E}">
        <p14:creationId xmlns:p14="http://schemas.microsoft.com/office/powerpoint/2010/main" val="295956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es-CO" dirty="0">
                <a:solidFill>
                  <a:srgbClr val="F0B52A"/>
                </a:solidFill>
                <a:latin typeface="Arial" charset="0"/>
                <a:cs typeface="Arial" charset="0"/>
              </a:rPr>
              <a:t>Medidas para el mantenimiento de la seguridad informática y la prevención de intrusiones:</a:t>
            </a:r>
            <a:endParaRPr lang="pt-BR" dirty="0">
              <a:solidFill>
                <a:srgbClr val="F0B52A"/>
              </a:solidFill>
              <a:latin typeface="Arial" charset="0"/>
              <a:cs typeface="Arial" charset="0"/>
            </a:endParaRPr>
          </a:p>
        </p:txBody>
      </p:sp>
      <p:sp>
        <p:nvSpPr>
          <p:cNvPr id="3" name="2 Marcador de texto"/>
          <p:cNvSpPr txBox="1">
            <a:spLocks/>
          </p:cNvSpPr>
          <p:nvPr/>
        </p:nvSpPr>
        <p:spPr>
          <a:xfrm>
            <a:off x="309094" y="2078660"/>
            <a:ext cx="7502495"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000" dirty="0" smtClean="0">
                <a:latin typeface="Arial" panose="020B0604020202020204" pitchFamily="34" charset="0"/>
                <a:cs typeface="Arial" panose="020B0604020202020204" pitchFamily="34" charset="0"/>
              </a:rPr>
              <a:t> </a:t>
            </a:r>
            <a:endParaRPr lang="es-ES" sz="2000" i="1" dirty="0">
              <a:latin typeface="Arial" panose="020B0604020202020204" pitchFamily="34" charset="0"/>
              <a:cs typeface="Arial" panose="020B0604020202020204" pitchFamily="34" charset="0"/>
            </a:endParaRPr>
          </a:p>
        </p:txBody>
      </p:sp>
      <p:pic>
        <p:nvPicPr>
          <p:cNvPr id="9" name="Imagen 8"/>
          <p:cNvPicPr>
            <a:picLocks noChangeAspect="1"/>
          </p:cNvPicPr>
          <p:nvPr/>
        </p:nvPicPr>
        <p:blipFill>
          <a:blip r:embed="rId2">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4012228" y="4973725"/>
            <a:ext cx="1102068" cy="1145075"/>
          </a:xfrm>
          <a:prstGeom prst="rect">
            <a:avLst/>
          </a:prstGeom>
        </p:spPr>
      </p:pic>
      <p:sp>
        <p:nvSpPr>
          <p:cNvPr id="6" name="Rectángulo 5"/>
          <p:cNvSpPr/>
          <p:nvPr/>
        </p:nvSpPr>
        <p:spPr>
          <a:xfrm>
            <a:off x="518101" y="1229640"/>
            <a:ext cx="8090323" cy="1323439"/>
          </a:xfrm>
          <a:prstGeom prst="rect">
            <a:avLst/>
          </a:prstGeom>
        </p:spPr>
        <p:txBody>
          <a:bodyPr wrap="square">
            <a:spAutoFit/>
          </a:bodyPr>
          <a:lstStyle/>
          <a:p>
            <a:r>
              <a:rPr lang="es-CO" sz="2800" dirty="0" smtClean="0">
                <a:solidFill>
                  <a:srgbClr val="FF5900"/>
                </a:solidFill>
                <a:latin typeface="Arial" panose="020B0604020202020204" pitchFamily="34" charset="0"/>
                <a:cs typeface="Arial" panose="020B0604020202020204" pitchFamily="34" charset="0"/>
              </a:rPr>
              <a:t>Medidas De Seguridad Informática A Tomar:</a:t>
            </a:r>
          </a:p>
          <a:p>
            <a:endParaRPr lang="es-CO" sz="1600" dirty="0" smtClean="0"/>
          </a:p>
          <a:p>
            <a:pPr algn="just"/>
            <a:endParaRPr lang="es-CO" dirty="0">
              <a:latin typeface="Arial" panose="020B0604020202020204" pitchFamily="34" charset="0"/>
              <a:cs typeface="Arial" panose="020B0604020202020204" pitchFamily="34" charset="0"/>
            </a:endParaRPr>
          </a:p>
          <a:p>
            <a:pPr algn="just"/>
            <a:endParaRPr lang="es-CO" dirty="0"/>
          </a:p>
        </p:txBody>
      </p:sp>
      <p:sp>
        <p:nvSpPr>
          <p:cNvPr id="4" name="Rectángulo 3"/>
          <p:cNvSpPr/>
          <p:nvPr/>
        </p:nvSpPr>
        <p:spPr>
          <a:xfrm>
            <a:off x="518101" y="1424300"/>
            <a:ext cx="8325453" cy="3354765"/>
          </a:xfrm>
          <a:prstGeom prst="rect">
            <a:avLst/>
          </a:prstGeom>
        </p:spPr>
        <p:txBody>
          <a:bodyPr wrap="square">
            <a:spAutoFit/>
          </a:bodyPr>
          <a:lstStyle/>
          <a:p>
            <a:pPr algn="just"/>
            <a:endParaRPr lang="es-CO"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	</a:t>
            </a:r>
            <a:r>
              <a:rPr lang="es-CO" sz="1600" dirty="0">
                <a:latin typeface="Arial" panose="020B0604020202020204" pitchFamily="34" charset="0"/>
                <a:cs typeface="Arial" panose="020B0604020202020204" pitchFamily="34" charset="0"/>
              </a:rPr>
              <a:t>•Uso de contraseñas complejas y grandes: las contraseñas deben 	constar </a:t>
            </a:r>
            <a:r>
              <a:rPr lang="es-CO" sz="1600" dirty="0" smtClean="0">
                <a:latin typeface="Arial" panose="020B0604020202020204" pitchFamily="34" charset="0"/>
                <a:cs typeface="Arial" panose="020B0604020202020204" pitchFamily="34" charset="0"/>
              </a:rPr>
              <a:t>	de </a:t>
            </a:r>
            <a:r>
              <a:rPr lang="es-CO" sz="1600" dirty="0">
                <a:latin typeface="Arial" panose="020B0604020202020204" pitchFamily="34" charset="0"/>
                <a:cs typeface="Arial" panose="020B0604020202020204" pitchFamily="34" charset="0"/>
              </a:rPr>
              <a:t>varios caracteres especiales, números y letras. Esto 	ayuda 	en gran </a:t>
            </a:r>
            <a:r>
              <a:rPr lang="es-CO" sz="1600" dirty="0" smtClean="0">
                <a:latin typeface="Arial" panose="020B0604020202020204" pitchFamily="34" charset="0"/>
                <a:cs typeface="Arial" panose="020B0604020202020204" pitchFamily="34" charset="0"/>
              </a:rPr>
              <a:t>	medida </a:t>
            </a:r>
            <a:r>
              <a:rPr lang="es-CO" sz="1600" dirty="0">
                <a:latin typeface="Arial" panose="020B0604020202020204" pitchFamily="34" charset="0"/>
                <a:cs typeface="Arial" panose="020B0604020202020204" pitchFamily="34" charset="0"/>
              </a:rPr>
              <a:t>a que un hacker pueda romperla fácilmente. 	(Universidad </a:t>
            </a:r>
            <a:r>
              <a:rPr lang="es-CO" sz="1600" dirty="0" smtClean="0">
                <a:latin typeface="Arial" panose="020B0604020202020204" pitchFamily="34" charset="0"/>
                <a:cs typeface="Arial" panose="020B0604020202020204" pitchFamily="34" charset="0"/>
              </a:rPr>
              <a:t>	Internacional </a:t>
            </a:r>
            <a:r>
              <a:rPr lang="es-CO" sz="1600" dirty="0">
                <a:latin typeface="Arial" panose="020B0604020202020204" pitchFamily="34" charset="0"/>
                <a:cs typeface="Arial" panose="020B0604020202020204" pitchFamily="34" charset="0"/>
              </a:rPr>
              <a:t>de Valencia, 2018)</a:t>
            </a:r>
          </a:p>
          <a:p>
            <a:pPr algn="just"/>
            <a:endParaRPr lang="es-CO" sz="1600" dirty="0">
              <a:latin typeface="Arial" panose="020B0604020202020204" pitchFamily="34" charset="0"/>
              <a:cs typeface="Arial" panose="020B0604020202020204" pitchFamily="34" charset="0"/>
            </a:endParaRPr>
          </a:p>
          <a:p>
            <a:pPr algn="just"/>
            <a:r>
              <a:rPr lang="es-CO" sz="1600" dirty="0">
                <a:latin typeface="Arial" panose="020B0604020202020204" pitchFamily="34" charset="0"/>
                <a:cs typeface="Arial" panose="020B0604020202020204" pitchFamily="34" charset="0"/>
              </a:rPr>
              <a:t>	•Cuidado con la ingeniería social: a través de las redes sociales los 	ciberdelincuentes pueden intentar obtener datos e información que 	pueden </a:t>
            </a:r>
            <a:r>
              <a:rPr lang="es-CO" sz="1600" dirty="0" smtClean="0">
                <a:latin typeface="Arial" panose="020B0604020202020204" pitchFamily="34" charset="0"/>
                <a:cs typeface="Arial" panose="020B0604020202020204" pitchFamily="34" charset="0"/>
              </a:rPr>
              <a:t>	utilizar </a:t>
            </a:r>
            <a:r>
              <a:rPr lang="es-CO" sz="1600" dirty="0">
                <a:latin typeface="Arial" panose="020B0604020202020204" pitchFamily="34" charset="0"/>
                <a:cs typeface="Arial" panose="020B0604020202020204" pitchFamily="34" charset="0"/>
              </a:rPr>
              <a:t>para realizar ataques. (Universidad Internacional de 	Valencia, 2018)</a:t>
            </a:r>
          </a:p>
          <a:p>
            <a:pPr algn="just"/>
            <a:endParaRPr lang="es-CO" sz="1600" dirty="0">
              <a:latin typeface="Arial" panose="020B0604020202020204" pitchFamily="34" charset="0"/>
              <a:cs typeface="Arial" panose="020B0604020202020204" pitchFamily="34" charset="0"/>
            </a:endParaRPr>
          </a:p>
          <a:p>
            <a:pPr algn="just"/>
            <a:r>
              <a:rPr lang="es-CO" sz="1600" dirty="0">
                <a:latin typeface="Arial" panose="020B0604020202020204" pitchFamily="34" charset="0"/>
                <a:cs typeface="Arial" panose="020B0604020202020204" pitchFamily="34" charset="0"/>
              </a:rPr>
              <a:t>	•Criptografía, especialmente la encriptación: juega un papel 	importante en 	mantener nuestra información sensible, segura y 	secreta. (Universidad 	Internacional de Valencia, 2018)</a:t>
            </a:r>
            <a:endParaRPr lang="es-CO"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1205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lstStyle/>
          <a:p>
            <a:r>
              <a:rPr lang="es-CO" smtClean="0">
                <a:solidFill>
                  <a:srgbClr val="F0B52A"/>
                </a:solidFill>
                <a:latin typeface="Arial" charset="0"/>
                <a:cs typeface="Arial" charset="0"/>
              </a:rPr>
              <a:t>Lista de Referencias</a:t>
            </a:r>
            <a:endParaRPr lang="es-CO" dirty="0"/>
          </a:p>
        </p:txBody>
      </p:sp>
      <p:sp>
        <p:nvSpPr>
          <p:cNvPr id="9" name="Marcador de contenido 8"/>
          <p:cNvSpPr>
            <a:spLocks noGrp="1"/>
          </p:cNvSpPr>
          <p:nvPr>
            <p:ph idx="1"/>
          </p:nvPr>
        </p:nvSpPr>
        <p:spPr>
          <a:xfrm>
            <a:off x="154546" y="1542289"/>
            <a:ext cx="8780448" cy="4351338"/>
          </a:xfrm>
        </p:spPr>
        <p:txBody>
          <a:bodyPr>
            <a:normAutofit/>
          </a:bodyPr>
          <a:lstStyle/>
          <a:p>
            <a:r>
              <a:rPr lang="es-CO" sz="1600" dirty="0" smtClean="0">
                <a:latin typeface="Arial" charset="0"/>
                <a:cs typeface="Arial" charset="0"/>
              </a:rPr>
              <a:t>Simson </a:t>
            </a:r>
            <a:r>
              <a:rPr lang="es-CO" sz="1600" dirty="0">
                <a:latin typeface="Arial" charset="0"/>
                <a:cs typeface="Arial" charset="0"/>
              </a:rPr>
              <a:t>, G., &amp; Gene, S. (1999). Seguridad y Comercio en el Web. </a:t>
            </a:r>
            <a:r>
              <a:rPr lang="es-CO" sz="1600" dirty="0" smtClean="0">
                <a:latin typeface="Arial" charset="0"/>
                <a:cs typeface="Arial" charset="0"/>
              </a:rPr>
              <a:t>México: </a:t>
            </a:r>
            <a:r>
              <a:rPr lang="es-CO" sz="1600" dirty="0">
                <a:latin typeface="Arial" charset="0"/>
                <a:cs typeface="Arial" charset="0"/>
              </a:rPr>
              <a:t>McGraw – Hill.</a:t>
            </a:r>
          </a:p>
          <a:p>
            <a:r>
              <a:rPr lang="es-CO" sz="1600" dirty="0">
                <a:latin typeface="Arial" charset="0"/>
                <a:cs typeface="Arial" charset="0"/>
              </a:rPr>
              <a:t>Universidad Internacional de Valencia. (2018). la-seguridad-</a:t>
            </a:r>
            <a:r>
              <a:rPr lang="es-CO" sz="1600" dirty="0" err="1">
                <a:latin typeface="Arial" charset="0"/>
                <a:cs typeface="Arial" charset="0"/>
              </a:rPr>
              <a:t>informatica</a:t>
            </a:r>
            <a:r>
              <a:rPr lang="es-CO" sz="1600" dirty="0">
                <a:latin typeface="Arial" charset="0"/>
                <a:cs typeface="Arial" charset="0"/>
              </a:rPr>
              <a:t>-puede-ayudarme. Obtenido de https://www.universidadviu.com/la-seguridad-informatica-puede-ayudarme/</a:t>
            </a:r>
          </a:p>
          <a:p>
            <a:endParaRPr lang="es-CO" sz="1600" dirty="0">
              <a:latin typeface="Arial" charset="0"/>
              <a:cs typeface="Arial" charset="0"/>
            </a:endParaRPr>
          </a:p>
          <a:p>
            <a:endParaRPr lang="es-CO" sz="1600" dirty="0">
              <a:latin typeface="Arial" charset="0"/>
              <a:cs typeface="Arial" charset="0"/>
            </a:endParaRPr>
          </a:p>
        </p:txBody>
      </p:sp>
    </p:spTree>
    <p:extLst>
      <p:ext uri="{BB962C8B-B14F-4D97-AF65-F5344CB8AC3E}">
        <p14:creationId xmlns:p14="http://schemas.microsoft.com/office/powerpoint/2010/main" val="1977709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fontScale="90000"/>
          </a:bodyPr>
          <a:lstStyle/>
          <a:p>
            <a:r>
              <a:rPr lang="es-CO" dirty="0"/>
              <a:t>¡GRACIAS POR SU ATENCIÓN!</a:t>
            </a:r>
          </a:p>
        </p:txBody>
      </p:sp>
    </p:spTree>
    <p:extLst>
      <p:ext uri="{BB962C8B-B14F-4D97-AF65-F5344CB8AC3E}">
        <p14:creationId xmlns:p14="http://schemas.microsoft.com/office/powerpoint/2010/main" val="786902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defRPr/>
            </a:pPr>
            <a:r>
              <a:rPr lang="es-CO" dirty="0" smtClean="0">
                <a:solidFill>
                  <a:srgbClr val="F0B52A"/>
                </a:solidFill>
                <a:latin typeface="Arial" charset="0"/>
                <a:cs typeface="Arial" charset="0"/>
              </a:rPr>
              <a:t>Conceptos De Seguridad De Información</a:t>
            </a:r>
            <a:endParaRPr lang="pt-BR" dirty="0">
              <a:solidFill>
                <a:srgbClr val="F0B52A"/>
              </a:solidFill>
              <a:latin typeface="Arial" charset="0"/>
              <a:cs typeface="Arial" charset="0"/>
            </a:endParaRPr>
          </a:p>
        </p:txBody>
      </p:sp>
      <p:sp>
        <p:nvSpPr>
          <p:cNvPr id="3" name="2 Marcador de texto"/>
          <p:cNvSpPr txBox="1">
            <a:spLocks/>
          </p:cNvSpPr>
          <p:nvPr/>
        </p:nvSpPr>
        <p:spPr>
          <a:xfrm>
            <a:off x="251520" y="1712902"/>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000" dirty="0" smtClean="0">
                <a:latin typeface="Arial" panose="020B0604020202020204" pitchFamily="34" charset="0"/>
                <a:cs typeface="Arial" panose="020B0604020202020204" pitchFamily="34" charset="0"/>
              </a:rPr>
              <a:t>La seguridad </a:t>
            </a:r>
            <a:r>
              <a:rPr lang="es-CO" sz="2000" dirty="0">
                <a:latin typeface="Arial" panose="020B0604020202020204" pitchFamily="34" charset="0"/>
                <a:cs typeface="Arial" panose="020B0604020202020204" pitchFamily="34" charset="0"/>
              </a:rPr>
              <a:t>de información es un proceso de prevenir y detectar el uso no autorizado de un sistema informático. Implica el proceso de proteger contra intrusos el uso de nuestros recursos informáticos con intenciones maliciosas o con intención de obtener ganancias, o incluso la posibilidad de acceder a ellos por accidente. </a:t>
            </a:r>
            <a:r>
              <a:rPr lang="es-CO" sz="2000" i="1" dirty="0">
                <a:latin typeface="Arial" panose="020B0604020202020204" pitchFamily="34" charset="0"/>
                <a:cs typeface="Arial" panose="020B0604020202020204" pitchFamily="34" charset="0"/>
              </a:rPr>
              <a:t>(Universidad Internacional de Valencia, 2018)</a:t>
            </a:r>
            <a:r>
              <a:rPr lang="es-CO" sz="2000" dirty="0">
                <a:latin typeface="Arial" panose="020B0604020202020204" pitchFamily="34" charset="0"/>
                <a:cs typeface="Arial" panose="020B0604020202020204" pitchFamily="34" charset="0"/>
              </a:rPr>
              <a:t> </a:t>
            </a:r>
            <a:endParaRPr lang="es-ES" sz="2000" dirty="0">
              <a:latin typeface="Arial" panose="020B0604020202020204" pitchFamily="34" charset="0"/>
              <a:cs typeface="Arial" panose="020B0604020202020204" pitchFamily="34" charset="0"/>
            </a:endParaRPr>
          </a:p>
        </p:txBody>
      </p:sp>
      <p:pic>
        <p:nvPicPr>
          <p:cNvPr id="9" name="Imagen 8"/>
          <p:cNvPicPr>
            <a:picLocks noChangeAspect="1"/>
          </p:cNvPicPr>
          <p:nvPr/>
        </p:nvPicPr>
        <p:blipFill>
          <a:blip r:embed="rId2">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4192625" y="4293378"/>
            <a:ext cx="1102068" cy="1145075"/>
          </a:xfrm>
          <a:prstGeom prst="rect">
            <a:avLst/>
          </a:prstGeom>
        </p:spPr>
      </p:pic>
    </p:spTree>
    <p:extLst>
      <p:ext uri="{BB962C8B-B14F-4D97-AF65-F5344CB8AC3E}">
        <p14:creationId xmlns:p14="http://schemas.microsoft.com/office/powerpoint/2010/main" val="1568307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defRPr/>
            </a:pPr>
            <a:r>
              <a:rPr lang="es-CO" dirty="0" smtClean="0">
                <a:solidFill>
                  <a:srgbClr val="F0B52A"/>
                </a:solidFill>
                <a:latin typeface="Arial" charset="0"/>
                <a:cs typeface="Arial" charset="0"/>
              </a:rPr>
              <a:t>Conceptos De Seguridad De Información</a:t>
            </a:r>
            <a:endParaRPr lang="pt-BR" dirty="0">
              <a:solidFill>
                <a:srgbClr val="F0B52A"/>
              </a:solidFill>
              <a:latin typeface="Arial" charset="0"/>
              <a:cs typeface="Arial" charset="0"/>
            </a:endParaRPr>
          </a:p>
        </p:txBody>
      </p:sp>
      <p:sp>
        <p:nvSpPr>
          <p:cNvPr id="3" name="2 Marcador de texto"/>
          <p:cNvSpPr txBox="1">
            <a:spLocks/>
          </p:cNvSpPr>
          <p:nvPr/>
        </p:nvSpPr>
        <p:spPr>
          <a:xfrm>
            <a:off x="240855" y="2091723"/>
            <a:ext cx="783199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000" dirty="0">
                <a:latin typeface="Arial" panose="020B0604020202020204" pitchFamily="34" charset="0"/>
                <a:cs typeface="Arial" panose="020B0604020202020204" pitchFamily="34" charset="0"/>
              </a:rPr>
              <a:t>La seguridad informática es en realidad una rama de un término más genérico que es la seguridad de la información, aunque en la práctica se suelen utilizar de forma indistinta ambos términos</a:t>
            </a:r>
            <a:r>
              <a:rPr lang="es-CO" sz="2000" dirty="0" smtClean="0">
                <a:latin typeface="Arial" panose="020B0604020202020204" pitchFamily="34" charset="0"/>
                <a:cs typeface="Arial" panose="020B0604020202020204" pitchFamily="34" charset="0"/>
              </a:rPr>
              <a:t>.</a:t>
            </a:r>
            <a:r>
              <a:rPr lang="es-CO" sz="2000" i="1" dirty="0" smtClean="0">
                <a:latin typeface="Arial" panose="020B0604020202020204" pitchFamily="34" charset="0"/>
                <a:cs typeface="Arial" panose="020B0604020202020204" pitchFamily="34" charset="0"/>
              </a:rPr>
              <a:t>(</a:t>
            </a:r>
            <a:r>
              <a:rPr lang="es-CO" sz="2000" i="1" dirty="0">
                <a:latin typeface="Arial" panose="020B0604020202020204" pitchFamily="34" charset="0"/>
                <a:cs typeface="Arial" panose="020B0604020202020204" pitchFamily="34" charset="0"/>
              </a:rPr>
              <a:t>Universidad Internacional de Valencia, 2018)</a:t>
            </a:r>
            <a:r>
              <a:rPr lang="es-CO" sz="2000" dirty="0" smtClean="0">
                <a:latin typeface="Arial" panose="020B0604020202020204" pitchFamily="34" charset="0"/>
                <a:cs typeface="Arial" panose="020B0604020202020204" pitchFamily="34" charset="0"/>
              </a:rPr>
              <a:t> </a:t>
            </a:r>
            <a:endParaRPr lang="es-ES" sz="2000"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4192625" y="4110497"/>
            <a:ext cx="1102068" cy="1145075"/>
          </a:xfrm>
          <a:prstGeom prst="rect">
            <a:avLst/>
          </a:prstGeom>
        </p:spPr>
      </p:pic>
    </p:spTree>
    <p:extLst>
      <p:ext uri="{BB962C8B-B14F-4D97-AF65-F5344CB8AC3E}">
        <p14:creationId xmlns:p14="http://schemas.microsoft.com/office/powerpoint/2010/main" val="3547590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defRPr/>
            </a:pPr>
            <a:r>
              <a:rPr lang="es-CO" dirty="0" smtClean="0">
                <a:solidFill>
                  <a:srgbClr val="F0B52A"/>
                </a:solidFill>
                <a:latin typeface="Arial" charset="0"/>
                <a:cs typeface="Arial" charset="0"/>
              </a:rPr>
              <a:t>Conceptos De Seguridad De Información</a:t>
            </a:r>
            <a:endParaRPr lang="pt-BR" dirty="0">
              <a:solidFill>
                <a:srgbClr val="F0B52A"/>
              </a:solidFill>
              <a:latin typeface="Arial" charset="0"/>
              <a:cs typeface="Arial" charset="0"/>
            </a:endParaRPr>
          </a:p>
        </p:txBody>
      </p:sp>
      <p:sp>
        <p:nvSpPr>
          <p:cNvPr id="3" name="2 Marcador de texto"/>
          <p:cNvSpPr txBox="1">
            <a:spLocks/>
          </p:cNvSpPr>
          <p:nvPr/>
        </p:nvSpPr>
        <p:spPr>
          <a:xfrm>
            <a:off x="309094" y="1595331"/>
            <a:ext cx="7502495"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000" dirty="0">
                <a:latin typeface="Arial" panose="020B0604020202020204" pitchFamily="34" charset="0"/>
                <a:cs typeface="Arial" panose="020B0604020202020204" pitchFamily="34" charset="0"/>
              </a:rPr>
              <a:t>La seguridad informática abarca una serie de medidas de seguridad, tales como programas de software de antivirus, firewalls, y otras medidas que dependen del usuario, tales como la activación de la desactivación de ciertas funciones de software, como scripts de Java, ActiveX, cuidar del uso adecuado de la computadora, los recursos de red o de Internet. </a:t>
            </a:r>
            <a:r>
              <a:rPr lang="es-CO" sz="2000" i="1" dirty="0">
                <a:latin typeface="Arial" panose="020B0604020202020204" pitchFamily="34" charset="0"/>
                <a:cs typeface="Arial" panose="020B0604020202020204" pitchFamily="34" charset="0"/>
              </a:rPr>
              <a:t>(Universidad Internacional de Valencia, 2018)</a:t>
            </a:r>
            <a:endParaRPr lang="es-ES" sz="2000" i="1" dirty="0">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2">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4192625" y="4424000"/>
            <a:ext cx="1102068" cy="1145075"/>
          </a:xfrm>
          <a:prstGeom prst="rect">
            <a:avLst/>
          </a:prstGeom>
        </p:spPr>
      </p:pic>
    </p:spTree>
    <p:extLst>
      <p:ext uri="{BB962C8B-B14F-4D97-AF65-F5344CB8AC3E}">
        <p14:creationId xmlns:p14="http://schemas.microsoft.com/office/powerpoint/2010/main" val="1147291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defRPr/>
            </a:pPr>
            <a:r>
              <a:rPr lang="es-CO" dirty="0">
                <a:solidFill>
                  <a:srgbClr val="F0B52A"/>
                </a:solidFill>
                <a:latin typeface="Arial" charset="0"/>
                <a:cs typeface="Arial" charset="0"/>
              </a:rPr>
              <a:t>Objetivos </a:t>
            </a:r>
            <a:r>
              <a:rPr lang="es-CO" dirty="0" smtClean="0">
                <a:solidFill>
                  <a:srgbClr val="F0B52A"/>
                </a:solidFill>
                <a:latin typeface="Arial" charset="0"/>
                <a:cs typeface="Arial" charset="0"/>
              </a:rPr>
              <a:t>De Seguridad De Información</a:t>
            </a:r>
            <a:endParaRPr lang="pt-BR" dirty="0">
              <a:solidFill>
                <a:srgbClr val="F0B52A"/>
              </a:solidFill>
              <a:latin typeface="Arial" charset="0"/>
              <a:cs typeface="Arial" charset="0"/>
            </a:endParaRPr>
          </a:p>
        </p:txBody>
      </p:sp>
      <p:sp>
        <p:nvSpPr>
          <p:cNvPr id="3" name="2 Marcador de texto"/>
          <p:cNvSpPr txBox="1">
            <a:spLocks/>
          </p:cNvSpPr>
          <p:nvPr/>
        </p:nvSpPr>
        <p:spPr>
          <a:xfrm>
            <a:off x="309094" y="2078660"/>
            <a:ext cx="7502495"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000" dirty="0" smtClean="0">
                <a:latin typeface="Arial" panose="020B0604020202020204" pitchFamily="34" charset="0"/>
                <a:cs typeface="Arial" panose="020B0604020202020204" pitchFamily="34" charset="0"/>
              </a:rPr>
              <a:t> </a:t>
            </a:r>
            <a:endParaRPr lang="es-ES" sz="2000" i="1" dirty="0">
              <a:latin typeface="Arial" panose="020B0604020202020204" pitchFamily="34" charset="0"/>
              <a:cs typeface="Arial" panose="020B0604020202020204" pitchFamily="34" charset="0"/>
            </a:endParaRPr>
          </a:p>
        </p:txBody>
      </p:sp>
      <p:pic>
        <p:nvPicPr>
          <p:cNvPr id="9" name="Imagen 8"/>
          <p:cNvPicPr>
            <a:picLocks noChangeAspect="1"/>
          </p:cNvPicPr>
          <p:nvPr/>
        </p:nvPicPr>
        <p:blipFill>
          <a:blip r:embed="rId2">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4020966" y="4651585"/>
            <a:ext cx="1102068" cy="1145075"/>
          </a:xfrm>
          <a:prstGeom prst="rect">
            <a:avLst/>
          </a:prstGeom>
        </p:spPr>
      </p:pic>
      <p:sp>
        <p:nvSpPr>
          <p:cNvPr id="6" name="Rectángulo 5"/>
          <p:cNvSpPr/>
          <p:nvPr/>
        </p:nvSpPr>
        <p:spPr>
          <a:xfrm>
            <a:off x="2286000" y="1229641"/>
            <a:ext cx="4572000" cy="3847207"/>
          </a:xfrm>
          <a:prstGeom prst="rect">
            <a:avLst/>
          </a:prstGeom>
        </p:spPr>
        <p:txBody>
          <a:bodyPr>
            <a:spAutoFit/>
          </a:bodyPr>
          <a:lstStyle/>
          <a:p>
            <a:r>
              <a:rPr lang="es-CO" sz="2800" dirty="0" smtClean="0">
                <a:solidFill>
                  <a:srgbClr val="FF5900"/>
                </a:solidFill>
                <a:latin typeface="Arial" panose="020B0604020202020204" pitchFamily="34" charset="0"/>
                <a:cs typeface="Arial" panose="020B0604020202020204" pitchFamily="34" charset="0"/>
              </a:rPr>
              <a:t>Integridad</a:t>
            </a:r>
            <a:r>
              <a:rPr lang="es-CO" sz="2800" dirty="0">
                <a:solidFill>
                  <a:srgbClr val="FF5900"/>
                </a:solidFill>
                <a:latin typeface="Arial" panose="020B0604020202020204" pitchFamily="34" charset="0"/>
                <a:cs typeface="Arial" panose="020B0604020202020204" pitchFamily="34" charset="0"/>
              </a:rPr>
              <a:t>:  </a:t>
            </a:r>
          </a:p>
          <a:p>
            <a:endParaRPr lang="es-CO" dirty="0" smtClean="0"/>
          </a:p>
          <a:p>
            <a:pPr algn="just"/>
            <a:r>
              <a:rPr lang="es-CO" dirty="0" smtClean="0">
                <a:latin typeface="Arial" panose="020B0604020202020204" pitchFamily="34" charset="0"/>
                <a:cs typeface="Arial" panose="020B0604020202020204" pitchFamily="34" charset="0"/>
              </a:rPr>
              <a:t>Es </a:t>
            </a:r>
            <a:r>
              <a:rPr lang="es-CO" dirty="0">
                <a:latin typeface="Arial" panose="020B0604020202020204" pitchFamily="34" charset="0"/>
                <a:cs typeface="Arial" panose="020B0604020202020204" pitchFamily="34" charset="0"/>
              </a:rPr>
              <a:t>necesario asegurar que los datos no sufran cambios no autorizados, la pérdida de integridad puede acabar en fraudes, decisiones erróneas o como paso a otros ataques. El sistema contiene información que debe ser protegida de modificaciones imprevistas, no autorizas o accidentales, como información de censo o sistemas de transacciones financieras (Simson &amp; Gene, 1999).</a:t>
            </a:r>
          </a:p>
          <a:p>
            <a:endParaRPr lang="es-CO" dirty="0"/>
          </a:p>
        </p:txBody>
      </p:sp>
    </p:spTree>
    <p:extLst>
      <p:ext uri="{BB962C8B-B14F-4D97-AF65-F5344CB8AC3E}">
        <p14:creationId xmlns:p14="http://schemas.microsoft.com/office/powerpoint/2010/main" val="428454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defRPr/>
            </a:pPr>
            <a:r>
              <a:rPr lang="es-CO" dirty="0">
                <a:solidFill>
                  <a:srgbClr val="F0B52A"/>
                </a:solidFill>
                <a:latin typeface="Arial" charset="0"/>
                <a:cs typeface="Arial" charset="0"/>
              </a:rPr>
              <a:t>Objetivos </a:t>
            </a:r>
            <a:r>
              <a:rPr lang="es-CO" dirty="0" smtClean="0">
                <a:solidFill>
                  <a:srgbClr val="F0B52A"/>
                </a:solidFill>
                <a:latin typeface="Arial" charset="0"/>
                <a:cs typeface="Arial" charset="0"/>
              </a:rPr>
              <a:t>De Seguridad De Información</a:t>
            </a:r>
            <a:endParaRPr lang="pt-BR" dirty="0">
              <a:solidFill>
                <a:srgbClr val="F0B52A"/>
              </a:solidFill>
              <a:latin typeface="Arial" charset="0"/>
              <a:cs typeface="Arial" charset="0"/>
            </a:endParaRPr>
          </a:p>
        </p:txBody>
      </p:sp>
      <p:sp>
        <p:nvSpPr>
          <p:cNvPr id="3" name="2 Marcador de texto"/>
          <p:cNvSpPr txBox="1">
            <a:spLocks/>
          </p:cNvSpPr>
          <p:nvPr/>
        </p:nvSpPr>
        <p:spPr>
          <a:xfrm>
            <a:off x="309094" y="2078660"/>
            <a:ext cx="7502495"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000" dirty="0" smtClean="0">
                <a:latin typeface="Arial" panose="020B0604020202020204" pitchFamily="34" charset="0"/>
                <a:cs typeface="Arial" panose="020B0604020202020204" pitchFamily="34" charset="0"/>
              </a:rPr>
              <a:t> </a:t>
            </a:r>
            <a:endParaRPr lang="es-ES" sz="2000" i="1" dirty="0">
              <a:latin typeface="Arial" panose="020B0604020202020204" pitchFamily="34" charset="0"/>
              <a:cs typeface="Arial" panose="020B0604020202020204" pitchFamily="34" charset="0"/>
            </a:endParaRPr>
          </a:p>
        </p:txBody>
      </p:sp>
      <p:pic>
        <p:nvPicPr>
          <p:cNvPr id="9" name="Imagen 8"/>
          <p:cNvPicPr>
            <a:picLocks noChangeAspect="1"/>
          </p:cNvPicPr>
          <p:nvPr/>
        </p:nvPicPr>
        <p:blipFill>
          <a:blip r:embed="rId2">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4020966" y="5069600"/>
            <a:ext cx="1102068" cy="1145075"/>
          </a:xfrm>
          <a:prstGeom prst="rect">
            <a:avLst/>
          </a:prstGeom>
        </p:spPr>
      </p:pic>
      <p:sp>
        <p:nvSpPr>
          <p:cNvPr id="6" name="Rectángulo 5"/>
          <p:cNvSpPr/>
          <p:nvPr/>
        </p:nvSpPr>
        <p:spPr>
          <a:xfrm>
            <a:off x="2286000" y="1308018"/>
            <a:ext cx="4572000" cy="3847207"/>
          </a:xfrm>
          <a:prstGeom prst="rect">
            <a:avLst/>
          </a:prstGeom>
        </p:spPr>
        <p:txBody>
          <a:bodyPr>
            <a:spAutoFit/>
          </a:bodyPr>
          <a:lstStyle/>
          <a:p>
            <a:r>
              <a:rPr lang="es-CO" sz="2800" dirty="0">
                <a:solidFill>
                  <a:srgbClr val="FF5900"/>
                </a:solidFill>
                <a:latin typeface="Arial" panose="020B0604020202020204" pitchFamily="34" charset="0"/>
                <a:cs typeface="Arial" panose="020B0604020202020204" pitchFamily="34" charset="0"/>
              </a:rPr>
              <a:t>Disponibilidad: </a:t>
            </a:r>
            <a:endParaRPr lang="es-CO" sz="2800" dirty="0" smtClean="0">
              <a:solidFill>
                <a:srgbClr val="FF5900"/>
              </a:solidFill>
              <a:latin typeface="Arial" panose="020B0604020202020204" pitchFamily="34" charset="0"/>
              <a:cs typeface="Arial" panose="020B0604020202020204" pitchFamily="34" charset="0"/>
            </a:endParaRPr>
          </a:p>
          <a:p>
            <a:endParaRPr lang="es-CO" dirty="0" smtClean="0"/>
          </a:p>
          <a:p>
            <a:pPr algn="just"/>
            <a:r>
              <a:rPr lang="es-CO" dirty="0">
                <a:latin typeface="Arial" panose="020B0604020202020204" pitchFamily="34" charset="0"/>
                <a:cs typeface="Arial" panose="020B0604020202020204" pitchFamily="34" charset="0"/>
              </a:rPr>
              <a:t>Se refiere a la continuidad operativa de la entidad, la pérdida de disponibilidad puede implicar, la pérdida de productividad o de credibilidad de la entidad.  El  sistema  contiene  información  o  proporciona  servicios  que  deben  estar  disponibles  a  tiempo  para  satisfacer  requisitos  o  evitar  pérdidas  importantes,  como  sistemas esenciales de seguridad y protección de la vida. (Simson &amp; Gene, 1999)</a:t>
            </a:r>
            <a:endParaRPr lang="es-CO" dirty="0"/>
          </a:p>
        </p:txBody>
      </p:sp>
    </p:spTree>
    <p:extLst>
      <p:ext uri="{BB962C8B-B14F-4D97-AF65-F5344CB8AC3E}">
        <p14:creationId xmlns:p14="http://schemas.microsoft.com/office/powerpoint/2010/main" val="3262083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defRPr/>
            </a:pPr>
            <a:r>
              <a:rPr lang="es-CO" dirty="0">
                <a:solidFill>
                  <a:srgbClr val="F0B52A"/>
                </a:solidFill>
                <a:latin typeface="Arial" charset="0"/>
                <a:cs typeface="Arial" charset="0"/>
              </a:rPr>
              <a:t>Objetivos </a:t>
            </a:r>
            <a:r>
              <a:rPr lang="es-CO" dirty="0" smtClean="0">
                <a:solidFill>
                  <a:srgbClr val="F0B52A"/>
                </a:solidFill>
                <a:latin typeface="Arial" charset="0"/>
                <a:cs typeface="Arial" charset="0"/>
              </a:rPr>
              <a:t>De Seguridad De Información</a:t>
            </a:r>
            <a:endParaRPr lang="pt-BR" dirty="0">
              <a:solidFill>
                <a:srgbClr val="F0B52A"/>
              </a:solidFill>
              <a:latin typeface="Arial" charset="0"/>
              <a:cs typeface="Arial" charset="0"/>
            </a:endParaRPr>
          </a:p>
        </p:txBody>
      </p:sp>
      <p:sp>
        <p:nvSpPr>
          <p:cNvPr id="3" name="2 Marcador de texto"/>
          <p:cNvSpPr txBox="1">
            <a:spLocks/>
          </p:cNvSpPr>
          <p:nvPr/>
        </p:nvSpPr>
        <p:spPr>
          <a:xfrm>
            <a:off x="309094" y="2078660"/>
            <a:ext cx="7502495"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000" dirty="0" smtClean="0">
                <a:latin typeface="Arial" panose="020B0604020202020204" pitchFamily="34" charset="0"/>
                <a:cs typeface="Arial" panose="020B0604020202020204" pitchFamily="34" charset="0"/>
              </a:rPr>
              <a:t> </a:t>
            </a:r>
            <a:endParaRPr lang="es-ES" sz="2000" i="1" dirty="0">
              <a:latin typeface="Arial" panose="020B0604020202020204" pitchFamily="34" charset="0"/>
              <a:cs typeface="Arial" panose="020B0604020202020204" pitchFamily="34" charset="0"/>
            </a:endParaRPr>
          </a:p>
        </p:txBody>
      </p:sp>
      <p:pic>
        <p:nvPicPr>
          <p:cNvPr id="9" name="Imagen 8"/>
          <p:cNvPicPr>
            <a:picLocks noChangeAspect="1"/>
          </p:cNvPicPr>
          <p:nvPr/>
        </p:nvPicPr>
        <p:blipFill>
          <a:blip r:embed="rId2">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4020966" y="4991222"/>
            <a:ext cx="1102068" cy="1145075"/>
          </a:xfrm>
          <a:prstGeom prst="rect">
            <a:avLst/>
          </a:prstGeom>
        </p:spPr>
      </p:pic>
      <p:sp>
        <p:nvSpPr>
          <p:cNvPr id="6" name="Rectángulo 5"/>
          <p:cNvSpPr/>
          <p:nvPr/>
        </p:nvSpPr>
        <p:spPr>
          <a:xfrm>
            <a:off x="2286000" y="1347207"/>
            <a:ext cx="4572000" cy="3847207"/>
          </a:xfrm>
          <a:prstGeom prst="rect">
            <a:avLst/>
          </a:prstGeom>
        </p:spPr>
        <p:txBody>
          <a:bodyPr>
            <a:spAutoFit/>
          </a:bodyPr>
          <a:lstStyle/>
          <a:p>
            <a:r>
              <a:rPr lang="es-CO" sz="2800" dirty="0">
                <a:solidFill>
                  <a:srgbClr val="FF5900"/>
                </a:solidFill>
                <a:latin typeface="Arial" panose="020B0604020202020204" pitchFamily="34" charset="0"/>
                <a:cs typeface="Arial" panose="020B0604020202020204" pitchFamily="34" charset="0"/>
              </a:rPr>
              <a:t>Disponibilidad: </a:t>
            </a:r>
            <a:endParaRPr lang="es-CO" sz="2800" dirty="0" smtClean="0">
              <a:solidFill>
                <a:srgbClr val="FF5900"/>
              </a:solidFill>
              <a:latin typeface="Arial" panose="020B0604020202020204" pitchFamily="34" charset="0"/>
              <a:cs typeface="Arial" panose="020B0604020202020204" pitchFamily="34" charset="0"/>
            </a:endParaRPr>
          </a:p>
          <a:p>
            <a:endParaRPr lang="es-CO" dirty="0" smtClean="0"/>
          </a:p>
          <a:p>
            <a:pPr algn="just"/>
            <a:r>
              <a:rPr lang="es-CO" dirty="0">
                <a:latin typeface="Arial" panose="020B0604020202020204" pitchFamily="34" charset="0"/>
                <a:cs typeface="Arial" panose="020B0604020202020204" pitchFamily="34" charset="0"/>
              </a:rPr>
              <a:t>Se refiere a la protección de datos frente a la difusión no autorizada, la pérdida de confidencialidad puede resultar en problemas legales, pérdida del negocio o de credibilidad. El sistema contiene información que necesita protección   contra   la   divulgación   no   autorizada,   como información   parcial   de   informes, información personal o información comercial patentada. (Simson &amp; Gene, 1999)</a:t>
            </a:r>
            <a:endParaRPr lang="es-CO" dirty="0"/>
          </a:p>
        </p:txBody>
      </p:sp>
    </p:spTree>
    <p:extLst>
      <p:ext uri="{BB962C8B-B14F-4D97-AF65-F5344CB8AC3E}">
        <p14:creationId xmlns:p14="http://schemas.microsoft.com/office/powerpoint/2010/main" val="3416842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defRPr/>
            </a:pPr>
            <a:r>
              <a:rPr lang="es-CO" dirty="0">
                <a:solidFill>
                  <a:srgbClr val="F0B52A"/>
                </a:solidFill>
                <a:latin typeface="Arial" charset="0"/>
                <a:cs typeface="Arial" charset="0"/>
              </a:rPr>
              <a:t>Objetivos </a:t>
            </a:r>
            <a:r>
              <a:rPr lang="es-CO" dirty="0" smtClean="0">
                <a:solidFill>
                  <a:srgbClr val="F0B52A"/>
                </a:solidFill>
                <a:latin typeface="Arial" charset="0"/>
                <a:cs typeface="Arial" charset="0"/>
              </a:rPr>
              <a:t>De Seguridad De Información</a:t>
            </a:r>
            <a:endParaRPr lang="pt-BR" dirty="0">
              <a:solidFill>
                <a:srgbClr val="F0B52A"/>
              </a:solidFill>
              <a:latin typeface="Arial" charset="0"/>
              <a:cs typeface="Arial" charset="0"/>
            </a:endParaRPr>
          </a:p>
        </p:txBody>
      </p:sp>
      <p:sp>
        <p:nvSpPr>
          <p:cNvPr id="3" name="2 Marcador de texto"/>
          <p:cNvSpPr txBox="1">
            <a:spLocks/>
          </p:cNvSpPr>
          <p:nvPr/>
        </p:nvSpPr>
        <p:spPr>
          <a:xfrm>
            <a:off x="309094" y="2078660"/>
            <a:ext cx="7502495"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000" dirty="0" smtClean="0">
                <a:latin typeface="Arial" panose="020B0604020202020204" pitchFamily="34" charset="0"/>
                <a:cs typeface="Arial" panose="020B0604020202020204" pitchFamily="34" charset="0"/>
              </a:rPr>
              <a:t> </a:t>
            </a:r>
            <a:endParaRPr lang="es-ES" sz="2000" i="1" dirty="0">
              <a:latin typeface="Arial" panose="020B0604020202020204" pitchFamily="34" charset="0"/>
              <a:cs typeface="Arial" panose="020B0604020202020204" pitchFamily="34" charset="0"/>
            </a:endParaRPr>
          </a:p>
        </p:txBody>
      </p:sp>
      <p:pic>
        <p:nvPicPr>
          <p:cNvPr id="9" name="Imagen 8"/>
          <p:cNvPicPr>
            <a:picLocks noChangeAspect="1"/>
          </p:cNvPicPr>
          <p:nvPr/>
        </p:nvPicPr>
        <p:blipFill>
          <a:blip r:embed="rId2">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4020966" y="3854755"/>
            <a:ext cx="1102068" cy="1145075"/>
          </a:xfrm>
          <a:prstGeom prst="rect">
            <a:avLst/>
          </a:prstGeom>
        </p:spPr>
      </p:pic>
      <p:sp>
        <p:nvSpPr>
          <p:cNvPr id="6" name="Rectángulo 5"/>
          <p:cNvSpPr/>
          <p:nvPr/>
        </p:nvSpPr>
        <p:spPr>
          <a:xfrm>
            <a:off x="2286000" y="1582341"/>
            <a:ext cx="4572000" cy="1908215"/>
          </a:xfrm>
          <a:prstGeom prst="rect">
            <a:avLst/>
          </a:prstGeom>
        </p:spPr>
        <p:txBody>
          <a:bodyPr>
            <a:spAutoFit/>
          </a:bodyPr>
          <a:lstStyle/>
          <a:p>
            <a:r>
              <a:rPr lang="es-CO" sz="2800" dirty="0">
                <a:solidFill>
                  <a:srgbClr val="FF5900"/>
                </a:solidFill>
                <a:latin typeface="Arial" panose="020B0604020202020204" pitchFamily="34" charset="0"/>
                <a:cs typeface="Arial" panose="020B0604020202020204" pitchFamily="34" charset="0"/>
              </a:rPr>
              <a:t>Autenticación: </a:t>
            </a:r>
            <a:endParaRPr lang="es-CO" sz="2800" dirty="0" smtClean="0">
              <a:solidFill>
                <a:srgbClr val="FF5900"/>
              </a:solidFill>
              <a:latin typeface="Arial" panose="020B0604020202020204" pitchFamily="34" charset="0"/>
              <a:cs typeface="Arial" panose="020B0604020202020204" pitchFamily="34" charset="0"/>
            </a:endParaRPr>
          </a:p>
          <a:p>
            <a:endParaRPr lang="es-CO" dirty="0" smtClean="0"/>
          </a:p>
          <a:p>
            <a:pPr algn="just"/>
            <a:r>
              <a:rPr lang="es-CO" dirty="0" smtClean="0">
                <a:latin typeface="Arial" panose="020B0604020202020204" pitchFamily="34" charset="0"/>
                <a:cs typeface="Arial" panose="020B0604020202020204" pitchFamily="34" charset="0"/>
              </a:rPr>
              <a:t>Estás </a:t>
            </a:r>
            <a:r>
              <a:rPr lang="es-CO" dirty="0">
                <a:latin typeface="Arial" panose="020B0604020202020204" pitchFamily="34" charset="0"/>
                <a:cs typeface="Arial" panose="020B0604020202020204" pitchFamily="34" charset="0"/>
              </a:rPr>
              <a:t>realmente comunicándote con los que piensas que te estás comunicando. (Universidad Internacional de Valencia, 2018)</a:t>
            </a:r>
            <a:endParaRPr lang="es-CO" dirty="0"/>
          </a:p>
        </p:txBody>
      </p:sp>
    </p:spTree>
    <p:extLst>
      <p:ext uri="{BB962C8B-B14F-4D97-AF65-F5344CB8AC3E}">
        <p14:creationId xmlns:p14="http://schemas.microsoft.com/office/powerpoint/2010/main" val="381872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es-CO" dirty="0">
                <a:solidFill>
                  <a:srgbClr val="F0B52A"/>
                </a:solidFill>
                <a:latin typeface="Arial" charset="0"/>
                <a:cs typeface="Arial" charset="0"/>
              </a:rPr>
              <a:t>Medidas para el mantenimiento de la seguridad informática y la prevención de intrusiones:</a:t>
            </a:r>
            <a:endParaRPr lang="pt-BR" dirty="0">
              <a:solidFill>
                <a:srgbClr val="F0B52A"/>
              </a:solidFill>
              <a:latin typeface="Arial" charset="0"/>
              <a:cs typeface="Arial" charset="0"/>
            </a:endParaRPr>
          </a:p>
        </p:txBody>
      </p:sp>
      <p:sp>
        <p:nvSpPr>
          <p:cNvPr id="3" name="2 Marcador de texto"/>
          <p:cNvSpPr txBox="1">
            <a:spLocks/>
          </p:cNvSpPr>
          <p:nvPr/>
        </p:nvSpPr>
        <p:spPr>
          <a:xfrm>
            <a:off x="309094" y="2078660"/>
            <a:ext cx="7502495"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000" dirty="0" smtClean="0">
                <a:latin typeface="Arial" panose="020B0604020202020204" pitchFamily="34" charset="0"/>
                <a:cs typeface="Arial" panose="020B0604020202020204" pitchFamily="34" charset="0"/>
              </a:rPr>
              <a:t> </a:t>
            </a:r>
            <a:endParaRPr lang="es-ES" sz="2000" i="1" dirty="0">
              <a:latin typeface="Arial" panose="020B0604020202020204" pitchFamily="34" charset="0"/>
              <a:cs typeface="Arial" panose="020B0604020202020204" pitchFamily="34" charset="0"/>
            </a:endParaRPr>
          </a:p>
        </p:txBody>
      </p:sp>
      <p:pic>
        <p:nvPicPr>
          <p:cNvPr id="9" name="Imagen 8"/>
          <p:cNvPicPr>
            <a:picLocks noChangeAspect="1"/>
          </p:cNvPicPr>
          <p:nvPr/>
        </p:nvPicPr>
        <p:blipFill>
          <a:blip r:embed="rId2">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4020966" y="4338081"/>
            <a:ext cx="1102068" cy="1145075"/>
          </a:xfrm>
          <a:prstGeom prst="rect">
            <a:avLst/>
          </a:prstGeom>
        </p:spPr>
      </p:pic>
      <p:sp>
        <p:nvSpPr>
          <p:cNvPr id="6" name="Rectángulo 5"/>
          <p:cNvSpPr/>
          <p:nvPr/>
        </p:nvSpPr>
        <p:spPr>
          <a:xfrm>
            <a:off x="309094" y="1582341"/>
            <a:ext cx="8521397" cy="2585323"/>
          </a:xfrm>
          <a:prstGeom prst="rect">
            <a:avLst/>
          </a:prstGeom>
        </p:spPr>
        <p:txBody>
          <a:bodyPr wrap="square">
            <a:spAutoFit/>
          </a:bodyPr>
          <a:lstStyle/>
          <a:p>
            <a:endParaRPr lang="es-CO" dirty="0" smtClean="0"/>
          </a:p>
          <a:p>
            <a:pPr algn="just"/>
            <a:r>
              <a:rPr lang="es-CO" dirty="0">
                <a:latin typeface="Arial" panose="020B0604020202020204" pitchFamily="34" charset="0"/>
                <a:cs typeface="Arial" panose="020B0604020202020204" pitchFamily="34" charset="0"/>
              </a:rPr>
              <a:t>Los ataques más utilizados en contra de un sistema informático son los troyanos, los gusanos y la suplantación y espionaje a través de redes sociales. También son populares los ataques DoS/DDoS, que pueden ser usados para interrumpir los servicios. A menudo algunos usuarios autorizados pueden también estar directamente involucrados en el robo de datos o en su mal uso. Pero si se toman las medidas adecuadas, la gran mayoría de este tipo de ataques pueden prevenirse, por ejemplo a través de la creación de diferentes niveles de acceso, o incluso limitando el acceso físico. (Universidad Internacional de Valencia, 2018)</a:t>
            </a:r>
            <a:endParaRPr lang="es-CO" dirty="0"/>
          </a:p>
        </p:txBody>
      </p:sp>
    </p:spTree>
    <p:extLst>
      <p:ext uri="{BB962C8B-B14F-4D97-AF65-F5344CB8AC3E}">
        <p14:creationId xmlns:p14="http://schemas.microsoft.com/office/powerpoint/2010/main" val="1176771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TotalTime>
  <Words>676</Words>
  <Application>Microsoft Office PowerPoint</Application>
  <PresentationFormat>Presentación en pantalla (4:3)</PresentationFormat>
  <Paragraphs>58</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Calibri</vt:lpstr>
      <vt:lpstr>Office Theme</vt:lpstr>
      <vt:lpstr>Conceptos 204039-Seguridad Informática</vt:lpstr>
      <vt:lpstr>Conceptos De Seguridad De Información</vt:lpstr>
      <vt:lpstr>Conceptos De Seguridad De Información</vt:lpstr>
      <vt:lpstr>Conceptos De Seguridad De Información</vt:lpstr>
      <vt:lpstr>Objetivos De Seguridad De Información</vt:lpstr>
      <vt:lpstr>Objetivos De Seguridad De Información</vt:lpstr>
      <vt:lpstr>Objetivos De Seguridad De Información</vt:lpstr>
      <vt:lpstr>Objetivos De Seguridad De Información</vt:lpstr>
      <vt:lpstr>Medidas para el mantenimiento de la seguridad informática y la prevención de intrusiones:</vt:lpstr>
      <vt:lpstr>Medidas para el mantenimiento de la seguridad informática y la prevención de intrusiones:</vt:lpstr>
      <vt:lpstr>Medidas para el mantenimiento de la seguridad informática y la prevención de intrusiones:</vt:lpstr>
      <vt:lpstr>Lista de Referencias</vt:lpstr>
      <vt:lpstr>¡GRACIAS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lm</dc:creator>
  <cp:lastModifiedBy>Alexander</cp:lastModifiedBy>
  <cp:revision>29</cp:revision>
  <dcterms:created xsi:type="dcterms:W3CDTF">2018-10-24T15:10:35Z</dcterms:created>
  <dcterms:modified xsi:type="dcterms:W3CDTF">2019-05-25T17:21:02Z</dcterms:modified>
</cp:coreProperties>
</file>