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5"/>
  </p:handoutMasterIdLst>
  <p:sldIdLst>
    <p:sldId id="268" r:id="rId2"/>
    <p:sldId id="259" r:id="rId3"/>
    <p:sldId id="270" r:id="rId4"/>
    <p:sldId id="271" r:id="rId5"/>
    <p:sldId id="272" r:id="rId6"/>
    <p:sldId id="273" r:id="rId7"/>
    <p:sldId id="274" r:id="rId8"/>
    <p:sldId id="275" r:id="rId9"/>
    <p:sldId id="276" r:id="rId10"/>
    <p:sldId id="277" r:id="rId11"/>
    <p:sldId id="278" r:id="rId12"/>
    <p:sldId id="265" r:id="rId13"/>
    <p:sldId id="269" r:id="rId1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0"/>
    <a:srgbClr val="FF5900"/>
    <a:srgbClr val="F2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25/05/2019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478" y="231819"/>
            <a:ext cx="7099479" cy="875763"/>
          </a:xfrm>
        </p:spPr>
        <p:txBody>
          <a:bodyPr anchor="b">
            <a:noAutofit/>
          </a:bodyPr>
          <a:lstStyle>
            <a:lvl1pPr algn="l">
              <a:defRPr sz="2800">
                <a:solidFill>
                  <a:srgbClr val="FFC000"/>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68758" y="1708844"/>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8711BF-8AC1-4926-9E62-3D953A1A2E37}" type="datetimeFigureOut">
              <a:rPr lang="es-CO" smtClean="0"/>
              <a:t>25/05/2019</a:t>
            </a:fld>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6806400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150792" y="2121964"/>
            <a:ext cx="4595497" cy="66518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127" y="365127"/>
            <a:ext cx="6761408" cy="5881127"/>
          </a:xfrm>
        </p:spPr>
        <p:txBody>
          <a:bodyPr vert="eaVe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3"/>
          <p:cNvSpPr>
            <a:spLocks noGrp="1"/>
          </p:cNvSpPr>
          <p:nvPr>
            <p:ph type="dt" sz="half" idx="10"/>
          </p:nvPr>
        </p:nvSpPr>
        <p:spPr>
          <a:xfrm>
            <a:off x="921643" y="6356351"/>
            <a:ext cx="20574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1" name="Footer Placeholder 4"/>
          <p:cNvSpPr>
            <a:spLocks noGrp="1"/>
          </p:cNvSpPr>
          <p:nvPr>
            <p:ph type="ftr" sz="quarter" idx="11"/>
          </p:nvPr>
        </p:nvSpPr>
        <p:spPr>
          <a:xfrm>
            <a:off x="3028950" y="6356351"/>
            <a:ext cx="30861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a:p>
        </p:txBody>
      </p:sp>
      <p:sp>
        <p:nvSpPr>
          <p:cNvPr id="12" name="Slide Number Placeholder 5"/>
          <p:cNvSpPr>
            <a:spLocks noGrp="1"/>
          </p:cNvSpPr>
          <p:nvPr>
            <p:ph type="sldNum" sz="quarter" idx="12"/>
          </p:nvPr>
        </p:nvSpPr>
        <p:spPr>
          <a:xfrm>
            <a:off x="6164957" y="6356351"/>
            <a:ext cx="1497972"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540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7932" y="365125"/>
            <a:ext cx="759854" cy="438717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75762" y="365125"/>
            <a:ext cx="6787167"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40307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7"/>
            <a:ext cx="7134896" cy="639426"/>
          </a:xfrm>
        </p:spPr>
        <p:txBody>
          <a:bodyPr>
            <a:noAutofit/>
          </a:bodyPr>
          <a:lstStyle>
            <a:lvl1pPr>
              <a:defRPr sz="2400" b="1">
                <a:solidFill>
                  <a:srgbClr val="FFC000"/>
                </a:solidFill>
                <a:latin typeface="Arial" panose="020B0604020202020204" pitchFamily="34" charset="0"/>
                <a:cs typeface="Arial" panose="020B0604020202020204" pitchFamily="34" charset="0"/>
              </a:defRPr>
            </a:lvl1pPr>
          </a:lstStyle>
          <a:p>
            <a:r>
              <a:rPr lang="es-ES" dirty="0" smtClean="0"/>
              <a:t>Haga clic para modificar el estilo de título del patrón</a:t>
            </a:r>
            <a:endParaRPr lang="en-US" dirty="0"/>
          </a:p>
        </p:txBody>
      </p:sp>
      <p:sp>
        <p:nvSpPr>
          <p:cNvPr id="3" name="Content Placeholder 2"/>
          <p:cNvSpPr>
            <a:spLocks noGrp="1"/>
          </p:cNvSpPr>
          <p:nvPr>
            <p:ph idx="1" hasCustomPrompt="1"/>
          </p:nvPr>
        </p:nvSpPr>
        <p:spPr>
          <a:xfrm>
            <a:off x="628650" y="1542289"/>
            <a:ext cx="7886700" cy="4351338"/>
          </a:xfrm>
        </p:spPr>
        <p:txBody>
          <a:bodyPr/>
          <a:lstStyle>
            <a:lvl1pPr>
              <a:defRPr>
                <a:solidFill>
                  <a:srgbClr val="006680"/>
                </a:solidFill>
                <a:latin typeface="Arial" panose="020B0604020202020204" pitchFamily="34" charset="0"/>
                <a:cs typeface="Arial" panose="020B0604020202020204" pitchFamily="34" charset="0"/>
              </a:defRPr>
            </a:lvl1pPr>
            <a:lvl2pPr>
              <a:defRPr>
                <a:solidFill>
                  <a:srgbClr val="FF5900"/>
                </a:solidFill>
                <a:latin typeface="Arial" panose="020B0604020202020204" pitchFamily="34" charset="0"/>
                <a:cs typeface="Arial" panose="020B0604020202020204" pitchFamily="34" charset="0"/>
              </a:defRPr>
            </a:lvl2pPr>
            <a:lvl3pPr>
              <a:defRPr>
                <a:solidFill>
                  <a:srgbClr val="FF5900"/>
                </a:solidFill>
                <a:latin typeface="Arial" panose="020B0604020202020204" pitchFamily="34" charset="0"/>
                <a:cs typeface="Arial" panose="020B0604020202020204" pitchFamily="34" charset="0"/>
              </a:defRPr>
            </a:lvl3pPr>
            <a:lvl4pPr>
              <a:defRPr>
                <a:solidFill>
                  <a:srgbClr val="FF5900"/>
                </a:solidFill>
                <a:latin typeface="Arial" panose="020B0604020202020204" pitchFamily="34" charset="0"/>
                <a:cs typeface="Arial" panose="020B0604020202020204" pitchFamily="34" charset="0"/>
              </a:defRPr>
            </a:lvl4pPr>
            <a:lvl5pPr>
              <a:defRPr>
                <a:solidFill>
                  <a:srgbClr val="FF5900"/>
                </a:solidFill>
                <a:latin typeface="Arial" panose="020B0604020202020204" pitchFamily="34" charset="0"/>
                <a:cs typeface="Arial" panose="020B0604020202020204" pitchFamily="34" charset="0"/>
              </a:defRPr>
            </a:lvl5pPr>
          </a:lstStyle>
          <a:p>
            <a:pPr marL="0" indent="0" algn="ctr">
              <a:spcBef>
                <a:spcPts val="0"/>
              </a:spcBef>
              <a:buNone/>
              <a:defRPr/>
            </a:pPr>
            <a:r>
              <a:rPr lang="es-CO" sz="2800" dirty="0" smtClean="0">
                <a:latin typeface="Arial" charset="0"/>
                <a:cs typeface="Arial" charset="0"/>
              </a:rPr>
              <a:t>Inserte en este espacio el video, animación u otro objeto con el que quiera acompañar su presentación</a:t>
            </a:r>
            <a:endParaRPr lang="es-ES" dirty="0"/>
          </a:p>
        </p:txBody>
      </p:sp>
    </p:spTree>
    <p:extLst>
      <p:ext uri="{BB962C8B-B14F-4D97-AF65-F5344CB8AC3E}">
        <p14:creationId xmlns:p14="http://schemas.microsoft.com/office/powerpoint/2010/main" val="3389358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99256" y="4778061"/>
            <a:ext cx="6746182"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smtClean="0"/>
              <a:t>Título de la Exposición</a:t>
            </a:r>
            <a:endParaRPr lang="en-US" dirty="0"/>
          </a:p>
        </p:txBody>
      </p:sp>
      <p:sp>
        <p:nvSpPr>
          <p:cNvPr id="3" name="Text Placeholder 2"/>
          <p:cNvSpPr>
            <a:spLocks noGrp="1"/>
          </p:cNvSpPr>
          <p:nvPr>
            <p:ph type="body" idx="1" hasCustomPrompt="1"/>
          </p:nvPr>
        </p:nvSpPr>
        <p:spPr>
          <a:xfrm>
            <a:off x="958738" y="5808387"/>
            <a:ext cx="78867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Editar nombre del expositor</a:t>
            </a:r>
          </a:p>
        </p:txBody>
      </p:sp>
      <p:sp>
        <p:nvSpPr>
          <p:cNvPr id="8" name="Text Placeholder 2"/>
          <p:cNvSpPr>
            <a:spLocks noGrp="1"/>
          </p:cNvSpPr>
          <p:nvPr>
            <p:ph type="body" idx="14" hasCustomPrompt="1"/>
          </p:nvPr>
        </p:nvSpPr>
        <p:spPr>
          <a:xfrm>
            <a:off x="2099255" y="4098709"/>
            <a:ext cx="6746183"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smtClean="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3348507" y="6382124"/>
            <a:ext cx="549693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smtClean="0">
                <a:solidFill>
                  <a:srgbClr val="F2B80D"/>
                </a:solidFill>
                <a:latin typeface="Arial" panose="020B0604020202020204" pitchFamily="34" charset="0"/>
                <a:cs typeface="Arial" panose="020B0604020202020204" pitchFamily="34" charset="0"/>
              </a:rPr>
              <a:t>Lugar y fecha de la exposición</a:t>
            </a:r>
            <a:endParaRPr lang="es-ES" sz="1800" b="1" i="1" dirty="0" smtClean="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70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9"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0"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1888530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6923" y="306925"/>
            <a:ext cx="7169727" cy="781094"/>
          </a:xfrm>
        </p:spPr>
        <p:txBody>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9842" y="1462220"/>
            <a:ext cx="3868340"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Editar el estilo de texto del patrón</a:t>
            </a:r>
          </a:p>
        </p:txBody>
      </p:sp>
      <p:sp>
        <p:nvSpPr>
          <p:cNvPr id="4" name="Content Placeholder 3"/>
          <p:cNvSpPr>
            <a:spLocks noGrp="1"/>
          </p:cNvSpPr>
          <p:nvPr>
            <p:ph sz="half" idx="2"/>
          </p:nvPr>
        </p:nvSpPr>
        <p:spPr>
          <a:xfrm>
            <a:off x="629842" y="2286132"/>
            <a:ext cx="3868340"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4629150" y="1462220"/>
            <a:ext cx="3887391"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286132"/>
            <a:ext cx="3887391"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3"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4"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5"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4966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9"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0"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1"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76585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6"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7"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0914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6221720" cy="534473"/>
          </a:xfrm>
        </p:spPr>
        <p:txBody>
          <a:bodyPr anchor="b">
            <a:noAutofit/>
          </a:bodyPr>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98513" y="1557919"/>
            <a:ext cx="4318028" cy="43031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1558344"/>
            <a:ext cx="2949178" cy="4310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0663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93183"/>
            <a:ext cx="6646722" cy="927279"/>
          </a:xfrm>
        </p:spPr>
        <p:txBody>
          <a:bodyPr anchor="b">
            <a:noAutofit/>
          </a:bodyPr>
          <a:lstStyle>
            <a:lvl1pPr>
              <a:defRPr sz="2400"/>
            </a:lvl1pPr>
          </a:lstStyle>
          <a:p>
            <a:r>
              <a:rPr lang="es-ES" dirty="0"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1481070"/>
            <a:ext cx="4629150" cy="438791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1481070"/>
            <a:ext cx="2949178" cy="4387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506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094" y="365127"/>
            <a:ext cx="6903076" cy="665184"/>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7922696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FFC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59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68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smtClean="0"/>
              <a:t>Medidas</a:t>
            </a:r>
            <a:r>
              <a:rPr lang="es-CO" dirty="0" smtClean="0"/>
              <a:t/>
            </a:r>
            <a:br>
              <a:rPr lang="es-CO" dirty="0" smtClean="0"/>
            </a:br>
            <a:r>
              <a:rPr lang="es-CO" sz="3100" dirty="0" smtClean="0"/>
              <a:t>204039-Seguridad Informática</a:t>
            </a:r>
            <a:endParaRPr lang="es-CO" sz="3100" dirty="0"/>
          </a:p>
        </p:txBody>
      </p:sp>
      <p:sp>
        <p:nvSpPr>
          <p:cNvPr id="3" name="Marcador de texto 2"/>
          <p:cNvSpPr>
            <a:spLocks noGrp="1"/>
          </p:cNvSpPr>
          <p:nvPr>
            <p:ph type="body" idx="1"/>
          </p:nvPr>
        </p:nvSpPr>
        <p:spPr/>
        <p:txBody>
          <a:bodyPr/>
          <a:lstStyle/>
          <a:p>
            <a:r>
              <a:rPr lang="es-CO" dirty="0" smtClean="0"/>
              <a:t>Grupo:301122_25 Diseño de Sitios Web </a:t>
            </a:r>
            <a:endParaRPr lang="es-CO" dirty="0"/>
          </a:p>
        </p:txBody>
      </p:sp>
      <p:sp>
        <p:nvSpPr>
          <p:cNvPr id="4" name="Marcador de texto 3"/>
          <p:cNvSpPr>
            <a:spLocks noGrp="1"/>
          </p:cNvSpPr>
          <p:nvPr>
            <p:ph type="body" idx="14"/>
          </p:nvPr>
        </p:nvSpPr>
        <p:spPr/>
        <p:txBody>
          <a:bodyPr>
            <a:normAutofit fontScale="85000" lnSpcReduction="10000"/>
          </a:bodyPr>
          <a:lstStyle/>
          <a:p>
            <a:pPr algn="l"/>
            <a:r>
              <a:rPr lang="es-CO" dirty="0" smtClean="0">
                <a:solidFill>
                  <a:srgbClr val="F0B52A"/>
                </a:solidFill>
                <a:latin typeface="Arial" charset="0"/>
                <a:cs typeface="Arial" charset="0"/>
              </a:rPr>
              <a:t>Escuela de Ciencias Básicas, Tecnología e Ingeniería</a:t>
            </a:r>
            <a:endParaRPr lang="es-ES" dirty="0">
              <a:solidFill>
                <a:srgbClr val="F0B52A"/>
              </a:solidFill>
              <a:latin typeface="Arial" charset="0"/>
              <a:cs typeface="Arial" charset="0"/>
            </a:endParaRPr>
          </a:p>
        </p:txBody>
      </p:sp>
      <p:sp>
        <p:nvSpPr>
          <p:cNvPr id="5" name="Marcador de texto 4"/>
          <p:cNvSpPr>
            <a:spLocks noGrp="1"/>
          </p:cNvSpPr>
          <p:nvPr>
            <p:ph type="body" idx="15"/>
          </p:nvPr>
        </p:nvSpPr>
        <p:spPr/>
        <p:txBody>
          <a:bodyPr/>
          <a:lstStyle/>
          <a:p>
            <a:r>
              <a:rPr lang="es-CO" dirty="0" smtClean="0">
                <a:solidFill>
                  <a:srgbClr val="F2B80D"/>
                </a:solidFill>
              </a:rPr>
              <a:t>7 de Junio de 2019</a:t>
            </a:r>
            <a:endParaRPr lang="es-ES" dirty="0">
              <a:solidFill>
                <a:srgbClr val="F2B80D"/>
              </a:solidFill>
            </a:endParaRPr>
          </a:p>
        </p:txBody>
      </p:sp>
    </p:spTree>
    <p:extLst>
      <p:ext uri="{BB962C8B-B14F-4D97-AF65-F5344CB8AC3E}">
        <p14:creationId xmlns:p14="http://schemas.microsoft.com/office/powerpoint/2010/main" val="1744638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8. Contraseñas seguras: </a:t>
            </a:r>
            <a:r>
              <a:rPr lang="es-CO" sz="1800" dirty="0">
                <a:latin typeface="Arial" panose="020B0604020202020204" pitchFamily="34" charset="0"/>
                <a:cs typeface="Arial" panose="020B0604020202020204" pitchFamily="34" charset="0"/>
              </a:rPr>
              <a:t>Realice una navegación segura. Tenga en cuenta que, igual que en la vida real, no todo es lo que parece ser. Internet se ha convertido en una herramienta muy potente de información y comunicación, pero al mismo tiempo sirve como terreno para una nueva forma de delincuencia que se ampara en la confianza y el desconocimiento de los usuarios. Deben seguirse unas normas básicas, entre las que se encuentran la mayoría de las medidas ya expuestas: Aplicaciones actualizadas, control en la cesión de datos personales, prudencia con la publicidad, realizar compras online solo a través de medios seguros, etc. </a:t>
            </a: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305031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9. Navegación segura: </a:t>
            </a:r>
            <a:r>
              <a:rPr lang="es-CO" sz="1800" dirty="0">
                <a:latin typeface="Arial" panose="020B0604020202020204" pitchFamily="34" charset="0"/>
                <a:cs typeface="Arial" panose="020B0604020202020204" pitchFamily="34" charset="0"/>
              </a:rPr>
              <a:t>Realice de forma periódica copias de seguridad de su información más valiosa. En caso de sufrir un ataque de un virus o una intrusión, las secuelas serán mucho menores si puede restaurar fácilmente sus datos. 11. Ayude a los demás: No distribuya indiscriminadamente bromas de virus, alarmas, o cartas en cadena. Infórmese de la veracidad de los mensajes recibidos y ayude a los demás colaborando en la detención de su distribución. No conteste a los mensajes SPAM (publicidad no deseada) ya que al hacerlo confirmará su dirección. </a:t>
            </a:r>
          </a:p>
          <a:p>
            <a:pPr marL="914400" lvl="2" indent="0" algn="just">
              <a:buNone/>
              <a:defRPr/>
            </a:pPr>
            <a:endParaRPr lang="es-CO" sz="2000" b="1" dirty="0">
              <a:latin typeface="Arial" panose="020B0604020202020204" pitchFamily="34" charset="0"/>
              <a:cs typeface="Arial" panose="020B0604020202020204" pitchFamily="34" charset="0"/>
            </a:endParaRPr>
          </a:p>
          <a:p>
            <a:pPr marL="914400" lvl="2" indent="0" algn="just">
              <a:buNone/>
              <a:defRPr/>
            </a:pPr>
            <a:endParaRPr lang="es-CO" sz="1800" dirty="0">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419745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CO" smtClean="0">
                <a:solidFill>
                  <a:srgbClr val="F0B52A"/>
                </a:solidFill>
                <a:latin typeface="Arial" charset="0"/>
                <a:cs typeface="Arial" charset="0"/>
              </a:rPr>
              <a:t>Lista de Referencias</a:t>
            </a:r>
            <a:endParaRPr lang="es-CO" dirty="0"/>
          </a:p>
        </p:txBody>
      </p:sp>
      <p:sp>
        <p:nvSpPr>
          <p:cNvPr id="9" name="Marcador de contenido 8"/>
          <p:cNvSpPr>
            <a:spLocks noGrp="1"/>
          </p:cNvSpPr>
          <p:nvPr>
            <p:ph idx="1"/>
          </p:nvPr>
        </p:nvSpPr>
        <p:spPr>
          <a:xfrm>
            <a:off x="154546" y="1542289"/>
            <a:ext cx="8780448" cy="4351338"/>
          </a:xfrm>
        </p:spPr>
        <p:txBody>
          <a:bodyPr>
            <a:normAutofit/>
          </a:bodyPr>
          <a:lstStyle/>
          <a:p>
            <a:r>
              <a:rPr lang="es-CO" sz="1600" dirty="0" smtClean="0">
                <a:latin typeface="Arial" charset="0"/>
                <a:cs typeface="Arial" charset="0"/>
              </a:rPr>
              <a:t>(</a:t>
            </a:r>
            <a:r>
              <a:rPr lang="es-CO" sz="1600" dirty="0">
                <a:latin typeface="Arial" charset="0"/>
                <a:cs typeface="Arial" charset="0"/>
              </a:rPr>
              <a:t>2019). Recuperado </a:t>
            </a:r>
            <a:r>
              <a:rPr lang="es-CO" sz="1600" dirty="0" smtClean="0">
                <a:latin typeface="Arial" charset="0"/>
                <a:cs typeface="Arial" charset="0"/>
              </a:rPr>
              <a:t>de 	https</a:t>
            </a:r>
            <a:r>
              <a:rPr lang="es-CO" sz="1600" dirty="0">
                <a:latin typeface="Arial" charset="0"/>
                <a:cs typeface="Arial" charset="0"/>
              </a:rPr>
              <a:t>://www.csirtcv.gva.es/sites/all/files/downloads/12%20medidas%20b%C3%A1si	cas%20para%20la%20seguridad%20Inform%C3%A1tica.pdf</a:t>
            </a:r>
          </a:p>
          <a:p>
            <a:endParaRPr lang="es-CO" sz="1600" dirty="0">
              <a:latin typeface="Arial" charset="0"/>
              <a:cs typeface="Arial" charset="0"/>
            </a:endParaRPr>
          </a:p>
        </p:txBody>
      </p:sp>
    </p:spTree>
    <p:extLst>
      <p:ext uri="{BB962C8B-B14F-4D97-AF65-F5344CB8AC3E}">
        <p14:creationId xmlns:p14="http://schemas.microsoft.com/office/powerpoint/2010/main" val="197770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CO" dirty="0"/>
              <a:t>¡GRACIAS POR SU ATENCIÓN!</a:t>
            </a:r>
          </a:p>
        </p:txBody>
      </p:sp>
    </p:spTree>
    <p:extLst>
      <p:ext uri="{BB962C8B-B14F-4D97-AF65-F5344CB8AC3E}">
        <p14:creationId xmlns:p14="http://schemas.microsoft.com/office/powerpoint/2010/main" val="78690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b="1" dirty="0" smtClean="0">
                <a:latin typeface="Arial" panose="020B0604020202020204" pitchFamily="34" charset="0"/>
                <a:cs typeface="Arial" panose="020B0604020202020204" pitchFamily="34" charset="0"/>
              </a:rPr>
              <a:t>1. Antivirus</a:t>
            </a:r>
            <a:r>
              <a:rPr lang="es-CO" sz="2000" b="1" dirty="0">
                <a:latin typeface="Arial" panose="020B0604020202020204" pitchFamily="34" charset="0"/>
                <a:cs typeface="Arial" panose="020B0604020202020204" pitchFamily="34" charset="0"/>
              </a:rPr>
              <a:t>: </a:t>
            </a:r>
            <a:r>
              <a:rPr lang="es-CO" sz="2000" dirty="0">
                <a:latin typeface="Arial" panose="020B0604020202020204" pitchFamily="34" charset="0"/>
                <a:cs typeface="Arial" panose="020B0604020202020204" pitchFamily="34" charset="0"/>
              </a:rPr>
              <a:t>Un antivirus es un programa informático específicamente diseñado para detectar y eliminar virus. Instale uno en su ordenador y prográmelo para que revise todo su PC de forma periódica. Verifique también periódicamente que está activo (muchos virus detienen los programas antivirus y dejan a su ordenador indefenso frente a otros ataques). Además, cada día aparecen virus nuevos y para poder protegerse de ellos, su antivirus necesita conocer la “firma”, es decir, las características de esos virus. Actualice su antivirus, bien manualmente bien de forma programada, frecuentemente y si fuera posible, a diario. </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156830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smtClean="0">
                <a:latin typeface="Arial" panose="020B0604020202020204" pitchFamily="34" charset="0"/>
                <a:cs typeface="Arial" panose="020B0604020202020204" pitchFamily="34" charset="0"/>
              </a:rPr>
              <a:t>2</a:t>
            </a:r>
            <a:r>
              <a:rPr lang="es-CO" sz="2000" b="1" dirty="0">
                <a:latin typeface="Arial" panose="020B0604020202020204" pitchFamily="34" charset="0"/>
                <a:cs typeface="Arial" panose="020B0604020202020204" pitchFamily="34" charset="0"/>
              </a:rPr>
              <a:t>. Cortafuegos: </a:t>
            </a:r>
            <a:r>
              <a:rPr lang="es-CO" sz="2000" dirty="0">
                <a:latin typeface="Arial" panose="020B0604020202020204" pitchFamily="34" charset="0"/>
                <a:cs typeface="Arial" panose="020B0604020202020204" pitchFamily="34" charset="0"/>
              </a:rPr>
              <a:t>Un cortafuego o “firewall” es un software destinado a garantizar la seguridad en sus comunicaciones vía Internet al bloquear las entradas sin autorización a su ordenador y restringir la salida de información. Instale un software de este tipo si dispone de conexión permanente a Internet, por ejemplo, mediante ADSL, y sobre todo si su dirección IP es fija. </a:t>
            </a:r>
          </a:p>
          <a:p>
            <a:pPr marL="914400" lvl="2" indent="0" algn="just">
              <a:buNone/>
              <a:defRPr/>
            </a:pPr>
            <a:endParaRPr lang="es-CO" sz="2000" dirty="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341682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3. Actualice frecuentemente sus aplicaciones con los “parches de seguridad”: </a:t>
            </a:r>
            <a:r>
              <a:rPr lang="es-CO" sz="2000" dirty="0">
                <a:latin typeface="Arial" panose="020B0604020202020204" pitchFamily="34" charset="0"/>
                <a:cs typeface="Arial" panose="020B0604020202020204" pitchFamily="34" charset="0"/>
              </a:rPr>
              <a:t>Las vulnerabilidades que se detectan en los programas informáticos más utilizados (navegadores de Internet, procesadores de texto, programas de correo, etc.) suelen ser, precisamente por su gran difusión, un blanco habitual de los creadores de virus. Para evitarlo, una vez detectada una vulnerabilidad, las compañías fabricantes de software ponen rápidamente a disposición de sus clientes actualizaciones, llamadas “parches de seguridad”. </a:t>
            </a: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1572233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4. Software Legal: </a:t>
            </a:r>
            <a:r>
              <a:rPr lang="es-CO" sz="2000" dirty="0">
                <a:latin typeface="Arial" panose="020B0604020202020204" pitchFamily="34" charset="0"/>
                <a:cs typeface="Arial" panose="020B0604020202020204" pitchFamily="34" charset="0"/>
              </a:rPr>
              <a:t>Asegúrese que todo el software instalado en su ordenador proviene de una fuente conocida y segura. No instale copias de software pirata. Además de transgredir la Ley, pueden contener virus, spyware o archivos de sistema incompatibles con los de su ordenador, lo cual provocará inestabilidad en su equipo. Tampoco debe confiar en los archivos gratuitos que se descargan de sitios Web desconocidos, ya que son una potencial vía de propagación de virus. En cualquier caso, debe analizar con el antivirus cualquier fichero que se descargue de una página Web.</a:t>
            </a: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599683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5. Precaución con el correo electrónico: </a:t>
            </a:r>
            <a:r>
              <a:rPr lang="es-CO" sz="1600" dirty="0">
                <a:latin typeface="Arial" panose="020B0604020202020204" pitchFamily="34" charset="0"/>
                <a:cs typeface="Arial" panose="020B0604020202020204" pitchFamily="34" charset="0"/>
              </a:rPr>
              <a:t>Analice, antes de abrir, todos los correos electrónicos recibidos y sospeche de los mensajes no esperados, incluso si provienen de algún conocido. En caso de duda, llame por teléfono al remitente para asegurarse. Los virus utilizan la libreta de direcciones de la máquina infectada para enviar sus réplicas y tratar de infectar a otros usuarios haciéndoles creer que están recibiendo un mensaje de un conocido. Todos aquellos correos que resulten sospechosos, si no conoce al remitente o presentan un “Asunto” clasificado como spam o suplantación, deben ir a la papelera disponible en su correo. De la misma forma, los archivos adjuntos provenientes de correos no confiables deben analizarse con el antivirus y tratarse con especial cuidado como se indica en los puntos 1 y 6. Cuando utilice la papelera, no olvide vaciarla a continuación.</a:t>
            </a: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4007908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 6. Prudencia con los archivos: </a:t>
            </a:r>
            <a:r>
              <a:rPr lang="es-CO" sz="1600" dirty="0">
                <a:latin typeface="Arial" panose="020B0604020202020204" pitchFamily="34" charset="0"/>
                <a:cs typeface="Arial" panose="020B0604020202020204" pitchFamily="34" charset="0"/>
              </a:rPr>
              <a:t>No descargue de Internet ni de adjuntos de correos electrónicos, ni distribuya o abra ficheros ejecutables, documentos, etc, no solicitados. Revise con su aplicación antivirus cada nuevo elemento que se trate de incorporar a su ordenador. No abra ningún archivo con doble extensión (como archivo.txt.vbs). En condiciones normales usted no tendría que necesitar nunca este tipo de archivos. Configure su sistema para que muestre las extensiones de todos los archivos. Utilice un usuario sin permisos de administrador para las tareas habituales de navegación y edición. </a:t>
            </a: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1378297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b="1" dirty="0" smtClean="0">
              <a:latin typeface="Arial" panose="020B0604020202020204" pitchFamily="34" charset="0"/>
              <a:cs typeface="Arial" panose="020B0604020202020204" pitchFamily="34" charset="0"/>
            </a:endParaRPr>
          </a:p>
          <a:p>
            <a:pPr marL="914400" lvl="2" indent="0" algn="just">
              <a:buNone/>
              <a:defRPr/>
            </a:pPr>
            <a:r>
              <a:rPr lang="es-CO" sz="2000" b="1" dirty="0">
                <a:latin typeface="Arial" panose="020B0604020202020204" pitchFamily="34" charset="0"/>
                <a:cs typeface="Arial" panose="020B0604020202020204" pitchFamily="34" charset="0"/>
              </a:rPr>
              <a:t> 6. Prudencia con los archivos: </a:t>
            </a:r>
            <a:r>
              <a:rPr lang="es-CO" sz="1600" dirty="0">
                <a:latin typeface="Arial" panose="020B0604020202020204" pitchFamily="34" charset="0"/>
                <a:cs typeface="Arial" panose="020B0604020202020204" pitchFamily="34" charset="0"/>
              </a:rPr>
              <a:t>No descargue de Internet ni de adjuntos de correos electrónicos, ni distribuya o abra ficheros ejecutables, documentos, etc, no solicitados. Revise con su aplicación antivirus cada nuevo elemento que se trate de incorporar a su ordenador. No abra ningún archivo con doble extensión (como archivo.txt.vbs). En condiciones normales usted no tendría que necesitar nunca este tipo de archivos. Configure su sistema para que muestre las extensiones de todos los archivos. Utilice un usuario sin permisos de administrador para las tareas habituales de navegación y edición. </a:t>
            </a: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88664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r>
              <a:rPr lang="es-CO" dirty="0" smtClean="0">
                <a:solidFill>
                  <a:srgbClr val="F0B52A"/>
                </a:solidFill>
                <a:latin typeface="Arial" charset="0"/>
                <a:cs typeface="Arial" charset="0"/>
              </a:rPr>
              <a:t>Medidas </a:t>
            </a:r>
            <a:r>
              <a:rPr lang="es-CO" dirty="0">
                <a:solidFill>
                  <a:srgbClr val="F0B52A"/>
                </a:solidFill>
                <a:latin typeface="Arial" charset="0"/>
                <a:cs typeface="Arial" charset="0"/>
              </a:rPr>
              <a:t>Básicas Para La Seguridad Informática</a:t>
            </a:r>
            <a:br>
              <a:rPr lang="es-CO" dirty="0">
                <a:solidFill>
                  <a:srgbClr val="F0B52A"/>
                </a:solidFill>
                <a:latin typeface="Arial" charset="0"/>
                <a:cs typeface="Arial" charset="0"/>
              </a:rPr>
            </a:br>
            <a:r>
              <a:rPr lang="es-CO" dirty="0">
                <a:solidFill>
                  <a:srgbClr val="F0B52A"/>
                </a:solidFill>
                <a:latin typeface="Arial" charset="0"/>
                <a:cs typeface="Arial" charset="0"/>
              </a:rPr>
              <a:t/>
            </a:r>
            <a:br>
              <a:rPr lang="es-CO" dirty="0">
                <a:solidFill>
                  <a:srgbClr val="F0B52A"/>
                </a:solidFill>
                <a:latin typeface="Arial" charset="0"/>
                <a:cs typeface="Arial" charset="0"/>
              </a:rPr>
            </a:br>
            <a:endParaRPr lang="pt-BR" dirty="0">
              <a:solidFill>
                <a:srgbClr val="F0B52A"/>
              </a:solidFill>
              <a:latin typeface="Arial" charset="0"/>
              <a:cs typeface="Arial" charset="0"/>
            </a:endParaRPr>
          </a:p>
        </p:txBody>
      </p:sp>
      <p:sp>
        <p:nvSpPr>
          <p:cNvPr id="3" name="2 Marcador de texto"/>
          <p:cNvSpPr txBox="1">
            <a:spLocks/>
          </p:cNvSpPr>
          <p:nvPr/>
        </p:nvSpPr>
        <p:spPr>
          <a:xfrm>
            <a:off x="309094" y="1242640"/>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b="1" dirty="0" smtClean="0">
                <a:latin typeface="Arial" panose="020B0604020202020204" pitchFamily="34" charset="0"/>
                <a:cs typeface="Arial" panose="020B0604020202020204" pitchFamily="34" charset="0"/>
              </a:rPr>
              <a:t>7</a:t>
            </a:r>
            <a:r>
              <a:rPr lang="es-CO" sz="2000" b="1" dirty="0">
                <a:latin typeface="Arial" panose="020B0604020202020204" pitchFamily="34" charset="0"/>
                <a:cs typeface="Arial" panose="020B0604020202020204" pitchFamily="34" charset="0"/>
              </a:rPr>
              <a:t>. Administrador y usuario estándar: </a:t>
            </a:r>
            <a:r>
              <a:rPr lang="es-CO" sz="1600" dirty="0">
                <a:latin typeface="Arial" panose="020B0604020202020204" pitchFamily="34" charset="0"/>
                <a:cs typeface="Arial" panose="020B0604020202020204" pitchFamily="34" charset="0"/>
              </a:rPr>
              <a:t>Normalmente los sistemas operativos diferencian entre usuarios Administradores y usuarios estándar con permisos limitados. Disponga de un usuario Administrador y uno estándar (ambos con contraseña) y utilice un usuario sin permisos de administrador para las tareas habituales de navegación y edición. Si necesita los privilegios de administrador para realizar alguna tarea como instalar o desinstalar aplicaciones, el propio sistema pedirá la contraseña del administrador. Muchos de los problemas de seguridad son debidos al uso de usuarios administradores. </a:t>
            </a:r>
          </a:p>
          <a:p>
            <a:pPr marL="914400" lvl="2" indent="0" algn="just">
              <a:buNone/>
              <a:defRPr/>
            </a:pPr>
            <a:r>
              <a:rPr lang="es-CO" sz="1600" dirty="0">
                <a:latin typeface="Arial" panose="020B0604020202020204" pitchFamily="34" charset="0"/>
                <a:cs typeface="Arial" panose="020B0604020202020204" pitchFamily="34" charset="0"/>
              </a:rPr>
              <a:t>Utilice contraseñas diferentes para cada acceso importante (cuenta del banco online, correo electrónico, redes sociales, administrador del sistema, etc). Puede usar una misma contraseña para los accesos menos críticos. Para una buena creación y memorización de las contraseñas</a:t>
            </a:r>
            <a:r>
              <a:rPr lang="es-CO" sz="2000" b="1" dirty="0">
                <a:latin typeface="Arial" panose="020B0604020202020204" pitchFamily="34" charset="0"/>
                <a:cs typeface="Arial" panose="020B0604020202020204" pitchFamily="34" charset="0"/>
              </a:rPr>
              <a:t>.</a:t>
            </a:r>
          </a:p>
          <a:p>
            <a:pPr marL="914400" lvl="2" indent="0" algn="just">
              <a:buNone/>
              <a:defRPr/>
            </a:pPr>
            <a:endParaRPr lang="es-CO" sz="1600" dirty="0">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7212170" y="1242640"/>
            <a:ext cx="672258" cy="804727"/>
          </a:xfrm>
          <a:prstGeom prst="rect">
            <a:avLst/>
          </a:prstGeom>
        </p:spPr>
      </p:pic>
    </p:spTree>
    <p:extLst>
      <p:ext uri="{BB962C8B-B14F-4D97-AF65-F5344CB8AC3E}">
        <p14:creationId xmlns:p14="http://schemas.microsoft.com/office/powerpoint/2010/main" val="1250747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1126</Words>
  <Application>Microsoft Office PowerPoint</Application>
  <PresentationFormat>Presentación en pantalla (4:3)</PresentationFormat>
  <Paragraphs>57</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Office Theme</vt:lpstr>
      <vt:lpstr>Medidas 204039-Seguridad Informática</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  Medidas Básicas Para La Seguridad Informática  </vt:lpstr>
      <vt:lpstr>Lista de Referencias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Alexander</cp:lastModifiedBy>
  <cp:revision>46</cp:revision>
  <dcterms:created xsi:type="dcterms:W3CDTF">2018-10-24T15:10:35Z</dcterms:created>
  <dcterms:modified xsi:type="dcterms:W3CDTF">2019-05-26T02:22:43Z</dcterms:modified>
</cp:coreProperties>
</file>