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4"/>
  </p:handoutMasterIdLst>
  <p:sldIdLst>
    <p:sldId id="268" r:id="rId2"/>
    <p:sldId id="259" r:id="rId3"/>
    <p:sldId id="270" r:id="rId4"/>
    <p:sldId id="271" r:id="rId5"/>
    <p:sldId id="272" r:id="rId6"/>
    <p:sldId id="273" r:id="rId7"/>
    <p:sldId id="274" r:id="rId8"/>
    <p:sldId id="275" r:id="rId9"/>
    <p:sldId id="276" r:id="rId10"/>
    <p:sldId id="277" r:id="rId11"/>
    <p:sldId id="265" r:id="rId12"/>
    <p:sldId id="269" r:id="rId1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80"/>
    <a:srgbClr val="FF5900"/>
    <a:srgbClr val="F2B8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20" y="78"/>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AE500E-A8C2-4F4B-895E-FB40DD73818F}" type="datetimeFigureOut">
              <a:rPr lang="es-CO" smtClean="0"/>
              <a:t>25/05/2019</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C530BD-9932-4A53-9002-B6062914C448}" type="slidenum">
              <a:rPr lang="es-CO" smtClean="0"/>
              <a:t>‹Nº›</a:t>
            </a:fld>
            <a:endParaRPr lang="es-CO"/>
          </a:p>
        </p:txBody>
      </p:sp>
    </p:spTree>
    <p:extLst>
      <p:ext uri="{BB962C8B-B14F-4D97-AF65-F5344CB8AC3E}">
        <p14:creationId xmlns:p14="http://schemas.microsoft.com/office/powerpoint/2010/main" val="9625338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478" y="231819"/>
            <a:ext cx="7099479" cy="875763"/>
          </a:xfrm>
        </p:spPr>
        <p:txBody>
          <a:bodyPr anchor="b">
            <a:noAutofit/>
          </a:bodyPr>
          <a:lstStyle>
            <a:lvl1pPr algn="l">
              <a:defRPr sz="2800">
                <a:solidFill>
                  <a:srgbClr val="FFC000"/>
                </a:solidFill>
              </a:defRPr>
            </a:lvl1pPr>
          </a:lstStyle>
          <a:p>
            <a:r>
              <a:rPr lang="es-ES" dirty="0" smtClean="0"/>
              <a:t>Haga clic para modificar el estilo de título del patrón</a:t>
            </a:r>
            <a:endParaRPr lang="en-US" dirty="0"/>
          </a:p>
        </p:txBody>
      </p:sp>
      <p:sp>
        <p:nvSpPr>
          <p:cNvPr id="3" name="Subtitle 2"/>
          <p:cNvSpPr>
            <a:spLocks noGrp="1"/>
          </p:cNvSpPr>
          <p:nvPr>
            <p:ph type="subTitle" idx="1"/>
          </p:nvPr>
        </p:nvSpPr>
        <p:spPr>
          <a:xfrm>
            <a:off x="1168758" y="1708844"/>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editar el estilo de subtítulo del patrón</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18711BF-8AC1-4926-9E62-3D953A1A2E37}" type="datetimeFigureOut">
              <a:rPr lang="es-CO" smtClean="0"/>
              <a:t>25/05/2019</a:t>
            </a:fld>
            <a:endParaRPr lang="es-CO"/>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F909831E-921F-4CA1-A141-9CA1D575D701}" type="slidenum">
              <a:rPr lang="es-CO" smtClean="0"/>
              <a:t>‹Nº›</a:t>
            </a:fld>
            <a:endParaRPr lang="es-CO"/>
          </a:p>
        </p:txBody>
      </p:sp>
    </p:spTree>
    <p:extLst>
      <p:ext uri="{BB962C8B-B14F-4D97-AF65-F5344CB8AC3E}">
        <p14:creationId xmlns:p14="http://schemas.microsoft.com/office/powerpoint/2010/main" val="6806400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rot="5400000">
            <a:off x="6150792" y="2121964"/>
            <a:ext cx="4595497" cy="66518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7127" y="365127"/>
            <a:ext cx="6761408" cy="5881127"/>
          </a:xfrm>
        </p:spPr>
        <p:txBody>
          <a:bodyPr vert="eaVert"/>
          <a:lstStyle>
            <a:lvl1pPr algn="l">
              <a:defRPr/>
            </a:lvl1pPr>
            <a:lvl2pPr algn="l">
              <a:defRPr/>
            </a:lvl2pPr>
            <a:lvl3pPr algn="l">
              <a:defRPr/>
            </a:lvl3pPr>
            <a:lvl4pPr algn="l">
              <a:defRPr/>
            </a:lvl4pPr>
            <a:lvl5pPr algn="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Date Placeholder 3"/>
          <p:cNvSpPr>
            <a:spLocks noGrp="1"/>
          </p:cNvSpPr>
          <p:nvPr>
            <p:ph type="dt" sz="half" idx="10"/>
          </p:nvPr>
        </p:nvSpPr>
        <p:spPr>
          <a:xfrm>
            <a:off x="921643" y="6356351"/>
            <a:ext cx="2057400" cy="36512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1" name="Footer Placeholder 4"/>
          <p:cNvSpPr>
            <a:spLocks noGrp="1"/>
          </p:cNvSpPr>
          <p:nvPr>
            <p:ph type="ftr" sz="quarter" idx="11"/>
          </p:nvPr>
        </p:nvSpPr>
        <p:spPr>
          <a:xfrm>
            <a:off x="3028950" y="6356351"/>
            <a:ext cx="3086100" cy="36512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a:p>
        </p:txBody>
      </p:sp>
      <p:sp>
        <p:nvSpPr>
          <p:cNvPr id="12" name="Slide Number Placeholder 5"/>
          <p:cNvSpPr>
            <a:spLocks noGrp="1"/>
          </p:cNvSpPr>
          <p:nvPr>
            <p:ph type="sldNum" sz="quarter" idx="12"/>
          </p:nvPr>
        </p:nvSpPr>
        <p:spPr>
          <a:xfrm>
            <a:off x="6164957" y="6356351"/>
            <a:ext cx="1497972" cy="36512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54096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87932" y="365125"/>
            <a:ext cx="759854" cy="4387179"/>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75762" y="365125"/>
            <a:ext cx="6787167"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403070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54546" y="365127"/>
            <a:ext cx="7134896" cy="639426"/>
          </a:xfrm>
        </p:spPr>
        <p:txBody>
          <a:bodyPr>
            <a:noAutofit/>
          </a:bodyPr>
          <a:lstStyle>
            <a:lvl1pPr>
              <a:defRPr sz="2400" b="1">
                <a:solidFill>
                  <a:srgbClr val="FFC000"/>
                </a:solidFill>
                <a:latin typeface="Arial" panose="020B0604020202020204" pitchFamily="34" charset="0"/>
                <a:cs typeface="Arial" panose="020B0604020202020204" pitchFamily="34" charset="0"/>
              </a:defRPr>
            </a:lvl1pPr>
          </a:lstStyle>
          <a:p>
            <a:r>
              <a:rPr lang="es-ES" dirty="0" smtClean="0"/>
              <a:t>Haga clic para modificar el estilo de título del patrón</a:t>
            </a:r>
            <a:endParaRPr lang="en-US" dirty="0"/>
          </a:p>
        </p:txBody>
      </p:sp>
      <p:sp>
        <p:nvSpPr>
          <p:cNvPr id="3" name="Content Placeholder 2"/>
          <p:cNvSpPr>
            <a:spLocks noGrp="1"/>
          </p:cNvSpPr>
          <p:nvPr>
            <p:ph idx="1" hasCustomPrompt="1"/>
          </p:nvPr>
        </p:nvSpPr>
        <p:spPr>
          <a:xfrm>
            <a:off x="628650" y="1542289"/>
            <a:ext cx="7886700" cy="4351338"/>
          </a:xfrm>
        </p:spPr>
        <p:txBody>
          <a:bodyPr/>
          <a:lstStyle>
            <a:lvl1pPr>
              <a:defRPr>
                <a:solidFill>
                  <a:srgbClr val="006680"/>
                </a:solidFill>
                <a:latin typeface="Arial" panose="020B0604020202020204" pitchFamily="34" charset="0"/>
                <a:cs typeface="Arial" panose="020B0604020202020204" pitchFamily="34" charset="0"/>
              </a:defRPr>
            </a:lvl1pPr>
            <a:lvl2pPr>
              <a:defRPr>
                <a:solidFill>
                  <a:srgbClr val="FF5900"/>
                </a:solidFill>
                <a:latin typeface="Arial" panose="020B0604020202020204" pitchFamily="34" charset="0"/>
                <a:cs typeface="Arial" panose="020B0604020202020204" pitchFamily="34" charset="0"/>
              </a:defRPr>
            </a:lvl2pPr>
            <a:lvl3pPr>
              <a:defRPr>
                <a:solidFill>
                  <a:srgbClr val="FF5900"/>
                </a:solidFill>
                <a:latin typeface="Arial" panose="020B0604020202020204" pitchFamily="34" charset="0"/>
                <a:cs typeface="Arial" panose="020B0604020202020204" pitchFamily="34" charset="0"/>
              </a:defRPr>
            </a:lvl3pPr>
            <a:lvl4pPr>
              <a:defRPr>
                <a:solidFill>
                  <a:srgbClr val="FF5900"/>
                </a:solidFill>
                <a:latin typeface="Arial" panose="020B0604020202020204" pitchFamily="34" charset="0"/>
                <a:cs typeface="Arial" panose="020B0604020202020204" pitchFamily="34" charset="0"/>
              </a:defRPr>
            </a:lvl4pPr>
            <a:lvl5pPr>
              <a:defRPr>
                <a:solidFill>
                  <a:srgbClr val="FF5900"/>
                </a:solidFill>
                <a:latin typeface="Arial" panose="020B0604020202020204" pitchFamily="34" charset="0"/>
                <a:cs typeface="Arial" panose="020B0604020202020204" pitchFamily="34" charset="0"/>
              </a:defRPr>
            </a:lvl5pPr>
          </a:lstStyle>
          <a:p>
            <a:pPr marL="0" indent="0" algn="ctr">
              <a:spcBef>
                <a:spcPts val="0"/>
              </a:spcBef>
              <a:buNone/>
              <a:defRPr/>
            </a:pPr>
            <a:r>
              <a:rPr lang="es-CO" sz="2800" dirty="0" smtClean="0">
                <a:latin typeface="Arial" charset="0"/>
                <a:cs typeface="Arial" charset="0"/>
              </a:rPr>
              <a:t>Inserte en este espacio el video, animación u otro objeto con el que quiera acompañar su presentación</a:t>
            </a:r>
            <a:endParaRPr lang="es-ES" dirty="0"/>
          </a:p>
        </p:txBody>
      </p:sp>
    </p:spTree>
    <p:extLst>
      <p:ext uri="{BB962C8B-B14F-4D97-AF65-F5344CB8AC3E}">
        <p14:creationId xmlns:p14="http://schemas.microsoft.com/office/powerpoint/2010/main" val="3389358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99256" y="4778061"/>
            <a:ext cx="6746182" cy="914400"/>
          </a:xfrm>
        </p:spPr>
        <p:txBody>
          <a:bodyPr anchor="ctr">
            <a:normAutofit/>
          </a:bodyPr>
          <a:lstStyle>
            <a:lvl1pPr algn="ctr">
              <a:defRPr sz="4500" b="1" baseline="0">
                <a:solidFill>
                  <a:schemeClr val="bg1"/>
                </a:solidFill>
                <a:latin typeface="Arial" panose="020B0604020202020204" pitchFamily="34" charset="0"/>
                <a:cs typeface="Arial" panose="020B0604020202020204" pitchFamily="34" charset="0"/>
              </a:defRPr>
            </a:lvl1pPr>
          </a:lstStyle>
          <a:p>
            <a:r>
              <a:rPr lang="es-CO" dirty="0" smtClean="0"/>
              <a:t>Título de la Exposición</a:t>
            </a:r>
            <a:endParaRPr lang="en-US" dirty="0"/>
          </a:p>
        </p:txBody>
      </p:sp>
      <p:sp>
        <p:nvSpPr>
          <p:cNvPr id="3" name="Text Placeholder 2"/>
          <p:cNvSpPr>
            <a:spLocks noGrp="1"/>
          </p:cNvSpPr>
          <p:nvPr>
            <p:ph type="body" idx="1" hasCustomPrompt="1"/>
          </p:nvPr>
        </p:nvSpPr>
        <p:spPr>
          <a:xfrm>
            <a:off x="958738" y="5808387"/>
            <a:ext cx="7886700" cy="573737"/>
          </a:xfrm>
        </p:spPr>
        <p:txBody>
          <a:bodyPr anchor="ctr">
            <a:normAutofit/>
          </a:bodyPr>
          <a:lstStyle>
            <a:lvl1pPr marL="0" indent="0" algn="r">
              <a:buNone/>
              <a:defRPr sz="3200" b="1" baseline="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smtClean="0"/>
              <a:t>Editar nombre del expositor</a:t>
            </a:r>
          </a:p>
        </p:txBody>
      </p:sp>
      <p:sp>
        <p:nvSpPr>
          <p:cNvPr id="8" name="Text Placeholder 2"/>
          <p:cNvSpPr>
            <a:spLocks noGrp="1"/>
          </p:cNvSpPr>
          <p:nvPr>
            <p:ph type="body" idx="14" hasCustomPrompt="1"/>
          </p:nvPr>
        </p:nvSpPr>
        <p:spPr>
          <a:xfrm>
            <a:off x="2099255" y="4098709"/>
            <a:ext cx="6746183" cy="521579"/>
          </a:xfrm>
        </p:spPr>
        <p:txBody>
          <a:bodyPr/>
          <a:lstStyle>
            <a:lvl1pPr marL="0" indent="0" algn="ctr">
              <a:buNone/>
              <a:defRPr sz="2400" b="1" baseline="0">
                <a:solidFill>
                  <a:srgbClr val="FFC000"/>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lgn="l">
              <a:defRPr/>
            </a:pPr>
            <a:r>
              <a:rPr lang="es-CO" sz="2400" b="1" dirty="0" smtClean="0">
                <a:solidFill>
                  <a:srgbClr val="F0B52A"/>
                </a:solidFill>
                <a:latin typeface="Arial" charset="0"/>
                <a:cs typeface="Arial" charset="0"/>
              </a:rPr>
              <a:t>Unidad/Zona/grupo o equipo funcional</a:t>
            </a:r>
            <a:endParaRPr lang="es-ES" sz="2400" b="1" dirty="0">
              <a:solidFill>
                <a:srgbClr val="F0B52A"/>
              </a:solidFill>
              <a:latin typeface="Arial" charset="0"/>
              <a:cs typeface="Arial" charset="0"/>
            </a:endParaRPr>
          </a:p>
        </p:txBody>
      </p:sp>
      <p:sp>
        <p:nvSpPr>
          <p:cNvPr id="9" name="Text Placeholder 2"/>
          <p:cNvSpPr>
            <a:spLocks noGrp="1"/>
          </p:cNvSpPr>
          <p:nvPr>
            <p:ph type="body" idx="15" hasCustomPrompt="1"/>
          </p:nvPr>
        </p:nvSpPr>
        <p:spPr>
          <a:xfrm>
            <a:off x="3348507" y="6382124"/>
            <a:ext cx="5496931" cy="369646"/>
          </a:xfrm>
        </p:spPr>
        <p:txBody>
          <a:bodyPr>
            <a:normAutofit/>
          </a:bodyPr>
          <a:lstStyle>
            <a:lvl1pPr marL="0" marR="0" indent="0" algn="r" defTabSz="914400" rtl="0" eaLnBrk="1" fontAlgn="auto" latinLnBrk="0" hangingPunct="1">
              <a:lnSpc>
                <a:spcPct val="90000"/>
              </a:lnSpc>
              <a:spcBef>
                <a:spcPct val="20000"/>
              </a:spcBef>
              <a:spcAft>
                <a:spcPts val="0"/>
              </a:spcAft>
              <a:buClrTx/>
              <a:buSzTx/>
              <a:buFont typeface="Arial" charset="0"/>
              <a:buNone/>
              <a:tabLst/>
              <a:defRPr sz="1800" b="1" i="1" baseline="0">
                <a:solidFill>
                  <a:srgbClr val="FFC000"/>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lgn="r">
              <a:spcBef>
                <a:spcPct val="20000"/>
              </a:spcBef>
              <a:buFont typeface="Arial" charset="0"/>
              <a:buNone/>
            </a:pPr>
            <a:r>
              <a:rPr lang="es-CO" sz="1800" b="1" i="1" dirty="0" smtClean="0">
                <a:solidFill>
                  <a:srgbClr val="F2B80D"/>
                </a:solidFill>
                <a:latin typeface="Arial" panose="020B0604020202020204" pitchFamily="34" charset="0"/>
                <a:cs typeface="Arial" panose="020B0604020202020204" pitchFamily="34" charset="0"/>
              </a:rPr>
              <a:t>Lugar y fecha de la exposición</a:t>
            </a:r>
            <a:endParaRPr lang="es-ES" sz="1800" b="1" i="1" dirty="0" smtClean="0">
              <a:solidFill>
                <a:srgbClr val="F2B8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02702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619561"/>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619561"/>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9"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0"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11888530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316923" y="306925"/>
            <a:ext cx="7169727" cy="781094"/>
          </a:xfrm>
        </p:spPr>
        <p:txBody>
          <a:bodyPr/>
          <a:lstStyle/>
          <a:p>
            <a:r>
              <a:rPr lang="es-ES" dirty="0" smtClean="0"/>
              <a:t>Haga clic para modificar el estilo de título del patrón</a:t>
            </a:r>
            <a:endParaRPr lang="en-US" dirty="0"/>
          </a:p>
        </p:txBody>
      </p:sp>
      <p:sp>
        <p:nvSpPr>
          <p:cNvPr id="3" name="Text Placeholder 2"/>
          <p:cNvSpPr>
            <a:spLocks noGrp="1"/>
          </p:cNvSpPr>
          <p:nvPr>
            <p:ph type="body" idx="1"/>
          </p:nvPr>
        </p:nvSpPr>
        <p:spPr>
          <a:xfrm>
            <a:off x="629842" y="1462220"/>
            <a:ext cx="3868340" cy="823912"/>
          </a:xfrm>
        </p:spPr>
        <p:txBody>
          <a:bodyPr anchor="b"/>
          <a:lstStyle>
            <a:lvl1pPr marL="0" indent="0">
              <a:buNone/>
              <a:defRPr sz="20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smtClean="0"/>
              <a:t>Editar el estilo de texto del patrón</a:t>
            </a:r>
          </a:p>
        </p:txBody>
      </p:sp>
      <p:sp>
        <p:nvSpPr>
          <p:cNvPr id="4" name="Content Placeholder 3"/>
          <p:cNvSpPr>
            <a:spLocks noGrp="1"/>
          </p:cNvSpPr>
          <p:nvPr>
            <p:ph sz="half" idx="2"/>
          </p:nvPr>
        </p:nvSpPr>
        <p:spPr>
          <a:xfrm>
            <a:off x="629842" y="2286132"/>
            <a:ext cx="3868340" cy="3684588"/>
          </a:xfrm>
        </p:spPr>
        <p:txBody>
          <a:bodyPr>
            <a:normAutofit/>
          </a:bodyPr>
          <a:lstStyle>
            <a:lvl1pPr>
              <a:defRPr sz="2400">
                <a:solidFill>
                  <a:srgbClr val="006680"/>
                </a:solidFill>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5" name="Text Placeholder 4"/>
          <p:cNvSpPr>
            <a:spLocks noGrp="1"/>
          </p:cNvSpPr>
          <p:nvPr>
            <p:ph type="body" sz="quarter" idx="3"/>
          </p:nvPr>
        </p:nvSpPr>
        <p:spPr>
          <a:xfrm>
            <a:off x="4629150" y="1462220"/>
            <a:ext cx="3887391" cy="823912"/>
          </a:xfrm>
        </p:spPr>
        <p:txBody>
          <a:bodyPr anchor="b"/>
          <a:lstStyle>
            <a:lvl1pPr marL="0" indent="0">
              <a:buNone/>
              <a:defRPr sz="20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629150" y="2286132"/>
            <a:ext cx="3887391" cy="3684588"/>
          </a:xfrm>
        </p:spPr>
        <p:txBody>
          <a:bodyPr>
            <a:normAutofit/>
          </a:bodyPr>
          <a:lstStyle>
            <a:lvl1pPr>
              <a:defRPr sz="2400">
                <a:solidFill>
                  <a:srgbClr val="006680"/>
                </a:solidFill>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3"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4"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5"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49660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9"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0"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1"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765854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6"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7"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09146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6221720" cy="534473"/>
          </a:xfrm>
        </p:spPr>
        <p:txBody>
          <a:bodyPr anchor="b">
            <a:noAutofit/>
          </a:bodyPr>
          <a:lstStyle>
            <a:lvl1pPr>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198513" y="1557919"/>
            <a:ext cx="4318028" cy="430313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1558344"/>
            <a:ext cx="2949178" cy="4310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11"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2"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3"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106637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193183"/>
            <a:ext cx="6646722" cy="927279"/>
          </a:xfrm>
        </p:spPr>
        <p:txBody>
          <a:bodyPr anchor="b">
            <a:noAutofit/>
          </a:bodyPr>
          <a:lstStyle>
            <a:lvl1pPr>
              <a:defRPr sz="2400"/>
            </a:lvl1pPr>
          </a:lstStyle>
          <a:p>
            <a:r>
              <a:rPr lang="es-ES" dirty="0"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1481070"/>
            <a:ext cx="4629150" cy="438791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29841" y="1481070"/>
            <a:ext cx="2949178" cy="438791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smtClean="0"/>
              <a:t>Editar el estilo de texto del patrón</a:t>
            </a:r>
          </a:p>
        </p:txBody>
      </p:sp>
      <p:sp>
        <p:nvSpPr>
          <p:cNvPr id="11"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25/05/2019</a:t>
            </a:fld>
            <a:endParaRPr lang="es-CO"/>
          </a:p>
        </p:txBody>
      </p:sp>
      <p:sp>
        <p:nvSpPr>
          <p:cNvPr id="12"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3"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5063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094" y="365127"/>
            <a:ext cx="6903076" cy="665184"/>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7922696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2400" b="1" kern="1200">
          <a:solidFill>
            <a:srgbClr val="FFC00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FF59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668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smtClean="0"/>
              <a:t>Normas</a:t>
            </a:r>
            <a:r>
              <a:rPr lang="es-CO" dirty="0" smtClean="0"/>
              <a:t/>
            </a:r>
            <a:br>
              <a:rPr lang="es-CO" dirty="0" smtClean="0"/>
            </a:br>
            <a:r>
              <a:rPr lang="es-CO" sz="3100" dirty="0" smtClean="0"/>
              <a:t>204039-Seguridad Informática</a:t>
            </a:r>
            <a:endParaRPr lang="es-CO" sz="3100" dirty="0"/>
          </a:p>
        </p:txBody>
      </p:sp>
      <p:sp>
        <p:nvSpPr>
          <p:cNvPr id="3" name="Marcador de texto 2"/>
          <p:cNvSpPr>
            <a:spLocks noGrp="1"/>
          </p:cNvSpPr>
          <p:nvPr>
            <p:ph type="body" idx="1"/>
          </p:nvPr>
        </p:nvSpPr>
        <p:spPr/>
        <p:txBody>
          <a:bodyPr/>
          <a:lstStyle/>
          <a:p>
            <a:r>
              <a:rPr lang="es-CO" dirty="0" smtClean="0"/>
              <a:t>Grupo:301122_25 Diseño de Sitios Web </a:t>
            </a:r>
            <a:endParaRPr lang="es-CO" dirty="0"/>
          </a:p>
        </p:txBody>
      </p:sp>
      <p:sp>
        <p:nvSpPr>
          <p:cNvPr id="4" name="Marcador de texto 3"/>
          <p:cNvSpPr>
            <a:spLocks noGrp="1"/>
          </p:cNvSpPr>
          <p:nvPr>
            <p:ph type="body" idx="14"/>
          </p:nvPr>
        </p:nvSpPr>
        <p:spPr/>
        <p:txBody>
          <a:bodyPr>
            <a:normAutofit fontScale="85000" lnSpcReduction="10000"/>
          </a:bodyPr>
          <a:lstStyle/>
          <a:p>
            <a:pPr algn="l"/>
            <a:r>
              <a:rPr lang="es-CO" dirty="0" smtClean="0">
                <a:solidFill>
                  <a:srgbClr val="F0B52A"/>
                </a:solidFill>
                <a:latin typeface="Arial" charset="0"/>
                <a:cs typeface="Arial" charset="0"/>
              </a:rPr>
              <a:t>Escuela de Ciencias Básicas, Tecnología e Ingeniería</a:t>
            </a:r>
            <a:endParaRPr lang="es-ES" dirty="0">
              <a:solidFill>
                <a:srgbClr val="F0B52A"/>
              </a:solidFill>
              <a:latin typeface="Arial" charset="0"/>
              <a:cs typeface="Arial" charset="0"/>
            </a:endParaRPr>
          </a:p>
        </p:txBody>
      </p:sp>
      <p:sp>
        <p:nvSpPr>
          <p:cNvPr id="5" name="Marcador de texto 4"/>
          <p:cNvSpPr>
            <a:spLocks noGrp="1"/>
          </p:cNvSpPr>
          <p:nvPr>
            <p:ph type="body" idx="15"/>
          </p:nvPr>
        </p:nvSpPr>
        <p:spPr/>
        <p:txBody>
          <a:bodyPr/>
          <a:lstStyle/>
          <a:p>
            <a:r>
              <a:rPr lang="es-CO" dirty="0" smtClean="0">
                <a:solidFill>
                  <a:srgbClr val="F2B80D"/>
                </a:solidFill>
              </a:rPr>
              <a:t>7 de Junio de 2019</a:t>
            </a:r>
            <a:endParaRPr lang="es-ES" dirty="0">
              <a:solidFill>
                <a:srgbClr val="F2B80D"/>
              </a:solidFill>
            </a:endParaRPr>
          </a:p>
        </p:txBody>
      </p:sp>
    </p:spTree>
    <p:extLst>
      <p:ext uri="{BB962C8B-B14F-4D97-AF65-F5344CB8AC3E}">
        <p14:creationId xmlns:p14="http://schemas.microsoft.com/office/powerpoint/2010/main" val="1744638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es-CO" dirty="0">
                <a:solidFill>
                  <a:srgbClr val="F0B52A"/>
                </a:solidFill>
                <a:latin typeface="Arial" charset="0"/>
                <a:cs typeface="Arial" charset="0"/>
              </a:rPr>
              <a:t>Normas para la Seguridad Informática</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1193349"/>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800" dirty="0">
                <a:solidFill>
                  <a:srgbClr val="FF5900"/>
                </a:solidFill>
                <a:latin typeface="Arial" panose="020B0604020202020204" pitchFamily="34" charset="0"/>
                <a:cs typeface="Arial" panose="020B0604020202020204" pitchFamily="34" charset="0"/>
              </a:rPr>
              <a:t>Novedades de la ISO </a:t>
            </a:r>
            <a:r>
              <a:rPr lang="es-CO" sz="2800" dirty="0" smtClean="0">
                <a:solidFill>
                  <a:srgbClr val="FF5900"/>
                </a:solidFill>
                <a:latin typeface="Arial" panose="020B0604020202020204" pitchFamily="34" charset="0"/>
                <a:cs typeface="Arial" panose="020B0604020202020204" pitchFamily="34" charset="0"/>
              </a:rPr>
              <a:t>27001:2013:</a:t>
            </a:r>
            <a:endParaRPr lang="es-CO" sz="2800" dirty="0">
              <a:solidFill>
                <a:srgbClr val="FF5900"/>
              </a:solidFill>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r>
              <a:rPr lang="es-CO" sz="1400" dirty="0">
                <a:latin typeface="Arial" panose="020B0604020202020204" pitchFamily="34" charset="0"/>
                <a:cs typeface="Arial" panose="020B0604020202020204" pitchFamily="34" charset="0"/>
              </a:rPr>
              <a:t>Esta norma fue publicada recientemente, aportó una serie de cambios con respecto a su antecesora que los usuarios de los SGSI tienen que asimilar para continuar gestionando de forma eficaz la Seguridad de la Información. Las novedades que manifiesta son: (</a:t>
            </a:r>
            <a:r>
              <a:rPr lang="es-CO" sz="1400" dirty="0" err="1">
                <a:latin typeface="Arial" panose="020B0604020202020204" pitchFamily="34" charset="0"/>
                <a:cs typeface="Arial" panose="020B0604020202020204" pitchFamily="34" charset="0"/>
              </a:rPr>
              <a:t>ISOTools</a:t>
            </a:r>
            <a:r>
              <a:rPr lang="es-CO" sz="1400" dirty="0">
                <a:latin typeface="Arial" panose="020B0604020202020204" pitchFamily="34" charset="0"/>
                <a:cs typeface="Arial" panose="020B0604020202020204" pitchFamily="34" charset="0"/>
              </a:rPr>
              <a:t> , </a:t>
            </a:r>
            <a:r>
              <a:rPr lang="es-CO" sz="1400" dirty="0" smtClean="0">
                <a:latin typeface="Arial" panose="020B0604020202020204" pitchFamily="34" charset="0"/>
                <a:cs typeface="Arial" panose="020B0604020202020204" pitchFamily="34" charset="0"/>
              </a:rPr>
              <a:t>2019)</a:t>
            </a:r>
          </a:p>
          <a:p>
            <a:pPr marL="914400" lvl="2" indent="0" algn="just">
              <a:buNone/>
              <a:defRPr/>
            </a:pPr>
            <a:endParaRPr lang="es-CO" sz="1400" i="1" dirty="0">
              <a:latin typeface="Arial" panose="020B0604020202020204" pitchFamily="34" charset="0"/>
              <a:cs typeface="Arial" panose="020B0604020202020204" pitchFamily="34" charset="0"/>
            </a:endParaRPr>
          </a:p>
          <a:p>
            <a:pPr marL="914400" lvl="2" indent="0" algn="just">
              <a:buNone/>
              <a:defRPr/>
            </a:pPr>
            <a:r>
              <a:rPr lang="es-CO" sz="1400" i="1" dirty="0" smtClean="0">
                <a:latin typeface="Arial" panose="020B0604020202020204" pitchFamily="34" charset="0"/>
                <a:cs typeface="Arial" panose="020B0604020202020204" pitchFamily="34" charset="0"/>
              </a:rPr>
              <a:t>•No </a:t>
            </a:r>
            <a:r>
              <a:rPr lang="es-CO" sz="1400" i="1" dirty="0">
                <a:latin typeface="Arial" panose="020B0604020202020204" pitchFamily="34" charset="0"/>
                <a:cs typeface="Arial" panose="020B0604020202020204" pitchFamily="34" charset="0"/>
              </a:rPr>
              <a:t>aparece la sección “Enfoque a procesos” con su respectiva metodología basada en el ciclo PHVA, ahora ofrece mayor flexibilidad. (</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r>
              <a:rPr lang="es-CO" sz="1400" i="1" dirty="0" smtClean="0">
                <a:latin typeface="Arial" panose="020B0604020202020204" pitchFamily="34" charset="0"/>
                <a:cs typeface="Arial" panose="020B0604020202020204" pitchFamily="34" charset="0"/>
              </a:rPr>
              <a:t>)</a:t>
            </a:r>
          </a:p>
          <a:p>
            <a:pPr marL="914400" lvl="2" indent="0" algn="just">
              <a:buNone/>
              <a:defRPr/>
            </a:pPr>
            <a:endParaRPr lang="es-CO" sz="1400" i="1" dirty="0">
              <a:latin typeface="Arial" panose="020B0604020202020204" pitchFamily="34" charset="0"/>
              <a:cs typeface="Arial" panose="020B0604020202020204" pitchFamily="34" charset="0"/>
            </a:endParaRPr>
          </a:p>
          <a:p>
            <a:pPr marL="914400" lvl="2" indent="0" algn="just">
              <a:buNone/>
              <a:defRPr/>
            </a:pPr>
            <a:r>
              <a:rPr lang="es-CO" sz="1400" i="1" dirty="0" smtClean="0">
                <a:latin typeface="Arial" panose="020B0604020202020204" pitchFamily="34" charset="0"/>
                <a:cs typeface="Arial" panose="020B0604020202020204" pitchFamily="34" charset="0"/>
              </a:rPr>
              <a:t>•Se </a:t>
            </a:r>
            <a:r>
              <a:rPr lang="es-CO" sz="1400" i="1" dirty="0">
                <a:latin typeface="Arial" panose="020B0604020202020204" pitchFamily="34" charset="0"/>
                <a:cs typeface="Arial" panose="020B0604020202020204" pitchFamily="34" charset="0"/>
              </a:rPr>
              <a:t>elimina la obligatoriedad de algunos documentos, conservando únicamente la declaración de aplicabilidad. (</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r>
              <a:rPr lang="es-CO" sz="1400" i="1" dirty="0" smtClean="0">
                <a:latin typeface="Arial" panose="020B0604020202020204" pitchFamily="34" charset="0"/>
                <a:cs typeface="Arial" panose="020B0604020202020204" pitchFamily="34" charset="0"/>
              </a:rPr>
              <a:t>)</a:t>
            </a:r>
          </a:p>
          <a:p>
            <a:pPr marL="914400" lvl="2" indent="0" algn="just">
              <a:buNone/>
              <a:defRPr/>
            </a:pPr>
            <a:endParaRPr lang="es-CO" sz="1400" i="1" dirty="0">
              <a:latin typeface="Arial" panose="020B0604020202020204" pitchFamily="34" charset="0"/>
              <a:cs typeface="Arial" panose="020B0604020202020204" pitchFamily="34" charset="0"/>
            </a:endParaRPr>
          </a:p>
          <a:p>
            <a:pPr marL="914400" lvl="2" indent="0" algn="just">
              <a:buNone/>
              <a:defRPr/>
            </a:pPr>
            <a:r>
              <a:rPr lang="es-CO" sz="1400" i="1" dirty="0" smtClean="0">
                <a:latin typeface="Arial" panose="020B0604020202020204" pitchFamily="34" charset="0"/>
                <a:cs typeface="Arial" panose="020B0604020202020204" pitchFamily="34" charset="0"/>
              </a:rPr>
              <a:t>•Se </a:t>
            </a:r>
            <a:r>
              <a:rPr lang="es-CO" sz="1400" i="1" dirty="0">
                <a:latin typeface="Arial" panose="020B0604020202020204" pitchFamily="34" charset="0"/>
                <a:cs typeface="Arial" panose="020B0604020202020204" pitchFamily="34" charset="0"/>
              </a:rPr>
              <a:t>han revisado los requisitos y controles. (</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r>
              <a:rPr lang="es-CO" sz="1400" i="1" dirty="0" smtClean="0">
                <a:latin typeface="Arial" panose="020B0604020202020204" pitchFamily="34" charset="0"/>
                <a:cs typeface="Arial" panose="020B0604020202020204" pitchFamily="34" charset="0"/>
              </a:rPr>
              <a:t>)</a:t>
            </a:r>
          </a:p>
          <a:p>
            <a:pPr marL="914400" lvl="2" indent="0" algn="just">
              <a:buNone/>
              <a:defRPr/>
            </a:pPr>
            <a:endParaRPr lang="es-CO" sz="1400" i="1" dirty="0">
              <a:latin typeface="Arial" panose="020B0604020202020204" pitchFamily="34" charset="0"/>
              <a:cs typeface="Arial" panose="020B0604020202020204" pitchFamily="34" charset="0"/>
            </a:endParaRPr>
          </a:p>
          <a:p>
            <a:pPr marL="914400" lvl="2" indent="0" algn="just">
              <a:buNone/>
              <a:defRPr/>
            </a:pPr>
            <a:r>
              <a:rPr lang="es-CO" sz="1400" i="1" dirty="0" smtClean="0">
                <a:latin typeface="Arial" panose="020B0604020202020204" pitchFamily="34" charset="0"/>
                <a:cs typeface="Arial" panose="020B0604020202020204" pitchFamily="34" charset="0"/>
              </a:rPr>
              <a:t>•Se </a:t>
            </a:r>
            <a:r>
              <a:rPr lang="es-CO" sz="1400" i="1" dirty="0">
                <a:latin typeface="Arial" panose="020B0604020202020204" pitchFamily="34" charset="0"/>
                <a:cs typeface="Arial" panose="020B0604020202020204" pitchFamily="34" charset="0"/>
              </a:rPr>
              <a:t>apuesta por un enfoque del análisis del riesgo en la fase de planificación y operación. (</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p>
          <a:p>
            <a:pPr marL="914400" lvl="2" indent="0" algn="just">
              <a:buNone/>
              <a:defRPr/>
            </a:pPr>
            <a:endParaRPr lang="es-CO" sz="1400" i="1"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8760" y="1193349"/>
            <a:ext cx="686819" cy="1233471"/>
          </a:xfrm>
          <a:prstGeom prst="rect">
            <a:avLst/>
          </a:prstGeom>
        </p:spPr>
      </p:pic>
    </p:spTree>
    <p:extLst>
      <p:ext uri="{BB962C8B-B14F-4D97-AF65-F5344CB8AC3E}">
        <p14:creationId xmlns:p14="http://schemas.microsoft.com/office/powerpoint/2010/main" val="4252369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s-CO" smtClean="0">
                <a:solidFill>
                  <a:srgbClr val="F0B52A"/>
                </a:solidFill>
                <a:latin typeface="Arial" charset="0"/>
                <a:cs typeface="Arial" charset="0"/>
              </a:rPr>
              <a:t>Lista de Referencias</a:t>
            </a:r>
            <a:endParaRPr lang="es-CO" dirty="0"/>
          </a:p>
        </p:txBody>
      </p:sp>
      <p:sp>
        <p:nvSpPr>
          <p:cNvPr id="9" name="Marcador de contenido 8"/>
          <p:cNvSpPr>
            <a:spLocks noGrp="1"/>
          </p:cNvSpPr>
          <p:nvPr>
            <p:ph idx="1"/>
          </p:nvPr>
        </p:nvSpPr>
        <p:spPr>
          <a:xfrm>
            <a:off x="154546" y="1542289"/>
            <a:ext cx="8780448" cy="4351338"/>
          </a:xfrm>
        </p:spPr>
        <p:txBody>
          <a:bodyPr>
            <a:normAutofit/>
          </a:bodyPr>
          <a:lstStyle/>
          <a:p>
            <a:r>
              <a:rPr lang="es-CO" sz="1600" dirty="0" err="1">
                <a:latin typeface="Arial" charset="0"/>
                <a:cs typeface="Arial" charset="0"/>
              </a:rPr>
              <a:t>ISOTools</a:t>
            </a:r>
            <a:r>
              <a:rPr lang="es-CO" sz="1600" dirty="0">
                <a:latin typeface="Arial" charset="0"/>
                <a:cs typeface="Arial" charset="0"/>
              </a:rPr>
              <a:t> . (2019). Software ISO Riesgos y Seguridad. Obtenido </a:t>
            </a:r>
            <a:r>
              <a:rPr lang="es-CO" sz="1600" dirty="0" smtClean="0">
                <a:latin typeface="Arial" charset="0"/>
                <a:cs typeface="Arial" charset="0"/>
              </a:rPr>
              <a:t>de https</a:t>
            </a:r>
            <a:r>
              <a:rPr lang="es-CO" sz="1600" dirty="0">
                <a:latin typeface="Arial" charset="0"/>
                <a:cs typeface="Arial" charset="0"/>
              </a:rPr>
              <a:t>://www.isotools.org/normas/riesgos-y-seguridad/iso-27001/</a:t>
            </a:r>
            <a:endParaRPr lang="es-CO" sz="1600" dirty="0">
              <a:latin typeface="Arial" charset="0"/>
              <a:cs typeface="Arial" charset="0"/>
            </a:endParaRPr>
          </a:p>
          <a:p>
            <a:endParaRPr lang="es-CO" sz="1600" dirty="0">
              <a:latin typeface="Arial" charset="0"/>
              <a:cs typeface="Arial" charset="0"/>
            </a:endParaRPr>
          </a:p>
        </p:txBody>
      </p:sp>
    </p:spTree>
    <p:extLst>
      <p:ext uri="{BB962C8B-B14F-4D97-AF65-F5344CB8AC3E}">
        <p14:creationId xmlns:p14="http://schemas.microsoft.com/office/powerpoint/2010/main" val="1977709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es-CO" dirty="0"/>
              <a:t>¡GRACIAS POR SU ATENCIÓN!</a:t>
            </a:r>
          </a:p>
        </p:txBody>
      </p:sp>
    </p:spTree>
    <p:extLst>
      <p:ext uri="{BB962C8B-B14F-4D97-AF65-F5344CB8AC3E}">
        <p14:creationId xmlns:p14="http://schemas.microsoft.com/office/powerpoint/2010/main" val="786902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es-CO" dirty="0">
                <a:solidFill>
                  <a:srgbClr val="F0B52A"/>
                </a:solidFill>
                <a:latin typeface="Arial" charset="0"/>
                <a:cs typeface="Arial" charset="0"/>
              </a:rPr>
              <a:t>Normas para la Seguridad Informática</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1686777"/>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800" dirty="0" smtClean="0">
                <a:solidFill>
                  <a:srgbClr val="FF5900"/>
                </a:solidFill>
                <a:latin typeface="Arial" panose="020B0604020202020204" pitchFamily="34" charset="0"/>
                <a:cs typeface="Arial" panose="020B0604020202020204" pitchFamily="34" charset="0"/>
              </a:rPr>
              <a:t>ISO </a:t>
            </a:r>
            <a:r>
              <a:rPr lang="es-CO" sz="2800" dirty="0">
                <a:solidFill>
                  <a:srgbClr val="FF5900"/>
                </a:solidFill>
                <a:latin typeface="Arial" panose="020B0604020202020204" pitchFamily="34" charset="0"/>
                <a:cs typeface="Arial" panose="020B0604020202020204" pitchFamily="34" charset="0"/>
              </a:rPr>
              <a:t>27001:</a:t>
            </a: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r>
              <a:rPr lang="es-CO" sz="2000" dirty="0" smtClean="0">
                <a:latin typeface="Arial" panose="020B0604020202020204" pitchFamily="34" charset="0"/>
                <a:cs typeface="Arial" panose="020B0604020202020204" pitchFamily="34" charset="0"/>
              </a:rPr>
              <a:t>Es </a:t>
            </a:r>
            <a:r>
              <a:rPr lang="es-CO" sz="2000" dirty="0">
                <a:latin typeface="Arial" panose="020B0604020202020204" pitchFamily="34" charset="0"/>
                <a:cs typeface="Arial" panose="020B0604020202020204" pitchFamily="34" charset="0"/>
              </a:rPr>
              <a:t>una norma internacional que permite el aseguramiento, la confidencialidad e integridad de los datos y de la información, así como de los sistemas que la procesan. </a:t>
            </a:r>
            <a:r>
              <a:rPr lang="es-CO" sz="2000" i="1" dirty="0">
                <a:latin typeface="Arial" panose="020B0604020202020204" pitchFamily="34" charset="0"/>
                <a:cs typeface="Arial" panose="020B0604020202020204" pitchFamily="34" charset="0"/>
              </a:rPr>
              <a:t>(</a:t>
            </a:r>
            <a:r>
              <a:rPr lang="es-CO" sz="2000" i="1" dirty="0" err="1">
                <a:latin typeface="Arial" panose="020B0604020202020204" pitchFamily="34" charset="0"/>
                <a:cs typeface="Arial" panose="020B0604020202020204" pitchFamily="34" charset="0"/>
              </a:rPr>
              <a:t>ISOTools</a:t>
            </a:r>
            <a:r>
              <a:rPr lang="es-CO" sz="2000" i="1" dirty="0">
                <a:latin typeface="Arial" panose="020B0604020202020204" pitchFamily="34" charset="0"/>
                <a:cs typeface="Arial" panose="020B0604020202020204" pitchFamily="34" charset="0"/>
              </a:rPr>
              <a:t> , 2019)</a:t>
            </a:r>
            <a:endParaRPr lang="es-ES" sz="2000" i="1"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4207903" y="4520784"/>
            <a:ext cx="1144682" cy="1196393"/>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9028" y="1531503"/>
            <a:ext cx="686819" cy="1233471"/>
          </a:xfrm>
          <a:prstGeom prst="rect">
            <a:avLst/>
          </a:prstGeom>
        </p:spPr>
      </p:pic>
    </p:spTree>
    <p:extLst>
      <p:ext uri="{BB962C8B-B14F-4D97-AF65-F5344CB8AC3E}">
        <p14:creationId xmlns:p14="http://schemas.microsoft.com/office/powerpoint/2010/main" val="1568307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es-CO" dirty="0">
                <a:solidFill>
                  <a:srgbClr val="F0B52A"/>
                </a:solidFill>
                <a:latin typeface="Arial" charset="0"/>
                <a:cs typeface="Arial" charset="0"/>
              </a:rPr>
              <a:t>Normas para la Seguridad Informática</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1686777"/>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800" dirty="0" smtClean="0">
                <a:solidFill>
                  <a:srgbClr val="FF5900"/>
                </a:solidFill>
                <a:latin typeface="Arial" panose="020B0604020202020204" pitchFamily="34" charset="0"/>
                <a:cs typeface="Arial" panose="020B0604020202020204" pitchFamily="34" charset="0"/>
              </a:rPr>
              <a:t>ISO </a:t>
            </a:r>
            <a:r>
              <a:rPr lang="es-CO" sz="2800" dirty="0">
                <a:solidFill>
                  <a:srgbClr val="FF5900"/>
                </a:solidFill>
                <a:latin typeface="Arial" panose="020B0604020202020204" pitchFamily="34" charset="0"/>
                <a:cs typeface="Arial" panose="020B0604020202020204" pitchFamily="34" charset="0"/>
              </a:rPr>
              <a:t>27001:</a:t>
            </a: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r>
              <a:rPr lang="es-CO" sz="2000" dirty="0">
                <a:latin typeface="Arial" panose="020B0604020202020204" pitchFamily="34" charset="0"/>
                <a:cs typeface="Arial" panose="020B0604020202020204" pitchFamily="34" charset="0"/>
              </a:rPr>
              <a:t>El estándar ISO 27001:2013 para los Sistemas Gestión de la Seguridad de la Información permite a las organizaciones la evaluación del riesgo y la aplicación de los controles necesarios para mitigarlos o eliminarlos. </a:t>
            </a:r>
            <a:r>
              <a:rPr lang="es-CO" sz="2000" i="1" dirty="0">
                <a:latin typeface="Arial" panose="020B0604020202020204" pitchFamily="34" charset="0"/>
                <a:cs typeface="Arial" panose="020B0604020202020204" pitchFamily="34" charset="0"/>
              </a:rPr>
              <a:t>(</a:t>
            </a:r>
            <a:r>
              <a:rPr lang="es-CO" sz="2000" i="1" dirty="0" err="1">
                <a:latin typeface="Arial" panose="020B0604020202020204" pitchFamily="34" charset="0"/>
                <a:cs typeface="Arial" panose="020B0604020202020204" pitchFamily="34" charset="0"/>
              </a:rPr>
              <a:t>ISOTools</a:t>
            </a:r>
            <a:r>
              <a:rPr lang="es-CO" sz="2000" i="1" dirty="0">
                <a:latin typeface="Arial" panose="020B0604020202020204" pitchFamily="34" charset="0"/>
                <a:cs typeface="Arial" panose="020B0604020202020204" pitchFamily="34" charset="0"/>
              </a:rPr>
              <a:t> , 2019)</a:t>
            </a:r>
            <a:endParaRPr lang="es-ES" sz="2000" i="1"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4207903" y="4520784"/>
            <a:ext cx="1144682" cy="1196393"/>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9028" y="1531503"/>
            <a:ext cx="686819" cy="1233471"/>
          </a:xfrm>
          <a:prstGeom prst="rect">
            <a:avLst/>
          </a:prstGeom>
        </p:spPr>
      </p:pic>
    </p:spTree>
    <p:extLst>
      <p:ext uri="{BB962C8B-B14F-4D97-AF65-F5344CB8AC3E}">
        <p14:creationId xmlns:p14="http://schemas.microsoft.com/office/powerpoint/2010/main" val="1427893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es-CO" dirty="0">
                <a:solidFill>
                  <a:srgbClr val="F0B52A"/>
                </a:solidFill>
                <a:latin typeface="Arial" charset="0"/>
                <a:cs typeface="Arial" charset="0"/>
              </a:rPr>
              <a:t>Normas para la Seguridad Informática</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1193349"/>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800" dirty="0" smtClean="0">
                <a:solidFill>
                  <a:srgbClr val="FF5900"/>
                </a:solidFill>
                <a:latin typeface="Arial" panose="020B0604020202020204" pitchFamily="34" charset="0"/>
                <a:cs typeface="Arial" panose="020B0604020202020204" pitchFamily="34" charset="0"/>
              </a:rPr>
              <a:t>ISO </a:t>
            </a:r>
            <a:r>
              <a:rPr lang="es-CO" sz="2800" dirty="0">
                <a:solidFill>
                  <a:srgbClr val="FF5900"/>
                </a:solidFill>
                <a:latin typeface="Arial" panose="020B0604020202020204" pitchFamily="34" charset="0"/>
                <a:cs typeface="Arial" panose="020B0604020202020204" pitchFamily="34" charset="0"/>
              </a:rPr>
              <a:t>27001:</a:t>
            </a: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r>
              <a:rPr lang="es-CO" sz="2000" dirty="0" smtClean="0">
                <a:latin typeface="Arial" panose="020B0604020202020204" pitchFamily="34" charset="0"/>
                <a:cs typeface="Arial" panose="020B0604020202020204" pitchFamily="34" charset="0"/>
              </a:rPr>
              <a:t>La </a:t>
            </a:r>
            <a:r>
              <a:rPr lang="es-CO" sz="2000" dirty="0">
                <a:latin typeface="Arial" panose="020B0604020202020204" pitchFamily="34" charset="0"/>
                <a:cs typeface="Arial" panose="020B0604020202020204" pitchFamily="34" charset="0"/>
              </a:rPr>
              <a:t>aplicación de ISO-27001 significa una diferenciación respecto al resto, que mejora la competitividad y la imagen de una organización. (</a:t>
            </a:r>
            <a:r>
              <a:rPr lang="es-CO" sz="2000" dirty="0" err="1">
                <a:latin typeface="Arial" panose="020B0604020202020204" pitchFamily="34" charset="0"/>
                <a:cs typeface="Arial" panose="020B0604020202020204" pitchFamily="34" charset="0"/>
              </a:rPr>
              <a:t>ISOTools</a:t>
            </a:r>
            <a:r>
              <a:rPr lang="es-CO" sz="2000" dirty="0">
                <a:latin typeface="Arial" panose="020B0604020202020204" pitchFamily="34" charset="0"/>
                <a:cs typeface="Arial" panose="020B0604020202020204" pitchFamily="34" charset="0"/>
              </a:rPr>
              <a:t> , 2019</a:t>
            </a:r>
            <a:r>
              <a:rPr lang="es-CO" sz="2000" dirty="0" smtClean="0">
                <a:latin typeface="Arial" panose="020B0604020202020204" pitchFamily="34" charset="0"/>
                <a:cs typeface="Arial" panose="020B0604020202020204" pitchFamily="34" charset="0"/>
              </a:rPr>
              <a:t>)</a:t>
            </a:r>
          </a:p>
          <a:p>
            <a:pPr marL="914400" lvl="2" indent="0" algn="just">
              <a:buNone/>
              <a:defRPr/>
            </a:pPr>
            <a:r>
              <a:rPr lang="es-CO" sz="2000" dirty="0" smtClean="0">
                <a:latin typeface="Arial" panose="020B0604020202020204" pitchFamily="34" charset="0"/>
                <a:cs typeface="Arial" panose="020B0604020202020204" pitchFamily="34" charset="0"/>
              </a:rPr>
              <a:t>La </a:t>
            </a:r>
            <a:r>
              <a:rPr lang="es-CO" sz="2000" dirty="0">
                <a:latin typeface="Arial" panose="020B0604020202020204" pitchFamily="34" charset="0"/>
                <a:cs typeface="Arial" panose="020B0604020202020204" pitchFamily="34" charset="0"/>
              </a:rPr>
              <a:t>Gestión de la Seguridad de la Información se complementa con las buenas prácticas o controles establecidos en la norma ISO 27002. (</a:t>
            </a:r>
            <a:r>
              <a:rPr lang="es-CO" sz="2000" dirty="0" err="1">
                <a:latin typeface="Arial" panose="020B0604020202020204" pitchFamily="34" charset="0"/>
                <a:cs typeface="Arial" panose="020B0604020202020204" pitchFamily="34" charset="0"/>
              </a:rPr>
              <a:t>ISOTools</a:t>
            </a:r>
            <a:r>
              <a:rPr lang="es-CO" sz="2000" dirty="0">
                <a:latin typeface="Arial" panose="020B0604020202020204" pitchFamily="34" charset="0"/>
                <a:cs typeface="Arial" panose="020B0604020202020204" pitchFamily="34" charset="0"/>
              </a:rPr>
              <a:t> , 2019)</a:t>
            </a:r>
          </a:p>
        </p:txBody>
      </p:sp>
      <p:pic>
        <p:nvPicPr>
          <p:cNvPr id="4" name="Imagen 3"/>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4207903" y="4546915"/>
            <a:ext cx="1144682" cy="1196393"/>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9028" y="1193349"/>
            <a:ext cx="686819" cy="1233471"/>
          </a:xfrm>
          <a:prstGeom prst="rect">
            <a:avLst/>
          </a:prstGeom>
        </p:spPr>
      </p:pic>
    </p:spTree>
    <p:extLst>
      <p:ext uri="{BB962C8B-B14F-4D97-AF65-F5344CB8AC3E}">
        <p14:creationId xmlns:p14="http://schemas.microsoft.com/office/powerpoint/2010/main" val="3422982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es-CO" dirty="0">
                <a:solidFill>
                  <a:srgbClr val="F0B52A"/>
                </a:solidFill>
                <a:latin typeface="Arial" charset="0"/>
                <a:cs typeface="Arial" charset="0"/>
              </a:rPr>
              <a:t>Normas para la Seguridad Informática</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1193349"/>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800" dirty="0" smtClean="0">
                <a:solidFill>
                  <a:srgbClr val="FF5900"/>
                </a:solidFill>
                <a:latin typeface="Arial" panose="020B0604020202020204" pitchFamily="34" charset="0"/>
                <a:cs typeface="Arial" panose="020B0604020202020204" pitchFamily="34" charset="0"/>
              </a:rPr>
              <a:t>Estructura </a:t>
            </a:r>
            <a:r>
              <a:rPr lang="es-CO" sz="2800" dirty="0">
                <a:solidFill>
                  <a:srgbClr val="FF5900"/>
                </a:solidFill>
                <a:latin typeface="Arial" panose="020B0604020202020204" pitchFamily="34" charset="0"/>
                <a:cs typeface="Arial" panose="020B0604020202020204" pitchFamily="34" charset="0"/>
              </a:rPr>
              <a:t>de la norma ISO 27001:</a:t>
            </a: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r>
              <a:rPr lang="es-CO" sz="1400" b="1" dirty="0" smtClean="0">
                <a:latin typeface="Arial" panose="020B0604020202020204" pitchFamily="34" charset="0"/>
                <a:cs typeface="Arial" panose="020B0604020202020204" pitchFamily="34" charset="0"/>
              </a:rPr>
              <a:t>1.Objeto </a:t>
            </a:r>
            <a:r>
              <a:rPr lang="es-CO" sz="1400" b="1" dirty="0">
                <a:latin typeface="Arial" panose="020B0604020202020204" pitchFamily="34" charset="0"/>
                <a:cs typeface="Arial" panose="020B0604020202020204" pitchFamily="34" charset="0"/>
              </a:rPr>
              <a:t>y campo de aplicación: </a:t>
            </a:r>
            <a:r>
              <a:rPr lang="es-CO" sz="1400" dirty="0">
                <a:latin typeface="Arial" panose="020B0604020202020204" pitchFamily="34" charset="0"/>
                <a:cs typeface="Arial" panose="020B0604020202020204" pitchFamily="34" charset="0"/>
              </a:rPr>
              <a:t>La norma comienza aportando unas orientaciones sobre el uso, finalidad y modo de aplicación de este estándar. </a:t>
            </a:r>
            <a:r>
              <a:rPr lang="es-CO" sz="1400" i="1" dirty="0">
                <a:latin typeface="Arial" panose="020B0604020202020204" pitchFamily="34" charset="0"/>
                <a:cs typeface="Arial" panose="020B0604020202020204" pitchFamily="34" charset="0"/>
              </a:rPr>
              <a:t>(</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r>
              <a:rPr lang="es-CO" sz="1400" i="1" dirty="0" smtClean="0">
                <a:latin typeface="Arial" panose="020B0604020202020204" pitchFamily="34" charset="0"/>
                <a:cs typeface="Arial" panose="020B0604020202020204" pitchFamily="34" charset="0"/>
              </a:rPr>
              <a:t>)</a:t>
            </a:r>
          </a:p>
          <a:p>
            <a:pPr marL="914400" lvl="2" indent="0" algn="just">
              <a:buNone/>
              <a:defRPr/>
            </a:pPr>
            <a:endParaRPr lang="es-CO" sz="1400" i="1" dirty="0" smtClean="0">
              <a:latin typeface="Arial" panose="020B0604020202020204" pitchFamily="34" charset="0"/>
              <a:cs typeface="Arial" panose="020B0604020202020204" pitchFamily="34" charset="0"/>
            </a:endParaRPr>
          </a:p>
          <a:p>
            <a:pPr marL="914400" lvl="2" indent="0" algn="just">
              <a:buNone/>
              <a:defRPr/>
            </a:pPr>
            <a:r>
              <a:rPr lang="es-CO" sz="1400" b="1" dirty="0" smtClean="0">
                <a:latin typeface="Arial" panose="020B0604020202020204" pitchFamily="34" charset="0"/>
                <a:cs typeface="Arial" panose="020B0604020202020204" pitchFamily="34" charset="0"/>
              </a:rPr>
              <a:t>2.Referencias </a:t>
            </a:r>
            <a:r>
              <a:rPr lang="es-CO" sz="1400" b="1" dirty="0">
                <a:latin typeface="Arial" panose="020B0604020202020204" pitchFamily="34" charset="0"/>
                <a:cs typeface="Arial" panose="020B0604020202020204" pitchFamily="34" charset="0"/>
              </a:rPr>
              <a:t>Normativas: </a:t>
            </a:r>
            <a:r>
              <a:rPr lang="es-CO" sz="1400" dirty="0">
                <a:latin typeface="Arial" panose="020B0604020202020204" pitchFamily="34" charset="0"/>
                <a:cs typeface="Arial" panose="020B0604020202020204" pitchFamily="34" charset="0"/>
              </a:rPr>
              <a:t>Recomienda la consulta de ciertos documentos indispensables para la aplicación de ISO27001. </a:t>
            </a:r>
            <a:r>
              <a:rPr lang="es-CO" sz="1400" i="1" dirty="0">
                <a:latin typeface="Arial" panose="020B0604020202020204" pitchFamily="34" charset="0"/>
                <a:cs typeface="Arial" panose="020B0604020202020204" pitchFamily="34" charset="0"/>
              </a:rPr>
              <a:t>(</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r>
              <a:rPr lang="es-CO" sz="1400" i="1" dirty="0" smtClean="0">
                <a:latin typeface="Arial" panose="020B0604020202020204" pitchFamily="34" charset="0"/>
                <a:cs typeface="Arial" panose="020B0604020202020204" pitchFamily="34" charset="0"/>
              </a:rPr>
              <a:t>)</a:t>
            </a:r>
          </a:p>
          <a:p>
            <a:pPr marL="914400" lvl="2" indent="0" algn="just">
              <a:buNone/>
              <a:defRPr/>
            </a:pPr>
            <a:endParaRPr lang="es-CO" sz="1400" i="1" dirty="0" smtClean="0">
              <a:latin typeface="Arial" panose="020B0604020202020204" pitchFamily="34" charset="0"/>
              <a:cs typeface="Arial" panose="020B0604020202020204" pitchFamily="34" charset="0"/>
            </a:endParaRPr>
          </a:p>
          <a:p>
            <a:pPr marL="914400" lvl="2" indent="0" algn="just">
              <a:buNone/>
              <a:defRPr/>
            </a:pPr>
            <a:r>
              <a:rPr lang="es-CO" sz="1400" b="1" i="1" dirty="0" smtClean="0">
                <a:latin typeface="Arial" panose="020B0604020202020204" pitchFamily="34" charset="0"/>
                <a:cs typeface="Arial" panose="020B0604020202020204" pitchFamily="34" charset="0"/>
              </a:rPr>
              <a:t>3.Términos </a:t>
            </a:r>
            <a:r>
              <a:rPr lang="es-CO" sz="1400" b="1" i="1" dirty="0">
                <a:latin typeface="Arial" panose="020B0604020202020204" pitchFamily="34" charset="0"/>
                <a:cs typeface="Arial" panose="020B0604020202020204" pitchFamily="34" charset="0"/>
              </a:rPr>
              <a:t>y Definiciones: </a:t>
            </a:r>
            <a:r>
              <a:rPr lang="es-CO" sz="1400" i="1" dirty="0">
                <a:latin typeface="Arial" panose="020B0604020202020204" pitchFamily="34" charset="0"/>
                <a:cs typeface="Arial" panose="020B0604020202020204" pitchFamily="34" charset="0"/>
              </a:rPr>
              <a:t>Describe la terminología aplicable a este estándar. (</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p>
          <a:p>
            <a:pPr marL="914400" lvl="2" indent="0" algn="just">
              <a:buNone/>
              <a:defRPr/>
            </a:pPr>
            <a:endParaRPr lang="es-CO" sz="1400" i="1"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4207903" y="4847364"/>
            <a:ext cx="1144682" cy="1196393"/>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8760" y="1193349"/>
            <a:ext cx="686819" cy="1233471"/>
          </a:xfrm>
          <a:prstGeom prst="rect">
            <a:avLst/>
          </a:prstGeom>
        </p:spPr>
      </p:pic>
    </p:spTree>
    <p:extLst>
      <p:ext uri="{BB962C8B-B14F-4D97-AF65-F5344CB8AC3E}">
        <p14:creationId xmlns:p14="http://schemas.microsoft.com/office/powerpoint/2010/main" val="2405892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es-CO" dirty="0">
                <a:solidFill>
                  <a:srgbClr val="F0B52A"/>
                </a:solidFill>
                <a:latin typeface="Arial" charset="0"/>
                <a:cs typeface="Arial" charset="0"/>
              </a:rPr>
              <a:t>Normas para la Seguridad Informática</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1193349"/>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800" dirty="0" smtClean="0">
                <a:solidFill>
                  <a:srgbClr val="FF5900"/>
                </a:solidFill>
                <a:latin typeface="Arial" panose="020B0604020202020204" pitchFamily="34" charset="0"/>
                <a:cs typeface="Arial" panose="020B0604020202020204" pitchFamily="34" charset="0"/>
              </a:rPr>
              <a:t>Estructura </a:t>
            </a:r>
            <a:r>
              <a:rPr lang="es-CO" sz="2800" dirty="0">
                <a:solidFill>
                  <a:srgbClr val="FF5900"/>
                </a:solidFill>
                <a:latin typeface="Arial" panose="020B0604020202020204" pitchFamily="34" charset="0"/>
                <a:cs typeface="Arial" panose="020B0604020202020204" pitchFamily="34" charset="0"/>
              </a:rPr>
              <a:t>de la norma ISO 27001:</a:t>
            </a: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r>
              <a:rPr lang="es-CO" sz="1400" b="1" dirty="0" smtClean="0">
                <a:latin typeface="Arial" panose="020B0604020202020204" pitchFamily="34" charset="0"/>
                <a:cs typeface="Arial" panose="020B0604020202020204" pitchFamily="34" charset="0"/>
              </a:rPr>
              <a:t>4.Contexto </a:t>
            </a:r>
            <a:r>
              <a:rPr lang="es-CO" sz="1400" b="1" dirty="0">
                <a:latin typeface="Arial" panose="020B0604020202020204" pitchFamily="34" charset="0"/>
                <a:cs typeface="Arial" panose="020B0604020202020204" pitchFamily="34" charset="0"/>
              </a:rPr>
              <a:t>de la Organización: </a:t>
            </a:r>
            <a:r>
              <a:rPr lang="es-CO" sz="1400" dirty="0">
                <a:latin typeface="Arial" panose="020B0604020202020204" pitchFamily="34" charset="0"/>
                <a:cs typeface="Arial" panose="020B0604020202020204" pitchFamily="34" charset="0"/>
              </a:rPr>
              <a:t>Este es el primer requisito de la norma, el cual recoge indicaciones sobre el conocimiento de la organización y su contexto, la comprensión de las necesidades y expectativas de las partes interesadas y la determinación del alcance del SGSI. </a:t>
            </a:r>
            <a:r>
              <a:rPr lang="es-CO" sz="1400" i="1" dirty="0">
                <a:latin typeface="Arial" panose="020B0604020202020204" pitchFamily="34" charset="0"/>
                <a:cs typeface="Arial" panose="020B0604020202020204" pitchFamily="34" charset="0"/>
              </a:rPr>
              <a:t>(</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p>
          <a:p>
            <a:pPr marL="914400" lvl="2" indent="0" algn="just">
              <a:buNone/>
              <a:defRPr/>
            </a:pPr>
            <a:endParaRPr lang="es-CO" sz="1400" b="1" dirty="0">
              <a:latin typeface="Arial" panose="020B0604020202020204" pitchFamily="34" charset="0"/>
              <a:cs typeface="Arial" panose="020B0604020202020204" pitchFamily="34" charset="0"/>
            </a:endParaRPr>
          </a:p>
          <a:p>
            <a:pPr marL="914400" lvl="2" indent="0" algn="just">
              <a:buNone/>
              <a:defRPr/>
            </a:pPr>
            <a:r>
              <a:rPr lang="es-CO" sz="1400" b="1" dirty="0" smtClean="0">
                <a:latin typeface="Arial" panose="020B0604020202020204" pitchFamily="34" charset="0"/>
                <a:cs typeface="Arial" panose="020B0604020202020204" pitchFamily="34" charset="0"/>
              </a:rPr>
              <a:t>5.Liderazgo</a:t>
            </a:r>
            <a:r>
              <a:rPr lang="es-CO" sz="1400" b="1" dirty="0">
                <a:latin typeface="Arial" panose="020B0604020202020204" pitchFamily="34" charset="0"/>
                <a:cs typeface="Arial" panose="020B0604020202020204" pitchFamily="34" charset="0"/>
              </a:rPr>
              <a:t>: </a:t>
            </a:r>
            <a:r>
              <a:rPr lang="es-CO" sz="1400" dirty="0">
                <a:latin typeface="Arial" panose="020B0604020202020204" pitchFamily="34" charset="0"/>
                <a:cs typeface="Arial" panose="020B0604020202020204" pitchFamily="34" charset="0"/>
              </a:rPr>
              <a:t>Este apartado destaca la necesidad de que todos los empleados de la organización han de contribuir al establecimiento de la norma. Para ello la alta dirección ha de demostrar su liderazgo y compromiso, ha de elaborar una política de seguridad que conozca toda la organización y ha de asignar roles, responsabilidades y autoridades dentro de la misma.</a:t>
            </a:r>
            <a:r>
              <a:rPr lang="es-CO" sz="1400" b="1" dirty="0">
                <a:latin typeface="Arial" panose="020B0604020202020204" pitchFamily="34" charset="0"/>
                <a:cs typeface="Arial" panose="020B0604020202020204" pitchFamily="34" charset="0"/>
              </a:rPr>
              <a:t> </a:t>
            </a:r>
            <a:r>
              <a:rPr lang="es-CO" sz="1400" i="1" dirty="0">
                <a:latin typeface="Arial" panose="020B0604020202020204" pitchFamily="34" charset="0"/>
                <a:cs typeface="Arial" panose="020B0604020202020204" pitchFamily="34" charset="0"/>
              </a:rPr>
              <a:t>(</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p>
          <a:p>
            <a:pPr marL="914400" lvl="2" indent="0" algn="just">
              <a:buNone/>
              <a:defRPr/>
            </a:pPr>
            <a:endParaRPr lang="es-CO" sz="1400" i="1"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4207903" y="4847364"/>
            <a:ext cx="1144682" cy="1196393"/>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8760" y="1193349"/>
            <a:ext cx="686819" cy="1233471"/>
          </a:xfrm>
          <a:prstGeom prst="rect">
            <a:avLst/>
          </a:prstGeom>
        </p:spPr>
      </p:pic>
    </p:spTree>
    <p:extLst>
      <p:ext uri="{BB962C8B-B14F-4D97-AF65-F5344CB8AC3E}">
        <p14:creationId xmlns:p14="http://schemas.microsoft.com/office/powerpoint/2010/main" val="2298195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es-CO" dirty="0">
                <a:solidFill>
                  <a:srgbClr val="F0B52A"/>
                </a:solidFill>
                <a:latin typeface="Arial" charset="0"/>
                <a:cs typeface="Arial" charset="0"/>
              </a:rPr>
              <a:t>Normas para la Seguridad Informática</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1193349"/>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800" dirty="0" smtClean="0">
                <a:solidFill>
                  <a:srgbClr val="FF5900"/>
                </a:solidFill>
                <a:latin typeface="Arial" panose="020B0604020202020204" pitchFamily="34" charset="0"/>
                <a:cs typeface="Arial" panose="020B0604020202020204" pitchFamily="34" charset="0"/>
              </a:rPr>
              <a:t>Estructura </a:t>
            </a:r>
            <a:r>
              <a:rPr lang="es-CO" sz="2800" dirty="0">
                <a:solidFill>
                  <a:srgbClr val="FF5900"/>
                </a:solidFill>
                <a:latin typeface="Arial" panose="020B0604020202020204" pitchFamily="34" charset="0"/>
                <a:cs typeface="Arial" panose="020B0604020202020204" pitchFamily="34" charset="0"/>
              </a:rPr>
              <a:t>de la norma ISO 27001:</a:t>
            </a: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r>
              <a:rPr lang="es-CO" sz="1400" b="1" dirty="0" smtClean="0">
                <a:latin typeface="Arial" panose="020B0604020202020204" pitchFamily="34" charset="0"/>
                <a:cs typeface="Arial" panose="020B0604020202020204" pitchFamily="34" charset="0"/>
              </a:rPr>
              <a:t>6.Planificación</a:t>
            </a:r>
            <a:r>
              <a:rPr lang="es-CO" sz="1400" b="1" dirty="0">
                <a:latin typeface="Arial" panose="020B0604020202020204" pitchFamily="34" charset="0"/>
                <a:cs typeface="Arial" panose="020B0604020202020204" pitchFamily="34" charset="0"/>
              </a:rPr>
              <a:t>: </a:t>
            </a:r>
            <a:r>
              <a:rPr lang="es-CO" sz="1400" dirty="0">
                <a:latin typeface="Arial" panose="020B0604020202020204" pitchFamily="34" charset="0"/>
                <a:cs typeface="Arial" panose="020B0604020202020204" pitchFamily="34" charset="0"/>
              </a:rPr>
              <a:t>Esta es una sección que pone de manifiesto la importancia de la determinación de riesgos y oportunidades a la hora de planificar un Sistema de Gestión de Seguridad de la Información, así como de establecer objetivos de Seguridad de la Información y el modo de lograrlos. </a:t>
            </a:r>
            <a:r>
              <a:rPr lang="es-CO" sz="1400" i="1" dirty="0">
                <a:latin typeface="Arial" panose="020B0604020202020204" pitchFamily="34" charset="0"/>
                <a:cs typeface="Arial" panose="020B0604020202020204" pitchFamily="34" charset="0"/>
              </a:rPr>
              <a:t>(</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p>
          <a:p>
            <a:pPr marL="914400" lvl="2" indent="0" algn="just">
              <a:buNone/>
              <a:defRPr/>
            </a:pPr>
            <a:endParaRPr lang="es-CO" sz="1400" b="1" dirty="0">
              <a:latin typeface="Arial" panose="020B0604020202020204" pitchFamily="34" charset="0"/>
              <a:cs typeface="Arial" panose="020B0604020202020204" pitchFamily="34" charset="0"/>
            </a:endParaRPr>
          </a:p>
          <a:p>
            <a:pPr marL="914400" lvl="2" indent="0" algn="just">
              <a:buNone/>
              <a:defRPr/>
            </a:pPr>
            <a:r>
              <a:rPr lang="es-CO" sz="1400" b="1" dirty="0" smtClean="0">
                <a:latin typeface="Arial" panose="020B0604020202020204" pitchFamily="34" charset="0"/>
                <a:cs typeface="Arial" panose="020B0604020202020204" pitchFamily="34" charset="0"/>
              </a:rPr>
              <a:t>7.Soporte</a:t>
            </a:r>
            <a:r>
              <a:rPr lang="es-CO" sz="1400" b="1" dirty="0">
                <a:latin typeface="Arial" panose="020B0604020202020204" pitchFamily="34" charset="0"/>
                <a:cs typeface="Arial" panose="020B0604020202020204" pitchFamily="34" charset="0"/>
              </a:rPr>
              <a:t>: </a:t>
            </a:r>
            <a:r>
              <a:rPr lang="es-CO" sz="1400" dirty="0">
                <a:latin typeface="Arial" panose="020B0604020202020204" pitchFamily="34" charset="0"/>
                <a:cs typeface="Arial" panose="020B0604020202020204" pitchFamily="34" charset="0"/>
              </a:rPr>
              <a:t>En esta cláusula la norma señala que para el buen funcionamiento del SGSI la organización debe contar con los recursos, competencias, conciencia, comunicación e información documentada pertinente en cada caso. </a:t>
            </a:r>
            <a:r>
              <a:rPr lang="es-CO" sz="1400" i="1" dirty="0">
                <a:latin typeface="Arial" panose="020B0604020202020204" pitchFamily="34" charset="0"/>
                <a:cs typeface="Arial" panose="020B0604020202020204" pitchFamily="34" charset="0"/>
              </a:rPr>
              <a:t>(</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r>
              <a:rPr lang="es-CO" sz="1400" i="1" dirty="0" smtClean="0">
                <a:latin typeface="Arial" panose="020B0604020202020204" pitchFamily="34" charset="0"/>
                <a:cs typeface="Arial" panose="020B0604020202020204" pitchFamily="34" charset="0"/>
              </a:rPr>
              <a:t>)</a:t>
            </a:r>
          </a:p>
          <a:p>
            <a:pPr marL="914400" lvl="2" indent="0" algn="just">
              <a:buNone/>
              <a:defRPr/>
            </a:pPr>
            <a:endParaRPr lang="es-CO" sz="1400" b="1"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4207903" y="4847364"/>
            <a:ext cx="1144682" cy="1196393"/>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8760" y="1193349"/>
            <a:ext cx="686819" cy="1233471"/>
          </a:xfrm>
          <a:prstGeom prst="rect">
            <a:avLst/>
          </a:prstGeom>
        </p:spPr>
      </p:pic>
    </p:spTree>
    <p:extLst>
      <p:ext uri="{BB962C8B-B14F-4D97-AF65-F5344CB8AC3E}">
        <p14:creationId xmlns:p14="http://schemas.microsoft.com/office/powerpoint/2010/main" val="1660799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es-CO" dirty="0">
                <a:solidFill>
                  <a:srgbClr val="F0B52A"/>
                </a:solidFill>
                <a:latin typeface="Arial" charset="0"/>
                <a:cs typeface="Arial" charset="0"/>
              </a:rPr>
              <a:t>Normas para la Seguridad Informática</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1193349"/>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800" dirty="0" smtClean="0">
                <a:solidFill>
                  <a:srgbClr val="FF5900"/>
                </a:solidFill>
                <a:latin typeface="Arial" panose="020B0604020202020204" pitchFamily="34" charset="0"/>
                <a:cs typeface="Arial" panose="020B0604020202020204" pitchFamily="34" charset="0"/>
              </a:rPr>
              <a:t>Estructura </a:t>
            </a:r>
            <a:r>
              <a:rPr lang="es-CO" sz="2800" dirty="0">
                <a:solidFill>
                  <a:srgbClr val="FF5900"/>
                </a:solidFill>
                <a:latin typeface="Arial" panose="020B0604020202020204" pitchFamily="34" charset="0"/>
                <a:cs typeface="Arial" panose="020B0604020202020204" pitchFamily="34" charset="0"/>
              </a:rPr>
              <a:t>de la norma ISO 27001:</a:t>
            </a: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r>
              <a:rPr lang="es-CO" sz="1400" b="1" dirty="0">
                <a:latin typeface="Arial" panose="020B0604020202020204" pitchFamily="34" charset="0"/>
                <a:cs typeface="Arial" panose="020B0604020202020204" pitchFamily="34" charset="0"/>
              </a:rPr>
              <a:t>8.Operación: </a:t>
            </a:r>
            <a:r>
              <a:rPr lang="es-CO" sz="1400" dirty="0">
                <a:latin typeface="Arial" panose="020B0604020202020204" pitchFamily="34" charset="0"/>
                <a:cs typeface="Arial" panose="020B0604020202020204" pitchFamily="34" charset="0"/>
              </a:rPr>
              <a:t>Para cumplir con los requisitos de Seguridad de la Información, esta parte de la norma indica que se debe planificar, implementar y controlar los procesos de la organización, hacer una valoración de los riesgos de la Seguridad de la Información y un tratamiento de ellos. </a:t>
            </a:r>
            <a:r>
              <a:rPr lang="es-CO" sz="1400" i="1" dirty="0">
                <a:latin typeface="Arial" panose="020B0604020202020204" pitchFamily="34" charset="0"/>
                <a:cs typeface="Arial" panose="020B0604020202020204" pitchFamily="34" charset="0"/>
              </a:rPr>
              <a:t>(</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r>
              <a:rPr lang="es-CO" sz="1400" i="1" dirty="0" smtClean="0">
                <a:latin typeface="Arial" panose="020B0604020202020204" pitchFamily="34" charset="0"/>
                <a:cs typeface="Arial" panose="020B0604020202020204" pitchFamily="34" charset="0"/>
              </a:rPr>
              <a:t>)</a:t>
            </a:r>
            <a:endParaRPr lang="es-CO" sz="1400" i="1" dirty="0">
              <a:latin typeface="Arial" panose="020B0604020202020204" pitchFamily="34" charset="0"/>
              <a:cs typeface="Arial" panose="020B0604020202020204" pitchFamily="34" charset="0"/>
            </a:endParaRPr>
          </a:p>
          <a:p>
            <a:pPr marL="914400" lvl="2" indent="0" algn="just">
              <a:buNone/>
              <a:defRPr/>
            </a:pPr>
            <a:endParaRPr lang="es-CO" sz="1400" b="1" i="1" dirty="0">
              <a:latin typeface="Arial" panose="020B0604020202020204" pitchFamily="34" charset="0"/>
              <a:cs typeface="Arial" panose="020B0604020202020204" pitchFamily="34" charset="0"/>
            </a:endParaRPr>
          </a:p>
          <a:p>
            <a:pPr marL="914400" lvl="2" indent="0" algn="just">
              <a:buNone/>
              <a:defRPr/>
            </a:pPr>
            <a:r>
              <a:rPr lang="es-CO" sz="1400" b="1" dirty="0" smtClean="0">
                <a:latin typeface="Arial" panose="020B0604020202020204" pitchFamily="34" charset="0"/>
                <a:cs typeface="Arial" panose="020B0604020202020204" pitchFamily="34" charset="0"/>
              </a:rPr>
              <a:t>9.Evaluación </a:t>
            </a:r>
            <a:r>
              <a:rPr lang="es-CO" sz="1400" b="1" dirty="0">
                <a:latin typeface="Arial" panose="020B0604020202020204" pitchFamily="34" charset="0"/>
                <a:cs typeface="Arial" panose="020B0604020202020204" pitchFamily="34" charset="0"/>
              </a:rPr>
              <a:t>del Desempeño: </a:t>
            </a:r>
            <a:r>
              <a:rPr lang="es-CO" sz="1400" dirty="0">
                <a:latin typeface="Arial" panose="020B0604020202020204" pitchFamily="34" charset="0"/>
                <a:cs typeface="Arial" panose="020B0604020202020204" pitchFamily="34" charset="0"/>
              </a:rPr>
              <a:t>En este punto se establece la necesidad y forma de llevar a cabo el seguimiento, la medición, el análisis, la evaluación, la auditoría interna y la revisión por la dirección del Sistema de Gestión de Seguridad de la Información, para asegurar que funciona según lo planificado. </a:t>
            </a:r>
            <a:r>
              <a:rPr lang="es-CO" sz="1400" i="1" dirty="0">
                <a:latin typeface="Arial" panose="020B0604020202020204" pitchFamily="34" charset="0"/>
                <a:cs typeface="Arial" panose="020B0604020202020204" pitchFamily="34" charset="0"/>
              </a:rPr>
              <a:t>(</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p>
          <a:p>
            <a:pPr marL="914400" lvl="2" indent="0" algn="just">
              <a:buNone/>
              <a:defRPr/>
            </a:pPr>
            <a:endParaRPr lang="es-CO" sz="1400" dirty="0">
              <a:latin typeface="Arial" panose="020B0604020202020204" pitchFamily="34" charset="0"/>
              <a:cs typeface="Arial" panose="020B0604020202020204" pitchFamily="34" charset="0"/>
            </a:endParaRPr>
          </a:p>
          <a:p>
            <a:pPr marL="914400" lvl="2" indent="0" algn="just">
              <a:buNone/>
              <a:defRPr/>
            </a:pPr>
            <a:r>
              <a:rPr lang="es-CO" sz="1400" b="1" dirty="0" smtClean="0">
                <a:latin typeface="Arial" panose="020B0604020202020204" pitchFamily="34" charset="0"/>
                <a:cs typeface="Arial" panose="020B0604020202020204" pitchFamily="34" charset="0"/>
              </a:rPr>
              <a:t>10.Mejora</a:t>
            </a:r>
            <a:r>
              <a:rPr lang="es-CO" sz="1400" b="1" dirty="0">
                <a:latin typeface="Arial" panose="020B0604020202020204" pitchFamily="34" charset="0"/>
                <a:cs typeface="Arial" panose="020B0604020202020204" pitchFamily="34" charset="0"/>
              </a:rPr>
              <a:t>: </a:t>
            </a:r>
            <a:r>
              <a:rPr lang="es-CO" sz="1400" dirty="0">
                <a:latin typeface="Arial" panose="020B0604020202020204" pitchFamily="34" charset="0"/>
                <a:cs typeface="Arial" panose="020B0604020202020204" pitchFamily="34" charset="0"/>
              </a:rPr>
              <a:t>Por último, en la sección décima vamos a encontrar las obligaciones que tendrá una organización cuando encuentre una no conformidad y la importancia de mejorar continuamente la conveniencia, adecuación y eficacia del SGSI. </a:t>
            </a:r>
            <a:r>
              <a:rPr lang="es-CO" sz="1400" i="1" dirty="0">
                <a:latin typeface="Arial" panose="020B0604020202020204" pitchFamily="34" charset="0"/>
                <a:cs typeface="Arial" panose="020B0604020202020204" pitchFamily="34" charset="0"/>
              </a:rPr>
              <a:t>(</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p>
          <a:p>
            <a:pPr marL="914400" lvl="2" indent="0" algn="just">
              <a:buNone/>
              <a:defRPr/>
            </a:pPr>
            <a:endParaRPr lang="es-CO" sz="1400" i="1"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8760" y="1193349"/>
            <a:ext cx="686819" cy="1233471"/>
          </a:xfrm>
          <a:prstGeom prst="rect">
            <a:avLst/>
          </a:prstGeom>
        </p:spPr>
      </p:pic>
    </p:spTree>
    <p:extLst>
      <p:ext uri="{BB962C8B-B14F-4D97-AF65-F5344CB8AC3E}">
        <p14:creationId xmlns:p14="http://schemas.microsoft.com/office/powerpoint/2010/main" val="1684062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es-CO" dirty="0">
                <a:solidFill>
                  <a:srgbClr val="F0B52A"/>
                </a:solidFill>
                <a:latin typeface="Arial" charset="0"/>
                <a:cs typeface="Arial" charset="0"/>
              </a:rPr>
              <a:t>Normas para la Seguridad Informática</a:t>
            </a:r>
            <a:endParaRPr lang="pt-BR" dirty="0">
              <a:solidFill>
                <a:srgbClr val="F0B52A"/>
              </a:solidFill>
              <a:latin typeface="Arial" charset="0"/>
              <a:cs typeface="Arial" charset="0"/>
            </a:endParaRPr>
          </a:p>
        </p:txBody>
      </p:sp>
      <p:sp>
        <p:nvSpPr>
          <p:cNvPr id="3" name="2 Marcador de texto"/>
          <p:cNvSpPr txBox="1">
            <a:spLocks/>
          </p:cNvSpPr>
          <p:nvPr/>
        </p:nvSpPr>
        <p:spPr>
          <a:xfrm>
            <a:off x="309094" y="1193349"/>
            <a:ext cx="7573131"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lgn="just">
              <a:buNone/>
              <a:defRPr/>
            </a:pPr>
            <a:r>
              <a:rPr lang="es-CO" sz="2800" dirty="0">
                <a:solidFill>
                  <a:srgbClr val="FF5900"/>
                </a:solidFill>
                <a:latin typeface="Arial" panose="020B0604020202020204" pitchFamily="34" charset="0"/>
                <a:cs typeface="Arial" panose="020B0604020202020204" pitchFamily="34" charset="0"/>
              </a:rPr>
              <a:t>Novedades de la ISO </a:t>
            </a:r>
            <a:r>
              <a:rPr lang="es-CO" sz="2800" dirty="0" smtClean="0">
                <a:solidFill>
                  <a:srgbClr val="FF5900"/>
                </a:solidFill>
                <a:latin typeface="Arial" panose="020B0604020202020204" pitchFamily="34" charset="0"/>
                <a:cs typeface="Arial" panose="020B0604020202020204" pitchFamily="34" charset="0"/>
              </a:rPr>
              <a:t>27001:2013:</a:t>
            </a:r>
            <a:endParaRPr lang="es-CO" sz="2800" dirty="0">
              <a:solidFill>
                <a:srgbClr val="FF5900"/>
              </a:solidFill>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endParaRPr lang="es-CO" sz="2000" dirty="0" smtClean="0">
              <a:latin typeface="Arial" panose="020B0604020202020204" pitchFamily="34" charset="0"/>
              <a:cs typeface="Arial" panose="020B0604020202020204" pitchFamily="34" charset="0"/>
            </a:endParaRPr>
          </a:p>
          <a:p>
            <a:pPr marL="914400" lvl="2" indent="0" algn="just">
              <a:buNone/>
              <a:defRPr/>
            </a:pPr>
            <a:r>
              <a:rPr lang="es-CO" sz="1400" dirty="0">
                <a:latin typeface="Arial" panose="020B0604020202020204" pitchFamily="34" charset="0"/>
                <a:cs typeface="Arial" panose="020B0604020202020204" pitchFamily="34" charset="0"/>
              </a:rPr>
              <a:t>Esta norma fue publicada recientemente, aportó una serie de cambios con respecto a su antecesora que los usuarios de los SGSI tienen que asimilar para continuar gestionando de forma eficaz la Seguridad de la Información. Las novedades que manifiesta son: (</a:t>
            </a:r>
            <a:r>
              <a:rPr lang="es-CO" sz="1400" dirty="0" err="1">
                <a:latin typeface="Arial" panose="020B0604020202020204" pitchFamily="34" charset="0"/>
                <a:cs typeface="Arial" panose="020B0604020202020204" pitchFamily="34" charset="0"/>
              </a:rPr>
              <a:t>ISOTools</a:t>
            </a:r>
            <a:r>
              <a:rPr lang="es-CO" sz="1400" dirty="0">
                <a:latin typeface="Arial" panose="020B0604020202020204" pitchFamily="34" charset="0"/>
                <a:cs typeface="Arial" panose="020B0604020202020204" pitchFamily="34" charset="0"/>
              </a:rPr>
              <a:t> , </a:t>
            </a:r>
            <a:r>
              <a:rPr lang="es-CO" sz="1400" dirty="0" smtClean="0">
                <a:latin typeface="Arial" panose="020B0604020202020204" pitchFamily="34" charset="0"/>
                <a:cs typeface="Arial" panose="020B0604020202020204" pitchFamily="34" charset="0"/>
              </a:rPr>
              <a:t>2019)</a:t>
            </a:r>
          </a:p>
          <a:p>
            <a:pPr marL="914400" lvl="2" indent="0" algn="just">
              <a:buNone/>
              <a:defRPr/>
            </a:pPr>
            <a:endParaRPr lang="es-CO" sz="1400" i="1" dirty="0">
              <a:latin typeface="Arial" panose="020B0604020202020204" pitchFamily="34" charset="0"/>
              <a:cs typeface="Arial" panose="020B0604020202020204" pitchFamily="34" charset="0"/>
            </a:endParaRPr>
          </a:p>
          <a:p>
            <a:pPr marL="914400" lvl="2" indent="0" algn="just">
              <a:buNone/>
              <a:defRPr/>
            </a:pPr>
            <a:r>
              <a:rPr lang="es-CO" sz="1400" i="1" dirty="0" smtClean="0">
                <a:latin typeface="Arial" panose="020B0604020202020204" pitchFamily="34" charset="0"/>
                <a:cs typeface="Arial" panose="020B0604020202020204" pitchFamily="34" charset="0"/>
              </a:rPr>
              <a:t>•No </a:t>
            </a:r>
            <a:r>
              <a:rPr lang="es-CO" sz="1400" i="1" dirty="0">
                <a:latin typeface="Arial" panose="020B0604020202020204" pitchFamily="34" charset="0"/>
                <a:cs typeface="Arial" panose="020B0604020202020204" pitchFamily="34" charset="0"/>
              </a:rPr>
              <a:t>aparece la sección “Enfoque a procesos” con su respectiva metodología basada en el ciclo PHVA, ahora ofrece mayor flexibilidad. (</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r>
              <a:rPr lang="es-CO" sz="1400" i="1" dirty="0" smtClean="0">
                <a:latin typeface="Arial" panose="020B0604020202020204" pitchFamily="34" charset="0"/>
                <a:cs typeface="Arial" panose="020B0604020202020204" pitchFamily="34" charset="0"/>
              </a:rPr>
              <a:t>)</a:t>
            </a:r>
          </a:p>
          <a:p>
            <a:pPr marL="914400" lvl="2" indent="0" algn="just">
              <a:buNone/>
              <a:defRPr/>
            </a:pPr>
            <a:endParaRPr lang="es-CO" sz="1400" i="1" dirty="0">
              <a:latin typeface="Arial" panose="020B0604020202020204" pitchFamily="34" charset="0"/>
              <a:cs typeface="Arial" panose="020B0604020202020204" pitchFamily="34" charset="0"/>
            </a:endParaRPr>
          </a:p>
          <a:p>
            <a:pPr marL="914400" lvl="2" indent="0" algn="just">
              <a:buNone/>
              <a:defRPr/>
            </a:pPr>
            <a:r>
              <a:rPr lang="es-CO" sz="1400" i="1" dirty="0" smtClean="0">
                <a:latin typeface="Arial" panose="020B0604020202020204" pitchFamily="34" charset="0"/>
                <a:cs typeface="Arial" panose="020B0604020202020204" pitchFamily="34" charset="0"/>
              </a:rPr>
              <a:t>•Se </a:t>
            </a:r>
            <a:r>
              <a:rPr lang="es-CO" sz="1400" i="1" dirty="0">
                <a:latin typeface="Arial" panose="020B0604020202020204" pitchFamily="34" charset="0"/>
                <a:cs typeface="Arial" panose="020B0604020202020204" pitchFamily="34" charset="0"/>
              </a:rPr>
              <a:t>elimina la obligatoriedad de algunos documentos, conservando únicamente la declaración de aplicabilidad. (</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r>
              <a:rPr lang="es-CO" sz="1400" i="1" dirty="0" smtClean="0">
                <a:latin typeface="Arial" panose="020B0604020202020204" pitchFamily="34" charset="0"/>
                <a:cs typeface="Arial" panose="020B0604020202020204" pitchFamily="34" charset="0"/>
              </a:rPr>
              <a:t>)</a:t>
            </a:r>
          </a:p>
          <a:p>
            <a:pPr marL="914400" lvl="2" indent="0" algn="just">
              <a:buNone/>
              <a:defRPr/>
            </a:pPr>
            <a:endParaRPr lang="es-CO" sz="1400" i="1" dirty="0">
              <a:latin typeface="Arial" panose="020B0604020202020204" pitchFamily="34" charset="0"/>
              <a:cs typeface="Arial" panose="020B0604020202020204" pitchFamily="34" charset="0"/>
            </a:endParaRPr>
          </a:p>
          <a:p>
            <a:pPr marL="914400" lvl="2" indent="0" algn="just">
              <a:buNone/>
              <a:defRPr/>
            </a:pPr>
            <a:r>
              <a:rPr lang="es-CO" sz="1400" i="1" dirty="0" smtClean="0">
                <a:latin typeface="Arial" panose="020B0604020202020204" pitchFamily="34" charset="0"/>
                <a:cs typeface="Arial" panose="020B0604020202020204" pitchFamily="34" charset="0"/>
              </a:rPr>
              <a:t>•Se </a:t>
            </a:r>
            <a:r>
              <a:rPr lang="es-CO" sz="1400" i="1" dirty="0">
                <a:latin typeface="Arial" panose="020B0604020202020204" pitchFamily="34" charset="0"/>
                <a:cs typeface="Arial" panose="020B0604020202020204" pitchFamily="34" charset="0"/>
              </a:rPr>
              <a:t>han revisado los requisitos y controles. (</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r>
              <a:rPr lang="es-CO" sz="1400" i="1" dirty="0" smtClean="0">
                <a:latin typeface="Arial" panose="020B0604020202020204" pitchFamily="34" charset="0"/>
                <a:cs typeface="Arial" panose="020B0604020202020204" pitchFamily="34" charset="0"/>
              </a:rPr>
              <a:t>)</a:t>
            </a:r>
          </a:p>
          <a:p>
            <a:pPr marL="914400" lvl="2" indent="0" algn="just">
              <a:buNone/>
              <a:defRPr/>
            </a:pPr>
            <a:endParaRPr lang="es-CO" sz="1400" i="1" dirty="0">
              <a:latin typeface="Arial" panose="020B0604020202020204" pitchFamily="34" charset="0"/>
              <a:cs typeface="Arial" panose="020B0604020202020204" pitchFamily="34" charset="0"/>
            </a:endParaRPr>
          </a:p>
          <a:p>
            <a:pPr marL="914400" lvl="2" indent="0" algn="just">
              <a:buNone/>
              <a:defRPr/>
            </a:pPr>
            <a:r>
              <a:rPr lang="es-CO" sz="1400" i="1" dirty="0" smtClean="0">
                <a:latin typeface="Arial" panose="020B0604020202020204" pitchFamily="34" charset="0"/>
                <a:cs typeface="Arial" panose="020B0604020202020204" pitchFamily="34" charset="0"/>
              </a:rPr>
              <a:t>•Se </a:t>
            </a:r>
            <a:r>
              <a:rPr lang="es-CO" sz="1400" i="1" dirty="0">
                <a:latin typeface="Arial" panose="020B0604020202020204" pitchFamily="34" charset="0"/>
                <a:cs typeface="Arial" panose="020B0604020202020204" pitchFamily="34" charset="0"/>
              </a:rPr>
              <a:t>apuesta por un enfoque del análisis del riesgo en la fase de planificación y operación. (</a:t>
            </a:r>
            <a:r>
              <a:rPr lang="es-CO" sz="1400" i="1" dirty="0" err="1">
                <a:latin typeface="Arial" panose="020B0604020202020204" pitchFamily="34" charset="0"/>
                <a:cs typeface="Arial" panose="020B0604020202020204" pitchFamily="34" charset="0"/>
              </a:rPr>
              <a:t>ISOTools</a:t>
            </a:r>
            <a:r>
              <a:rPr lang="es-CO" sz="1400" i="1" dirty="0">
                <a:latin typeface="Arial" panose="020B0604020202020204" pitchFamily="34" charset="0"/>
                <a:cs typeface="Arial" panose="020B0604020202020204" pitchFamily="34" charset="0"/>
              </a:rPr>
              <a:t> , 2019)</a:t>
            </a:r>
          </a:p>
          <a:p>
            <a:pPr marL="914400" lvl="2" indent="0" algn="just">
              <a:buNone/>
              <a:defRPr/>
            </a:pPr>
            <a:endParaRPr lang="es-CO" sz="1400" i="1"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8760" y="1193349"/>
            <a:ext cx="686819" cy="1233471"/>
          </a:xfrm>
          <a:prstGeom prst="rect">
            <a:avLst/>
          </a:prstGeom>
        </p:spPr>
      </p:pic>
    </p:spTree>
    <p:extLst>
      <p:ext uri="{BB962C8B-B14F-4D97-AF65-F5344CB8AC3E}">
        <p14:creationId xmlns:p14="http://schemas.microsoft.com/office/powerpoint/2010/main" val="3331163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984</Words>
  <Application>Microsoft Office PowerPoint</Application>
  <PresentationFormat>Presentación en pantalla (4:3)</PresentationFormat>
  <Paragraphs>81</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Office Theme</vt:lpstr>
      <vt:lpstr>Normas 204039-Seguridad Informática</vt:lpstr>
      <vt:lpstr>Normas para la Seguridad Informática</vt:lpstr>
      <vt:lpstr>Normas para la Seguridad Informática</vt:lpstr>
      <vt:lpstr>Normas para la Seguridad Informática</vt:lpstr>
      <vt:lpstr>Normas para la Seguridad Informática</vt:lpstr>
      <vt:lpstr>Normas para la Seguridad Informática</vt:lpstr>
      <vt:lpstr>Normas para la Seguridad Informática</vt:lpstr>
      <vt:lpstr>Normas para la Seguridad Informática</vt:lpstr>
      <vt:lpstr>Normas para la Seguridad Informática</vt:lpstr>
      <vt:lpstr>Normas para la Seguridad Informática</vt:lpstr>
      <vt:lpstr>Lista de Referencias</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lm</dc:creator>
  <cp:lastModifiedBy>Alexander</cp:lastModifiedBy>
  <cp:revision>33</cp:revision>
  <dcterms:created xsi:type="dcterms:W3CDTF">2018-10-24T15:10:35Z</dcterms:created>
  <dcterms:modified xsi:type="dcterms:W3CDTF">2019-05-26T00:41:28Z</dcterms:modified>
</cp:coreProperties>
</file>