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handoutMasterIdLst>
    <p:handoutMasterId r:id="rId16"/>
  </p:handoutMasterIdLst>
  <p:sldIdLst>
    <p:sldId id="268" r:id="rId2"/>
    <p:sldId id="259" r:id="rId3"/>
    <p:sldId id="275" r:id="rId4"/>
    <p:sldId id="276" r:id="rId5"/>
    <p:sldId id="277" r:id="rId6"/>
    <p:sldId id="278" r:id="rId7"/>
    <p:sldId id="279" r:id="rId8"/>
    <p:sldId id="280" r:id="rId9"/>
    <p:sldId id="281" r:id="rId10"/>
    <p:sldId id="282" r:id="rId11"/>
    <p:sldId id="283" r:id="rId12"/>
    <p:sldId id="284" r:id="rId13"/>
    <p:sldId id="265" r:id="rId14"/>
    <p:sldId id="269" r:id="rId15"/>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80"/>
    <a:srgbClr val="FF5900"/>
    <a:srgbClr val="F2B8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1320" y="78"/>
      </p:cViewPr>
      <p:guideLst/>
    </p:cSldViewPr>
  </p:slideViewPr>
  <p:notesTextViewPr>
    <p:cViewPr>
      <p:scale>
        <a:sx n="1" d="1"/>
        <a:sy n="1" d="1"/>
      </p:scale>
      <p:origin x="0" y="0"/>
    </p:cViewPr>
  </p:notesText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EAE500E-A8C2-4F4B-895E-FB40DD73818F}" type="datetimeFigureOut">
              <a:rPr lang="es-CO" smtClean="0"/>
              <a:t>25/05/2019</a:t>
            </a:fld>
            <a:endParaRPr lang="es-CO"/>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C530BD-9932-4A53-9002-B6062914C448}" type="slidenum">
              <a:rPr lang="es-CO" smtClean="0"/>
              <a:t>‹Nº›</a:t>
            </a:fld>
            <a:endParaRPr lang="es-CO"/>
          </a:p>
        </p:txBody>
      </p:sp>
    </p:spTree>
    <p:extLst>
      <p:ext uri="{BB962C8B-B14F-4D97-AF65-F5344CB8AC3E}">
        <p14:creationId xmlns:p14="http://schemas.microsoft.com/office/powerpoint/2010/main" val="96253380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478" y="231819"/>
            <a:ext cx="7099479" cy="875763"/>
          </a:xfrm>
        </p:spPr>
        <p:txBody>
          <a:bodyPr anchor="b">
            <a:noAutofit/>
          </a:bodyPr>
          <a:lstStyle>
            <a:lvl1pPr algn="l">
              <a:defRPr sz="2800">
                <a:solidFill>
                  <a:srgbClr val="FFC000"/>
                </a:solidFill>
              </a:defRPr>
            </a:lvl1pPr>
          </a:lstStyle>
          <a:p>
            <a:r>
              <a:rPr lang="es-ES" dirty="0" smtClean="0"/>
              <a:t>Haga clic para modificar el estilo de título del patrón</a:t>
            </a:r>
            <a:endParaRPr lang="en-US" dirty="0"/>
          </a:p>
        </p:txBody>
      </p:sp>
      <p:sp>
        <p:nvSpPr>
          <p:cNvPr id="3" name="Subtitle 2"/>
          <p:cNvSpPr>
            <a:spLocks noGrp="1"/>
          </p:cNvSpPr>
          <p:nvPr>
            <p:ph type="subTitle" idx="1"/>
          </p:nvPr>
        </p:nvSpPr>
        <p:spPr>
          <a:xfrm>
            <a:off x="1168758" y="1708844"/>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smtClean="0"/>
              <a:t>Haga clic para editar el estilo de subtítulo del patrón</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B18711BF-8AC1-4926-9E62-3D953A1A2E37}" type="datetimeFigureOut">
              <a:rPr lang="es-CO" smtClean="0"/>
              <a:t>25/05/2019</a:t>
            </a:fld>
            <a:endParaRPr lang="es-CO"/>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s-CO"/>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F909831E-921F-4CA1-A141-9CA1D575D701}" type="slidenum">
              <a:rPr lang="es-CO" smtClean="0"/>
              <a:t>‹Nº›</a:t>
            </a:fld>
            <a:endParaRPr lang="es-CO"/>
          </a:p>
        </p:txBody>
      </p:sp>
    </p:spTree>
    <p:extLst>
      <p:ext uri="{BB962C8B-B14F-4D97-AF65-F5344CB8AC3E}">
        <p14:creationId xmlns:p14="http://schemas.microsoft.com/office/powerpoint/2010/main" val="68064004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rot="5400000">
            <a:off x="6150792" y="2121964"/>
            <a:ext cx="4595497" cy="665184"/>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7127" y="365127"/>
            <a:ext cx="6761408" cy="5881127"/>
          </a:xfrm>
        </p:spPr>
        <p:txBody>
          <a:bodyPr vert="eaVert"/>
          <a:lstStyle>
            <a:lvl1pPr algn="l">
              <a:defRPr/>
            </a:lvl1pPr>
            <a:lvl2pPr algn="l">
              <a:defRPr/>
            </a:lvl2pPr>
            <a:lvl3pPr algn="l">
              <a:defRPr/>
            </a:lvl3pPr>
            <a:lvl4pPr algn="l">
              <a:defRPr/>
            </a:lvl4pPr>
            <a:lvl5pPr algn="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0" name="Date Placeholder 3"/>
          <p:cNvSpPr>
            <a:spLocks noGrp="1"/>
          </p:cNvSpPr>
          <p:nvPr>
            <p:ph type="dt" sz="half" idx="10"/>
          </p:nvPr>
        </p:nvSpPr>
        <p:spPr>
          <a:xfrm>
            <a:off x="921643" y="6356351"/>
            <a:ext cx="2057400" cy="36512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B18711BF-8AC1-4926-9E62-3D953A1A2E37}" type="datetimeFigureOut">
              <a:rPr lang="es-CO" smtClean="0"/>
              <a:pPr/>
              <a:t>25/05/2019</a:t>
            </a:fld>
            <a:endParaRPr lang="es-CO"/>
          </a:p>
        </p:txBody>
      </p:sp>
      <p:sp>
        <p:nvSpPr>
          <p:cNvPr id="11" name="Footer Placeholder 4"/>
          <p:cNvSpPr>
            <a:spLocks noGrp="1"/>
          </p:cNvSpPr>
          <p:nvPr>
            <p:ph type="ftr" sz="quarter" idx="11"/>
          </p:nvPr>
        </p:nvSpPr>
        <p:spPr>
          <a:xfrm>
            <a:off x="3028950" y="6356351"/>
            <a:ext cx="3086100" cy="36512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endParaRPr lang="es-CO"/>
          </a:p>
        </p:txBody>
      </p:sp>
      <p:sp>
        <p:nvSpPr>
          <p:cNvPr id="12" name="Slide Number Placeholder 5"/>
          <p:cNvSpPr>
            <a:spLocks noGrp="1"/>
          </p:cNvSpPr>
          <p:nvPr>
            <p:ph type="sldNum" sz="quarter" idx="12"/>
          </p:nvPr>
        </p:nvSpPr>
        <p:spPr>
          <a:xfrm>
            <a:off x="6164957" y="6356351"/>
            <a:ext cx="1497972" cy="36512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F909831E-921F-4CA1-A141-9CA1D575D701}" type="slidenum">
              <a:rPr lang="es-CO" smtClean="0"/>
              <a:pPr/>
              <a:t>‹Nº›</a:t>
            </a:fld>
            <a:endParaRPr lang="es-CO"/>
          </a:p>
        </p:txBody>
      </p:sp>
    </p:spTree>
    <p:extLst>
      <p:ext uri="{BB962C8B-B14F-4D97-AF65-F5344CB8AC3E}">
        <p14:creationId xmlns:p14="http://schemas.microsoft.com/office/powerpoint/2010/main" val="3540966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087932" y="365125"/>
            <a:ext cx="759854" cy="4387179"/>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75762" y="365125"/>
            <a:ext cx="6787167"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extLst>
      <p:ext uri="{BB962C8B-B14F-4D97-AF65-F5344CB8AC3E}">
        <p14:creationId xmlns:p14="http://schemas.microsoft.com/office/powerpoint/2010/main" val="4030709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54546" y="365127"/>
            <a:ext cx="7134896" cy="639426"/>
          </a:xfrm>
        </p:spPr>
        <p:txBody>
          <a:bodyPr>
            <a:noAutofit/>
          </a:bodyPr>
          <a:lstStyle>
            <a:lvl1pPr>
              <a:defRPr sz="2400" b="1">
                <a:solidFill>
                  <a:srgbClr val="FFC000"/>
                </a:solidFill>
                <a:latin typeface="Arial" panose="020B0604020202020204" pitchFamily="34" charset="0"/>
                <a:cs typeface="Arial" panose="020B0604020202020204" pitchFamily="34" charset="0"/>
              </a:defRPr>
            </a:lvl1pPr>
          </a:lstStyle>
          <a:p>
            <a:r>
              <a:rPr lang="es-ES" dirty="0" smtClean="0"/>
              <a:t>Haga clic para modificar el estilo de título del patrón</a:t>
            </a:r>
            <a:endParaRPr lang="en-US" dirty="0"/>
          </a:p>
        </p:txBody>
      </p:sp>
      <p:sp>
        <p:nvSpPr>
          <p:cNvPr id="3" name="Content Placeholder 2"/>
          <p:cNvSpPr>
            <a:spLocks noGrp="1"/>
          </p:cNvSpPr>
          <p:nvPr>
            <p:ph idx="1" hasCustomPrompt="1"/>
          </p:nvPr>
        </p:nvSpPr>
        <p:spPr>
          <a:xfrm>
            <a:off x="628650" y="1542289"/>
            <a:ext cx="7886700" cy="4351338"/>
          </a:xfrm>
        </p:spPr>
        <p:txBody>
          <a:bodyPr/>
          <a:lstStyle>
            <a:lvl1pPr>
              <a:defRPr>
                <a:solidFill>
                  <a:srgbClr val="006680"/>
                </a:solidFill>
                <a:latin typeface="Arial" panose="020B0604020202020204" pitchFamily="34" charset="0"/>
                <a:cs typeface="Arial" panose="020B0604020202020204" pitchFamily="34" charset="0"/>
              </a:defRPr>
            </a:lvl1pPr>
            <a:lvl2pPr>
              <a:defRPr>
                <a:solidFill>
                  <a:srgbClr val="FF5900"/>
                </a:solidFill>
                <a:latin typeface="Arial" panose="020B0604020202020204" pitchFamily="34" charset="0"/>
                <a:cs typeface="Arial" panose="020B0604020202020204" pitchFamily="34" charset="0"/>
              </a:defRPr>
            </a:lvl2pPr>
            <a:lvl3pPr>
              <a:defRPr>
                <a:solidFill>
                  <a:srgbClr val="FF5900"/>
                </a:solidFill>
                <a:latin typeface="Arial" panose="020B0604020202020204" pitchFamily="34" charset="0"/>
                <a:cs typeface="Arial" panose="020B0604020202020204" pitchFamily="34" charset="0"/>
              </a:defRPr>
            </a:lvl3pPr>
            <a:lvl4pPr>
              <a:defRPr>
                <a:solidFill>
                  <a:srgbClr val="FF5900"/>
                </a:solidFill>
                <a:latin typeface="Arial" panose="020B0604020202020204" pitchFamily="34" charset="0"/>
                <a:cs typeface="Arial" panose="020B0604020202020204" pitchFamily="34" charset="0"/>
              </a:defRPr>
            </a:lvl4pPr>
            <a:lvl5pPr>
              <a:defRPr>
                <a:solidFill>
                  <a:srgbClr val="FF5900"/>
                </a:solidFill>
                <a:latin typeface="Arial" panose="020B0604020202020204" pitchFamily="34" charset="0"/>
                <a:cs typeface="Arial" panose="020B0604020202020204" pitchFamily="34" charset="0"/>
              </a:defRPr>
            </a:lvl5pPr>
          </a:lstStyle>
          <a:p>
            <a:pPr marL="0" indent="0" algn="ctr">
              <a:spcBef>
                <a:spcPts val="0"/>
              </a:spcBef>
              <a:buNone/>
              <a:defRPr/>
            </a:pPr>
            <a:r>
              <a:rPr lang="es-CO" sz="2800" dirty="0" smtClean="0">
                <a:latin typeface="Arial" charset="0"/>
                <a:cs typeface="Arial" charset="0"/>
              </a:rPr>
              <a:t>Inserte en este espacio el video, animación u otro objeto con el que quiera acompañar su presentación</a:t>
            </a:r>
            <a:endParaRPr lang="es-ES" dirty="0"/>
          </a:p>
        </p:txBody>
      </p:sp>
    </p:spTree>
    <p:extLst>
      <p:ext uri="{BB962C8B-B14F-4D97-AF65-F5344CB8AC3E}">
        <p14:creationId xmlns:p14="http://schemas.microsoft.com/office/powerpoint/2010/main" val="338935871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99256" y="4778061"/>
            <a:ext cx="6746182" cy="914400"/>
          </a:xfrm>
        </p:spPr>
        <p:txBody>
          <a:bodyPr anchor="ctr">
            <a:normAutofit/>
          </a:bodyPr>
          <a:lstStyle>
            <a:lvl1pPr algn="ctr">
              <a:defRPr sz="4500" b="1" baseline="0">
                <a:solidFill>
                  <a:schemeClr val="bg1"/>
                </a:solidFill>
                <a:latin typeface="Arial" panose="020B0604020202020204" pitchFamily="34" charset="0"/>
                <a:cs typeface="Arial" panose="020B0604020202020204" pitchFamily="34" charset="0"/>
              </a:defRPr>
            </a:lvl1pPr>
          </a:lstStyle>
          <a:p>
            <a:r>
              <a:rPr lang="es-CO" dirty="0" smtClean="0"/>
              <a:t>Título de la Exposición</a:t>
            </a:r>
            <a:endParaRPr lang="en-US" dirty="0"/>
          </a:p>
        </p:txBody>
      </p:sp>
      <p:sp>
        <p:nvSpPr>
          <p:cNvPr id="3" name="Text Placeholder 2"/>
          <p:cNvSpPr>
            <a:spLocks noGrp="1"/>
          </p:cNvSpPr>
          <p:nvPr>
            <p:ph type="body" idx="1" hasCustomPrompt="1"/>
          </p:nvPr>
        </p:nvSpPr>
        <p:spPr>
          <a:xfrm>
            <a:off x="958738" y="5808387"/>
            <a:ext cx="7886700" cy="573737"/>
          </a:xfrm>
        </p:spPr>
        <p:txBody>
          <a:bodyPr anchor="ctr">
            <a:normAutofit/>
          </a:bodyPr>
          <a:lstStyle>
            <a:lvl1pPr marL="0" indent="0" algn="r">
              <a:buNone/>
              <a:defRPr sz="3200" b="1" baseline="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smtClean="0"/>
              <a:t>Editar nombre del expositor</a:t>
            </a:r>
          </a:p>
        </p:txBody>
      </p:sp>
      <p:sp>
        <p:nvSpPr>
          <p:cNvPr id="8" name="Text Placeholder 2"/>
          <p:cNvSpPr>
            <a:spLocks noGrp="1"/>
          </p:cNvSpPr>
          <p:nvPr>
            <p:ph type="body" idx="14" hasCustomPrompt="1"/>
          </p:nvPr>
        </p:nvSpPr>
        <p:spPr>
          <a:xfrm>
            <a:off x="2099255" y="4098709"/>
            <a:ext cx="6746183" cy="521579"/>
          </a:xfrm>
        </p:spPr>
        <p:txBody>
          <a:bodyPr/>
          <a:lstStyle>
            <a:lvl1pPr marL="0" indent="0" algn="ctr">
              <a:buNone/>
              <a:defRPr sz="2400" b="1" baseline="0">
                <a:solidFill>
                  <a:srgbClr val="FFC000"/>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algn="l">
              <a:defRPr/>
            </a:pPr>
            <a:r>
              <a:rPr lang="es-CO" sz="2400" b="1" dirty="0" smtClean="0">
                <a:solidFill>
                  <a:srgbClr val="F0B52A"/>
                </a:solidFill>
                <a:latin typeface="Arial" charset="0"/>
                <a:cs typeface="Arial" charset="0"/>
              </a:rPr>
              <a:t>Unidad/Zona/grupo o equipo funcional</a:t>
            </a:r>
            <a:endParaRPr lang="es-ES" sz="2400" b="1" dirty="0">
              <a:solidFill>
                <a:srgbClr val="F0B52A"/>
              </a:solidFill>
              <a:latin typeface="Arial" charset="0"/>
              <a:cs typeface="Arial" charset="0"/>
            </a:endParaRPr>
          </a:p>
        </p:txBody>
      </p:sp>
      <p:sp>
        <p:nvSpPr>
          <p:cNvPr id="9" name="Text Placeholder 2"/>
          <p:cNvSpPr>
            <a:spLocks noGrp="1"/>
          </p:cNvSpPr>
          <p:nvPr>
            <p:ph type="body" idx="15" hasCustomPrompt="1"/>
          </p:nvPr>
        </p:nvSpPr>
        <p:spPr>
          <a:xfrm>
            <a:off x="3348507" y="6382124"/>
            <a:ext cx="5496931" cy="369646"/>
          </a:xfrm>
        </p:spPr>
        <p:txBody>
          <a:bodyPr>
            <a:normAutofit/>
          </a:bodyPr>
          <a:lstStyle>
            <a:lvl1pPr marL="0" marR="0" indent="0" algn="r" defTabSz="914400" rtl="0" eaLnBrk="1" fontAlgn="auto" latinLnBrk="0" hangingPunct="1">
              <a:lnSpc>
                <a:spcPct val="90000"/>
              </a:lnSpc>
              <a:spcBef>
                <a:spcPct val="20000"/>
              </a:spcBef>
              <a:spcAft>
                <a:spcPts val="0"/>
              </a:spcAft>
              <a:buClrTx/>
              <a:buSzTx/>
              <a:buFont typeface="Arial" charset="0"/>
              <a:buNone/>
              <a:tabLst/>
              <a:defRPr sz="1800" b="1" i="1" baseline="0">
                <a:solidFill>
                  <a:srgbClr val="FFC000"/>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algn="r">
              <a:spcBef>
                <a:spcPct val="20000"/>
              </a:spcBef>
              <a:buFont typeface="Arial" charset="0"/>
              <a:buNone/>
            </a:pPr>
            <a:r>
              <a:rPr lang="es-CO" sz="1800" b="1" i="1" dirty="0" smtClean="0">
                <a:solidFill>
                  <a:srgbClr val="F2B80D"/>
                </a:solidFill>
                <a:latin typeface="Arial" panose="020B0604020202020204" pitchFamily="34" charset="0"/>
                <a:cs typeface="Arial" panose="020B0604020202020204" pitchFamily="34" charset="0"/>
              </a:rPr>
              <a:t>Lugar y fecha de la exposición</a:t>
            </a:r>
            <a:endParaRPr lang="es-ES" sz="1800" b="1" i="1" dirty="0" smtClean="0">
              <a:solidFill>
                <a:srgbClr val="F2B80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027020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28650" y="1619561"/>
            <a:ext cx="38862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29150" y="1619561"/>
            <a:ext cx="38862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8" name="Date Placeholder 1"/>
          <p:cNvSpPr>
            <a:spLocks noGrp="1"/>
          </p:cNvSpPr>
          <p:nvPr>
            <p:ph type="dt" sz="half" idx="10"/>
          </p:nvPr>
        </p:nvSpPr>
        <p:spPr>
          <a:xfrm>
            <a:off x="2400299" y="6452317"/>
            <a:ext cx="2050156" cy="33355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B18711BF-8AC1-4926-9E62-3D953A1A2E37}" type="datetimeFigureOut">
              <a:rPr lang="es-CO" smtClean="0"/>
              <a:pPr/>
              <a:t>25/05/2019</a:t>
            </a:fld>
            <a:endParaRPr lang="es-CO"/>
          </a:p>
        </p:txBody>
      </p:sp>
      <p:sp>
        <p:nvSpPr>
          <p:cNvPr id="9" name="Footer Placeholder 2"/>
          <p:cNvSpPr>
            <a:spLocks noGrp="1"/>
          </p:cNvSpPr>
          <p:nvPr>
            <p:ph type="ftr" sz="quarter" idx="11"/>
          </p:nvPr>
        </p:nvSpPr>
        <p:spPr>
          <a:xfrm>
            <a:off x="2400299" y="6093991"/>
            <a:ext cx="4337766" cy="303232"/>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endParaRPr lang="es-CO" dirty="0"/>
          </a:p>
        </p:txBody>
      </p:sp>
      <p:sp>
        <p:nvSpPr>
          <p:cNvPr id="10" name="Slide Number Placeholder 3"/>
          <p:cNvSpPr>
            <a:spLocks noGrp="1"/>
          </p:cNvSpPr>
          <p:nvPr>
            <p:ph type="sldNum" sz="quarter" idx="12"/>
          </p:nvPr>
        </p:nvSpPr>
        <p:spPr>
          <a:xfrm>
            <a:off x="4687909" y="6452317"/>
            <a:ext cx="2050156" cy="33355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F909831E-921F-4CA1-A141-9CA1D575D701}" type="slidenum">
              <a:rPr lang="es-CO" smtClean="0"/>
              <a:pPr/>
              <a:t>‹Nº›</a:t>
            </a:fld>
            <a:endParaRPr lang="es-CO"/>
          </a:p>
        </p:txBody>
      </p:sp>
    </p:spTree>
    <p:extLst>
      <p:ext uri="{BB962C8B-B14F-4D97-AF65-F5344CB8AC3E}">
        <p14:creationId xmlns:p14="http://schemas.microsoft.com/office/powerpoint/2010/main" val="118885306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316923" y="306925"/>
            <a:ext cx="7169727" cy="781094"/>
          </a:xfrm>
        </p:spPr>
        <p:txBody>
          <a:bodyPr/>
          <a:lstStyle/>
          <a:p>
            <a:r>
              <a:rPr lang="es-ES" dirty="0" smtClean="0"/>
              <a:t>Haga clic para modificar el estilo de título del patrón</a:t>
            </a:r>
            <a:endParaRPr lang="en-US" dirty="0"/>
          </a:p>
        </p:txBody>
      </p:sp>
      <p:sp>
        <p:nvSpPr>
          <p:cNvPr id="3" name="Text Placeholder 2"/>
          <p:cNvSpPr>
            <a:spLocks noGrp="1"/>
          </p:cNvSpPr>
          <p:nvPr>
            <p:ph type="body" idx="1"/>
          </p:nvPr>
        </p:nvSpPr>
        <p:spPr>
          <a:xfrm>
            <a:off x="629842" y="1462220"/>
            <a:ext cx="3868340" cy="823912"/>
          </a:xfrm>
        </p:spPr>
        <p:txBody>
          <a:bodyPr anchor="b"/>
          <a:lstStyle>
            <a:lvl1pPr marL="0" indent="0">
              <a:buNone/>
              <a:defRPr sz="20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smtClean="0"/>
              <a:t>Editar el estilo de texto del patrón</a:t>
            </a:r>
          </a:p>
        </p:txBody>
      </p:sp>
      <p:sp>
        <p:nvSpPr>
          <p:cNvPr id="4" name="Content Placeholder 3"/>
          <p:cNvSpPr>
            <a:spLocks noGrp="1"/>
          </p:cNvSpPr>
          <p:nvPr>
            <p:ph sz="half" idx="2"/>
          </p:nvPr>
        </p:nvSpPr>
        <p:spPr>
          <a:xfrm>
            <a:off x="629842" y="2286132"/>
            <a:ext cx="3868340" cy="3684588"/>
          </a:xfrm>
        </p:spPr>
        <p:txBody>
          <a:bodyPr>
            <a:normAutofit/>
          </a:bodyPr>
          <a:lstStyle>
            <a:lvl1pPr>
              <a:defRPr sz="2400">
                <a:solidFill>
                  <a:srgbClr val="006680"/>
                </a:solidFill>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s-ES" dirty="0" smtClean="0"/>
              <a:t>Editar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5" name="Text Placeholder 4"/>
          <p:cNvSpPr>
            <a:spLocks noGrp="1"/>
          </p:cNvSpPr>
          <p:nvPr>
            <p:ph type="body" sz="quarter" idx="3"/>
          </p:nvPr>
        </p:nvSpPr>
        <p:spPr>
          <a:xfrm>
            <a:off x="4629150" y="1462220"/>
            <a:ext cx="3887391" cy="823912"/>
          </a:xfrm>
        </p:spPr>
        <p:txBody>
          <a:bodyPr anchor="b"/>
          <a:lstStyle>
            <a:lvl1pPr marL="0" indent="0">
              <a:buNone/>
              <a:defRPr sz="20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4629150" y="2286132"/>
            <a:ext cx="3887391" cy="3684588"/>
          </a:xfrm>
        </p:spPr>
        <p:txBody>
          <a:bodyPr>
            <a:normAutofit/>
          </a:bodyPr>
          <a:lstStyle>
            <a:lvl1pPr>
              <a:defRPr sz="2400">
                <a:solidFill>
                  <a:srgbClr val="006680"/>
                </a:solidFill>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s-ES" dirty="0" smtClean="0"/>
              <a:t>Editar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13" name="Date Placeholder 1"/>
          <p:cNvSpPr>
            <a:spLocks noGrp="1"/>
          </p:cNvSpPr>
          <p:nvPr>
            <p:ph type="dt" sz="half" idx="10"/>
          </p:nvPr>
        </p:nvSpPr>
        <p:spPr>
          <a:xfrm>
            <a:off x="2400299" y="6452317"/>
            <a:ext cx="2050156" cy="33355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B18711BF-8AC1-4926-9E62-3D953A1A2E37}" type="datetimeFigureOut">
              <a:rPr lang="es-CO" smtClean="0"/>
              <a:pPr/>
              <a:t>25/05/2019</a:t>
            </a:fld>
            <a:endParaRPr lang="es-CO"/>
          </a:p>
        </p:txBody>
      </p:sp>
      <p:sp>
        <p:nvSpPr>
          <p:cNvPr id="14" name="Footer Placeholder 2"/>
          <p:cNvSpPr>
            <a:spLocks noGrp="1"/>
          </p:cNvSpPr>
          <p:nvPr>
            <p:ph type="ftr" sz="quarter" idx="11"/>
          </p:nvPr>
        </p:nvSpPr>
        <p:spPr>
          <a:xfrm>
            <a:off x="2400299" y="6093991"/>
            <a:ext cx="4337766" cy="303232"/>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endParaRPr lang="es-CO" dirty="0"/>
          </a:p>
        </p:txBody>
      </p:sp>
      <p:sp>
        <p:nvSpPr>
          <p:cNvPr id="15" name="Slide Number Placeholder 3"/>
          <p:cNvSpPr>
            <a:spLocks noGrp="1"/>
          </p:cNvSpPr>
          <p:nvPr>
            <p:ph type="sldNum" sz="quarter" idx="12"/>
          </p:nvPr>
        </p:nvSpPr>
        <p:spPr>
          <a:xfrm>
            <a:off x="4687909" y="6452317"/>
            <a:ext cx="2050156" cy="33355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F909831E-921F-4CA1-A141-9CA1D575D701}" type="slidenum">
              <a:rPr lang="es-CO" smtClean="0"/>
              <a:pPr/>
              <a:t>‹Nº›</a:t>
            </a:fld>
            <a:endParaRPr lang="es-CO"/>
          </a:p>
        </p:txBody>
      </p:sp>
    </p:spTree>
    <p:extLst>
      <p:ext uri="{BB962C8B-B14F-4D97-AF65-F5344CB8AC3E}">
        <p14:creationId xmlns:p14="http://schemas.microsoft.com/office/powerpoint/2010/main" val="3496605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9" name="Date Placeholder 1"/>
          <p:cNvSpPr>
            <a:spLocks noGrp="1"/>
          </p:cNvSpPr>
          <p:nvPr>
            <p:ph type="dt" sz="half" idx="10"/>
          </p:nvPr>
        </p:nvSpPr>
        <p:spPr>
          <a:xfrm>
            <a:off x="2400299" y="6452317"/>
            <a:ext cx="2050156" cy="33355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B18711BF-8AC1-4926-9E62-3D953A1A2E37}" type="datetimeFigureOut">
              <a:rPr lang="es-CO" smtClean="0"/>
              <a:pPr/>
              <a:t>25/05/2019</a:t>
            </a:fld>
            <a:endParaRPr lang="es-CO"/>
          </a:p>
        </p:txBody>
      </p:sp>
      <p:sp>
        <p:nvSpPr>
          <p:cNvPr id="10" name="Footer Placeholder 2"/>
          <p:cNvSpPr>
            <a:spLocks noGrp="1"/>
          </p:cNvSpPr>
          <p:nvPr>
            <p:ph type="ftr" sz="quarter" idx="11"/>
          </p:nvPr>
        </p:nvSpPr>
        <p:spPr>
          <a:xfrm>
            <a:off x="2400299" y="6093991"/>
            <a:ext cx="4337766" cy="303232"/>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endParaRPr lang="es-CO" dirty="0"/>
          </a:p>
        </p:txBody>
      </p:sp>
      <p:sp>
        <p:nvSpPr>
          <p:cNvPr id="11" name="Slide Number Placeholder 3"/>
          <p:cNvSpPr>
            <a:spLocks noGrp="1"/>
          </p:cNvSpPr>
          <p:nvPr>
            <p:ph type="sldNum" sz="quarter" idx="12"/>
          </p:nvPr>
        </p:nvSpPr>
        <p:spPr>
          <a:xfrm>
            <a:off x="4687909" y="6452317"/>
            <a:ext cx="2050156" cy="33355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F909831E-921F-4CA1-A141-9CA1D575D701}" type="slidenum">
              <a:rPr lang="es-CO" smtClean="0"/>
              <a:pPr/>
              <a:t>‹Nº›</a:t>
            </a:fld>
            <a:endParaRPr lang="es-CO"/>
          </a:p>
        </p:txBody>
      </p:sp>
    </p:spTree>
    <p:extLst>
      <p:ext uri="{BB962C8B-B14F-4D97-AF65-F5344CB8AC3E}">
        <p14:creationId xmlns:p14="http://schemas.microsoft.com/office/powerpoint/2010/main" val="37658540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5" name="Date Placeholder 1"/>
          <p:cNvSpPr>
            <a:spLocks noGrp="1"/>
          </p:cNvSpPr>
          <p:nvPr>
            <p:ph type="dt" sz="half" idx="10"/>
          </p:nvPr>
        </p:nvSpPr>
        <p:spPr>
          <a:xfrm>
            <a:off x="2400299" y="6452317"/>
            <a:ext cx="2050156" cy="33355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B18711BF-8AC1-4926-9E62-3D953A1A2E37}" type="datetimeFigureOut">
              <a:rPr lang="es-CO" smtClean="0"/>
              <a:pPr/>
              <a:t>25/05/2019</a:t>
            </a:fld>
            <a:endParaRPr lang="es-CO"/>
          </a:p>
        </p:txBody>
      </p:sp>
      <p:sp>
        <p:nvSpPr>
          <p:cNvPr id="6" name="Footer Placeholder 2"/>
          <p:cNvSpPr>
            <a:spLocks noGrp="1"/>
          </p:cNvSpPr>
          <p:nvPr>
            <p:ph type="ftr" sz="quarter" idx="11"/>
          </p:nvPr>
        </p:nvSpPr>
        <p:spPr>
          <a:xfrm>
            <a:off x="2400299" y="6093991"/>
            <a:ext cx="4337766" cy="303232"/>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endParaRPr lang="es-CO" dirty="0"/>
          </a:p>
        </p:txBody>
      </p:sp>
      <p:sp>
        <p:nvSpPr>
          <p:cNvPr id="7" name="Slide Number Placeholder 3"/>
          <p:cNvSpPr>
            <a:spLocks noGrp="1"/>
          </p:cNvSpPr>
          <p:nvPr>
            <p:ph type="sldNum" sz="quarter" idx="12"/>
          </p:nvPr>
        </p:nvSpPr>
        <p:spPr>
          <a:xfrm>
            <a:off x="4687909" y="6452317"/>
            <a:ext cx="2050156" cy="33355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F909831E-921F-4CA1-A141-9CA1D575D701}" type="slidenum">
              <a:rPr lang="es-CO" smtClean="0"/>
              <a:pPr/>
              <a:t>‹Nº›</a:t>
            </a:fld>
            <a:endParaRPr lang="es-CO"/>
          </a:p>
        </p:txBody>
      </p:sp>
    </p:spTree>
    <p:extLst>
      <p:ext uri="{BB962C8B-B14F-4D97-AF65-F5344CB8AC3E}">
        <p14:creationId xmlns:p14="http://schemas.microsoft.com/office/powerpoint/2010/main" val="3091466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6221720" cy="534473"/>
          </a:xfrm>
        </p:spPr>
        <p:txBody>
          <a:bodyPr anchor="b">
            <a:noAutofit/>
          </a:bodyPr>
          <a:lstStyle>
            <a:lvl1pPr>
              <a:defRPr sz="24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198513" y="1557919"/>
            <a:ext cx="4318028" cy="430313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29841" y="1558344"/>
            <a:ext cx="2949178" cy="4310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11" name="Date Placeholder 1"/>
          <p:cNvSpPr>
            <a:spLocks noGrp="1"/>
          </p:cNvSpPr>
          <p:nvPr>
            <p:ph type="dt" sz="half" idx="10"/>
          </p:nvPr>
        </p:nvSpPr>
        <p:spPr>
          <a:xfrm>
            <a:off x="2400299" y="6452317"/>
            <a:ext cx="2050156" cy="33355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B18711BF-8AC1-4926-9E62-3D953A1A2E37}" type="datetimeFigureOut">
              <a:rPr lang="es-CO" smtClean="0"/>
              <a:pPr/>
              <a:t>25/05/2019</a:t>
            </a:fld>
            <a:endParaRPr lang="es-CO"/>
          </a:p>
        </p:txBody>
      </p:sp>
      <p:sp>
        <p:nvSpPr>
          <p:cNvPr id="12" name="Footer Placeholder 2"/>
          <p:cNvSpPr>
            <a:spLocks noGrp="1"/>
          </p:cNvSpPr>
          <p:nvPr>
            <p:ph type="ftr" sz="quarter" idx="11"/>
          </p:nvPr>
        </p:nvSpPr>
        <p:spPr>
          <a:xfrm>
            <a:off x="2400299" y="6093991"/>
            <a:ext cx="4337766" cy="303232"/>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endParaRPr lang="es-CO" dirty="0"/>
          </a:p>
        </p:txBody>
      </p:sp>
      <p:sp>
        <p:nvSpPr>
          <p:cNvPr id="13" name="Slide Number Placeholder 3"/>
          <p:cNvSpPr>
            <a:spLocks noGrp="1"/>
          </p:cNvSpPr>
          <p:nvPr>
            <p:ph type="sldNum" sz="quarter" idx="12"/>
          </p:nvPr>
        </p:nvSpPr>
        <p:spPr>
          <a:xfrm>
            <a:off x="4687909" y="6452317"/>
            <a:ext cx="2050156" cy="33355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F909831E-921F-4CA1-A141-9CA1D575D701}" type="slidenum">
              <a:rPr lang="es-CO" smtClean="0"/>
              <a:pPr/>
              <a:t>‹Nº›</a:t>
            </a:fld>
            <a:endParaRPr lang="es-CO"/>
          </a:p>
        </p:txBody>
      </p:sp>
    </p:spTree>
    <p:extLst>
      <p:ext uri="{BB962C8B-B14F-4D97-AF65-F5344CB8AC3E}">
        <p14:creationId xmlns:p14="http://schemas.microsoft.com/office/powerpoint/2010/main" val="1066371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193183"/>
            <a:ext cx="6646722" cy="927279"/>
          </a:xfrm>
        </p:spPr>
        <p:txBody>
          <a:bodyPr anchor="b">
            <a:noAutofit/>
          </a:bodyPr>
          <a:lstStyle>
            <a:lvl1pPr>
              <a:defRPr sz="2400"/>
            </a:lvl1pPr>
          </a:lstStyle>
          <a:p>
            <a:r>
              <a:rPr lang="es-ES" dirty="0" smtClean="0"/>
              <a:t>Haga clic para modificar el estilo de título del patrón</a:t>
            </a:r>
            <a:endParaRPr lang="en-US" dirty="0"/>
          </a:p>
        </p:txBody>
      </p:sp>
      <p:sp>
        <p:nvSpPr>
          <p:cNvPr id="3" name="Picture Placeholder 2"/>
          <p:cNvSpPr>
            <a:spLocks noGrp="1" noChangeAspect="1"/>
          </p:cNvSpPr>
          <p:nvPr>
            <p:ph type="pic" idx="1"/>
          </p:nvPr>
        </p:nvSpPr>
        <p:spPr>
          <a:xfrm>
            <a:off x="3887391" y="1481070"/>
            <a:ext cx="4629150" cy="438791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629841" y="1481070"/>
            <a:ext cx="2949178" cy="438791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smtClean="0"/>
              <a:t>Editar el estilo de texto del patrón</a:t>
            </a:r>
          </a:p>
        </p:txBody>
      </p:sp>
      <p:sp>
        <p:nvSpPr>
          <p:cNvPr id="11" name="Date Placeholder 1"/>
          <p:cNvSpPr>
            <a:spLocks noGrp="1"/>
          </p:cNvSpPr>
          <p:nvPr>
            <p:ph type="dt" sz="half" idx="10"/>
          </p:nvPr>
        </p:nvSpPr>
        <p:spPr>
          <a:xfrm>
            <a:off x="2400299" y="6452317"/>
            <a:ext cx="2050156" cy="33355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B18711BF-8AC1-4926-9E62-3D953A1A2E37}" type="datetimeFigureOut">
              <a:rPr lang="es-CO" smtClean="0"/>
              <a:pPr/>
              <a:t>25/05/2019</a:t>
            </a:fld>
            <a:endParaRPr lang="es-CO"/>
          </a:p>
        </p:txBody>
      </p:sp>
      <p:sp>
        <p:nvSpPr>
          <p:cNvPr id="12" name="Footer Placeholder 2"/>
          <p:cNvSpPr>
            <a:spLocks noGrp="1"/>
          </p:cNvSpPr>
          <p:nvPr>
            <p:ph type="ftr" sz="quarter" idx="11"/>
          </p:nvPr>
        </p:nvSpPr>
        <p:spPr>
          <a:xfrm>
            <a:off x="2400299" y="6093991"/>
            <a:ext cx="4337766" cy="303232"/>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endParaRPr lang="es-CO" dirty="0"/>
          </a:p>
        </p:txBody>
      </p:sp>
      <p:sp>
        <p:nvSpPr>
          <p:cNvPr id="13" name="Slide Number Placeholder 3"/>
          <p:cNvSpPr>
            <a:spLocks noGrp="1"/>
          </p:cNvSpPr>
          <p:nvPr>
            <p:ph type="sldNum" sz="quarter" idx="12"/>
          </p:nvPr>
        </p:nvSpPr>
        <p:spPr>
          <a:xfrm>
            <a:off x="4687909" y="6452317"/>
            <a:ext cx="2050156" cy="33355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F909831E-921F-4CA1-A141-9CA1D575D701}" type="slidenum">
              <a:rPr lang="es-CO" smtClean="0"/>
              <a:pPr/>
              <a:t>‹Nº›</a:t>
            </a:fld>
            <a:endParaRPr lang="es-CO"/>
          </a:p>
        </p:txBody>
      </p:sp>
    </p:spTree>
    <p:extLst>
      <p:ext uri="{BB962C8B-B14F-4D97-AF65-F5344CB8AC3E}">
        <p14:creationId xmlns:p14="http://schemas.microsoft.com/office/powerpoint/2010/main" val="506370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094" y="365127"/>
            <a:ext cx="6903076" cy="665184"/>
          </a:xfrm>
          <a:prstGeom prst="rect">
            <a:avLst/>
          </a:prstGeom>
        </p:spPr>
        <p:txBody>
          <a:bodyPr vert="horz" lIns="91440" tIns="45720" rIns="91440" bIns="45720" rtlCol="0" anchor="ctr">
            <a:normAutofit/>
          </a:bodyPr>
          <a:lstStyle/>
          <a:p>
            <a:r>
              <a:rPr lang="es-ES" dirty="0" smtClean="0"/>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dirty="0" smtClean="0"/>
              <a:t>Editar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Tree>
    <p:extLst>
      <p:ext uri="{BB962C8B-B14F-4D97-AF65-F5344CB8AC3E}">
        <p14:creationId xmlns:p14="http://schemas.microsoft.com/office/powerpoint/2010/main" val="79226966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2400" b="1" kern="1200">
          <a:solidFill>
            <a:srgbClr val="FFC000"/>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FF59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668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CO" dirty="0" smtClean="0"/>
              <a:t>Principios</a:t>
            </a:r>
            <a:r>
              <a:rPr lang="es-CO" dirty="0" smtClean="0"/>
              <a:t/>
            </a:r>
            <a:br>
              <a:rPr lang="es-CO" dirty="0" smtClean="0"/>
            </a:br>
            <a:r>
              <a:rPr lang="es-CO" sz="3100" dirty="0" smtClean="0"/>
              <a:t>204039-Seguridad Informática</a:t>
            </a:r>
            <a:endParaRPr lang="es-CO" sz="3100" dirty="0"/>
          </a:p>
        </p:txBody>
      </p:sp>
      <p:sp>
        <p:nvSpPr>
          <p:cNvPr id="3" name="Marcador de texto 2"/>
          <p:cNvSpPr>
            <a:spLocks noGrp="1"/>
          </p:cNvSpPr>
          <p:nvPr>
            <p:ph type="body" idx="1"/>
          </p:nvPr>
        </p:nvSpPr>
        <p:spPr/>
        <p:txBody>
          <a:bodyPr/>
          <a:lstStyle/>
          <a:p>
            <a:r>
              <a:rPr lang="es-CO" dirty="0" smtClean="0"/>
              <a:t>Grupo:301122_25 Diseño de Sitios Web </a:t>
            </a:r>
            <a:endParaRPr lang="es-CO" dirty="0"/>
          </a:p>
        </p:txBody>
      </p:sp>
      <p:sp>
        <p:nvSpPr>
          <p:cNvPr id="4" name="Marcador de texto 3"/>
          <p:cNvSpPr>
            <a:spLocks noGrp="1"/>
          </p:cNvSpPr>
          <p:nvPr>
            <p:ph type="body" idx="14"/>
          </p:nvPr>
        </p:nvSpPr>
        <p:spPr/>
        <p:txBody>
          <a:bodyPr>
            <a:normAutofit fontScale="85000" lnSpcReduction="10000"/>
          </a:bodyPr>
          <a:lstStyle/>
          <a:p>
            <a:pPr algn="l"/>
            <a:r>
              <a:rPr lang="es-CO" dirty="0" smtClean="0">
                <a:solidFill>
                  <a:srgbClr val="F0B52A"/>
                </a:solidFill>
                <a:latin typeface="Arial" charset="0"/>
                <a:cs typeface="Arial" charset="0"/>
              </a:rPr>
              <a:t>Escuela de Ciencias Básicas, Tecnología e Ingeniería</a:t>
            </a:r>
            <a:endParaRPr lang="es-ES" dirty="0">
              <a:solidFill>
                <a:srgbClr val="F0B52A"/>
              </a:solidFill>
              <a:latin typeface="Arial" charset="0"/>
              <a:cs typeface="Arial" charset="0"/>
            </a:endParaRPr>
          </a:p>
        </p:txBody>
      </p:sp>
      <p:sp>
        <p:nvSpPr>
          <p:cNvPr id="5" name="Marcador de texto 4"/>
          <p:cNvSpPr>
            <a:spLocks noGrp="1"/>
          </p:cNvSpPr>
          <p:nvPr>
            <p:ph type="body" idx="15"/>
          </p:nvPr>
        </p:nvSpPr>
        <p:spPr/>
        <p:txBody>
          <a:bodyPr/>
          <a:lstStyle/>
          <a:p>
            <a:r>
              <a:rPr lang="es-CO" dirty="0" smtClean="0">
                <a:solidFill>
                  <a:srgbClr val="F2B80D"/>
                </a:solidFill>
              </a:rPr>
              <a:t>7 de Junio de 2019</a:t>
            </a:r>
            <a:endParaRPr lang="es-ES" dirty="0">
              <a:solidFill>
                <a:srgbClr val="F2B80D"/>
              </a:solidFill>
            </a:endParaRPr>
          </a:p>
        </p:txBody>
      </p:sp>
    </p:spTree>
    <p:extLst>
      <p:ext uri="{BB962C8B-B14F-4D97-AF65-F5344CB8AC3E}">
        <p14:creationId xmlns:p14="http://schemas.microsoft.com/office/powerpoint/2010/main" val="17446382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defRPr/>
            </a:pPr>
            <a:r>
              <a:rPr lang="es-CO" dirty="0">
                <a:solidFill>
                  <a:srgbClr val="F0B52A"/>
                </a:solidFill>
                <a:latin typeface="Arial" charset="0"/>
                <a:cs typeface="Arial" charset="0"/>
              </a:rPr>
              <a:t/>
            </a:r>
            <a:br>
              <a:rPr lang="es-CO" dirty="0">
                <a:solidFill>
                  <a:srgbClr val="F0B52A"/>
                </a:solidFill>
                <a:latin typeface="Arial" charset="0"/>
                <a:cs typeface="Arial" charset="0"/>
              </a:rPr>
            </a:br>
            <a:r>
              <a:rPr lang="es-CO" dirty="0" smtClean="0">
                <a:solidFill>
                  <a:srgbClr val="F0B52A"/>
                </a:solidFill>
                <a:latin typeface="Arial" charset="0"/>
                <a:cs typeface="Arial" charset="0"/>
              </a:rPr>
              <a:t/>
            </a:r>
            <a:br>
              <a:rPr lang="es-CO" dirty="0" smtClean="0">
                <a:solidFill>
                  <a:srgbClr val="F0B52A"/>
                </a:solidFill>
                <a:latin typeface="Arial" charset="0"/>
                <a:cs typeface="Arial" charset="0"/>
              </a:rPr>
            </a:br>
            <a:r>
              <a:rPr lang="es-CO" dirty="0" smtClean="0">
                <a:solidFill>
                  <a:srgbClr val="F0B52A"/>
                </a:solidFill>
                <a:latin typeface="Arial" charset="0"/>
                <a:cs typeface="Arial" charset="0"/>
              </a:rPr>
              <a:t>Principios Fundamentales De La Seguridad Informática</a:t>
            </a:r>
            <a:r>
              <a:rPr lang="es-CO" dirty="0">
                <a:solidFill>
                  <a:srgbClr val="F0B52A"/>
                </a:solidFill>
                <a:latin typeface="Arial" charset="0"/>
                <a:cs typeface="Arial" charset="0"/>
              </a:rPr>
              <a:t/>
            </a:r>
            <a:br>
              <a:rPr lang="es-CO" dirty="0">
                <a:solidFill>
                  <a:srgbClr val="F0B52A"/>
                </a:solidFill>
                <a:latin typeface="Arial" charset="0"/>
                <a:cs typeface="Arial" charset="0"/>
              </a:rPr>
            </a:br>
            <a:r>
              <a:rPr lang="es-CO" dirty="0">
                <a:solidFill>
                  <a:srgbClr val="F0B52A"/>
                </a:solidFill>
                <a:latin typeface="Arial" charset="0"/>
                <a:cs typeface="Arial" charset="0"/>
              </a:rPr>
              <a:t/>
            </a:r>
            <a:br>
              <a:rPr lang="es-CO" dirty="0">
                <a:solidFill>
                  <a:srgbClr val="F0B52A"/>
                </a:solidFill>
                <a:latin typeface="Arial" charset="0"/>
                <a:cs typeface="Arial" charset="0"/>
              </a:rPr>
            </a:br>
            <a:endParaRPr lang="pt-BR" dirty="0">
              <a:solidFill>
                <a:srgbClr val="F0B52A"/>
              </a:solidFill>
              <a:latin typeface="Arial" charset="0"/>
              <a:cs typeface="Arial" charset="0"/>
            </a:endParaRPr>
          </a:p>
        </p:txBody>
      </p:sp>
      <p:sp>
        <p:nvSpPr>
          <p:cNvPr id="3" name="2 Marcador de texto"/>
          <p:cNvSpPr txBox="1">
            <a:spLocks/>
          </p:cNvSpPr>
          <p:nvPr/>
        </p:nvSpPr>
        <p:spPr>
          <a:xfrm>
            <a:off x="309094" y="1242640"/>
            <a:ext cx="7573131" cy="15716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14400" lvl="2" indent="0" algn="just">
              <a:buNone/>
              <a:defRPr/>
            </a:pPr>
            <a:r>
              <a:rPr lang="es-CO" sz="2000" b="1" dirty="0">
                <a:latin typeface="Arial" panose="020B0604020202020204" pitchFamily="34" charset="0"/>
                <a:cs typeface="Arial" panose="020B0604020202020204" pitchFamily="34" charset="0"/>
              </a:rPr>
              <a:t>¿El eslabón más débil?</a:t>
            </a:r>
          </a:p>
          <a:p>
            <a:pPr marL="914400" lvl="2" indent="0" algn="just">
              <a:buNone/>
              <a:defRPr/>
            </a:pPr>
            <a:endParaRPr lang="es-CO" sz="2000" b="1" dirty="0">
              <a:latin typeface="Arial" panose="020B0604020202020204" pitchFamily="34" charset="0"/>
              <a:cs typeface="Arial" panose="020B0604020202020204" pitchFamily="34" charset="0"/>
            </a:endParaRPr>
          </a:p>
          <a:p>
            <a:pPr marL="914400" lvl="2" indent="0" algn="just">
              <a:buNone/>
              <a:defRPr/>
            </a:pPr>
            <a:r>
              <a:rPr lang="es-CO" sz="1600" dirty="0">
                <a:latin typeface="Arial" panose="020B0604020202020204" pitchFamily="34" charset="0"/>
                <a:cs typeface="Arial" panose="020B0604020202020204" pitchFamily="34" charset="0"/>
              </a:rPr>
              <a:t>Si de algo se habla en ciberseguridad es de cómo proteger los activos de una empresa de su eslabón más débil: el empleado. Pero, ¿son los empleados realmente el eslabón más débil? si la respuesta es afirmativa, es la empresa la que debe sentirse culpable. Y es que, recordemos, los mayores errores que se comenten en </a:t>
            </a:r>
            <a:r>
              <a:rPr lang="es-CO" sz="1600" dirty="0" err="1">
                <a:latin typeface="Arial" panose="020B0604020202020204" pitchFamily="34" charset="0"/>
                <a:cs typeface="Arial" panose="020B0604020202020204" pitchFamily="34" charset="0"/>
              </a:rPr>
              <a:t>ciber</a:t>
            </a:r>
            <a:r>
              <a:rPr lang="es-CO" sz="1600" dirty="0">
                <a:latin typeface="Arial" panose="020B0604020202020204" pitchFamily="34" charset="0"/>
                <a:cs typeface="Arial" panose="020B0604020202020204" pitchFamily="34" charset="0"/>
              </a:rPr>
              <a:t> seguridad se basan en el desconocimiento o la falta de atención. (</a:t>
            </a:r>
            <a:r>
              <a:rPr lang="es-CO" sz="1600" dirty="0" err="1">
                <a:latin typeface="Arial" panose="020B0604020202020204" pitchFamily="34" charset="0"/>
                <a:cs typeface="Arial" panose="020B0604020202020204" pitchFamily="34" charset="0"/>
              </a:rPr>
              <a:t>Rodriguez</a:t>
            </a:r>
            <a:r>
              <a:rPr lang="es-CO" sz="1600" dirty="0">
                <a:latin typeface="Arial" panose="020B0604020202020204" pitchFamily="34" charset="0"/>
                <a:cs typeface="Arial" panose="020B0604020202020204" pitchFamily="34" charset="0"/>
              </a:rPr>
              <a:t>, D., &amp; </a:t>
            </a:r>
            <a:r>
              <a:rPr lang="es-CO" sz="1600" dirty="0" err="1">
                <a:latin typeface="Arial" panose="020B0604020202020204" pitchFamily="34" charset="0"/>
                <a:cs typeface="Arial" panose="020B0604020202020204" pitchFamily="34" charset="0"/>
              </a:rPr>
              <a:t>Rodriguez</a:t>
            </a:r>
            <a:r>
              <a:rPr lang="es-CO" sz="1600" dirty="0">
                <a:latin typeface="Arial" panose="020B0604020202020204" pitchFamily="34" charset="0"/>
                <a:cs typeface="Arial" panose="020B0604020202020204" pitchFamily="34" charset="0"/>
              </a:rPr>
              <a:t>, D. 2019)</a:t>
            </a:r>
          </a:p>
          <a:p>
            <a:pPr marL="914400" lvl="2" indent="0" algn="just">
              <a:buNone/>
              <a:defRPr/>
            </a:pPr>
            <a:endParaRPr lang="es-CO" sz="1600" dirty="0">
              <a:latin typeface="Arial" panose="020B0604020202020204" pitchFamily="34" charset="0"/>
              <a:cs typeface="Arial" panose="020B0604020202020204" pitchFamily="34" charset="0"/>
            </a:endParaRPr>
          </a:p>
          <a:p>
            <a:pPr marL="914400" lvl="2" indent="0" algn="just">
              <a:buNone/>
              <a:defRPr/>
            </a:pPr>
            <a:r>
              <a:rPr lang="es-CO" sz="1600" dirty="0">
                <a:latin typeface="Arial" panose="020B0604020202020204" pitchFamily="34" charset="0"/>
                <a:cs typeface="Arial" panose="020B0604020202020204" pitchFamily="34" charset="0"/>
              </a:rPr>
              <a:t>Si se forma adecuadamente a los empleados sobre qué hacer o qué no hacer en una determinada situación, no serán el eslabón más débil sino, quizás, el más fuerte ya que podrán dar la alarma en caso de ver algún comportamiento anómalo en sus dispositivos. (</a:t>
            </a:r>
            <a:r>
              <a:rPr lang="es-CO" sz="1600" dirty="0" err="1">
                <a:latin typeface="Arial" panose="020B0604020202020204" pitchFamily="34" charset="0"/>
                <a:cs typeface="Arial" panose="020B0604020202020204" pitchFamily="34" charset="0"/>
              </a:rPr>
              <a:t>Rodriguez</a:t>
            </a:r>
            <a:r>
              <a:rPr lang="es-CO" sz="1600" dirty="0">
                <a:latin typeface="Arial" panose="020B0604020202020204" pitchFamily="34" charset="0"/>
                <a:cs typeface="Arial" panose="020B0604020202020204" pitchFamily="34" charset="0"/>
              </a:rPr>
              <a:t>, D., &amp; </a:t>
            </a:r>
            <a:r>
              <a:rPr lang="es-CO" sz="1600" dirty="0" err="1">
                <a:latin typeface="Arial" panose="020B0604020202020204" pitchFamily="34" charset="0"/>
                <a:cs typeface="Arial" panose="020B0604020202020204" pitchFamily="34" charset="0"/>
              </a:rPr>
              <a:t>Rodriguez</a:t>
            </a:r>
            <a:r>
              <a:rPr lang="es-CO" sz="1600" dirty="0">
                <a:latin typeface="Arial" panose="020B0604020202020204" pitchFamily="34" charset="0"/>
                <a:cs typeface="Arial" panose="020B0604020202020204" pitchFamily="34" charset="0"/>
              </a:rPr>
              <a:t>, D. 2019)</a:t>
            </a:r>
          </a:p>
          <a:p>
            <a:pPr marL="914400" lvl="2" indent="0" algn="just">
              <a:buNone/>
              <a:defRPr/>
            </a:pPr>
            <a:endParaRPr lang="es-CO" sz="2000" dirty="0">
              <a:latin typeface="Arial" panose="020B0604020202020204" pitchFamily="34" charset="0"/>
              <a:cs typeface="Arial" panose="020B0604020202020204" pitchFamily="34" charset="0"/>
            </a:endParaRPr>
          </a:p>
          <a:p>
            <a:pPr marL="914400" lvl="2" indent="0" algn="just">
              <a:buNone/>
              <a:defRPr/>
            </a:pPr>
            <a:endParaRPr lang="es-CO" sz="2000" dirty="0">
              <a:latin typeface="Arial" panose="020B0604020202020204" pitchFamily="34" charset="0"/>
              <a:cs typeface="Arial" panose="020B0604020202020204" pitchFamily="34" charset="0"/>
            </a:endParaRPr>
          </a:p>
        </p:txBody>
      </p:sp>
      <p:pic>
        <p:nvPicPr>
          <p:cNvPr id="8" name="Imagen 7"/>
          <p:cNvPicPr>
            <a:picLocks noChangeAspect="1"/>
          </p:cNvPicPr>
          <p:nvPr/>
        </p:nvPicPr>
        <p:blipFill>
          <a:blip r:embed="rId2" cstate="print">
            <a:clrChange>
              <a:clrFrom>
                <a:srgbClr val="F4F4F4"/>
              </a:clrFrom>
              <a:clrTo>
                <a:srgbClr val="F4F4F4">
                  <a:alpha val="0"/>
                </a:srgbClr>
              </a:clrTo>
            </a:clrChange>
            <a:extLst>
              <a:ext uri="{28A0092B-C50C-407E-A947-70E740481C1C}">
                <a14:useLocalDpi xmlns:a14="http://schemas.microsoft.com/office/drawing/2010/main" val="0"/>
              </a:ext>
            </a:extLst>
          </a:blip>
          <a:stretch>
            <a:fillRect/>
          </a:stretch>
        </p:blipFill>
        <p:spPr>
          <a:xfrm>
            <a:off x="7052271" y="1267128"/>
            <a:ext cx="829954" cy="860979"/>
          </a:xfrm>
          <a:prstGeom prst="rect">
            <a:avLst/>
          </a:prstGeom>
        </p:spPr>
      </p:pic>
    </p:spTree>
    <p:extLst>
      <p:ext uri="{BB962C8B-B14F-4D97-AF65-F5344CB8AC3E}">
        <p14:creationId xmlns:p14="http://schemas.microsoft.com/office/powerpoint/2010/main" val="7130643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defRPr/>
            </a:pPr>
            <a:r>
              <a:rPr lang="es-CO" dirty="0">
                <a:solidFill>
                  <a:srgbClr val="F0B52A"/>
                </a:solidFill>
                <a:latin typeface="Arial" charset="0"/>
                <a:cs typeface="Arial" charset="0"/>
              </a:rPr>
              <a:t/>
            </a:r>
            <a:br>
              <a:rPr lang="es-CO" dirty="0">
                <a:solidFill>
                  <a:srgbClr val="F0B52A"/>
                </a:solidFill>
                <a:latin typeface="Arial" charset="0"/>
                <a:cs typeface="Arial" charset="0"/>
              </a:rPr>
            </a:br>
            <a:r>
              <a:rPr lang="es-CO" dirty="0" smtClean="0">
                <a:solidFill>
                  <a:srgbClr val="F0B52A"/>
                </a:solidFill>
                <a:latin typeface="Arial" charset="0"/>
                <a:cs typeface="Arial" charset="0"/>
              </a:rPr>
              <a:t/>
            </a:r>
            <a:br>
              <a:rPr lang="es-CO" dirty="0" smtClean="0">
                <a:solidFill>
                  <a:srgbClr val="F0B52A"/>
                </a:solidFill>
                <a:latin typeface="Arial" charset="0"/>
                <a:cs typeface="Arial" charset="0"/>
              </a:rPr>
            </a:br>
            <a:r>
              <a:rPr lang="es-CO" dirty="0" smtClean="0">
                <a:solidFill>
                  <a:srgbClr val="F0B52A"/>
                </a:solidFill>
                <a:latin typeface="Arial" charset="0"/>
                <a:cs typeface="Arial" charset="0"/>
              </a:rPr>
              <a:t>Principios Fundamentales De La Seguridad Informática</a:t>
            </a:r>
            <a:r>
              <a:rPr lang="es-CO" dirty="0">
                <a:solidFill>
                  <a:srgbClr val="F0B52A"/>
                </a:solidFill>
                <a:latin typeface="Arial" charset="0"/>
                <a:cs typeface="Arial" charset="0"/>
              </a:rPr>
              <a:t/>
            </a:r>
            <a:br>
              <a:rPr lang="es-CO" dirty="0">
                <a:solidFill>
                  <a:srgbClr val="F0B52A"/>
                </a:solidFill>
                <a:latin typeface="Arial" charset="0"/>
                <a:cs typeface="Arial" charset="0"/>
              </a:rPr>
            </a:br>
            <a:r>
              <a:rPr lang="es-CO" dirty="0">
                <a:solidFill>
                  <a:srgbClr val="F0B52A"/>
                </a:solidFill>
                <a:latin typeface="Arial" charset="0"/>
                <a:cs typeface="Arial" charset="0"/>
              </a:rPr>
              <a:t/>
            </a:r>
            <a:br>
              <a:rPr lang="es-CO" dirty="0">
                <a:solidFill>
                  <a:srgbClr val="F0B52A"/>
                </a:solidFill>
                <a:latin typeface="Arial" charset="0"/>
                <a:cs typeface="Arial" charset="0"/>
              </a:rPr>
            </a:br>
            <a:endParaRPr lang="pt-BR" dirty="0">
              <a:solidFill>
                <a:srgbClr val="F0B52A"/>
              </a:solidFill>
              <a:latin typeface="Arial" charset="0"/>
              <a:cs typeface="Arial" charset="0"/>
            </a:endParaRPr>
          </a:p>
        </p:txBody>
      </p:sp>
      <p:sp>
        <p:nvSpPr>
          <p:cNvPr id="3" name="2 Marcador de texto"/>
          <p:cNvSpPr txBox="1">
            <a:spLocks/>
          </p:cNvSpPr>
          <p:nvPr/>
        </p:nvSpPr>
        <p:spPr>
          <a:xfrm>
            <a:off x="309094" y="1242640"/>
            <a:ext cx="7573131" cy="15716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14400" lvl="2" indent="0" algn="just">
              <a:buNone/>
              <a:defRPr/>
            </a:pPr>
            <a:r>
              <a:rPr lang="es-CO" sz="2000" b="1" dirty="0" smtClean="0">
                <a:latin typeface="Arial" panose="020B0604020202020204" pitchFamily="34" charset="0"/>
                <a:cs typeface="Arial" panose="020B0604020202020204" pitchFamily="34" charset="0"/>
              </a:rPr>
              <a:t>Auditoria regular</a:t>
            </a:r>
          </a:p>
          <a:p>
            <a:pPr marL="914400" lvl="2" indent="0" algn="just">
              <a:buNone/>
              <a:defRPr/>
            </a:pPr>
            <a:endParaRPr lang="es-CO" sz="2000" b="1" dirty="0">
              <a:latin typeface="Arial" panose="020B0604020202020204" pitchFamily="34" charset="0"/>
              <a:cs typeface="Arial" panose="020B0604020202020204" pitchFamily="34" charset="0"/>
            </a:endParaRPr>
          </a:p>
          <a:p>
            <a:pPr marL="914400" lvl="2" indent="0" algn="just">
              <a:buNone/>
              <a:defRPr/>
            </a:pPr>
            <a:endParaRPr lang="es-CO" sz="2000" b="1" dirty="0">
              <a:latin typeface="Arial" panose="020B0604020202020204" pitchFamily="34" charset="0"/>
              <a:cs typeface="Arial" panose="020B0604020202020204" pitchFamily="34" charset="0"/>
            </a:endParaRPr>
          </a:p>
          <a:p>
            <a:pPr marL="914400" lvl="2" indent="0" algn="just">
              <a:buNone/>
              <a:defRPr/>
            </a:pPr>
            <a:r>
              <a:rPr lang="es-CO" sz="1600" dirty="0">
                <a:latin typeface="Arial" panose="020B0604020202020204" pitchFamily="34" charset="0"/>
                <a:cs typeface="Arial" panose="020B0604020202020204" pitchFamily="34" charset="0"/>
              </a:rPr>
              <a:t>¿Cómo asegurar que las medidas de defensa sean efectivas y eficientes? Encontrando las fallas (y corregirlas) antes de que los malvados las conozcan y las aprovechen. ¿Cómo podemos hacer esto? Sencillo: realizando estudio periódico con los que podamos ser conscientes de los posibles peligrosa los que se enfrentan los activos de nuestra compañía y cómo debemos protegerlos. (</a:t>
            </a:r>
            <a:r>
              <a:rPr lang="es-CO" sz="1600" dirty="0" err="1">
                <a:latin typeface="Arial" panose="020B0604020202020204" pitchFamily="34" charset="0"/>
                <a:cs typeface="Arial" panose="020B0604020202020204" pitchFamily="34" charset="0"/>
              </a:rPr>
              <a:t>Rodriguez</a:t>
            </a:r>
            <a:r>
              <a:rPr lang="es-CO" sz="1600" dirty="0">
                <a:latin typeface="Arial" panose="020B0604020202020204" pitchFamily="34" charset="0"/>
                <a:cs typeface="Arial" panose="020B0604020202020204" pitchFamily="34" charset="0"/>
              </a:rPr>
              <a:t>, D., &amp; </a:t>
            </a:r>
            <a:r>
              <a:rPr lang="es-CO" sz="1600" dirty="0" err="1">
                <a:latin typeface="Arial" panose="020B0604020202020204" pitchFamily="34" charset="0"/>
                <a:cs typeface="Arial" panose="020B0604020202020204" pitchFamily="34" charset="0"/>
              </a:rPr>
              <a:t>Rodriguez</a:t>
            </a:r>
            <a:r>
              <a:rPr lang="es-CO" sz="1600" dirty="0">
                <a:latin typeface="Arial" panose="020B0604020202020204" pitchFamily="34" charset="0"/>
                <a:cs typeface="Arial" panose="020B0604020202020204" pitchFamily="34" charset="0"/>
              </a:rPr>
              <a:t>, D. 2019</a:t>
            </a:r>
            <a:r>
              <a:rPr lang="es-CO" sz="1600" dirty="0" smtClean="0">
                <a:latin typeface="Arial" panose="020B0604020202020204" pitchFamily="34" charset="0"/>
                <a:cs typeface="Arial" panose="020B0604020202020204" pitchFamily="34" charset="0"/>
              </a:rPr>
              <a:t>)</a:t>
            </a:r>
          </a:p>
          <a:p>
            <a:pPr marL="914400" lvl="2" indent="0" algn="just">
              <a:buNone/>
              <a:defRPr/>
            </a:pPr>
            <a:endParaRPr lang="es-CO" sz="1600" dirty="0">
              <a:latin typeface="Arial" panose="020B0604020202020204" pitchFamily="34" charset="0"/>
              <a:cs typeface="Arial" panose="020B0604020202020204" pitchFamily="34" charset="0"/>
            </a:endParaRPr>
          </a:p>
          <a:p>
            <a:pPr marL="914400" lvl="2" indent="0" algn="just">
              <a:buNone/>
              <a:defRPr/>
            </a:pPr>
            <a:endParaRPr lang="es-CO" sz="1600" dirty="0">
              <a:latin typeface="Arial" panose="020B0604020202020204" pitchFamily="34" charset="0"/>
              <a:cs typeface="Arial" panose="020B0604020202020204" pitchFamily="34" charset="0"/>
            </a:endParaRPr>
          </a:p>
          <a:p>
            <a:pPr marL="914400" lvl="2" indent="0" algn="just">
              <a:buNone/>
              <a:defRPr/>
            </a:pPr>
            <a:endParaRPr lang="es-CO" sz="2000" dirty="0">
              <a:latin typeface="Arial" panose="020B0604020202020204" pitchFamily="34" charset="0"/>
              <a:cs typeface="Arial" panose="020B0604020202020204" pitchFamily="34" charset="0"/>
            </a:endParaRPr>
          </a:p>
          <a:p>
            <a:pPr marL="914400" lvl="2" indent="0" algn="just">
              <a:buNone/>
              <a:defRPr/>
            </a:pPr>
            <a:endParaRPr lang="es-CO" sz="2000" dirty="0">
              <a:latin typeface="Arial" panose="020B0604020202020204" pitchFamily="34" charset="0"/>
              <a:cs typeface="Arial" panose="020B0604020202020204" pitchFamily="34" charset="0"/>
            </a:endParaRPr>
          </a:p>
        </p:txBody>
      </p:sp>
      <p:pic>
        <p:nvPicPr>
          <p:cNvPr id="8" name="Imagen 7"/>
          <p:cNvPicPr>
            <a:picLocks noChangeAspect="1"/>
          </p:cNvPicPr>
          <p:nvPr/>
        </p:nvPicPr>
        <p:blipFill>
          <a:blip r:embed="rId2" cstate="print">
            <a:clrChange>
              <a:clrFrom>
                <a:srgbClr val="F4F4F4"/>
              </a:clrFrom>
              <a:clrTo>
                <a:srgbClr val="F4F4F4">
                  <a:alpha val="0"/>
                </a:srgbClr>
              </a:clrTo>
            </a:clrChange>
            <a:extLst>
              <a:ext uri="{28A0092B-C50C-407E-A947-70E740481C1C}">
                <a14:useLocalDpi xmlns:a14="http://schemas.microsoft.com/office/drawing/2010/main" val="0"/>
              </a:ext>
            </a:extLst>
          </a:blip>
          <a:stretch>
            <a:fillRect/>
          </a:stretch>
        </p:blipFill>
        <p:spPr>
          <a:xfrm>
            <a:off x="7052271" y="1267128"/>
            <a:ext cx="829954" cy="860979"/>
          </a:xfrm>
          <a:prstGeom prst="rect">
            <a:avLst/>
          </a:prstGeom>
        </p:spPr>
      </p:pic>
    </p:spTree>
    <p:extLst>
      <p:ext uri="{BB962C8B-B14F-4D97-AF65-F5344CB8AC3E}">
        <p14:creationId xmlns:p14="http://schemas.microsoft.com/office/powerpoint/2010/main" val="31741654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defRPr/>
            </a:pPr>
            <a:r>
              <a:rPr lang="es-CO" dirty="0">
                <a:solidFill>
                  <a:srgbClr val="F0B52A"/>
                </a:solidFill>
                <a:latin typeface="Arial" charset="0"/>
                <a:cs typeface="Arial" charset="0"/>
              </a:rPr>
              <a:t/>
            </a:r>
            <a:br>
              <a:rPr lang="es-CO" dirty="0">
                <a:solidFill>
                  <a:srgbClr val="F0B52A"/>
                </a:solidFill>
                <a:latin typeface="Arial" charset="0"/>
                <a:cs typeface="Arial" charset="0"/>
              </a:rPr>
            </a:br>
            <a:r>
              <a:rPr lang="es-CO" dirty="0" smtClean="0">
                <a:solidFill>
                  <a:srgbClr val="F0B52A"/>
                </a:solidFill>
                <a:latin typeface="Arial" charset="0"/>
                <a:cs typeface="Arial" charset="0"/>
              </a:rPr>
              <a:t/>
            </a:r>
            <a:br>
              <a:rPr lang="es-CO" dirty="0" smtClean="0">
                <a:solidFill>
                  <a:srgbClr val="F0B52A"/>
                </a:solidFill>
                <a:latin typeface="Arial" charset="0"/>
                <a:cs typeface="Arial" charset="0"/>
              </a:rPr>
            </a:br>
            <a:r>
              <a:rPr lang="es-CO" dirty="0" smtClean="0">
                <a:solidFill>
                  <a:srgbClr val="F0B52A"/>
                </a:solidFill>
                <a:latin typeface="Arial" charset="0"/>
                <a:cs typeface="Arial" charset="0"/>
              </a:rPr>
              <a:t>Principios Fundamentales De La Seguridad Informática</a:t>
            </a:r>
            <a:r>
              <a:rPr lang="es-CO" dirty="0">
                <a:solidFill>
                  <a:srgbClr val="F0B52A"/>
                </a:solidFill>
                <a:latin typeface="Arial" charset="0"/>
                <a:cs typeface="Arial" charset="0"/>
              </a:rPr>
              <a:t/>
            </a:r>
            <a:br>
              <a:rPr lang="es-CO" dirty="0">
                <a:solidFill>
                  <a:srgbClr val="F0B52A"/>
                </a:solidFill>
                <a:latin typeface="Arial" charset="0"/>
                <a:cs typeface="Arial" charset="0"/>
              </a:rPr>
            </a:br>
            <a:r>
              <a:rPr lang="es-CO" dirty="0">
                <a:solidFill>
                  <a:srgbClr val="F0B52A"/>
                </a:solidFill>
                <a:latin typeface="Arial" charset="0"/>
                <a:cs typeface="Arial" charset="0"/>
              </a:rPr>
              <a:t/>
            </a:r>
            <a:br>
              <a:rPr lang="es-CO" dirty="0">
                <a:solidFill>
                  <a:srgbClr val="F0B52A"/>
                </a:solidFill>
                <a:latin typeface="Arial" charset="0"/>
                <a:cs typeface="Arial" charset="0"/>
              </a:rPr>
            </a:br>
            <a:endParaRPr lang="pt-BR" dirty="0">
              <a:solidFill>
                <a:srgbClr val="F0B52A"/>
              </a:solidFill>
              <a:latin typeface="Arial" charset="0"/>
              <a:cs typeface="Arial" charset="0"/>
            </a:endParaRPr>
          </a:p>
        </p:txBody>
      </p:sp>
      <p:sp>
        <p:nvSpPr>
          <p:cNvPr id="3" name="2 Marcador de texto"/>
          <p:cNvSpPr txBox="1">
            <a:spLocks/>
          </p:cNvSpPr>
          <p:nvPr/>
        </p:nvSpPr>
        <p:spPr>
          <a:xfrm>
            <a:off x="309094" y="1242640"/>
            <a:ext cx="7573131" cy="15716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14400" lvl="2" indent="0" algn="just">
              <a:buNone/>
              <a:defRPr/>
            </a:pPr>
            <a:r>
              <a:rPr lang="es-CO" sz="2000" b="1" dirty="0">
                <a:latin typeface="Arial" panose="020B0604020202020204" pitchFamily="34" charset="0"/>
                <a:cs typeface="Arial" panose="020B0604020202020204" pitchFamily="34" charset="0"/>
              </a:rPr>
              <a:t>Estrategia clara</a:t>
            </a:r>
          </a:p>
          <a:p>
            <a:pPr marL="914400" lvl="2" indent="0" algn="just">
              <a:buNone/>
              <a:defRPr/>
            </a:pPr>
            <a:endParaRPr lang="es-CO" sz="2000" b="1" dirty="0" smtClean="0">
              <a:latin typeface="Arial" panose="020B0604020202020204" pitchFamily="34" charset="0"/>
              <a:cs typeface="Arial" panose="020B0604020202020204" pitchFamily="34" charset="0"/>
            </a:endParaRPr>
          </a:p>
          <a:p>
            <a:pPr marL="914400" lvl="2" indent="0" algn="just">
              <a:buNone/>
              <a:defRPr/>
            </a:pPr>
            <a:endParaRPr lang="es-CO" sz="2000" b="1" dirty="0">
              <a:latin typeface="Arial" panose="020B0604020202020204" pitchFamily="34" charset="0"/>
              <a:cs typeface="Arial" panose="020B0604020202020204" pitchFamily="34" charset="0"/>
            </a:endParaRPr>
          </a:p>
          <a:p>
            <a:pPr marL="914400" lvl="2" indent="0" algn="just">
              <a:buNone/>
              <a:defRPr/>
            </a:pPr>
            <a:r>
              <a:rPr lang="es-CO" sz="2000" dirty="0">
                <a:latin typeface="Arial" panose="020B0604020202020204" pitchFamily="34" charset="0"/>
                <a:cs typeface="Arial" panose="020B0604020202020204" pitchFamily="34" charset="0"/>
              </a:rPr>
              <a:t>Los ciberataques se han convertido ya en la principal amenaza para la supervivencia de las empresas y es por eso que, para evitar entrar a formar parte de la lista de empresas que han cesado su actividad a causa de un ciberataque, es vital contar con una estrategia clara a llevar a cabo ante un ataque de este </a:t>
            </a:r>
            <a:r>
              <a:rPr lang="es-CO" sz="2000" dirty="0" smtClean="0">
                <a:latin typeface="Arial" panose="020B0604020202020204" pitchFamily="34" charset="0"/>
                <a:cs typeface="Arial" panose="020B0604020202020204" pitchFamily="34" charset="0"/>
              </a:rPr>
              <a:t>tipo.</a:t>
            </a:r>
            <a:r>
              <a:rPr lang="es-CO" sz="2000" dirty="0">
                <a:latin typeface="Arial" panose="020B0604020202020204" pitchFamily="34" charset="0"/>
                <a:cs typeface="Arial" panose="020B0604020202020204" pitchFamily="34" charset="0"/>
              </a:rPr>
              <a:t> (</a:t>
            </a:r>
            <a:r>
              <a:rPr lang="es-CO" sz="2000" dirty="0" err="1">
                <a:latin typeface="Arial" panose="020B0604020202020204" pitchFamily="34" charset="0"/>
                <a:cs typeface="Arial" panose="020B0604020202020204" pitchFamily="34" charset="0"/>
              </a:rPr>
              <a:t>Rodriguez</a:t>
            </a:r>
            <a:r>
              <a:rPr lang="es-CO" sz="2000" dirty="0">
                <a:latin typeface="Arial" panose="020B0604020202020204" pitchFamily="34" charset="0"/>
                <a:cs typeface="Arial" panose="020B0604020202020204" pitchFamily="34" charset="0"/>
              </a:rPr>
              <a:t>, D., &amp; </a:t>
            </a:r>
            <a:r>
              <a:rPr lang="es-CO" sz="2000" dirty="0" err="1">
                <a:latin typeface="Arial" panose="020B0604020202020204" pitchFamily="34" charset="0"/>
                <a:cs typeface="Arial" panose="020B0604020202020204" pitchFamily="34" charset="0"/>
              </a:rPr>
              <a:t>Rodriguez</a:t>
            </a:r>
            <a:r>
              <a:rPr lang="es-CO" sz="2000" dirty="0">
                <a:latin typeface="Arial" panose="020B0604020202020204" pitchFamily="34" charset="0"/>
                <a:cs typeface="Arial" panose="020B0604020202020204" pitchFamily="34" charset="0"/>
              </a:rPr>
              <a:t>, D. 2019)</a:t>
            </a:r>
          </a:p>
          <a:p>
            <a:pPr marL="914400" lvl="2" indent="0" algn="just">
              <a:buNone/>
              <a:defRPr/>
            </a:pPr>
            <a:endParaRPr lang="es-CO" sz="2000" dirty="0">
              <a:latin typeface="Arial" panose="020B0604020202020204" pitchFamily="34" charset="0"/>
              <a:cs typeface="Arial" panose="020B0604020202020204" pitchFamily="34" charset="0"/>
            </a:endParaRPr>
          </a:p>
          <a:p>
            <a:pPr marL="914400" lvl="2" indent="0" algn="just">
              <a:buNone/>
              <a:defRPr/>
            </a:pPr>
            <a:endParaRPr lang="es-CO" sz="1600" dirty="0">
              <a:latin typeface="Arial" panose="020B0604020202020204" pitchFamily="34" charset="0"/>
              <a:cs typeface="Arial" panose="020B0604020202020204" pitchFamily="34" charset="0"/>
            </a:endParaRPr>
          </a:p>
          <a:p>
            <a:pPr marL="914400" lvl="2" indent="0" algn="just">
              <a:buNone/>
              <a:defRPr/>
            </a:pPr>
            <a:endParaRPr lang="es-CO" sz="1600" dirty="0">
              <a:latin typeface="Arial" panose="020B0604020202020204" pitchFamily="34" charset="0"/>
              <a:cs typeface="Arial" panose="020B0604020202020204" pitchFamily="34" charset="0"/>
            </a:endParaRPr>
          </a:p>
          <a:p>
            <a:pPr marL="914400" lvl="2" indent="0" algn="just">
              <a:buNone/>
              <a:defRPr/>
            </a:pPr>
            <a:endParaRPr lang="es-CO" sz="2000" dirty="0">
              <a:latin typeface="Arial" panose="020B0604020202020204" pitchFamily="34" charset="0"/>
              <a:cs typeface="Arial" panose="020B0604020202020204" pitchFamily="34" charset="0"/>
            </a:endParaRPr>
          </a:p>
          <a:p>
            <a:pPr marL="914400" lvl="2" indent="0" algn="just">
              <a:buNone/>
              <a:defRPr/>
            </a:pPr>
            <a:endParaRPr lang="es-CO" sz="2000" dirty="0">
              <a:latin typeface="Arial" panose="020B0604020202020204" pitchFamily="34" charset="0"/>
              <a:cs typeface="Arial" panose="020B0604020202020204" pitchFamily="34" charset="0"/>
            </a:endParaRPr>
          </a:p>
        </p:txBody>
      </p:sp>
      <p:pic>
        <p:nvPicPr>
          <p:cNvPr id="8" name="Imagen 7"/>
          <p:cNvPicPr>
            <a:picLocks noChangeAspect="1"/>
          </p:cNvPicPr>
          <p:nvPr/>
        </p:nvPicPr>
        <p:blipFill>
          <a:blip r:embed="rId2" cstate="print">
            <a:clrChange>
              <a:clrFrom>
                <a:srgbClr val="F4F4F4"/>
              </a:clrFrom>
              <a:clrTo>
                <a:srgbClr val="F4F4F4">
                  <a:alpha val="0"/>
                </a:srgbClr>
              </a:clrTo>
            </a:clrChange>
            <a:extLst>
              <a:ext uri="{28A0092B-C50C-407E-A947-70E740481C1C}">
                <a14:useLocalDpi xmlns:a14="http://schemas.microsoft.com/office/drawing/2010/main" val="0"/>
              </a:ext>
            </a:extLst>
          </a:blip>
          <a:stretch>
            <a:fillRect/>
          </a:stretch>
        </p:blipFill>
        <p:spPr>
          <a:xfrm>
            <a:off x="7052271" y="1267128"/>
            <a:ext cx="829954" cy="860979"/>
          </a:xfrm>
          <a:prstGeom prst="rect">
            <a:avLst/>
          </a:prstGeom>
        </p:spPr>
      </p:pic>
    </p:spTree>
    <p:extLst>
      <p:ext uri="{BB962C8B-B14F-4D97-AF65-F5344CB8AC3E}">
        <p14:creationId xmlns:p14="http://schemas.microsoft.com/office/powerpoint/2010/main" val="23266199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p:txBody>
          <a:bodyPr/>
          <a:lstStyle/>
          <a:p>
            <a:r>
              <a:rPr lang="es-CO" smtClean="0">
                <a:solidFill>
                  <a:srgbClr val="F0B52A"/>
                </a:solidFill>
                <a:latin typeface="Arial" charset="0"/>
                <a:cs typeface="Arial" charset="0"/>
              </a:rPr>
              <a:t>Lista de Referencias</a:t>
            </a:r>
            <a:endParaRPr lang="es-CO" dirty="0"/>
          </a:p>
        </p:txBody>
      </p:sp>
      <p:sp>
        <p:nvSpPr>
          <p:cNvPr id="9" name="Marcador de contenido 8"/>
          <p:cNvSpPr>
            <a:spLocks noGrp="1"/>
          </p:cNvSpPr>
          <p:nvPr>
            <p:ph idx="1"/>
          </p:nvPr>
        </p:nvSpPr>
        <p:spPr>
          <a:xfrm>
            <a:off x="154546" y="1542289"/>
            <a:ext cx="8780448" cy="4351338"/>
          </a:xfrm>
        </p:spPr>
        <p:txBody>
          <a:bodyPr>
            <a:normAutofit/>
          </a:bodyPr>
          <a:lstStyle/>
          <a:p>
            <a:r>
              <a:rPr lang="es-CO" sz="1600" dirty="0" err="1" smtClean="0">
                <a:latin typeface="Arial" charset="0"/>
                <a:cs typeface="Arial" charset="0"/>
              </a:rPr>
              <a:t>Rodriguez</a:t>
            </a:r>
            <a:r>
              <a:rPr lang="es-CO" sz="1600" dirty="0">
                <a:latin typeface="Arial" charset="0"/>
                <a:cs typeface="Arial" charset="0"/>
              </a:rPr>
              <a:t>, D., &amp; </a:t>
            </a:r>
            <a:r>
              <a:rPr lang="es-CO" sz="1600" dirty="0" err="1">
                <a:latin typeface="Arial" charset="0"/>
                <a:cs typeface="Arial" charset="0"/>
              </a:rPr>
              <a:t>Rodriguez</a:t>
            </a:r>
            <a:r>
              <a:rPr lang="es-CO" sz="1600" dirty="0">
                <a:latin typeface="Arial" charset="0"/>
                <a:cs typeface="Arial" charset="0"/>
              </a:rPr>
              <a:t>, D. (2019). Estos son los 10 principios fundamentales de la seguridad informática - </a:t>
            </a:r>
            <a:r>
              <a:rPr lang="es-CO" sz="1600" dirty="0" err="1">
                <a:latin typeface="Arial" charset="0"/>
                <a:cs typeface="Arial" charset="0"/>
              </a:rPr>
              <a:t>Globb</a:t>
            </a:r>
            <a:r>
              <a:rPr lang="es-CO" sz="1600" dirty="0">
                <a:latin typeface="Arial" charset="0"/>
                <a:cs typeface="Arial" charset="0"/>
              </a:rPr>
              <a:t> Security. </a:t>
            </a:r>
            <a:r>
              <a:rPr lang="es-CO" sz="1600" dirty="0" err="1">
                <a:latin typeface="Arial" charset="0"/>
                <a:cs typeface="Arial" charset="0"/>
              </a:rPr>
              <a:t>Retrieved</a:t>
            </a:r>
            <a:r>
              <a:rPr lang="es-CO" sz="1600" dirty="0">
                <a:latin typeface="Arial" charset="0"/>
                <a:cs typeface="Arial" charset="0"/>
              </a:rPr>
              <a:t> </a:t>
            </a:r>
            <a:r>
              <a:rPr lang="es-CO" sz="1600" dirty="0" err="1">
                <a:latin typeface="Arial" charset="0"/>
                <a:cs typeface="Arial" charset="0"/>
              </a:rPr>
              <a:t>from</a:t>
            </a:r>
            <a:r>
              <a:rPr lang="es-CO" sz="1600" dirty="0">
                <a:latin typeface="Arial" charset="0"/>
                <a:cs typeface="Arial" charset="0"/>
              </a:rPr>
              <a:t> https://globbsecurity.com/estos-son-los-10-principios-fundamentales-de-la-seguridad-informatica-43955/</a:t>
            </a:r>
            <a:endParaRPr lang="es-CO" sz="1600" dirty="0">
              <a:latin typeface="Arial" charset="0"/>
              <a:cs typeface="Arial" charset="0"/>
            </a:endParaRPr>
          </a:p>
        </p:txBody>
      </p:sp>
    </p:spTree>
    <p:extLst>
      <p:ext uri="{BB962C8B-B14F-4D97-AF65-F5344CB8AC3E}">
        <p14:creationId xmlns:p14="http://schemas.microsoft.com/office/powerpoint/2010/main" val="19777096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p:txBody>
          <a:bodyPr>
            <a:normAutofit fontScale="90000"/>
          </a:bodyPr>
          <a:lstStyle/>
          <a:p>
            <a:r>
              <a:rPr lang="es-CO" dirty="0"/>
              <a:t>¡GRACIAS POR SU ATENCIÓN!</a:t>
            </a:r>
          </a:p>
        </p:txBody>
      </p:sp>
    </p:spTree>
    <p:extLst>
      <p:ext uri="{BB962C8B-B14F-4D97-AF65-F5344CB8AC3E}">
        <p14:creationId xmlns:p14="http://schemas.microsoft.com/office/powerpoint/2010/main" val="7869022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defRPr/>
            </a:pPr>
            <a:r>
              <a:rPr lang="es-CO" dirty="0">
                <a:solidFill>
                  <a:srgbClr val="F0B52A"/>
                </a:solidFill>
                <a:latin typeface="Arial" charset="0"/>
                <a:cs typeface="Arial" charset="0"/>
              </a:rPr>
              <a:t/>
            </a:r>
            <a:br>
              <a:rPr lang="es-CO" dirty="0">
                <a:solidFill>
                  <a:srgbClr val="F0B52A"/>
                </a:solidFill>
                <a:latin typeface="Arial" charset="0"/>
                <a:cs typeface="Arial" charset="0"/>
              </a:rPr>
            </a:br>
            <a:r>
              <a:rPr lang="es-CO" dirty="0" smtClean="0">
                <a:solidFill>
                  <a:srgbClr val="F0B52A"/>
                </a:solidFill>
                <a:latin typeface="Arial" charset="0"/>
                <a:cs typeface="Arial" charset="0"/>
              </a:rPr>
              <a:t/>
            </a:r>
            <a:br>
              <a:rPr lang="es-CO" dirty="0" smtClean="0">
                <a:solidFill>
                  <a:srgbClr val="F0B52A"/>
                </a:solidFill>
                <a:latin typeface="Arial" charset="0"/>
                <a:cs typeface="Arial" charset="0"/>
              </a:rPr>
            </a:br>
            <a:r>
              <a:rPr lang="es-CO" dirty="0" smtClean="0">
                <a:solidFill>
                  <a:srgbClr val="F0B52A"/>
                </a:solidFill>
                <a:latin typeface="Arial" charset="0"/>
                <a:cs typeface="Arial" charset="0"/>
              </a:rPr>
              <a:t>Principios Fundamentales De La Seguridad Informática</a:t>
            </a:r>
            <a:r>
              <a:rPr lang="es-CO" dirty="0">
                <a:solidFill>
                  <a:srgbClr val="F0B52A"/>
                </a:solidFill>
                <a:latin typeface="Arial" charset="0"/>
                <a:cs typeface="Arial" charset="0"/>
              </a:rPr>
              <a:t/>
            </a:r>
            <a:br>
              <a:rPr lang="es-CO" dirty="0">
                <a:solidFill>
                  <a:srgbClr val="F0B52A"/>
                </a:solidFill>
                <a:latin typeface="Arial" charset="0"/>
                <a:cs typeface="Arial" charset="0"/>
              </a:rPr>
            </a:br>
            <a:r>
              <a:rPr lang="es-CO" dirty="0">
                <a:solidFill>
                  <a:srgbClr val="F0B52A"/>
                </a:solidFill>
                <a:latin typeface="Arial" charset="0"/>
                <a:cs typeface="Arial" charset="0"/>
              </a:rPr>
              <a:t/>
            </a:r>
            <a:br>
              <a:rPr lang="es-CO" dirty="0">
                <a:solidFill>
                  <a:srgbClr val="F0B52A"/>
                </a:solidFill>
                <a:latin typeface="Arial" charset="0"/>
                <a:cs typeface="Arial" charset="0"/>
              </a:rPr>
            </a:br>
            <a:endParaRPr lang="pt-BR" dirty="0">
              <a:solidFill>
                <a:srgbClr val="F0B52A"/>
              </a:solidFill>
              <a:latin typeface="Arial" charset="0"/>
              <a:cs typeface="Arial" charset="0"/>
            </a:endParaRPr>
          </a:p>
        </p:txBody>
      </p:sp>
      <p:sp>
        <p:nvSpPr>
          <p:cNvPr id="3" name="2 Marcador de texto"/>
          <p:cNvSpPr txBox="1">
            <a:spLocks/>
          </p:cNvSpPr>
          <p:nvPr/>
        </p:nvSpPr>
        <p:spPr>
          <a:xfrm>
            <a:off x="309094" y="1242640"/>
            <a:ext cx="7573131" cy="15716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14400" lvl="2" indent="0" algn="just">
              <a:buNone/>
              <a:defRPr/>
            </a:pPr>
            <a:endParaRPr lang="es-CO" sz="2000" dirty="0" smtClean="0">
              <a:latin typeface="Arial" panose="020B0604020202020204" pitchFamily="34" charset="0"/>
              <a:cs typeface="Arial" panose="020B0604020202020204" pitchFamily="34" charset="0"/>
            </a:endParaRPr>
          </a:p>
          <a:p>
            <a:pPr marL="914400" lvl="2" indent="0" algn="just">
              <a:buNone/>
              <a:defRPr/>
            </a:pPr>
            <a:endParaRPr lang="es-CO" sz="2000" dirty="0">
              <a:latin typeface="Arial" panose="020B0604020202020204" pitchFamily="34" charset="0"/>
              <a:cs typeface="Arial" panose="020B0604020202020204" pitchFamily="34" charset="0"/>
            </a:endParaRPr>
          </a:p>
          <a:p>
            <a:pPr marL="914400" lvl="2" indent="0" algn="just">
              <a:buNone/>
              <a:defRPr/>
            </a:pPr>
            <a:endParaRPr lang="es-CO" sz="2000" dirty="0" smtClean="0">
              <a:latin typeface="Arial" panose="020B0604020202020204" pitchFamily="34" charset="0"/>
              <a:cs typeface="Arial" panose="020B0604020202020204" pitchFamily="34" charset="0"/>
            </a:endParaRPr>
          </a:p>
          <a:p>
            <a:pPr marL="914400" lvl="2" indent="0" algn="just">
              <a:buNone/>
              <a:defRPr/>
            </a:pPr>
            <a:r>
              <a:rPr lang="es-CO" sz="2000" dirty="0">
                <a:latin typeface="Arial" panose="020B0604020202020204" pitchFamily="34" charset="0"/>
                <a:cs typeface="Arial" panose="020B0604020202020204" pitchFamily="34" charset="0"/>
              </a:rPr>
              <a:t>Existen 10 principios fundamentales de la seguridad informática y que deben tenerse en cuenta cuando se quiere asegurar un negocio, ya que forman los pilares básicos de la ciberseguridad.</a:t>
            </a:r>
          </a:p>
          <a:p>
            <a:pPr marL="914400" lvl="2" indent="0" algn="just">
              <a:buNone/>
              <a:defRPr/>
            </a:pPr>
            <a:endParaRPr lang="es-CO" sz="2000" dirty="0">
              <a:latin typeface="Arial" panose="020B0604020202020204" pitchFamily="34" charset="0"/>
              <a:cs typeface="Arial" panose="020B0604020202020204" pitchFamily="34" charset="0"/>
            </a:endParaRPr>
          </a:p>
          <a:p>
            <a:pPr marL="914400" lvl="2" indent="0" algn="just">
              <a:buNone/>
              <a:defRPr/>
            </a:pPr>
            <a:r>
              <a:rPr lang="es-CO" sz="2000" dirty="0">
                <a:latin typeface="Arial" panose="020B0604020202020204" pitchFamily="34" charset="0"/>
                <a:cs typeface="Arial" panose="020B0604020202020204" pitchFamily="34" charset="0"/>
              </a:rPr>
              <a:t>Aunque son difíciles de implementar en cualquier lugar y en cualquier momento, lo cierto es que deben tenerse en cuenta, ya que pueden ser de gran ayuda a lo hora de proteger los sistemas más preciados de una organización. (</a:t>
            </a:r>
            <a:r>
              <a:rPr lang="es-CO" sz="2000" dirty="0" err="1">
                <a:latin typeface="Arial" panose="020B0604020202020204" pitchFamily="34" charset="0"/>
                <a:cs typeface="Arial" panose="020B0604020202020204" pitchFamily="34" charset="0"/>
              </a:rPr>
              <a:t>Rodriguez</a:t>
            </a:r>
            <a:r>
              <a:rPr lang="es-CO" sz="2000" dirty="0">
                <a:latin typeface="Arial" panose="020B0604020202020204" pitchFamily="34" charset="0"/>
                <a:cs typeface="Arial" panose="020B0604020202020204" pitchFamily="34" charset="0"/>
              </a:rPr>
              <a:t>, D., &amp; </a:t>
            </a:r>
            <a:r>
              <a:rPr lang="es-CO" sz="2000" dirty="0" err="1">
                <a:latin typeface="Arial" panose="020B0604020202020204" pitchFamily="34" charset="0"/>
                <a:cs typeface="Arial" panose="020B0604020202020204" pitchFamily="34" charset="0"/>
              </a:rPr>
              <a:t>Rodriguez</a:t>
            </a:r>
            <a:r>
              <a:rPr lang="es-CO" sz="2000" dirty="0">
                <a:latin typeface="Arial" panose="020B0604020202020204" pitchFamily="34" charset="0"/>
                <a:cs typeface="Arial" panose="020B0604020202020204" pitchFamily="34" charset="0"/>
              </a:rPr>
              <a:t>, D. 2019)</a:t>
            </a:r>
          </a:p>
          <a:p>
            <a:pPr marL="914400" lvl="2" indent="0" algn="just">
              <a:buNone/>
              <a:defRPr/>
            </a:pPr>
            <a:endParaRPr lang="es-CO" sz="2000" dirty="0">
              <a:latin typeface="Arial" panose="020B0604020202020204" pitchFamily="34" charset="0"/>
              <a:cs typeface="Arial" panose="020B0604020202020204" pitchFamily="34" charset="0"/>
            </a:endParaRPr>
          </a:p>
          <a:p>
            <a:pPr marL="914400" lvl="2" indent="0" algn="just">
              <a:buNone/>
              <a:defRPr/>
            </a:pPr>
            <a:endParaRPr lang="es-CO" sz="2000" dirty="0">
              <a:latin typeface="Arial" panose="020B0604020202020204" pitchFamily="34" charset="0"/>
              <a:cs typeface="Arial" panose="020B0604020202020204" pitchFamily="34" charset="0"/>
            </a:endParaRPr>
          </a:p>
        </p:txBody>
      </p:sp>
      <p:pic>
        <p:nvPicPr>
          <p:cNvPr id="8" name="Imagen 7"/>
          <p:cNvPicPr>
            <a:picLocks noChangeAspect="1"/>
          </p:cNvPicPr>
          <p:nvPr/>
        </p:nvPicPr>
        <p:blipFill>
          <a:blip r:embed="rId2" cstate="print">
            <a:clrChange>
              <a:clrFrom>
                <a:srgbClr val="F4F4F4"/>
              </a:clrFrom>
              <a:clrTo>
                <a:srgbClr val="F4F4F4">
                  <a:alpha val="0"/>
                </a:srgbClr>
              </a:clrTo>
            </a:clrChange>
            <a:extLst>
              <a:ext uri="{28A0092B-C50C-407E-A947-70E740481C1C}">
                <a14:useLocalDpi xmlns:a14="http://schemas.microsoft.com/office/drawing/2010/main" val="0"/>
              </a:ext>
            </a:extLst>
          </a:blip>
          <a:stretch>
            <a:fillRect/>
          </a:stretch>
        </p:blipFill>
        <p:spPr>
          <a:xfrm>
            <a:off x="7052271" y="1267128"/>
            <a:ext cx="829954" cy="860979"/>
          </a:xfrm>
          <a:prstGeom prst="rect">
            <a:avLst/>
          </a:prstGeom>
        </p:spPr>
      </p:pic>
    </p:spTree>
    <p:extLst>
      <p:ext uri="{BB962C8B-B14F-4D97-AF65-F5344CB8AC3E}">
        <p14:creationId xmlns:p14="http://schemas.microsoft.com/office/powerpoint/2010/main" val="15683077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defRPr/>
            </a:pPr>
            <a:r>
              <a:rPr lang="es-CO" dirty="0">
                <a:solidFill>
                  <a:srgbClr val="F0B52A"/>
                </a:solidFill>
                <a:latin typeface="Arial" charset="0"/>
                <a:cs typeface="Arial" charset="0"/>
              </a:rPr>
              <a:t/>
            </a:r>
            <a:br>
              <a:rPr lang="es-CO" dirty="0">
                <a:solidFill>
                  <a:srgbClr val="F0B52A"/>
                </a:solidFill>
                <a:latin typeface="Arial" charset="0"/>
                <a:cs typeface="Arial" charset="0"/>
              </a:rPr>
            </a:br>
            <a:r>
              <a:rPr lang="es-CO" dirty="0" smtClean="0">
                <a:solidFill>
                  <a:srgbClr val="F0B52A"/>
                </a:solidFill>
                <a:latin typeface="Arial" charset="0"/>
                <a:cs typeface="Arial" charset="0"/>
              </a:rPr>
              <a:t/>
            </a:r>
            <a:br>
              <a:rPr lang="es-CO" dirty="0" smtClean="0">
                <a:solidFill>
                  <a:srgbClr val="F0B52A"/>
                </a:solidFill>
                <a:latin typeface="Arial" charset="0"/>
                <a:cs typeface="Arial" charset="0"/>
              </a:rPr>
            </a:br>
            <a:r>
              <a:rPr lang="es-CO" dirty="0" smtClean="0">
                <a:solidFill>
                  <a:srgbClr val="F0B52A"/>
                </a:solidFill>
                <a:latin typeface="Arial" charset="0"/>
                <a:cs typeface="Arial" charset="0"/>
              </a:rPr>
              <a:t>Principios Fundamentales De La Seguridad Informática</a:t>
            </a:r>
            <a:r>
              <a:rPr lang="es-CO" dirty="0">
                <a:solidFill>
                  <a:srgbClr val="F0B52A"/>
                </a:solidFill>
                <a:latin typeface="Arial" charset="0"/>
                <a:cs typeface="Arial" charset="0"/>
              </a:rPr>
              <a:t/>
            </a:r>
            <a:br>
              <a:rPr lang="es-CO" dirty="0">
                <a:solidFill>
                  <a:srgbClr val="F0B52A"/>
                </a:solidFill>
                <a:latin typeface="Arial" charset="0"/>
                <a:cs typeface="Arial" charset="0"/>
              </a:rPr>
            </a:br>
            <a:r>
              <a:rPr lang="es-CO" dirty="0">
                <a:solidFill>
                  <a:srgbClr val="F0B52A"/>
                </a:solidFill>
                <a:latin typeface="Arial" charset="0"/>
                <a:cs typeface="Arial" charset="0"/>
              </a:rPr>
              <a:t/>
            </a:r>
            <a:br>
              <a:rPr lang="es-CO" dirty="0">
                <a:solidFill>
                  <a:srgbClr val="F0B52A"/>
                </a:solidFill>
                <a:latin typeface="Arial" charset="0"/>
                <a:cs typeface="Arial" charset="0"/>
              </a:rPr>
            </a:br>
            <a:endParaRPr lang="pt-BR" dirty="0">
              <a:solidFill>
                <a:srgbClr val="F0B52A"/>
              </a:solidFill>
              <a:latin typeface="Arial" charset="0"/>
              <a:cs typeface="Arial" charset="0"/>
            </a:endParaRPr>
          </a:p>
        </p:txBody>
      </p:sp>
      <p:sp>
        <p:nvSpPr>
          <p:cNvPr id="3" name="2 Marcador de texto"/>
          <p:cNvSpPr txBox="1">
            <a:spLocks/>
          </p:cNvSpPr>
          <p:nvPr/>
        </p:nvSpPr>
        <p:spPr>
          <a:xfrm>
            <a:off x="309094" y="916065"/>
            <a:ext cx="7573131" cy="15716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14400" lvl="2" indent="0" algn="just">
              <a:buNone/>
              <a:defRPr/>
            </a:pPr>
            <a:endParaRPr lang="es-CO" sz="2000" dirty="0" smtClean="0">
              <a:latin typeface="Arial" panose="020B0604020202020204" pitchFamily="34" charset="0"/>
              <a:cs typeface="Arial" panose="020B0604020202020204" pitchFamily="34" charset="0"/>
            </a:endParaRPr>
          </a:p>
          <a:p>
            <a:pPr marL="914400" lvl="2" indent="0" algn="just">
              <a:buNone/>
              <a:defRPr/>
            </a:pPr>
            <a:r>
              <a:rPr lang="es-CO" sz="2000" b="1" dirty="0" smtClean="0">
                <a:latin typeface="Arial" panose="020B0604020202020204" pitchFamily="34" charset="0"/>
                <a:cs typeface="Arial" panose="020B0604020202020204" pitchFamily="34" charset="0"/>
              </a:rPr>
              <a:t>El </a:t>
            </a:r>
            <a:r>
              <a:rPr lang="es-CO" sz="2000" b="1" dirty="0">
                <a:latin typeface="Arial" panose="020B0604020202020204" pitchFamily="34" charset="0"/>
                <a:cs typeface="Arial" panose="020B0604020202020204" pitchFamily="34" charset="0"/>
              </a:rPr>
              <a:t>privilegio mínimo</a:t>
            </a:r>
          </a:p>
          <a:p>
            <a:pPr marL="914400" lvl="2" indent="0" algn="just">
              <a:buNone/>
              <a:defRPr/>
            </a:pPr>
            <a:endParaRPr lang="es-CO" sz="2000" dirty="0">
              <a:latin typeface="Arial" panose="020B0604020202020204" pitchFamily="34" charset="0"/>
              <a:cs typeface="Arial" panose="020B0604020202020204" pitchFamily="34" charset="0"/>
            </a:endParaRPr>
          </a:p>
          <a:p>
            <a:pPr marL="914400" lvl="2" indent="0" algn="just">
              <a:buNone/>
              <a:defRPr/>
            </a:pPr>
            <a:r>
              <a:rPr lang="es-CO" sz="2000" dirty="0">
                <a:latin typeface="Arial" panose="020B0604020202020204" pitchFamily="34" charset="0"/>
                <a:cs typeface="Arial" panose="020B0604020202020204" pitchFamily="34" charset="0"/>
              </a:rPr>
              <a:t>Para hacer bien su trabajo, los seres humanos necesitan estar formados y entrenados, pero no necesita acceder a toda la información de la empresa. Son muchas las compañías que dan acceso a sus empleados a mucha más información de la que van a utilizar en su día a día. Esta práctica pone en peligro la información de la empresa de forma directa ya que, a mayor número de personas con acceso a los activos, mayor superficie de ataque (más empleados pueden hacer </a:t>
            </a:r>
            <a:r>
              <a:rPr lang="es-CO" sz="2000" dirty="0" err="1">
                <a:latin typeface="Arial" panose="020B0604020202020204" pitchFamily="34" charset="0"/>
                <a:cs typeface="Arial" panose="020B0604020202020204" pitchFamily="34" charset="0"/>
              </a:rPr>
              <a:t>click</a:t>
            </a:r>
            <a:r>
              <a:rPr lang="es-CO" sz="2000" dirty="0">
                <a:latin typeface="Arial" panose="020B0604020202020204" pitchFamily="34" charset="0"/>
                <a:cs typeface="Arial" panose="020B0604020202020204" pitchFamily="34" charset="0"/>
              </a:rPr>
              <a:t> en un mail infectado o acceder a una web indeseada y dar involuntariamente acceso a los cibercriminales a la información de la compañía). (</a:t>
            </a:r>
            <a:r>
              <a:rPr lang="es-CO" sz="2000" dirty="0" err="1">
                <a:latin typeface="Arial" panose="020B0604020202020204" pitchFamily="34" charset="0"/>
                <a:cs typeface="Arial" panose="020B0604020202020204" pitchFamily="34" charset="0"/>
              </a:rPr>
              <a:t>Rodriguez</a:t>
            </a:r>
            <a:r>
              <a:rPr lang="es-CO" sz="2000" dirty="0">
                <a:latin typeface="Arial" panose="020B0604020202020204" pitchFamily="34" charset="0"/>
                <a:cs typeface="Arial" panose="020B0604020202020204" pitchFamily="34" charset="0"/>
              </a:rPr>
              <a:t>, D., &amp; </a:t>
            </a:r>
            <a:r>
              <a:rPr lang="es-CO" sz="2000" dirty="0" err="1">
                <a:latin typeface="Arial" panose="020B0604020202020204" pitchFamily="34" charset="0"/>
                <a:cs typeface="Arial" panose="020B0604020202020204" pitchFamily="34" charset="0"/>
              </a:rPr>
              <a:t>Rodriguez</a:t>
            </a:r>
            <a:r>
              <a:rPr lang="es-CO" sz="2000" dirty="0">
                <a:latin typeface="Arial" panose="020B0604020202020204" pitchFamily="34" charset="0"/>
                <a:cs typeface="Arial" panose="020B0604020202020204" pitchFamily="34" charset="0"/>
              </a:rPr>
              <a:t>, D. 2019)</a:t>
            </a:r>
          </a:p>
          <a:p>
            <a:pPr marL="914400" lvl="2" indent="0" algn="just">
              <a:buNone/>
              <a:defRPr/>
            </a:pPr>
            <a:endParaRPr lang="es-CO" sz="2000" dirty="0">
              <a:latin typeface="Arial" panose="020B0604020202020204" pitchFamily="34" charset="0"/>
              <a:cs typeface="Arial" panose="020B0604020202020204" pitchFamily="34" charset="0"/>
            </a:endParaRPr>
          </a:p>
          <a:p>
            <a:pPr marL="914400" lvl="2" indent="0" algn="just">
              <a:buNone/>
              <a:defRPr/>
            </a:pPr>
            <a:endParaRPr lang="es-CO" sz="2000" dirty="0">
              <a:latin typeface="Arial" panose="020B0604020202020204" pitchFamily="34" charset="0"/>
              <a:cs typeface="Arial" panose="020B0604020202020204" pitchFamily="34" charset="0"/>
            </a:endParaRPr>
          </a:p>
          <a:p>
            <a:pPr marL="914400" lvl="2" indent="0" algn="just">
              <a:buNone/>
              <a:defRPr/>
            </a:pPr>
            <a:endParaRPr lang="es-CO" sz="2000" dirty="0">
              <a:latin typeface="Arial" panose="020B0604020202020204" pitchFamily="34" charset="0"/>
              <a:cs typeface="Arial" panose="020B0604020202020204" pitchFamily="34" charset="0"/>
            </a:endParaRPr>
          </a:p>
        </p:txBody>
      </p:sp>
      <p:pic>
        <p:nvPicPr>
          <p:cNvPr id="8" name="Imagen 7"/>
          <p:cNvPicPr>
            <a:picLocks noChangeAspect="1"/>
          </p:cNvPicPr>
          <p:nvPr/>
        </p:nvPicPr>
        <p:blipFill>
          <a:blip r:embed="rId2" cstate="print">
            <a:clrChange>
              <a:clrFrom>
                <a:srgbClr val="F4F4F4"/>
              </a:clrFrom>
              <a:clrTo>
                <a:srgbClr val="F4F4F4">
                  <a:alpha val="0"/>
                </a:srgbClr>
              </a:clrTo>
            </a:clrChange>
            <a:extLst>
              <a:ext uri="{28A0092B-C50C-407E-A947-70E740481C1C}">
                <a14:useLocalDpi xmlns:a14="http://schemas.microsoft.com/office/drawing/2010/main" val="0"/>
              </a:ext>
            </a:extLst>
          </a:blip>
          <a:stretch>
            <a:fillRect/>
          </a:stretch>
        </p:blipFill>
        <p:spPr>
          <a:xfrm>
            <a:off x="7052271" y="1267128"/>
            <a:ext cx="829954" cy="860979"/>
          </a:xfrm>
          <a:prstGeom prst="rect">
            <a:avLst/>
          </a:prstGeom>
        </p:spPr>
      </p:pic>
    </p:spTree>
    <p:extLst>
      <p:ext uri="{BB962C8B-B14F-4D97-AF65-F5344CB8AC3E}">
        <p14:creationId xmlns:p14="http://schemas.microsoft.com/office/powerpoint/2010/main" val="33956041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defRPr/>
            </a:pPr>
            <a:r>
              <a:rPr lang="es-CO" dirty="0">
                <a:solidFill>
                  <a:srgbClr val="F0B52A"/>
                </a:solidFill>
                <a:latin typeface="Arial" charset="0"/>
                <a:cs typeface="Arial" charset="0"/>
              </a:rPr>
              <a:t/>
            </a:r>
            <a:br>
              <a:rPr lang="es-CO" dirty="0">
                <a:solidFill>
                  <a:srgbClr val="F0B52A"/>
                </a:solidFill>
                <a:latin typeface="Arial" charset="0"/>
                <a:cs typeface="Arial" charset="0"/>
              </a:rPr>
            </a:br>
            <a:r>
              <a:rPr lang="es-CO" dirty="0" smtClean="0">
                <a:solidFill>
                  <a:srgbClr val="F0B52A"/>
                </a:solidFill>
                <a:latin typeface="Arial" charset="0"/>
                <a:cs typeface="Arial" charset="0"/>
              </a:rPr>
              <a:t/>
            </a:r>
            <a:br>
              <a:rPr lang="es-CO" dirty="0" smtClean="0">
                <a:solidFill>
                  <a:srgbClr val="F0B52A"/>
                </a:solidFill>
                <a:latin typeface="Arial" charset="0"/>
                <a:cs typeface="Arial" charset="0"/>
              </a:rPr>
            </a:br>
            <a:r>
              <a:rPr lang="es-CO" dirty="0" smtClean="0">
                <a:solidFill>
                  <a:srgbClr val="F0B52A"/>
                </a:solidFill>
                <a:latin typeface="Arial" charset="0"/>
                <a:cs typeface="Arial" charset="0"/>
              </a:rPr>
              <a:t>Principios Fundamentales De La Seguridad Informática</a:t>
            </a:r>
            <a:r>
              <a:rPr lang="es-CO" dirty="0">
                <a:solidFill>
                  <a:srgbClr val="F0B52A"/>
                </a:solidFill>
                <a:latin typeface="Arial" charset="0"/>
                <a:cs typeface="Arial" charset="0"/>
              </a:rPr>
              <a:t/>
            </a:r>
            <a:br>
              <a:rPr lang="es-CO" dirty="0">
                <a:solidFill>
                  <a:srgbClr val="F0B52A"/>
                </a:solidFill>
                <a:latin typeface="Arial" charset="0"/>
                <a:cs typeface="Arial" charset="0"/>
              </a:rPr>
            </a:br>
            <a:r>
              <a:rPr lang="es-CO" dirty="0">
                <a:solidFill>
                  <a:srgbClr val="F0B52A"/>
                </a:solidFill>
                <a:latin typeface="Arial" charset="0"/>
                <a:cs typeface="Arial" charset="0"/>
              </a:rPr>
              <a:t/>
            </a:r>
            <a:br>
              <a:rPr lang="es-CO" dirty="0">
                <a:solidFill>
                  <a:srgbClr val="F0B52A"/>
                </a:solidFill>
                <a:latin typeface="Arial" charset="0"/>
                <a:cs typeface="Arial" charset="0"/>
              </a:rPr>
            </a:br>
            <a:endParaRPr lang="pt-BR" dirty="0">
              <a:solidFill>
                <a:srgbClr val="F0B52A"/>
              </a:solidFill>
              <a:latin typeface="Arial" charset="0"/>
              <a:cs typeface="Arial" charset="0"/>
            </a:endParaRPr>
          </a:p>
        </p:txBody>
      </p:sp>
      <p:sp>
        <p:nvSpPr>
          <p:cNvPr id="3" name="2 Marcador de texto"/>
          <p:cNvSpPr txBox="1">
            <a:spLocks/>
          </p:cNvSpPr>
          <p:nvPr/>
        </p:nvSpPr>
        <p:spPr>
          <a:xfrm>
            <a:off x="309094" y="1242640"/>
            <a:ext cx="7573131" cy="15716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14400" lvl="2" indent="0" algn="just">
              <a:buNone/>
              <a:defRPr/>
            </a:pPr>
            <a:r>
              <a:rPr lang="es-CO" sz="2000" b="1" dirty="0" smtClean="0">
                <a:latin typeface="Arial" panose="020B0604020202020204" pitchFamily="34" charset="0"/>
                <a:cs typeface="Arial" panose="020B0604020202020204" pitchFamily="34" charset="0"/>
              </a:rPr>
              <a:t>Cerrado </a:t>
            </a:r>
            <a:r>
              <a:rPr lang="es-CO" sz="2000" b="1" dirty="0">
                <a:latin typeface="Arial" panose="020B0604020202020204" pitchFamily="34" charset="0"/>
                <a:cs typeface="Arial" panose="020B0604020202020204" pitchFamily="34" charset="0"/>
              </a:rPr>
              <a:t>por defecto</a:t>
            </a:r>
          </a:p>
          <a:p>
            <a:pPr marL="914400" lvl="2" indent="0" algn="just">
              <a:buNone/>
              <a:defRPr/>
            </a:pPr>
            <a:endParaRPr lang="es-CO" sz="2000" dirty="0">
              <a:latin typeface="Arial" panose="020B0604020202020204" pitchFamily="34" charset="0"/>
              <a:cs typeface="Arial" panose="020B0604020202020204" pitchFamily="34" charset="0"/>
            </a:endParaRPr>
          </a:p>
          <a:p>
            <a:pPr marL="914400" lvl="2" indent="0" algn="just">
              <a:buNone/>
              <a:defRPr/>
            </a:pPr>
            <a:r>
              <a:rPr lang="es-CO" sz="2000" dirty="0">
                <a:latin typeface="Arial" panose="020B0604020202020204" pitchFamily="34" charset="0"/>
                <a:cs typeface="Arial" panose="020B0604020202020204" pitchFamily="34" charset="0"/>
              </a:rPr>
              <a:t>Esta norma está estrechamente ligada a la anterior. Consiste en cerrar todos los accesos por defecto y abrirlos (para un usuario) solo cuando sea necesario. De manera que será el día a día de la empresa quien determine si hay que abrir una determinada puerta a X empleado o grupo de empleados. Se basa entonces en determinar lo que se necesita para abrir y así hacer un análisis de riesgo de forma que la empresa abre “sus puertas” a sabiendas. (</a:t>
            </a:r>
            <a:r>
              <a:rPr lang="es-CO" sz="2000" dirty="0" err="1">
                <a:latin typeface="Arial" panose="020B0604020202020204" pitchFamily="34" charset="0"/>
                <a:cs typeface="Arial" panose="020B0604020202020204" pitchFamily="34" charset="0"/>
              </a:rPr>
              <a:t>Rodriguez</a:t>
            </a:r>
            <a:r>
              <a:rPr lang="es-CO" sz="2000" dirty="0">
                <a:latin typeface="Arial" panose="020B0604020202020204" pitchFamily="34" charset="0"/>
                <a:cs typeface="Arial" panose="020B0604020202020204" pitchFamily="34" charset="0"/>
              </a:rPr>
              <a:t>, D., &amp; </a:t>
            </a:r>
            <a:r>
              <a:rPr lang="es-CO" sz="2000" dirty="0" err="1">
                <a:latin typeface="Arial" panose="020B0604020202020204" pitchFamily="34" charset="0"/>
                <a:cs typeface="Arial" panose="020B0604020202020204" pitchFamily="34" charset="0"/>
              </a:rPr>
              <a:t>Rodriguez</a:t>
            </a:r>
            <a:r>
              <a:rPr lang="es-CO" sz="2000" dirty="0">
                <a:latin typeface="Arial" panose="020B0604020202020204" pitchFamily="34" charset="0"/>
                <a:cs typeface="Arial" panose="020B0604020202020204" pitchFamily="34" charset="0"/>
              </a:rPr>
              <a:t>, D. 2019)</a:t>
            </a:r>
          </a:p>
          <a:p>
            <a:pPr marL="914400" lvl="2" indent="0" algn="just">
              <a:buNone/>
              <a:defRPr/>
            </a:pPr>
            <a:endParaRPr lang="es-CO" sz="2000" dirty="0">
              <a:latin typeface="Arial" panose="020B0604020202020204" pitchFamily="34" charset="0"/>
              <a:cs typeface="Arial" panose="020B0604020202020204" pitchFamily="34" charset="0"/>
            </a:endParaRPr>
          </a:p>
          <a:p>
            <a:pPr marL="914400" lvl="2" indent="0" algn="just">
              <a:buNone/>
              <a:defRPr/>
            </a:pPr>
            <a:endParaRPr lang="es-CO" sz="2000" dirty="0">
              <a:latin typeface="Arial" panose="020B0604020202020204" pitchFamily="34" charset="0"/>
              <a:cs typeface="Arial" panose="020B0604020202020204" pitchFamily="34" charset="0"/>
            </a:endParaRPr>
          </a:p>
        </p:txBody>
      </p:sp>
      <p:pic>
        <p:nvPicPr>
          <p:cNvPr id="8" name="Imagen 7"/>
          <p:cNvPicPr>
            <a:picLocks noChangeAspect="1"/>
          </p:cNvPicPr>
          <p:nvPr/>
        </p:nvPicPr>
        <p:blipFill>
          <a:blip r:embed="rId2" cstate="print">
            <a:clrChange>
              <a:clrFrom>
                <a:srgbClr val="F4F4F4"/>
              </a:clrFrom>
              <a:clrTo>
                <a:srgbClr val="F4F4F4">
                  <a:alpha val="0"/>
                </a:srgbClr>
              </a:clrTo>
            </a:clrChange>
            <a:extLst>
              <a:ext uri="{28A0092B-C50C-407E-A947-70E740481C1C}">
                <a14:useLocalDpi xmlns:a14="http://schemas.microsoft.com/office/drawing/2010/main" val="0"/>
              </a:ext>
            </a:extLst>
          </a:blip>
          <a:stretch>
            <a:fillRect/>
          </a:stretch>
        </p:blipFill>
        <p:spPr>
          <a:xfrm>
            <a:off x="7052271" y="1267128"/>
            <a:ext cx="829954" cy="860979"/>
          </a:xfrm>
          <a:prstGeom prst="rect">
            <a:avLst/>
          </a:prstGeom>
        </p:spPr>
      </p:pic>
    </p:spTree>
    <p:extLst>
      <p:ext uri="{BB962C8B-B14F-4D97-AF65-F5344CB8AC3E}">
        <p14:creationId xmlns:p14="http://schemas.microsoft.com/office/powerpoint/2010/main" val="23891901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defRPr/>
            </a:pPr>
            <a:r>
              <a:rPr lang="es-CO" dirty="0">
                <a:solidFill>
                  <a:srgbClr val="F0B52A"/>
                </a:solidFill>
                <a:latin typeface="Arial" charset="0"/>
                <a:cs typeface="Arial" charset="0"/>
              </a:rPr>
              <a:t/>
            </a:r>
            <a:br>
              <a:rPr lang="es-CO" dirty="0">
                <a:solidFill>
                  <a:srgbClr val="F0B52A"/>
                </a:solidFill>
                <a:latin typeface="Arial" charset="0"/>
                <a:cs typeface="Arial" charset="0"/>
              </a:rPr>
            </a:br>
            <a:r>
              <a:rPr lang="es-CO" dirty="0" smtClean="0">
                <a:solidFill>
                  <a:srgbClr val="F0B52A"/>
                </a:solidFill>
                <a:latin typeface="Arial" charset="0"/>
                <a:cs typeface="Arial" charset="0"/>
              </a:rPr>
              <a:t/>
            </a:r>
            <a:br>
              <a:rPr lang="es-CO" dirty="0" smtClean="0">
                <a:solidFill>
                  <a:srgbClr val="F0B52A"/>
                </a:solidFill>
                <a:latin typeface="Arial" charset="0"/>
                <a:cs typeface="Arial" charset="0"/>
              </a:rPr>
            </a:br>
            <a:r>
              <a:rPr lang="es-CO" dirty="0" smtClean="0">
                <a:solidFill>
                  <a:srgbClr val="F0B52A"/>
                </a:solidFill>
                <a:latin typeface="Arial" charset="0"/>
                <a:cs typeface="Arial" charset="0"/>
              </a:rPr>
              <a:t>Principios Fundamentales De La Seguridad Informática</a:t>
            </a:r>
            <a:r>
              <a:rPr lang="es-CO" dirty="0">
                <a:solidFill>
                  <a:srgbClr val="F0B52A"/>
                </a:solidFill>
                <a:latin typeface="Arial" charset="0"/>
                <a:cs typeface="Arial" charset="0"/>
              </a:rPr>
              <a:t/>
            </a:r>
            <a:br>
              <a:rPr lang="es-CO" dirty="0">
                <a:solidFill>
                  <a:srgbClr val="F0B52A"/>
                </a:solidFill>
                <a:latin typeface="Arial" charset="0"/>
                <a:cs typeface="Arial" charset="0"/>
              </a:rPr>
            </a:br>
            <a:r>
              <a:rPr lang="es-CO" dirty="0">
                <a:solidFill>
                  <a:srgbClr val="F0B52A"/>
                </a:solidFill>
                <a:latin typeface="Arial" charset="0"/>
                <a:cs typeface="Arial" charset="0"/>
              </a:rPr>
              <a:t/>
            </a:r>
            <a:br>
              <a:rPr lang="es-CO" dirty="0">
                <a:solidFill>
                  <a:srgbClr val="F0B52A"/>
                </a:solidFill>
                <a:latin typeface="Arial" charset="0"/>
                <a:cs typeface="Arial" charset="0"/>
              </a:rPr>
            </a:br>
            <a:endParaRPr lang="pt-BR" dirty="0">
              <a:solidFill>
                <a:srgbClr val="F0B52A"/>
              </a:solidFill>
              <a:latin typeface="Arial" charset="0"/>
              <a:cs typeface="Arial" charset="0"/>
            </a:endParaRPr>
          </a:p>
        </p:txBody>
      </p:sp>
      <p:sp>
        <p:nvSpPr>
          <p:cNvPr id="3" name="2 Marcador de texto"/>
          <p:cNvSpPr txBox="1">
            <a:spLocks/>
          </p:cNvSpPr>
          <p:nvPr/>
        </p:nvSpPr>
        <p:spPr>
          <a:xfrm>
            <a:off x="309094" y="1242640"/>
            <a:ext cx="7573131" cy="15716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14400" lvl="2" indent="0" algn="just">
              <a:buNone/>
              <a:defRPr/>
            </a:pPr>
            <a:r>
              <a:rPr lang="es-CO" sz="2000" b="1" dirty="0">
                <a:latin typeface="Arial" panose="020B0604020202020204" pitchFamily="34" charset="0"/>
                <a:cs typeface="Arial" panose="020B0604020202020204" pitchFamily="34" charset="0"/>
              </a:rPr>
              <a:t>Segregación de deberes</a:t>
            </a:r>
          </a:p>
          <a:p>
            <a:pPr marL="914400" lvl="2" indent="0" algn="just">
              <a:buNone/>
              <a:defRPr/>
            </a:pPr>
            <a:endParaRPr lang="es-CO" sz="2000" b="1" dirty="0" smtClean="0">
              <a:latin typeface="Arial" panose="020B0604020202020204" pitchFamily="34" charset="0"/>
              <a:cs typeface="Arial" panose="020B0604020202020204" pitchFamily="34" charset="0"/>
            </a:endParaRPr>
          </a:p>
          <a:p>
            <a:pPr marL="914400" lvl="2" indent="0" algn="just">
              <a:buNone/>
              <a:defRPr/>
            </a:pPr>
            <a:endParaRPr lang="es-CO" sz="2000" b="1" dirty="0">
              <a:latin typeface="Arial" panose="020B0604020202020204" pitchFamily="34" charset="0"/>
              <a:cs typeface="Arial" panose="020B0604020202020204" pitchFamily="34" charset="0"/>
            </a:endParaRPr>
          </a:p>
          <a:p>
            <a:pPr marL="914400" lvl="2" indent="0" algn="just">
              <a:buNone/>
              <a:defRPr/>
            </a:pPr>
            <a:r>
              <a:rPr lang="es-CO" sz="2000" dirty="0">
                <a:latin typeface="Arial" panose="020B0604020202020204" pitchFamily="34" charset="0"/>
                <a:cs typeface="Arial" panose="020B0604020202020204" pitchFamily="34" charset="0"/>
              </a:rPr>
              <a:t>La ética y deontología debe ser clara en la seguridad de las empresas. Si se implementa correctamente, ayuda a reducir los conflictos de intereses. De hecho, es el pilar de la seguridad de una compañía: todo el mundo debe saber qué hacer en caso de verse atacados y a quién se ha de acudir / quien ha de tomar las decisiones en ese supuesto. (</a:t>
            </a:r>
            <a:r>
              <a:rPr lang="es-CO" sz="2000" dirty="0" err="1">
                <a:latin typeface="Arial" panose="020B0604020202020204" pitchFamily="34" charset="0"/>
                <a:cs typeface="Arial" panose="020B0604020202020204" pitchFamily="34" charset="0"/>
              </a:rPr>
              <a:t>Rodriguez</a:t>
            </a:r>
            <a:r>
              <a:rPr lang="es-CO" sz="2000" dirty="0">
                <a:latin typeface="Arial" panose="020B0604020202020204" pitchFamily="34" charset="0"/>
                <a:cs typeface="Arial" panose="020B0604020202020204" pitchFamily="34" charset="0"/>
              </a:rPr>
              <a:t>, D., &amp; </a:t>
            </a:r>
            <a:r>
              <a:rPr lang="es-CO" sz="2000" dirty="0" err="1">
                <a:latin typeface="Arial" panose="020B0604020202020204" pitchFamily="34" charset="0"/>
                <a:cs typeface="Arial" panose="020B0604020202020204" pitchFamily="34" charset="0"/>
              </a:rPr>
              <a:t>Rodriguez</a:t>
            </a:r>
            <a:r>
              <a:rPr lang="es-CO" sz="2000" dirty="0">
                <a:latin typeface="Arial" panose="020B0604020202020204" pitchFamily="34" charset="0"/>
                <a:cs typeface="Arial" panose="020B0604020202020204" pitchFamily="34" charset="0"/>
              </a:rPr>
              <a:t>, D. 2019)</a:t>
            </a:r>
          </a:p>
          <a:p>
            <a:pPr marL="914400" lvl="2" indent="0" algn="just">
              <a:buNone/>
              <a:defRPr/>
            </a:pPr>
            <a:endParaRPr lang="es-CO" sz="2000" dirty="0">
              <a:latin typeface="Arial" panose="020B0604020202020204" pitchFamily="34" charset="0"/>
              <a:cs typeface="Arial" panose="020B0604020202020204" pitchFamily="34" charset="0"/>
            </a:endParaRPr>
          </a:p>
          <a:p>
            <a:pPr marL="914400" lvl="2" indent="0" algn="just">
              <a:buNone/>
              <a:defRPr/>
            </a:pPr>
            <a:endParaRPr lang="es-CO" sz="2000" dirty="0">
              <a:latin typeface="Arial" panose="020B0604020202020204" pitchFamily="34" charset="0"/>
              <a:cs typeface="Arial" panose="020B0604020202020204" pitchFamily="34" charset="0"/>
            </a:endParaRPr>
          </a:p>
        </p:txBody>
      </p:sp>
      <p:pic>
        <p:nvPicPr>
          <p:cNvPr id="8" name="Imagen 7"/>
          <p:cNvPicPr>
            <a:picLocks noChangeAspect="1"/>
          </p:cNvPicPr>
          <p:nvPr/>
        </p:nvPicPr>
        <p:blipFill>
          <a:blip r:embed="rId2" cstate="print">
            <a:clrChange>
              <a:clrFrom>
                <a:srgbClr val="F4F4F4"/>
              </a:clrFrom>
              <a:clrTo>
                <a:srgbClr val="F4F4F4">
                  <a:alpha val="0"/>
                </a:srgbClr>
              </a:clrTo>
            </a:clrChange>
            <a:extLst>
              <a:ext uri="{28A0092B-C50C-407E-A947-70E740481C1C}">
                <a14:useLocalDpi xmlns:a14="http://schemas.microsoft.com/office/drawing/2010/main" val="0"/>
              </a:ext>
            </a:extLst>
          </a:blip>
          <a:stretch>
            <a:fillRect/>
          </a:stretch>
        </p:blipFill>
        <p:spPr>
          <a:xfrm>
            <a:off x="7052271" y="1267128"/>
            <a:ext cx="829954" cy="860979"/>
          </a:xfrm>
          <a:prstGeom prst="rect">
            <a:avLst/>
          </a:prstGeom>
        </p:spPr>
      </p:pic>
    </p:spTree>
    <p:extLst>
      <p:ext uri="{BB962C8B-B14F-4D97-AF65-F5344CB8AC3E}">
        <p14:creationId xmlns:p14="http://schemas.microsoft.com/office/powerpoint/2010/main" val="2116906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defRPr/>
            </a:pPr>
            <a:r>
              <a:rPr lang="es-CO" dirty="0">
                <a:solidFill>
                  <a:srgbClr val="F0B52A"/>
                </a:solidFill>
                <a:latin typeface="Arial" charset="0"/>
                <a:cs typeface="Arial" charset="0"/>
              </a:rPr>
              <a:t/>
            </a:r>
            <a:br>
              <a:rPr lang="es-CO" dirty="0">
                <a:solidFill>
                  <a:srgbClr val="F0B52A"/>
                </a:solidFill>
                <a:latin typeface="Arial" charset="0"/>
                <a:cs typeface="Arial" charset="0"/>
              </a:rPr>
            </a:br>
            <a:r>
              <a:rPr lang="es-CO" dirty="0" smtClean="0">
                <a:solidFill>
                  <a:srgbClr val="F0B52A"/>
                </a:solidFill>
                <a:latin typeface="Arial" charset="0"/>
                <a:cs typeface="Arial" charset="0"/>
              </a:rPr>
              <a:t/>
            </a:r>
            <a:br>
              <a:rPr lang="es-CO" dirty="0" smtClean="0">
                <a:solidFill>
                  <a:srgbClr val="F0B52A"/>
                </a:solidFill>
                <a:latin typeface="Arial" charset="0"/>
                <a:cs typeface="Arial" charset="0"/>
              </a:rPr>
            </a:br>
            <a:r>
              <a:rPr lang="es-CO" dirty="0" smtClean="0">
                <a:solidFill>
                  <a:srgbClr val="F0B52A"/>
                </a:solidFill>
                <a:latin typeface="Arial" charset="0"/>
                <a:cs typeface="Arial" charset="0"/>
              </a:rPr>
              <a:t>Principios Fundamentales De La Seguridad Informática</a:t>
            </a:r>
            <a:r>
              <a:rPr lang="es-CO" dirty="0">
                <a:solidFill>
                  <a:srgbClr val="F0B52A"/>
                </a:solidFill>
                <a:latin typeface="Arial" charset="0"/>
                <a:cs typeface="Arial" charset="0"/>
              </a:rPr>
              <a:t/>
            </a:r>
            <a:br>
              <a:rPr lang="es-CO" dirty="0">
                <a:solidFill>
                  <a:srgbClr val="F0B52A"/>
                </a:solidFill>
                <a:latin typeface="Arial" charset="0"/>
                <a:cs typeface="Arial" charset="0"/>
              </a:rPr>
            </a:br>
            <a:r>
              <a:rPr lang="es-CO" dirty="0">
                <a:solidFill>
                  <a:srgbClr val="F0B52A"/>
                </a:solidFill>
                <a:latin typeface="Arial" charset="0"/>
                <a:cs typeface="Arial" charset="0"/>
              </a:rPr>
              <a:t/>
            </a:r>
            <a:br>
              <a:rPr lang="es-CO" dirty="0">
                <a:solidFill>
                  <a:srgbClr val="F0B52A"/>
                </a:solidFill>
                <a:latin typeface="Arial" charset="0"/>
                <a:cs typeface="Arial" charset="0"/>
              </a:rPr>
            </a:br>
            <a:endParaRPr lang="pt-BR" dirty="0">
              <a:solidFill>
                <a:srgbClr val="F0B52A"/>
              </a:solidFill>
              <a:latin typeface="Arial" charset="0"/>
              <a:cs typeface="Arial" charset="0"/>
            </a:endParaRPr>
          </a:p>
        </p:txBody>
      </p:sp>
      <p:sp>
        <p:nvSpPr>
          <p:cNvPr id="3" name="2 Marcador de texto"/>
          <p:cNvSpPr txBox="1">
            <a:spLocks/>
          </p:cNvSpPr>
          <p:nvPr/>
        </p:nvSpPr>
        <p:spPr>
          <a:xfrm>
            <a:off x="309094" y="1242640"/>
            <a:ext cx="7573131" cy="15716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14400" lvl="2" indent="0" algn="just">
              <a:buNone/>
              <a:defRPr/>
            </a:pPr>
            <a:r>
              <a:rPr lang="es-CO" sz="2000" b="1" dirty="0">
                <a:latin typeface="Arial" panose="020B0604020202020204" pitchFamily="34" charset="0"/>
                <a:cs typeface="Arial" panose="020B0604020202020204" pitchFamily="34" charset="0"/>
              </a:rPr>
              <a:t>Defensa en profundidad</a:t>
            </a:r>
          </a:p>
          <a:p>
            <a:pPr marL="914400" lvl="2" indent="0" algn="just">
              <a:buNone/>
              <a:defRPr/>
            </a:pPr>
            <a:endParaRPr lang="es-CO" sz="2000" b="1" dirty="0" smtClean="0">
              <a:latin typeface="Arial" panose="020B0604020202020204" pitchFamily="34" charset="0"/>
              <a:cs typeface="Arial" panose="020B0604020202020204" pitchFamily="34" charset="0"/>
            </a:endParaRPr>
          </a:p>
          <a:p>
            <a:pPr marL="914400" lvl="2" indent="0" algn="just">
              <a:buNone/>
              <a:defRPr/>
            </a:pPr>
            <a:endParaRPr lang="es-CO" sz="2000" b="1" dirty="0">
              <a:latin typeface="Arial" panose="020B0604020202020204" pitchFamily="34" charset="0"/>
              <a:cs typeface="Arial" panose="020B0604020202020204" pitchFamily="34" charset="0"/>
            </a:endParaRPr>
          </a:p>
          <a:p>
            <a:pPr marL="914400" lvl="2" indent="0" algn="just">
              <a:buNone/>
              <a:defRPr/>
            </a:pPr>
            <a:r>
              <a:rPr lang="es-CO" sz="1800" dirty="0">
                <a:latin typeface="Arial" panose="020B0604020202020204" pitchFamily="34" charset="0"/>
                <a:cs typeface="Arial" panose="020B0604020202020204" pitchFamily="34" charset="0"/>
              </a:rPr>
              <a:t>La superficie de ataque ha aumentado debido a la proliferación de objetos conectados y las nuevas formas de trabajo. Por ello, este principio hace hincapié en la necesidad de colocar varias capas o niveles de seguridad de acuerdo con los riesgos asociados con los activos de la compañía. (</a:t>
            </a:r>
            <a:r>
              <a:rPr lang="es-CO" sz="1800" dirty="0" err="1">
                <a:latin typeface="Arial" panose="020B0604020202020204" pitchFamily="34" charset="0"/>
                <a:cs typeface="Arial" panose="020B0604020202020204" pitchFamily="34" charset="0"/>
              </a:rPr>
              <a:t>Rodriguez</a:t>
            </a:r>
            <a:r>
              <a:rPr lang="es-CO" sz="1800" dirty="0">
                <a:latin typeface="Arial" panose="020B0604020202020204" pitchFamily="34" charset="0"/>
                <a:cs typeface="Arial" panose="020B0604020202020204" pitchFamily="34" charset="0"/>
              </a:rPr>
              <a:t>, D., &amp; </a:t>
            </a:r>
            <a:r>
              <a:rPr lang="es-CO" sz="1800" dirty="0" err="1">
                <a:latin typeface="Arial" panose="020B0604020202020204" pitchFamily="34" charset="0"/>
                <a:cs typeface="Arial" panose="020B0604020202020204" pitchFamily="34" charset="0"/>
              </a:rPr>
              <a:t>Rodriguez</a:t>
            </a:r>
            <a:r>
              <a:rPr lang="es-CO" sz="1800" dirty="0">
                <a:latin typeface="Arial" panose="020B0604020202020204" pitchFamily="34" charset="0"/>
                <a:cs typeface="Arial" panose="020B0604020202020204" pitchFamily="34" charset="0"/>
              </a:rPr>
              <a:t>, D. 2019</a:t>
            </a:r>
            <a:r>
              <a:rPr lang="es-CO" sz="1800" dirty="0" smtClean="0">
                <a:latin typeface="Arial" panose="020B0604020202020204" pitchFamily="34" charset="0"/>
                <a:cs typeface="Arial" panose="020B0604020202020204" pitchFamily="34" charset="0"/>
              </a:rPr>
              <a:t>)</a:t>
            </a:r>
            <a:endParaRPr lang="es-CO" sz="1800" dirty="0">
              <a:latin typeface="Arial" panose="020B0604020202020204" pitchFamily="34" charset="0"/>
              <a:cs typeface="Arial" panose="020B0604020202020204" pitchFamily="34" charset="0"/>
            </a:endParaRPr>
          </a:p>
          <a:p>
            <a:pPr marL="914400" lvl="2" indent="0" algn="just">
              <a:buNone/>
              <a:defRPr/>
            </a:pPr>
            <a:endParaRPr lang="es-CO" sz="1800" dirty="0">
              <a:latin typeface="Arial" panose="020B0604020202020204" pitchFamily="34" charset="0"/>
              <a:cs typeface="Arial" panose="020B0604020202020204" pitchFamily="34" charset="0"/>
            </a:endParaRPr>
          </a:p>
          <a:p>
            <a:pPr marL="914400" lvl="2" indent="0" algn="just">
              <a:buNone/>
              <a:defRPr/>
            </a:pPr>
            <a:r>
              <a:rPr lang="es-CO" sz="1800" dirty="0">
                <a:latin typeface="Arial" panose="020B0604020202020204" pitchFamily="34" charset="0"/>
                <a:cs typeface="Arial" panose="020B0604020202020204" pitchFamily="34" charset="0"/>
              </a:rPr>
              <a:t>De esta manera el acceso a los bienes más sensibles requiere cruzar varios filtros de seguridad, mientras que los bienes “públicos” pueden ser gratuitos y, por tanto, el acceso a los datos clave de la compañía es más difícil ya que requiere superar otras capas de seguridad sin ser visto. (</a:t>
            </a:r>
            <a:r>
              <a:rPr lang="es-CO" sz="1800" dirty="0" err="1">
                <a:latin typeface="Arial" panose="020B0604020202020204" pitchFamily="34" charset="0"/>
                <a:cs typeface="Arial" panose="020B0604020202020204" pitchFamily="34" charset="0"/>
              </a:rPr>
              <a:t>Rodriguez</a:t>
            </a:r>
            <a:r>
              <a:rPr lang="es-CO" sz="1800" dirty="0">
                <a:latin typeface="Arial" panose="020B0604020202020204" pitchFamily="34" charset="0"/>
                <a:cs typeface="Arial" panose="020B0604020202020204" pitchFamily="34" charset="0"/>
              </a:rPr>
              <a:t>, D., &amp; </a:t>
            </a:r>
            <a:r>
              <a:rPr lang="es-CO" sz="1800" dirty="0" err="1">
                <a:latin typeface="Arial" panose="020B0604020202020204" pitchFamily="34" charset="0"/>
                <a:cs typeface="Arial" panose="020B0604020202020204" pitchFamily="34" charset="0"/>
              </a:rPr>
              <a:t>Rodriguez</a:t>
            </a:r>
            <a:r>
              <a:rPr lang="es-CO" sz="1800" dirty="0">
                <a:latin typeface="Arial" panose="020B0604020202020204" pitchFamily="34" charset="0"/>
                <a:cs typeface="Arial" panose="020B0604020202020204" pitchFamily="34" charset="0"/>
              </a:rPr>
              <a:t>, D. 2019)</a:t>
            </a:r>
          </a:p>
          <a:p>
            <a:pPr marL="914400" lvl="2" indent="0" algn="just">
              <a:buNone/>
              <a:defRPr/>
            </a:pPr>
            <a:endParaRPr lang="es-CO" sz="2000" dirty="0">
              <a:latin typeface="Arial" panose="020B0604020202020204" pitchFamily="34" charset="0"/>
              <a:cs typeface="Arial" panose="020B0604020202020204" pitchFamily="34" charset="0"/>
            </a:endParaRPr>
          </a:p>
        </p:txBody>
      </p:sp>
      <p:pic>
        <p:nvPicPr>
          <p:cNvPr id="8" name="Imagen 7"/>
          <p:cNvPicPr>
            <a:picLocks noChangeAspect="1"/>
          </p:cNvPicPr>
          <p:nvPr/>
        </p:nvPicPr>
        <p:blipFill>
          <a:blip r:embed="rId2" cstate="print">
            <a:clrChange>
              <a:clrFrom>
                <a:srgbClr val="F4F4F4"/>
              </a:clrFrom>
              <a:clrTo>
                <a:srgbClr val="F4F4F4">
                  <a:alpha val="0"/>
                </a:srgbClr>
              </a:clrTo>
            </a:clrChange>
            <a:extLst>
              <a:ext uri="{28A0092B-C50C-407E-A947-70E740481C1C}">
                <a14:useLocalDpi xmlns:a14="http://schemas.microsoft.com/office/drawing/2010/main" val="0"/>
              </a:ext>
            </a:extLst>
          </a:blip>
          <a:stretch>
            <a:fillRect/>
          </a:stretch>
        </p:blipFill>
        <p:spPr>
          <a:xfrm>
            <a:off x="7052271" y="1267128"/>
            <a:ext cx="829954" cy="860979"/>
          </a:xfrm>
          <a:prstGeom prst="rect">
            <a:avLst/>
          </a:prstGeom>
        </p:spPr>
      </p:pic>
    </p:spTree>
    <p:extLst>
      <p:ext uri="{BB962C8B-B14F-4D97-AF65-F5344CB8AC3E}">
        <p14:creationId xmlns:p14="http://schemas.microsoft.com/office/powerpoint/2010/main" val="12486481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defRPr/>
            </a:pPr>
            <a:r>
              <a:rPr lang="es-CO" dirty="0">
                <a:solidFill>
                  <a:srgbClr val="F0B52A"/>
                </a:solidFill>
                <a:latin typeface="Arial" charset="0"/>
                <a:cs typeface="Arial" charset="0"/>
              </a:rPr>
              <a:t/>
            </a:r>
            <a:br>
              <a:rPr lang="es-CO" dirty="0">
                <a:solidFill>
                  <a:srgbClr val="F0B52A"/>
                </a:solidFill>
                <a:latin typeface="Arial" charset="0"/>
                <a:cs typeface="Arial" charset="0"/>
              </a:rPr>
            </a:br>
            <a:r>
              <a:rPr lang="es-CO" dirty="0" smtClean="0">
                <a:solidFill>
                  <a:srgbClr val="F0B52A"/>
                </a:solidFill>
                <a:latin typeface="Arial" charset="0"/>
                <a:cs typeface="Arial" charset="0"/>
              </a:rPr>
              <a:t/>
            </a:r>
            <a:br>
              <a:rPr lang="es-CO" dirty="0" smtClean="0">
                <a:solidFill>
                  <a:srgbClr val="F0B52A"/>
                </a:solidFill>
                <a:latin typeface="Arial" charset="0"/>
                <a:cs typeface="Arial" charset="0"/>
              </a:rPr>
            </a:br>
            <a:r>
              <a:rPr lang="es-CO" dirty="0" smtClean="0">
                <a:solidFill>
                  <a:srgbClr val="F0B52A"/>
                </a:solidFill>
                <a:latin typeface="Arial" charset="0"/>
                <a:cs typeface="Arial" charset="0"/>
              </a:rPr>
              <a:t>Principios Fundamentales De La Seguridad Informática</a:t>
            </a:r>
            <a:r>
              <a:rPr lang="es-CO" dirty="0">
                <a:solidFill>
                  <a:srgbClr val="F0B52A"/>
                </a:solidFill>
                <a:latin typeface="Arial" charset="0"/>
                <a:cs typeface="Arial" charset="0"/>
              </a:rPr>
              <a:t/>
            </a:r>
            <a:br>
              <a:rPr lang="es-CO" dirty="0">
                <a:solidFill>
                  <a:srgbClr val="F0B52A"/>
                </a:solidFill>
                <a:latin typeface="Arial" charset="0"/>
                <a:cs typeface="Arial" charset="0"/>
              </a:rPr>
            </a:br>
            <a:r>
              <a:rPr lang="es-CO" dirty="0">
                <a:solidFill>
                  <a:srgbClr val="F0B52A"/>
                </a:solidFill>
                <a:latin typeface="Arial" charset="0"/>
                <a:cs typeface="Arial" charset="0"/>
              </a:rPr>
              <a:t/>
            </a:r>
            <a:br>
              <a:rPr lang="es-CO" dirty="0">
                <a:solidFill>
                  <a:srgbClr val="F0B52A"/>
                </a:solidFill>
                <a:latin typeface="Arial" charset="0"/>
                <a:cs typeface="Arial" charset="0"/>
              </a:rPr>
            </a:br>
            <a:endParaRPr lang="pt-BR" dirty="0">
              <a:solidFill>
                <a:srgbClr val="F0B52A"/>
              </a:solidFill>
              <a:latin typeface="Arial" charset="0"/>
              <a:cs typeface="Arial" charset="0"/>
            </a:endParaRPr>
          </a:p>
        </p:txBody>
      </p:sp>
      <p:sp>
        <p:nvSpPr>
          <p:cNvPr id="3" name="2 Marcador de texto"/>
          <p:cNvSpPr txBox="1">
            <a:spLocks/>
          </p:cNvSpPr>
          <p:nvPr/>
        </p:nvSpPr>
        <p:spPr>
          <a:xfrm>
            <a:off x="309094" y="1242640"/>
            <a:ext cx="7573131" cy="15716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14400" lvl="2" indent="0" algn="just">
              <a:buNone/>
              <a:defRPr/>
            </a:pPr>
            <a:r>
              <a:rPr lang="es-CO" sz="2000" b="1" dirty="0">
                <a:latin typeface="Arial" panose="020B0604020202020204" pitchFamily="34" charset="0"/>
                <a:cs typeface="Arial" panose="020B0604020202020204" pitchFamily="34" charset="0"/>
              </a:rPr>
              <a:t>Lo diversificado y lo coherente</a:t>
            </a:r>
          </a:p>
          <a:p>
            <a:pPr marL="914400" lvl="2" indent="0" algn="just">
              <a:buNone/>
              <a:defRPr/>
            </a:pPr>
            <a:endParaRPr lang="es-CO" sz="2000" b="1" dirty="0" smtClean="0">
              <a:latin typeface="Arial" panose="020B0604020202020204" pitchFamily="34" charset="0"/>
              <a:cs typeface="Arial" panose="020B0604020202020204" pitchFamily="34" charset="0"/>
            </a:endParaRPr>
          </a:p>
          <a:p>
            <a:pPr marL="914400" lvl="2" indent="0" algn="just">
              <a:buNone/>
              <a:defRPr/>
            </a:pPr>
            <a:endParaRPr lang="es-CO" sz="2000" b="1" dirty="0">
              <a:latin typeface="Arial" panose="020B0604020202020204" pitchFamily="34" charset="0"/>
              <a:cs typeface="Arial" panose="020B0604020202020204" pitchFamily="34" charset="0"/>
            </a:endParaRPr>
          </a:p>
          <a:p>
            <a:pPr marL="914400" lvl="2" indent="0" algn="just">
              <a:buNone/>
              <a:defRPr/>
            </a:pPr>
            <a:r>
              <a:rPr lang="es-CO" sz="1600" dirty="0">
                <a:latin typeface="Arial" panose="020B0604020202020204" pitchFamily="34" charset="0"/>
                <a:cs typeface="Arial" panose="020B0604020202020204" pitchFamily="34" charset="0"/>
              </a:rPr>
              <a:t>La dependencia de una empresa de otras es una pérdida de poder. De hecho, es muy peligroso depender de un solo cliente o proveedor para asegurar su supervivencia, ya que el descontento de este último puede causar mucho daño. Del mismo modo, uno no debe atar su defensa completa a un solo producto. (</a:t>
            </a:r>
            <a:r>
              <a:rPr lang="es-CO" sz="1600" dirty="0" err="1">
                <a:latin typeface="Arial" panose="020B0604020202020204" pitchFamily="34" charset="0"/>
                <a:cs typeface="Arial" panose="020B0604020202020204" pitchFamily="34" charset="0"/>
              </a:rPr>
              <a:t>Rodriguez</a:t>
            </a:r>
            <a:r>
              <a:rPr lang="es-CO" sz="1600" dirty="0">
                <a:latin typeface="Arial" panose="020B0604020202020204" pitchFamily="34" charset="0"/>
                <a:cs typeface="Arial" panose="020B0604020202020204" pitchFamily="34" charset="0"/>
              </a:rPr>
              <a:t>, D., &amp; </a:t>
            </a:r>
            <a:r>
              <a:rPr lang="es-CO" sz="1600" dirty="0" err="1">
                <a:latin typeface="Arial" panose="020B0604020202020204" pitchFamily="34" charset="0"/>
                <a:cs typeface="Arial" panose="020B0604020202020204" pitchFamily="34" charset="0"/>
              </a:rPr>
              <a:t>Rodriguez</a:t>
            </a:r>
            <a:r>
              <a:rPr lang="es-CO" sz="1600" dirty="0">
                <a:latin typeface="Arial" panose="020B0604020202020204" pitchFamily="34" charset="0"/>
                <a:cs typeface="Arial" panose="020B0604020202020204" pitchFamily="34" charset="0"/>
              </a:rPr>
              <a:t>, D. 2019)</a:t>
            </a:r>
          </a:p>
          <a:p>
            <a:pPr marL="914400" lvl="2" indent="0" algn="just">
              <a:buNone/>
              <a:defRPr/>
            </a:pPr>
            <a:endParaRPr lang="es-CO" sz="1600" dirty="0">
              <a:latin typeface="Arial" panose="020B0604020202020204" pitchFamily="34" charset="0"/>
              <a:cs typeface="Arial" panose="020B0604020202020204" pitchFamily="34" charset="0"/>
            </a:endParaRPr>
          </a:p>
          <a:p>
            <a:pPr marL="914400" lvl="2" indent="0" algn="just">
              <a:buNone/>
              <a:defRPr/>
            </a:pPr>
            <a:r>
              <a:rPr lang="es-CO" sz="1600" dirty="0">
                <a:latin typeface="Arial" panose="020B0604020202020204" pitchFamily="34" charset="0"/>
                <a:cs typeface="Arial" panose="020B0604020202020204" pitchFamily="34" charset="0"/>
              </a:rPr>
              <a:t>No solo será más costoso, sino que, además, facilita el trabajo a un </a:t>
            </a:r>
            <a:r>
              <a:rPr lang="es-CO" sz="1600" dirty="0" err="1">
                <a:latin typeface="Arial" panose="020B0604020202020204" pitchFamily="34" charset="0"/>
                <a:cs typeface="Arial" panose="020B0604020202020204" pitchFamily="34" charset="0"/>
              </a:rPr>
              <a:t>ciberatacante</a:t>
            </a:r>
            <a:r>
              <a:rPr lang="es-CO" sz="1600" dirty="0">
                <a:latin typeface="Arial" panose="020B0604020202020204" pitchFamily="34" charset="0"/>
                <a:cs typeface="Arial" panose="020B0604020202020204" pitchFamily="34" charset="0"/>
              </a:rPr>
              <a:t> interesado en tomar el control de la empresa. Este principio va estrechamente ligado al anterior, cuantas más capas y más diversa sea la forma de secularizar los sistemas, más difícil será acceder a los activos de la empresa. Por lo tanto, es necesario diversificar las defensas de manera coherente. (</a:t>
            </a:r>
            <a:r>
              <a:rPr lang="es-CO" sz="1600" dirty="0" err="1">
                <a:latin typeface="Arial" panose="020B0604020202020204" pitchFamily="34" charset="0"/>
                <a:cs typeface="Arial" panose="020B0604020202020204" pitchFamily="34" charset="0"/>
              </a:rPr>
              <a:t>Rodriguez</a:t>
            </a:r>
            <a:r>
              <a:rPr lang="es-CO" sz="1600" dirty="0">
                <a:latin typeface="Arial" panose="020B0604020202020204" pitchFamily="34" charset="0"/>
                <a:cs typeface="Arial" panose="020B0604020202020204" pitchFamily="34" charset="0"/>
              </a:rPr>
              <a:t>, D., &amp; </a:t>
            </a:r>
            <a:r>
              <a:rPr lang="es-CO" sz="1600" dirty="0" err="1">
                <a:latin typeface="Arial" panose="020B0604020202020204" pitchFamily="34" charset="0"/>
                <a:cs typeface="Arial" panose="020B0604020202020204" pitchFamily="34" charset="0"/>
              </a:rPr>
              <a:t>Rodriguez</a:t>
            </a:r>
            <a:r>
              <a:rPr lang="es-CO" sz="1600" dirty="0">
                <a:latin typeface="Arial" panose="020B0604020202020204" pitchFamily="34" charset="0"/>
                <a:cs typeface="Arial" panose="020B0604020202020204" pitchFamily="34" charset="0"/>
              </a:rPr>
              <a:t>, D. 2019)</a:t>
            </a:r>
          </a:p>
          <a:p>
            <a:pPr marL="914400" lvl="2" indent="0" algn="just">
              <a:buNone/>
              <a:defRPr/>
            </a:pPr>
            <a:endParaRPr lang="es-CO" sz="2000" dirty="0">
              <a:latin typeface="Arial" panose="020B0604020202020204" pitchFamily="34" charset="0"/>
              <a:cs typeface="Arial" panose="020B0604020202020204" pitchFamily="34" charset="0"/>
            </a:endParaRPr>
          </a:p>
        </p:txBody>
      </p:sp>
      <p:pic>
        <p:nvPicPr>
          <p:cNvPr id="8" name="Imagen 7"/>
          <p:cNvPicPr>
            <a:picLocks noChangeAspect="1"/>
          </p:cNvPicPr>
          <p:nvPr/>
        </p:nvPicPr>
        <p:blipFill>
          <a:blip r:embed="rId2" cstate="print">
            <a:clrChange>
              <a:clrFrom>
                <a:srgbClr val="F4F4F4"/>
              </a:clrFrom>
              <a:clrTo>
                <a:srgbClr val="F4F4F4">
                  <a:alpha val="0"/>
                </a:srgbClr>
              </a:clrTo>
            </a:clrChange>
            <a:extLst>
              <a:ext uri="{28A0092B-C50C-407E-A947-70E740481C1C}">
                <a14:useLocalDpi xmlns:a14="http://schemas.microsoft.com/office/drawing/2010/main" val="0"/>
              </a:ext>
            </a:extLst>
          </a:blip>
          <a:stretch>
            <a:fillRect/>
          </a:stretch>
        </p:blipFill>
        <p:spPr>
          <a:xfrm>
            <a:off x="7052271" y="1267128"/>
            <a:ext cx="829954" cy="860979"/>
          </a:xfrm>
          <a:prstGeom prst="rect">
            <a:avLst/>
          </a:prstGeom>
        </p:spPr>
      </p:pic>
    </p:spTree>
    <p:extLst>
      <p:ext uri="{BB962C8B-B14F-4D97-AF65-F5344CB8AC3E}">
        <p14:creationId xmlns:p14="http://schemas.microsoft.com/office/powerpoint/2010/main" val="33196406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defRPr/>
            </a:pPr>
            <a:r>
              <a:rPr lang="es-CO" dirty="0">
                <a:solidFill>
                  <a:srgbClr val="F0B52A"/>
                </a:solidFill>
                <a:latin typeface="Arial" charset="0"/>
                <a:cs typeface="Arial" charset="0"/>
              </a:rPr>
              <a:t/>
            </a:r>
            <a:br>
              <a:rPr lang="es-CO" dirty="0">
                <a:solidFill>
                  <a:srgbClr val="F0B52A"/>
                </a:solidFill>
                <a:latin typeface="Arial" charset="0"/>
                <a:cs typeface="Arial" charset="0"/>
              </a:rPr>
            </a:br>
            <a:r>
              <a:rPr lang="es-CO" dirty="0" smtClean="0">
                <a:solidFill>
                  <a:srgbClr val="F0B52A"/>
                </a:solidFill>
                <a:latin typeface="Arial" charset="0"/>
                <a:cs typeface="Arial" charset="0"/>
              </a:rPr>
              <a:t/>
            </a:r>
            <a:br>
              <a:rPr lang="es-CO" dirty="0" smtClean="0">
                <a:solidFill>
                  <a:srgbClr val="F0B52A"/>
                </a:solidFill>
                <a:latin typeface="Arial" charset="0"/>
                <a:cs typeface="Arial" charset="0"/>
              </a:rPr>
            </a:br>
            <a:r>
              <a:rPr lang="es-CO" dirty="0" smtClean="0">
                <a:solidFill>
                  <a:srgbClr val="F0B52A"/>
                </a:solidFill>
                <a:latin typeface="Arial" charset="0"/>
                <a:cs typeface="Arial" charset="0"/>
              </a:rPr>
              <a:t>Principios Fundamentales De La Seguridad Informática</a:t>
            </a:r>
            <a:r>
              <a:rPr lang="es-CO" dirty="0">
                <a:solidFill>
                  <a:srgbClr val="F0B52A"/>
                </a:solidFill>
                <a:latin typeface="Arial" charset="0"/>
                <a:cs typeface="Arial" charset="0"/>
              </a:rPr>
              <a:t/>
            </a:r>
            <a:br>
              <a:rPr lang="es-CO" dirty="0">
                <a:solidFill>
                  <a:srgbClr val="F0B52A"/>
                </a:solidFill>
                <a:latin typeface="Arial" charset="0"/>
                <a:cs typeface="Arial" charset="0"/>
              </a:rPr>
            </a:br>
            <a:r>
              <a:rPr lang="es-CO" dirty="0">
                <a:solidFill>
                  <a:srgbClr val="F0B52A"/>
                </a:solidFill>
                <a:latin typeface="Arial" charset="0"/>
                <a:cs typeface="Arial" charset="0"/>
              </a:rPr>
              <a:t/>
            </a:r>
            <a:br>
              <a:rPr lang="es-CO" dirty="0">
                <a:solidFill>
                  <a:srgbClr val="F0B52A"/>
                </a:solidFill>
                <a:latin typeface="Arial" charset="0"/>
                <a:cs typeface="Arial" charset="0"/>
              </a:rPr>
            </a:br>
            <a:endParaRPr lang="pt-BR" dirty="0">
              <a:solidFill>
                <a:srgbClr val="F0B52A"/>
              </a:solidFill>
              <a:latin typeface="Arial" charset="0"/>
              <a:cs typeface="Arial" charset="0"/>
            </a:endParaRPr>
          </a:p>
        </p:txBody>
      </p:sp>
      <p:sp>
        <p:nvSpPr>
          <p:cNvPr id="3" name="2 Marcador de texto"/>
          <p:cNvSpPr txBox="1">
            <a:spLocks/>
          </p:cNvSpPr>
          <p:nvPr/>
        </p:nvSpPr>
        <p:spPr>
          <a:xfrm>
            <a:off x="309094" y="1242640"/>
            <a:ext cx="7573131" cy="15716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14400" lvl="2" indent="0" algn="just">
              <a:buNone/>
              <a:defRPr/>
            </a:pPr>
            <a:r>
              <a:rPr lang="es-CO" sz="2000" b="1" dirty="0">
                <a:latin typeface="Arial" panose="020B0604020202020204" pitchFamily="34" charset="0"/>
                <a:cs typeface="Arial" panose="020B0604020202020204" pitchFamily="34" charset="0"/>
              </a:rPr>
              <a:t>Seguridad con sistemas simples y unitarios</a:t>
            </a:r>
          </a:p>
          <a:p>
            <a:pPr marL="914400" lvl="2" indent="0" algn="just">
              <a:buNone/>
              <a:defRPr/>
            </a:pPr>
            <a:endParaRPr lang="es-CO" sz="1600" dirty="0" smtClean="0">
              <a:latin typeface="Arial" panose="020B0604020202020204" pitchFamily="34" charset="0"/>
              <a:cs typeface="Arial" panose="020B0604020202020204" pitchFamily="34" charset="0"/>
            </a:endParaRPr>
          </a:p>
          <a:p>
            <a:pPr marL="914400" lvl="2" indent="0" algn="just">
              <a:buNone/>
              <a:defRPr/>
            </a:pPr>
            <a:endParaRPr lang="es-CO" sz="1600" dirty="0" smtClean="0">
              <a:latin typeface="Arial" panose="020B0604020202020204" pitchFamily="34" charset="0"/>
              <a:cs typeface="Arial" panose="020B0604020202020204" pitchFamily="34" charset="0"/>
            </a:endParaRPr>
          </a:p>
          <a:p>
            <a:pPr marL="914400" lvl="2" indent="0" algn="just">
              <a:buNone/>
              <a:defRPr/>
            </a:pPr>
            <a:endParaRPr lang="es-CO" sz="1600" dirty="0">
              <a:latin typeface="Arial" panose="020B0604020202020204" pitchFamily="34" charset="0"/>
              <a:cs typeface="Arial" panose="020B0604020202020204" pitchFamily="34" charset="0"/>
            </a:endParaRPr>
          </a:p>
          <a:p>
            <a:pPr marL="914400" lvl="2" indent="0" algn="just">
              <a:buNone/>
              <a:defRPr/>
            </a:pPr>
            <a:r>
              <a:rPr lang="es-CO" sz="2000" dirty="0" smtClean="0">
                <a:latin typeface="Arial" panose="020B0604020202020204" pitchFamily="34" charset="0"/>
                <a:cs typeface="Arial" panose="020B0604020202020204" pitchFamily="34" charset="0"/>
              </a:rPr>
              <a:t>Todo </a:t>
            </a:r>
            <a:r>
              <a:rPr lang="es-CO" sz="2000" dirty="0">
                <a:latin typeface="Arial" panose="020B0604020202020204" pitchFamily="34" charset="0"/>
                <a:cs typeface="Arial" panose="020B0604020202020204" pitchFamily="34" charset="0"/>
              </a:rPr>
              <a:t>lo que es complejo está perjudicando al negocio y por lo tanto a la seguridad de la empresa. De hecho, un mecanismo simple es puro, claro y quizás fácilmente seguro. Sin embargo, el negocio de hoy es cada vez más complejo, al igual que los servicios públicos. Por ello, es necesario evitar la complejidad lo máximo posible para poder asegurar cada servicio correctamente. (</a:t>
            </a:r>
            <a:r>
              <a:rPr lang="es-CO" sz="2000" dirty="0" err="1">
                <a:latin typeface="Arial" panose="020B0604020202020204" pitchFamily="34" charset="0"/>
                <a:cs typeface="Arial" panose="020B0604020202020204" pitchFamily="34" charset="0"/>
              </a:rPr>
              <a:t>Rodriguez</a:t>
            </a:r>
            <a:r>
              <a:rPr lang="es-CO" sz="2000" dirty="0">
                <a:latin typeface="Arial" panose="020B0604020202020204" pitchFamily="34" charset="0"/>
                <a:cs typeface="Arial" panose="020B0604020202020204" pitchFamily="34" charset="0"/>
              </a:rPr>
              <a:t>, D., &amp; </a:t>
            </a:r>
            <a:r>
              <a:rPr lang="es-CO" sz="2000" dirty="0" err="1">
                <a:latin typeface="Arial" panose="020B0604020202020204" pitchFamily="34" charset="0"/>
                <a:cs typeface="Arial" panose="020B0604020202020204" pitchFamily="34" charset="0"/>
              </a:rPr>
              <a:t>Rodriguez</a:t>
            </a:r>
            <a:r>
              <a:rPr lang="es-CO" sz="2000" dirty="0">
                <a:latin typeface="Arial" panose="020B0604020202020204" pitchFamily="34" charset="0"/>
                <a:cs typeface="Arial" panose="020B0604020202020204" pitchFamily="34" charset="0"/>
              </a:rPr>
              <a:t>, D. 2019)</a:t>
            </a:r>
          </a:p>
          <a:p>
            <a:pPr marL="914400" lvl="2" indent="0" algn="just">
              <a:buNone/>
              <a:defRPr/>
            </a:pPr>
            <a:endParaRPr lang="es-CO" sz="2000" dirty="0">
              <a:latin typeface="Arial" panose="020B0604020202020204" pitchFamily="34" charset="0"/>
              <a:cs typeface="Arial" panose="020B0604020202020204" pitchFamily="34" charset="0"/>
            </a:endParaRPr>
          </a:p>
          <a:p>
            <a:pPr marL="914400" lvl="2" indent="0" algn="just">
              <a:buNone/>
              <a:defRPr/>
            </a:pPr>
            <a:endParaRPr lang="es-CO" sz="2000" dirty="0">
              <a:latin typeface="Arial" panose="020B0604020202020204" pitchFamily="34" charset="0"/>
              <a:cs typeface="Arial" panose="020B0604020202020204" pitchFamily="34" charset="0"/>
            </a:endParaRPr>
          </a:p>
        </p:txBody>
      </p:sp>
      <p:pic>
        <p:nvPicPr>
          <p:cNvPr id="8" name="Imagen 7"/>
          <p:cNvPicPr>
            <a:picLocks noChangeAspect="1"/>
          </p:cNvPicPr>
          <p:nvPr/>
        </p:nvPicPr>
        <p:blipFill>
          <a:blip r:embed="rId2" cstate="print">
            <a:clrChange>
              <a:clrFrom>
                <a:srgbClr val="F4F4F4"/>
              </a:clrFrom>
              <a:clrTo>
                <a:srgbClr val="F4F4F4">
                  <a:alpha val="0"/>
                </a:srgbClr>
              </a:clrTo>
            </a:clrChange>
            <a:extLst>
              <a:ext uri="{28A0092B-C50C-407E-A947-70E740481C1C}">
                <a14:useLocalDpi xmlns:a14="http://schemas.microsoft.com/office/drawing/2010/main" val="0"/>
              </a:ext>
            </a:extLst>
          </a:blip>
          <a:stretch>
            <a:fillRect/>
          </a:stretch>
        </p:blipFill>
        <p:spPr>
          <a:xfrm>
            <a:off x="7052271" y="1267128"/>
            <a:ext cx="829954" cy="860979"/>
          </a:xfrm>
          <a:prstGeom prst="rect">
            <a:avLst/>
          </a:prstGeom>
        </p:spPr>
      </p:pic>
    </p:spTree>
    <p:extLst>
      <p:ext uri="{BB962C8B-B14F-4D97-AF65-F5344CB8AC3E}">
        <p14:creationId xmlns:p14="http://schemas.microsoft.com/office/powerpoint/2010/main" val="11028099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defRPr/>
            </a:pPr>
            <a:r>
              <a:rPr lang="es-CO" dirty="0">
                <a:solidFill>
                  <a:srgbClr val="F0B52A"/>
                </a:solidFill>
                <a:latin typeface="Arial" charset="0"/>
                <a:cs typeface="Arial" charset="0"/>
              </a:rPr>
              <a:t/>
            </a:r>
            <a:br>
              <a:rPr lang="es-CO" dirty="0">
                <a:solidFill>
                  <a:srgbClr val="F0B52A"/>
                </a:solidFill>
                <a:latin typeface="Arial" charset="0"/>
                <a:cs typeface="Arial" charset="0"/>
              </a:rPr>
            </a:br>
            <a:r>
              <a:rPr lang="es-CO" dirty="0" smtClean="0">
                <a:solidFill>
                  <a:srgbClr val="F0B52A"/>
                </a:solidFill>
                <a:latin typeface="Arial" charset="0"/>
                <a:cs typeface="Arial" charset="0"/>
              </a:rPr>
              <a:t/>
            </a:r>
            <a:br>
              <a:rPr lang="es-CO" dirty="0" smtClean="0">
                <a:solidFill>
                  <a:srgbClr val="F0B52A"/>
                </a:solidFill>
                <a:latin typeface="Arial" charset="0"/>
                <a:cs typeface="Arial" charset="0"/>
              </a:rPr>
            </a:br>
            <a:r>
              <a:rPr lang="es-CO" dirty="0" smtClean="0">
                <a:solidFill>
                  <a:srgbClr val="F0B52A"/>
                </a:solidFill>
                <a:latin typeface="Arial" charset="0"/>
                <a:cs typeface="Arial" charset="0"/>
              </a:rPr>
              <a:t>Principios Fundamentales De La Seguridad Informática</a:t>
            </a:r>
            <a:r>
              <a:rPr lang="es-CO" dirty="0">
                <a:solidFill>
                  <a:srgbClr val="F0B52A"/>
                </a:solidFill>
                <a:latin typeface="Arial" charset="0"/>
                <a:cs typeface="Arial" charset="0"/>
              </a:rPr>
              <a:t/>
            </a:r>
            <a:br>
              <a:rPr lang="es-CO" dirty="0">
                <a:solidFill>
                  <a:srgbClr val="F0B52A"/>
                </a:solidFill>
                <a:latin typeface="Arial" charset="0"/>
                <a:cs typeface="Arial" charset="0"/>
              </a:rPr>
            </a:br>
            <a:r>
              <a:rPr lang="es-CO" dirty="0">
                <a:solidFill>
                  <a:srgbClr val="F0B52A"/>
                </a:solidFill>
                <a:latin typeface="Arial" charset="0"/>
                <a:cs typeface="Arial" charset="0"/>
              </a:rPr>
              <a:t/>
            </a:r>
            <a:br>
              <a:rPr lang="es-CO" dirty="0">
                <a:solidFill>
                  <a:srgbClr val="F0B52A"/>
                </a:solidFill>
                <a:latin typeface="Arial" charset="0"/>
                <a:cs typeface="Arial" charset="0"/>
              </a:rPr>
            </a:br>
            <a:endParaRPr lang="pt-BR" dirty="0">
              <a:solidFill>
                <a:srgbClr val="F0B52A"/>
              </a:solidFill>
              <a:latin typeface="Arial" charset="0"/>
              <a:cs typeface="Arial" charset="0"/>
            </a:endParaRPr>
          </a:p>
        </p:txBody>
      </p:sp>
      <p:sp>
        <p:nvSpPr>
          <p:cNvPr id="3" name="2 Marcador de texto"/>
          <p:cNvSpPr txBox="1">
            <a:spLocks/>
          </p:cNvSpPr>
          <p:nvPr/>
        </p:nvSpPr>
        <p:spPr>
          <a:xfrm>
            <a:off x="309094" y="1242640"/>
            <a:ext cx="7573131" cy="15716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14400" lvl="2" indent="0" algn="just">
              <a:buNone/>
              <a:defRPr/>
            </a:pPr>
            <a:r>
              <a:rPr lang="es-CO" sz="2000" b="1" dirty="0">
                <a:latin typeface="Arial" panose="020B0604020202020204" pitchFamily="34" charset="0"/>
                <a:cs typeface="Arial" panose="020B0604020202020204" pitchFamily="34" charset="0"/>
              </a:rPr>
              <a:t>Transparencia con un sistema abierto</a:t>
            </a:r>
          </a:p>
          <a:p>
            <a:pPr marL="914400" lvl="2" indent="0" algn="just">
              <a:buNone/>
              <a:defRPr/>
            </a:pPr>
            <a:endParaRPr lang="es-CO" sz="2000" b="1" dirty="0" smtClean="0">
              <a:latin typeface="Arial" panose="020B0604020202020204" pitchFamily="34" charset="0"/>
              <a:cs typeface="Arial" panose="020B0604020202020204" pitchFamily="34" charset="0"/>
            </a:endParaRPr>
          </a:p>
          <a:p>
            <a:pPr marL="914400" lvl="2" indent="0" algn="just">
              <a:buNone/>
              <a:defRPr/>
            </a:pPr>
            <a:endParaRPr lang="es-CO" sz="2000" dirty="0">
              <a:latin typeface="Arial" panose="020B0604020202020204" pitchFamily="34" charset="0"/>
              <a:cs typeface="Arial" panose="020B0604020202020204" pitchFamily="34" charset="0"/>
            </a:endParaRPr>
          </a:p>
          <a:p>
            <a:pPr marL="914400" lvl="2" indent="0" algn="just">
              <a:buNone/>
              <a:defRPr/>
            </a:pPr>
            <a:r>
              <a:rPr lang="es-CO" sz="2000" dirty="0" smtClean="0">
                <a:latin typeface="Arial" panose="020B0604020202020204" pitchFamily="34" charset="0"/>
                <a:cs typeface="Arial" panose="020B0604020202020204" pitchFamily="34" charset="0"/>
              </a:rPr>
              <a:t>La </a:t>
            </a:r>
            <a:r>
              <a:rPr lang="es-CO" sz="2000" dirty="0">
                <a:latin typeface="Arial" panose="020B0604020202020204" pitchFamily="34" charset="0"/>
                <a:cs typeface="Arial" panose="020B0604020202020204" pitchFamily="34" charset="0"/>
              </a:rPr>
              <a:t>experiencia muestra que la seguridad es a menudo caótica. Por eso, cuando uno se basa en normas y estándares conocidos como ISO 2700x, OWASP, SOX, RGPD, etc., y tiene unos límites establecidos para cada rango o estamento en la empresa, la seguridad es más sencilla y el acceso de una cibercriminal a los sistemas más complejo. (</a:t>
            </a:r>
            <a:r>
              <a:rPr lang="es-CO" sz="2000" dirty="0" err="1">
                <a:latin typeface="Arial" panose="020B0604020202020204" pitchFamily="34" charset="0"/>
                <a:cs typeface="Arial" panose="020B0604020202020204" pitchFamily="34" charset="0"/>
              </a:rPr>
              <a:t>Rodriguez</a:t>
            </a:r>
            <a:r>
              <a:rPr lang="es-CO" sz="2000" dirty="0">
                <a:latin typeface="Arial" panose="020B0604020202020204" pitchFamily="34" charset="0"/>
                <a:cs typeface="Arial" panose="020B0604020202020204" pitchFamily="34" charset="0"/>
              </a:rPr>
              <a:t>, D., &amp; </a:t>
            </a:r>
            <a:r>
              <a:rPr lang="es-CO" sz="2000" dirty="0" err="1">
                <a:latin typeface="Arial" panose="020B0604020202020204" pitchFamily="34" charset="0"/>
                <a:cs typeface="Arial" panose="020B0604020202020204" pitchFamily="34" charset="0"/>
              </a:rPr>
              <a:t>Rodriguez</a:t>
            </a:r>
            <a:r>
              <a:rPr lang="es-CO" sz="2000" dirty="0">
                <a:latin typeface="Arial" panose="020B0604020202020204" pitchFamily="34" charset="0"/>
                <a:cs typeface="Arial" panose="020B0604020202020204" pitchFamily="34" charset="0"/>
              </a:rPr>
              <a:t>, D. 2019)</a:t>
            </a:r>
          </a:p>
          <a:p>
            <a:pPr marL="914400" lvl="2" indent="0" algn="just">
              <a:buNone/>
              <a:defRPr/>
            </a:pPr>
            <a:endParaRPr lang="es-CO" sz="2000" dirty="0">
              <a:latin typeface="Arial" panose="020B0604020202020204" pitchFamily="34" charset="0"/>
              <a:cs typeface="Arial" panose="020B0604020202020204" pitchFamily="34" charset="0"/>
            </a:endParaRPr>
          </a:p>
          <a:p>
            <a:pPr marL="914400" lvl="2" indent="0" algn="just">
              <a:buNone/>
              <a:defRPr/>
            </a:pPr>
            <a:endParaRPr lang="es-CO" sz="2000" dirty="0">
              <a:latin typeface="Arial" panose="020B0604020202020204" pitchFamily="34" charset="0"/>
              <a:cs typeface="Arial" panose="020B0604020202020204" pitchFamily="34" charset="0"/>
            </a:endParaRPr>
          </a:p>
          <a:p>
            <a:pPr marL="914400" lvl="2" indent="0" algn="just">
              <a:buNone/>
              <a:defRPr/>
            </a:pPr>
            <a:endParaRPr lang="es-CO" sz="2000" dirty="0">
              <a:latin typeface="Arial" panose="020B0604020202020204" pitchFamily="34" charset="0"/>
              <a:cs typeface="Arial" panose="020B0604020202020204" pitchFamily="34" charset="0"/>
            </a:endParaRPr>
          </a:p>
        </p:txBody>
      </p:sp>
      <p:pic>
        <p:nvPicPr>
          <p:cNvPr id="8" name="Imagen 7"/>
          <p:cNvPicPr>
            <a:picLocks noChangeAspect="1"/>
          </p:cNvPicPr>
          <p:nvPr/>
        </p:nvPicPr>
        <p:blipFill>
          <a:blip r:embed="rId2" cstate="print">
            <a:clrChange>
              <a:clrFrom>
                <a:srgbClr val="F4F4F4"/>
              </a:clrFrom>
              <a:clrTo>
                <a:srgbClr val="F4F4F4">
                  <a:alpha val="0"/>
                </a:srgbClr>
              </a:clrTo>
            </a:clrChange>
            <a:extLst>
              <a:ext uri="{28A0092B-C50C-407E-A947-70E740481C1C}">
                <a14:useLocalDpi xmlns:a14="http://schemas.microsoft.com/office/drawing/2010/main" val="0"/>
              </a:ext>
            </a:extLst>
          </a:blip>
          <a:stretch>
            <a:fillRect/>
          </a:stretch>
        </p:blipFill>
        <p:spPr>
          <a:xfrm>
            <a:off x="7052271" y="1267128"/>
            <a:ext cx="829954" cy="860979"/>
          </a:xfrm>
          <a:prstGeom prst="rect">
            <a:avLst/>
          </a:prstGeom>
        </p:spPr>
      </p:pic>
    </p:spTree>
    <p:extLst>
      <p:ext uri="{BB962C8B-B14F-4D97-AF65-F5344CB8AC3E}">
        <p14:creationId xmlns:p14="http://schemas.microsoft.com/office/powerpoint/2010/main" val="25950965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311</TotalTime>
  <Words>1243</Words>
  <Application>Microsoft Office PowerPoint</Application>
  <PresentationFormat>Presentación en pantalla (4:3)</PresentationFormat>
  <Paragraphs>76</Paragraphs>
  <Slides>14</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14</vt:i4>
      </vt:variant>
    </vt:vector>
  </HeadingPairs>
  <TitlesOfParts>
    <vt:vector size="17" baseType="lpstr">
      <vt:lpstr>Arial</vt:lpstr>
      <vt:lpstr>Calibri</vt:lpstr>
      <vt:lpstr>Office Theme</vt:lpstr>
      <vt:lpstr>Principios 204039-Seguridad Informática</vt:lpstr>
      <vt:lpstr>  Principios Fundamentales De La Seguridad Informática  </vt:lpstr>
      <vt:lpstr>  Principios Fundamentales De La Seguridad Informática  </vt:lpstr>
      <vt:lpstr>  Principios Fundamentales De La Seguridad Informática  </vt:lpstr>
      <vt:lpstr>  Principios Fundamentales De La Seguridad Informática  </vt:lpstr>
      <vt:lpstr>  Principios Fundamentales De La Seguridad Informática  </vt:lpstr>
      <vt:lpstr>  Principios Fundamentales De La Seguridad Informática  </vt:lpstr>
      <vt:lpstr>  Principios Fundamentales De La Seguridad Informática  </vt:lpstr>
      <vt:lpstr>  Principios Fundamentales De La Seguridad Informática  </vt:lpstr>
      <vt:lpstr>  Principios Fundamentales De La Seguridad Informática  </vt:lpstr>
      <vt:lpstr>  Principios Fundamentales De La Seguridad Informática  </vt:lpstr>
      <vt:lpstr>  Principios Fundamentales De La Seguridad Informática  </vt:lpstr>
      <vt:lpstr>Lista de Referencias</vt:lpstr>
      <vt:lpstr>¡GRACIAS POR SU ATENCIÓN!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lm</dc:creator>
  <cp:lastModifiedBy>Alexander</cp:lastModifiedBy>
  <cp:revision>41</cp:revision>
  <dcterms:created xsi:type="dcterms:W3CDTF">2018-10-24T15:10:35Z</dcterms:created>
  <dcterms:modified xsi:type="dcterms:W3CDTF">2019-05-26T01:59:30Z</dcterms:modified>
</cp:coreProperties>
</file>