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4" r:id="rId3"/>
    <p:sldId id="296" r:id="rId4"/>
    <p:sldId id="264" r:id="rId5"/>
    <p:sldId id="274" r:id="rId6"/>
    <p:sldId id="259" r:id="rId7"/>
    <p:sldId id="257" r:id="rId8"/>
    <p:sldId id="262" r:id="rId9"/>
    <p:sldId id="297" r:id="rId10"/>
    <p:sldId id="263" r:id="rId11"/>
    <p:sldId id="299" r:id="rId12"/>
    <p:sldId id="275" r:id="rId13"/>
    <p:sldId id="298" r:id="rId14"/>
    <p:sldId id="300" r:id="rId15"/>
    <p:sldId id="267" r:id="rId16"/>
    <p:sldId id="260" r:id="rId17"/>
    <p:sldId id="301" r:id="rId18"/>
    <p:sldId id="302" r:id="rId19"/>
    <p:sldId id="261" r:id="rId20"/>
    <p:sldId id="303" r:id="rId21"/>
    <p:sldId id="270" r:id="rId22"/>
    <p:sldId id="265" r:id="rId23"/>
    <p:sldId id="304" r:id="rId24"/>
    <p:sldId id="286" r:id="rId25"/>
    <p:sldId id="305" r:id="rId26"/>
    <p:sldId id="272" r:id="rId27"/>
    <p:sldId id="280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tin" initials="A" lastIdx="1" clrIdx="0">
    <p:extLst>
      <p:ext uri="{19B8F6BF-5375-455C-9EA6-DF929625EA0E}">
        <p15:presenceInfo xmlns:p15="http://schemas.microsoft.com/office/powerpoint/2012/main" userId="Agus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D"/>
    <a:srgbClr val="E00F32"/>
    <a:srgbClr val="3C8239"/>
    <a:srgbClr val="ECF7FE"/>
    <a:srgbClr val="D8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86449" autoAdjust="0"/>
  </p:normalViewPr>
  <p:slideViewPr>
    <p:cSldViewPr snapToGrid="0">
      <p:cViewPr varScale="1">
        <p:scale>
          <a:sx n="131" d="100"/>
          <a:sy n="131" d="100"/>
        </p:scale>
        <p:origin x="1824" y="108"/>
      </p:cViewPr>
      <p:guideLst/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56D68-043C-4CE0-9754-1DDCEDC74D45}" type="doc">
      <dgm:prSet loTypeId="urn:microsoft.com/office/officeart/2005/8/layout/cycle6" loCatId="cycle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s-AR"/>
        </a:p>
      </dgm:t>
    </dgm:pt>
    <dgm:pt modelId="{D59F1BD0-0AD3-4939-88FB-07B9A00890F1}">
      <dgm:prSet phldrT="[Texto]"/>
      <dgm:spPr/>
      <dgm:t>
        <a:bodyPr/>
        <a:lstStyle/>
        <a:p>
          <a:r>
            <a:rPr lang="es-AR"/>
            <a:t>Valores empresariales</a:t>
          </a:r>
        </a:p>
      </dgm:t>
    </dgm:pt>
    <dgm:pt modelId="{D0085B02-EA5A-45C2-9ED5-E50975F12F45}" type="parTrans" cxnId="{2AED88B5-08E4-447F-927C-CD182FC52B9B}">
      <dgm:prSet/>
      <dgm:spPr/>
      <dgm:t>
        <a:bodyPr/>
        <a:lstStyle/>
        <a:p>
          <a:endParaRPr lang="es-AR"/>
        </a:p>
      </dgm:t>
    </dgm:pt>
    <dgm:pt modelId="{EDBCF488-DCC7-4EA6-8156-620B15FBAD17}" type="sibTrans" cxnId="{2AED88B5-08E4-447F-927C-CD182FC52B9B}">
      <dgm:prSet/>
      <dgm:spPr/>
      <dgm:t>
        <a:bodyPr/>
        <a:lstStyle/>
        <a:p>
          <a:endParaRPr lang="es-AR"/>
        </a:p>
      </dgm:t>
    </dgm:pt>
    <dgm:pt modelId="{F222AA74-4388-46F9-B85D-2E28D2EBE726}">
      <dgm:prSet phldrT="[Texto]"/>
      <dgm:spPr>
        <a:solidFill>
          <a:schemeClr val="accent3"/>
        </a:solidFill>
      </dgm:spPr>
      <dgm:t>
        <a:bodyPr/>
        <a:lstStyle/>
        <a:p>
          <a:r>
            <a:rPr lang="es-AR"/>
            <a:t>Visión</a:t>
          </a:r>
        </a:p>
      </dgm:t>
    </dgm:pt>
    <dgm:pt modelId="{AE59F16D-987E-4F27-A0D3-D2EED7D354E4}" type="parTrans" cxnId="{3A81AF2D-12D8-42DE-A5CB-C34F7470BEEE}">
      <dgm:prSet/>
      <dgm:spPr/>
      <dgm:t>
        <a:bodyPr/>
        <a:lstStyle/>
        <a:p>
          <a:endParaRPr lang="es-AR"/>
        </a:p>
      </dgm:t>
    </dgm:pt>
    <dgm:pt modelId="{FF3B5123-2EDE-4719-B774-5A2F18051E75}" type="sibTrans" cxnId="{3A81AF2D-12D8-42DE-A5CB-C34F7470BEEE}">
      <dgm:prSet/>
      <dgm:spPr/>
      <dgm:t>
        <a:bodyPr/>
        <a:lstStyle/>
        <a:p>
          <a:endParaRPr lang="es-AR"/>
        </a:p>
      </dgm:t>
    </dgm:pt>
    <dgm:pt modelId="{88DAC3B3-BC62-46A2-B39A-AEEC8F5F1F74}">
      <dgm:prSet phldrT="[Texto]"/>
      <dgm:spPr>
        <a:solidFill>
          <a:schemeClr val="accent1"/>
        </a:solidFill>
      </dgm:spPr>
      <dgm:t>
        <a:bodyPr/>
        <a:lstStyle/>
        <a:p>
          <a:r>
            <a:rPr lang="es-AR"/>
            <a:t>Seguimiento y evaluación de resultados</a:t>
          </a:r>
        </a:p>
      </dgm:t>
    </dgm:pt>
    <dgm:pt modelId="{D2D68E1C-684A-4BBB-9BF6-4E6C6B1F7666}" type="parTrans" cxnId="{1ECEC938-072D-4091-BEBE-F0B6A93739D5}">
      <dgm:prSet/>
      <dgm:spPr/>
      <dgm:t>
        <a:bodyPr/>
        <a:lstStyle/>
        <a:p>
          <a:endParaRPr lang="es-AR"/>
        </a:p>
      </dgm:t>
    </dgm:pt>
    <dgm:pt modelId="{8EC15397-9879-4F72-8D90-B35AA9297E82}" type="sibTrans" cxnId="{1ECEC938-072D-4091-BEBE-F0B6A93739D5}">
      <dgm:prSet/>
      <dgm:spPr/>
      <dgm:t>
        <a:bodyPr/>
        <a:lstStyle/>
        <a:p>
          <a:endParaRPr lang="es-AR"/>
        </a:p>
      </dgm:t>
    </dgm:pt>
    <dgm:pt modelId="{09D78094-E455-447B-98F7-245385F83108}">
      <dgm:prSet phldrT="[Texto]"/>
      <dgm:spPr/>
      <dgm:t>
        <a:bodyPr/>
        <a:lstStyle/>
        <a:p>
          <a:r>
            <a:rPr lang="es-AR"/>
            <a:t>Objetivos</a:t>
          </a:r>
        </a:p>
      </dgm:t>
    </dgm:pt>
    <dgm:pt modelId="{E0724A46-02F9-4C3E-96AC-E61595A1B6CA}" type="parTrans" cxnId="{B04B718A-E512-4932-8461-14A8BFC57F92}">
      <dgm:prSet/>
      <dgm:spPr/>
      <dgm:t>
        <a:bodyPr/>
        <a:lstStyle/>
        <a:p>
          <a:endParaRPr lang="es-AR"/>
        </a:p>
      </dgm:t>
    </dgm:pt>
    <dgm:pt modelId="{EC7CD731-39C4-4D12-91C7-87070F4EF888}" type="sibTrans" cxnId="{B04B718A-E512-4932-8461-14A8BFC57F92}">
      <dgm:prSet/>
      <dgm:spPr/>
      <dgm:t>
        <a:bodyPr/>
        <a:lstStyle/>
        <a:p>
          <a:endParaRPr lang="es-AR"/>
        </a:p>
      </dgm:t>
    </dgm:pt>
    <dgm:pt modelId="{F1D41429-C6CD-4E53-A429-83A9CC8CAE18}">
      <dgm:prSet phldrT="[Texto]"/>
      <dgm:spPr>
        <a:solidFill>
          <a:schemeClr val="accent2"/>
        </a:solidFill>
      </dgm:spPr>
      <dgm:t>
        <a:bodyPr/>
        <a:lstStyle/>
        <a:p>
          <a:r>
            <a:rPr lang="es-AR"/>
            <a:t>Misión</a:t>
          </a:r>
        </a:p>
      </dgm:t>
    </dgm:pt>
    <dgm:pt modelId="{205AC4BB-51F5-433E-AE9C-C8EF78409766}" type="parTrans" cxnId="{98AE606D-B9FF-4201-A1DF-A34DF4A3932B}">
      <dgm:prSet/>
      <dgm:spPr/>
      <dgm:t>
        <a:bodyPr/>
        <a:lstStyle/>
        <a:p>
          <a:endParaRPr lang="es-AR"/>
        </a:p>
      </dgm:t>
    </dgm:pt>
    <dgm:pt modelId="{8B594E05-4A60-4CA1-8D34-58198CCFB52C}" type="sibTrans" cxnId="{98AE606D-B9FF-4201-A1DF-A34DF4A3932B}">
      <dgm:prSet/>
      <dgm:spPr/>
      <dgm:t>
        <a:bodyPr/>
        <a:lstStyle/>
        <a:p>
          <a:endParaRPr lang="es-AR"/>
        </a:p>
      </dgm:t>
    </dgm:pt>
    <dgm:pt modelId="{5101A76A-8718-4C8A-A5DE-0072CAE53200}" type="pres">
      <dgm:prSet presAssocID="{BB556D68-043C-4CE0-9754-1DDCEDC74D45}" presName="cycle" presStyleCnt="0">
        <dgm:presLayoutVars>
          <dgm:dir/>
          <dgm:resizeHandles val="exact"/>
        </dgm:presLayoutVars>
      </dgm:prSet>
      <dgm:spPr/>
    </dgm:pt>
    <dgm:pt modelId="{61F794FE-A48B-490D-855A-8B50CA04C5A8}" type="pres">
      <dgm:prSet presAssocID="{D59F1BD0-0AD3-4939-88FB-07B9A00890F1}" presName="node" presStyleLbl="node1" presStyleIdx="0" presStyleCnt="5">
        <dgm:presLayoutVars>
          <dgm:bulletEnabled val="1"/>
        </dgm:presLayoutVars>
      </dgm:prSet>
      <dgm:spPr/>
    </dgm:pt>
    <dgm:pt modelId="{77734CC1-9640-4AF1-A173-B5B13D7A7EA8}" type="pres">
      <dgm:prSet presAssocID="{D59F1BD0-0AD3-4939-88FB-07B9A00890F1}" presName="spNode" presStyleCnt="0"/>
      <dgm:spPr/>
    </dgm:pt>
    <dgm:pt modelId="{829294E3-07A7-4DA2-B82F-1EC4FEB7BCC7}" type="pres">
      <dgm:prSet presAssocID="{EDBCF488-DCC7-4EA6-8156-620B15FBAD17}" presName="sibTrans" presStyleLbl="sibTrans1D1" presStyleIdx="0" presStyleCnt="5"/>
      <dgm:spPr/>
    </dgm:pt>
    <dgm:pt modelId="{A834E90B-4359-4D5D-91A1-68CF40381E5A}" type="pres">
      <dgm:prSet presAssocID="{F222AA74-4388-46F9-B85D-2E28D2EBE726}" presName="node" presStyleLbl="node1" presStyleIdx="1" presStyleCnt="5" custRadScaleRad="103061" custRadScaleInc="32685">
        <dgm:presLayoutVars>
          <dgm:bulletEnabled val="1"/>
        </dgm:presLayoutVars>
      </dgm:prSet>
      <dgm:spPr/>
    </dgm:pt>
    <dgm:pt modelId="{F965DA3F-D113-4270-B79B-62F939E0FA92}" type="pres">
      <dgm:prSet presAssocID="{F222AA74-4388-46F9-B85D-2E28D2EBE726}" presName="spNode" presStyleCnt="0"/>
      <dgm:spPr/>
    </dgm:pt>
    <dgm:pt modelId="{74153BDC-FBFE-422C-A5DE-965C41FF1C36}" type="pres">
      <dgm:prSet presAssocID="{FF3B5123-2EDE-4719-B774-5A2F18051E75}" presName="sibTrans" presStyleLbl="sibTrans1D1" presStyleIdx="1" presStyleCnt="5"/>
      <dgm:spPr/>
    </dgm:pt>
    <dgm:pt modelId="{5E585E3B-60B9-4918-B413-881330B0BAA2}" type="pres">
      <dgm:prSet presAssocID="{88DAC3B3-BC62-46A2-B39A-AEEC8F5F1F74}" presName="node" presStyleLbl="node1" presStyleIdx="2" presStyleCnt="5" custRadScaleRad="100929" custRadScaleInc="-13852">
        <dgm:presLayoutVars>
          <dgm:bulletEnabled val="1"/>
        </dgm:presLayoutVars>
      </dgm:prSet>
      <dgm:spPr/>
    </dgm:pt>
    <dgm:pt modelId="{89B64256-6E96-4395-B545-2D18D571D744}" type="pres">
      <dgm:prSet presAssocID="{88DAC3B3-BC62-46A2-B39A-AEEC8F5F1F74}" presName="spNode" presStyleCnt="0"/>
      <dgm:spPr/>
    </dgm:pt>
    <dgm:pt modelId="{ECBBA5F1-81CB-446B-8B5C-ECB2408E446B}" type="pres">
      <dgm:prSet presAssocID="{8EC15397-9879-4F72-8D90-B35AA9297E82}" presName="sibTrans" presStyleLbl="sibTrans1D1" presStyleIdx="2" presStyleCnt="5"/>
      <dgm:spPr/>
    </dgm:pt>
    <dgm:pt modelId="{FD094BB3-E5BD-4F8C-BAAF-6D260888C7E7}" type="pres">
      <dgm:prSet presAssocID="{09D78094-E455-447B-98F7-245385F83108}" presName="node" presStyleLbl="node1" presStyleIdx="3" presStyleCnt="5" custRadScaleRad="100654" custRadScaleInc="21714">
        <dgm:presLayoutVars>
          <dgm:bulletEnabled val="1"/>
        </dgm:presLayoutVars>
      </dgm:prSet>
      <dgm:spPr/>
    </dgm:pt>
    <dgm:pt modelId="{38A38C26-962C-48C4-A99C-84063009A6AE}" type="pres">
      <dgm:prSet presAssocID="{09D78094-E455-447B-98F7-245385F83108}" presName="spNode" presStyleCnt="0"/>
      <dgm:spPr/>
    </dgm:pt>
    <dgm:pt modelId="{F94D9541-4FC0-4B26-A266-2C27149127F8}" type="pres">
      <dgm:prSet presAssocID="{EC7CD731-39C4-4D12-91C7-87070F4EF888}" presName="sibTrans" presStyleLbl="sibTrans1D1" presStyleIdx="3" presStyleCnt="5"/>
      <dgm:spPr/>
    </dgm:pt>
    <dgm:pt modelId="{D78973B5-C771-47F1-88C1-67DACC95C482}" type="pres">
      <dgm:prSet presAssocID="{F1D41429-C6CD-4E53-A429-83A9CC8CAE18}" presName="node" presStyleLbl="node1" presStyleIdx="4" presStyleCnt="5" custRadScaleRad="102031" custRadScaleInc="-29983">
        <dgm:presLayoutVars>
          <dgm:bulletEnabled val="1"/>
        </dgm:presLayoutVars>
      </dgm:prSet>
      <dgm:spPr/>
    </dgm:pt>
    <dgm:pt modelId="{D618F40C-5069-4949-921F-F1BC2EF12B97}" type="pres">
      <dgm:prSet presAssocID="{F1D41429-C6CD-4E53-A429-83A9CC8CAE18}" presName="spNode" presStyleCnt="0"/>
      <dgm:spPr/>
    </dgm:pt>
    <dgm:pt modelId="{FE818B00-B1A5-4DD2-8C08-F0380C6F4A81}" type="pres">
      <dgm:prSet presAssocID="{8B594E05-4A60-4CA1-8D34-58198CCFB52C}" presName="sibTrans" presStyleLbl="sibTrans1D1" presStyleIdx="4" presStyleCnt="5"/>
      <dgm:spPr/>
    </dgm:pt>
  </dgm:ptLst>
  <dgm:cxnLst>
    <dgm:cxn modelId="{AAD7A000-D184-467B-8C83-824CE1A83895}" type="presOf" srcId="{F1D41429-C6CD-4E53-A429-83A9CC8CAE18}" destId="{D78973B5-C771-47F1-88C1-67DACC95C482}" srcOrd="0" destOrd="0" presId="urn:microsoft.com/office/officeart/2005/8/layout/cycle6"/>
    <dgm:cxn modelId="{3A81AF2D-12D8-42DE-A5CB-C34F7470BEEE}" srcId="{BB556D68-043C-4CE0-9754-1DDCEDC74D45}" destId="{F222AA74-4388-46F9-B85D-2E28D2EBE726}" srcOrd="1" destOrd="0" parTransId="{AE59F16D-987E-4F27-A0D3-D2EED7D354E4}" sibTransId="{FF3B5123-2EDE-4719-B774-5A2F18051E75}"/>
    <dgm:cxn modelId="{E9752138-8766-4F81-86C7-9E35A90378AF}" type="presOf" srcId="{EDBCF488-DCC7-4EA6-8156-620B15FBAD17}" destId="{829294E3-07A7-4DA2-B82F-1EC4FEB7BCC7}" srcOrd="0" destOrd="0" presId="urn:microsoft.com/office/officeart/2005/8/layout/cycle6"/>
    <dgm:cxn modelId="{1ECEC938-072D-4091-BEBE-F0B6A93739D5}" srcId="{BB556D68-043C-4CE0-9754-1DDCEDC74D45}" destId="{88DAC3B3-BC62-46A2-B39A-AEEC8F5F1F74}" srcOrd="2" destOrd="0" parTransId="{D2D68E1C-684A-4BBB-9BF6-4E6C6B1F7666}" sibTransId="{8EC15397-9879-4F72-8D90-B35AA9297E82}"/>
    <dgm:cxn modelId="{70E97C6B-5498-446C-9B07-E0F5B37A2136}" type="presOf" srcId="{09D78094-E455-447B-98F7-245385F83108}" destId="{FD094BB3-E5BD-4F8C-BAAF-6D260888C7E7}" srcOrd="0" destOrd="0" presId="urn:microsoft.com/office/officeart/2005/8/layout/cycle6"/>
    <dgm:cxn modelId="{98AE606D-B9FF-4201-A1DF-A34DF4A3932B}" srcId="{BB556D68-043C-4CE0-9754-1DDCEDC74D45}" destId="{F1D41429-C6CD-4E53-A429-83A9CC8CAE18}" srcOrd="4" destOrd="0" parTransId="{205AC4BB-51F5-433E-AE9C-C8EF78409766}" sibTransId="{8B594E05-4A60-4CA1-8D34-58198CCFB52C}"/>
    <dgm:cxn modelId="{441C3077-996E-4324-B941-A70EBAFD7D69}" type="presOf" srcId="{F222AA74-4388-46F9-B85D-2E28D2EBE726}" destId="{A834E90B-4359-4D5D-91A1-68CF40381E5A}" srcOrd="0" destOrd="0" presId="urn:microsoft.com/office/officeart/2005/8/layout/cycle6"/>
    <dgm:cxn modelId="{AC735F83-6583-4D3E-BC86-43FDD9806162}" type="presOf" srcId="{8EC15397-9879-4F72-8D90-B35AA9297E82}" destId="{ECBBA5F1-81CB-446B-8B5C-ECB2408E446B}" srcOrd="0" destOrd="0" presId="urn:microsoft.com/office/officeart/2005/8/layout/cycle6"/>
    <dgm:cxn modelId="{80618284-6FAB-4B6D-989A-D437A4DBBCE2}" type="presOf" srcId="{8B594E05-4A60-4CA1-8D34-58198CCFB52C}" destId="{FE818B00-B1A5-4DD2-8C08-F0380C6F4A81}" srcOrd="0" destOrd="0" presId="urn:microsoft.com/office/officeart/2005/8/layout/cycle6"/>
    <dgm:cxn modelId="{B04B718A-E512-4932-8461-14A8BFC57F92}" srcId="{BB556D68-043C-4CE0-9754-1DDCEDC74D45}" destId="{09D78094-E455-447B-98F7-245385F83108}" srcOrd="3" destOrd="0" parTransId="{E0724A46-02F9-4C3E-96AC-E61595A1B6CA}" sibTransId="{EC7CD731-39C4-4D12-91C7-87070F4EF888}"/>
    <dgm:cxn modelId="{F39ED897-0A6D-4D73-AFBC-A67BBB110B33}" type="presOf" srcId="{FF3B5123-2EDE-4719-B774-5A2F18051E75}" destId="{74153BDC-FBFE-422C-A5DE-965C41FF1C36}" srcOrd="0" destOrd="0" presId="urn:microsoft.com/office/officeart/2005/8/layout/cycle6"/>
    <dgm:cxn modelId="{D9C6A598-7E1D-4178-A6F0-73EBB1DB329F}" type="presOf" srcId="{D59F1BD0-0AD3-4939-88FB-07B9A00890F1}" destId="{61F794FE-A48B-490D-855A-8B50CA04C5A8}" srcOrd="0" destOrd="0" presId="urn:microsoft.com/office/officeart/2005/8/layout/cycle6"/>
    <dgm:cxn modelId="{922109AC-26CF-4A7E-A3B0-D9E629C85D04}" type="presOf" srcId="{88DAC3B3-BC62-46A2-B39A-AEEC8F5F1F74}" destId="{5E585E3B-60B9-4918-B413-881330B0BAA2}" srcOrd="0" destOrd="0" presId="urn:microsoft.com/office/officeart/2005/8/layout/cycle6"/>
    <dgm:cxn modelId="{2AED88B5-08E4-447F-927C-CD182FC52B9B}" srcId="{BB556D68-043C-4CE0-9754-1DDCEDC74D45}" destId="{D59F1BD0-0AD3-4939-88FB-07B9A00890F1}" srcOrd="0" destOrd="0" parTransId="{D0085B02-EA5A-45C2-9ED5-E50975F12F45}" sibTransId="{EDBCF488-DCC7-4EA6-8156-620B15FBAD17}"/>
    <dgm:cxn modelId="{D39FB0C0-4397-4C7E-AF9A-76833FF75231}" type="presOf" srcId="{BB556D68-043C-4CE0-9754-1DDCEDC74D45}" destId="{5101A76A-8718-4C8A-A5DE-0072CAE53200}" srcOrd="0" destOrd="0" presId="urn:microsoft.com/office/officeart/2005/8/layout/cycle6"/>
    <dgm:cxn modelId="{BC57D2F8-4EB1-4C49-B0A1-475FAE35735B}" type="presOf" srcId="{EC7CD731-39C4-4D12-91C7-87070F4EF888}" destId="{F94D9541-4FC0-4B26-A266-2C27149127F8}" srcOrd="0" destOrd="0" presId="urn:microsoft.com/office/officeart/2005/8/layout/cycle6"/>
    <dgm:cxn modelId="{71528FEB-CEC5-497B-946E-B9AB87D48AC8}" type="presParOf" srcId="{5101A76A-8718-4C8A-A5DE-0072CAE53200}" destId="{61F794FE-A48B-490D-855A-8B50CA04C5A8}" srcOrd="0" destOrd="0" presId="urn:microsoft.com/office/officeart/2005/8/layout/cycle6"/>
    <dgm:cxn modelId="{FE5FD34C-CAB1-4FC5-AEB2-89FA05F6540B}" type="presParOf" srcId="{5101A76A-8718-4C8A-A5DE-0072CAE53200}" destId="{77734CC1-9640-4AF1-A173-B5B13D7A7EA8}" srcOrd="1" destOrd="0" presId="urn:microsoft.com/office/officeart/2005/8/layout/cycle6"/>
    <dgm:cxn modelId="{1108650C-EAA7-4054-AA01-70B8523BC954}" type="presParOf" srcId="{5101A76A-8718-4C8A-A5DE-0072CAE53200}" destId="{829294E3-07A7-4DA2-B82F-1EC4FEB7BCC7}" srcOrd="2" destOrd="0" presId="urn:microsoft.com/office/officeart/2005/8/layout/cycle6"/>
    <dgm:cxn modelId="{5562FD2B-654D-41D3-81E8-21337D2971F0}" type="presParOf" srcId="{5101A76A-8718-4C8A-A5DE-0072CAE53200}" destId="{A834E90B-4359-4D5D-91A1-68CF40381E5A}" srcOrd="3" destOrd="0" presId="urn:microsoft.com/office/officeart/2005/8/layout/cycle6"/>
    <dgm:cxn modelId="{7657868C-A586-410D-9E7F-F0E409B65F80}" type="presParOf" srcId="{5101A76A-8718-4C8A-A5DE-0072CAE53200}" destId="{F965DA3F-D113-4270-B79B-62F939E0FA92}" srcOrd="4" destOrd="0" presId="urn:microsoft.com/office/officeart/2005/8/layout/cycle6"/>
    <dgm:cxn modelId="{D9C0E967-E1D7-47BE-911C-FFAA38E16868}" type="presParOf" srcId="{5101A76A-8718-4C8A-A5DE-0072CAE53200}" destId="{74153BDC-FBFE-422C-A5DE-965C41FF1C36}" srcOrd="5" destOrd="0" presId="urn:microsoft.com/office/officeart/2005/8/layout/cycle6"/>
    <dgm:cxn modelId="{25619763-2947-4785-B84C-CBB752681E14}" type="presParOf" srcId="{5101A76A-8718-4C8A-A5DE-0072CAE53200}" destId="{5E585E3B-60B9-4918-B413-881330B0BAA2}" srcOrd="6" destOrd="0" presId="urn:microsoft.com/office/officeart/2005/8/layout/cycle6"/>
    <dgm:cxn modelId="{220B94D7-6158-45D9-84C5-40DDBD5DDFB4}" type="presParOf" srcId="{5101A76A-8718-4C8A-A5DE-0072CAE53200}" destId="{89B64256-6E96-4395-B545-2D18D571D744}" srcOrd="7" destOrd="0" presId="urn:microsoft.com/office/officeart/2005/8/layout/cycle6"/>
    <dgm:cxn modelId="{07511940-0D07-445F-9957-64B8AC8161DD}" type="presParOf" srcId="{5101A76A-8718-4C8A-A5DE-0072CAE53200}" destId="{ECBBA5F1-81CB-446B-8B5C-ECB2408E446B}" srcOrd="8" destOrd="0" presId="urn:microsoft.com/office/officeart/2005/8/layout/cycle6"/>
    <dgm:cxn modelId="{95BD9CAD-3974-4992-83F3-5A98606FF88E}" type="presParOf" srcId="{5101A76A-8718-4C8A-A5DE-0072CAE53200}" destId="{FD094BB3-E5BD-4F8C-BAAF-6D260888C7E7}" srcOrd="9" destOrd="0" presId="urn:microsoft.com/office/officeart/2005/8/layout/cycle6"/>
    <dgm:cxn modelId="{E55A9C57-8D05-45EE-ABB0-83D85502C214}" type="presParOf" srcId="{5101A76A-8718-4C8A-A5DE-0072CAE53200}" destId="{38A38C26-962C-48C4-A99C-84063009A6AE}" srcOrd="10" destOrd="0" presId="urn:microsoft.com/office/officeart/2005/8/layout/cycle6"/>
    <dgm:cxn modelId="{DEA1418C-C797-4FF6-B5A7-2ECD74DEDB49}" type="presParOf" srcId="{5101A76A-8718-4C8A-A5DE-0072CAE53200}" destId="{F94D9541-4FC0-4B26-A266-2C27149127F8}" srcOrd="11" destOrd="0" presId="urn:microsoft.com/office/officeart/2005/8/layout/cycle6"/>
    <dgm:cxn modelId="{3A2CD45F-AB8A-41D3-B6A3-8E5D25B4BC1F}" type="presParOf" srcId="{5101A76A-8718-4C8A-A5DE-0072CAE53200}" destId="{D78973B5-C771-47F1-88C1-67DACC95C482}" srcOrd="12" destOrd="0" presId="urn:microsoft.com/office/officeart/2005/8/layout/cycle6"/>
    <dgm:cxn modelId="{33F05527-9B49-4FC6-87AD-5DD786DB0FE4}" type="presParOf" srcId="{5101A76A-8718-4C8A-A5DE-0072CAE53200}" destId="{D618F40C-5069-4949-921F-F1BC2EF12B97}" srcOrd="13" destOrd="0" presId="urn:microsoft.com/office/officeart/2005/8/layout/cycle6"/>
    <dgm:cxn modelId="{5A0B76F8-3C50-4E58-9AB0-24A9497F9B9C}" type="presParOf" srcId="{5101A76A-8718-4C8A-A5DE-0072CAE53200}" destId="{FE818B00-B1A5-4DD2-8C08-F0380C6F4A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E6CB-34E9-4BFB-B92A-6558AC0F317C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91472ADA-12ED-472F-823D-5D8293EC294E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>
              <a:latin typeface="Source Sans Pro" panose="020B0503030403020204" pitchFamily="34" charset="0"/>
              <a:ea typeface="Source Sans Pro" panose="020B0503030403020204" pitchFamily="34" charset="0"/>
            </a:rPr>
            <a:t>Definir Objetivos Organizacionales</a:t>
          </a:r>
        </a:p>
      </dgm:t>
    </dgm:pt>
    <dgm:pt modelId="{A96CBC24-72A3-47F5-A8BE-8E420E2764ED}" type="parTrans" cxnId="{0325E978-C4FA-4FE8-84AE-160451FEC5CA}">
      <dgm:prSet/>
      <dgm:spPr/>
      <dgm:t>
        <a:bodyPr/>
        <a:lstStyle/>
        <a:p>
          <a:endParaRPr lang="es-ES"/>
        </a:p>
      </dgm:t>
    </dgm:pt>
    <dgm:pt modelId="{9958F171-03DD-4D6C-915A-5933283CA31A}" type="sibTrans" cxnId="{0325E978-C4FA-4FE8-84AE-160451FEC5CA}">
      <dgm:prSet/>
      <dgm:spPr/>
      <dgm:t>
        <a:bodyPr/>
        <a:lstStyle/>
        <a:p>
          <a:endParaRPr lang="es-ES"/>
        </a:p>
      </dgm:t>
    </dgm:pt>
    <dgm:pt modelId="{60E17A54-01A3-4917-B362-9F4D33BA14BE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Generales</a:t>
          </a:r>
        </a:p>
      </dgm:t>
    </dgm:pt>
    <dgm:pt modelId="{36BC1A70-3668-46B4-A3B7-4DA8FF30C17F}" type="parTrans" cxnId="{34219D1A-4683-47E1-BF26-5A7D6CB8A84C}">
      <dgm:prSet/>
      <dgm:spPr/>
      <dgm:t>
        <a:bodyPr/>
        <a:lstStyle/>
        <a:p>
          <a:endParaRPr lang="es-ES"/>
        </a:p>
      </dgm:t>
    </dgm:pt>
    <dgm:pt modelId="{0CF68E7F-2CC0-4A06-96CC-8E3AD8B23AF8}" type="sibTrans" cxnId="{34219D1A-4683-47E1-BF26-5A7D6CB8A84C}">
      <dgm:prSet/>
      <dgm:spPr/>
      <dgm:t>
        <a:bodyPr/>
        <a:lstStyle/>
        <a:p>
          <a:endParaRPr lang="es-ES"/>
        </a:p>
      </dgm:t>
    </dgm:pt>
    <dgm:pt modelId="{9FFC34E3-0815-49E9-89D0-53F556D0CEBF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Comunicarlos de manera eficiente a toda la organización</a:t>
          </a:r>
        </a:p>
      </dgm:t>
    </dgm:pt>
    <dgm:pt modelId="{3BD167B4-A633-4EA9-99E4-AD3EC814A539}" type="parTrans" cxnId="{0D2C893D-D139-40BE-865C-9FF99892475B}">
      <dgm:prSet/>
      <dgm:spPr/>
      <dgm:t>
        <a:bodyPr/>
        <a:lstStyle/>
        <a:p>
          <a:endParaRPr lang="es-ES"/>
        </a:p>
      </dgm:t>
    </dgm:pt>
    <dgm:pt modelId="{94240291-4A69-4128-AE0D-CDAF1FC425A7}" type="sibTrans" cxnId="{0D2C893D-D139-40BE-865C-9FF99892475B}">
      <dgm:prSet/>
      <dgm:spPr/>
      <dgm:t>
        <a:bodyPr/>
        <a:lstStyle/>
        <a:p>
          <a:endParaRPr lang="es-ES"/>
        </a:p>
      </dgm:t>
    </dgm:pt>
    <dgm:pt modelId="{F2A42C5F-7EF5-4FB4-8847-9E05558C75B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>
              <a:latin typeface="Source Sans Pro" panose="020B0503030403020204" pitchFamily="34" charset="0"/>
              <a:ea typeface="Source Sans Pro" panose="020B0503030403020204" pitchFamily="34" charset="0"/>
            </a:rPr>
            <a:t>Establecer 1 o 2 metas por área</a:t>
          </a:r>
        </a:p>
      </dgm:t>
    </dgm:pt>
    <dgm:pt modelId="{9A428403-877D-4188-AB41-410369041413}" type="parTrans" cxnId="{11C558B7-B9DA-4E01-A8C6-8E1252DAFD5C}">
      <dgm:prSet/>
      <dgm:spPr/>
      <dgm:t>
        <a:bodyPr/>
        <a:lstStyle/>
        <a:p>
          <a:endParaRPr lang="es-ES"/>
        </a:p>
      </dgm:t>
    </dgm:pt>
    <dgm:pt modelId="{F5D52B6E-1F10-4D19-978D-6E688D20A47D}" type="sibTrans" cxnId="{11C558B7-B9DA-4E01-A8C6-8E1252DAFD5C}">
      <dgm:prSet/>
      <dgm:spPr/>
      <dgm:t>
        <a:bodyPr/>
        <a:lstStyle/>
        <a:p>
          <a:endParaRPr lang="es-ES"/>
        </a:p>
      </dgm:t>
    </dgm:pt>
    <dgm:pt modelId="{AFB09D99-51DA-41C8-AE2D-E9ADFD9398F5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Deben ser claras</a:t>
          </a:r>
        </a:p>
      </dgm:t>
    </dgm:pt>
    <dgm:pt modelId="{66715163-1429-41B1-868E-0477A1E3CD2A}" type="parTrans" cxnId="{C780E83A-D514-4779-BE94-5AF2432BAF66}">
      <dgm:prSet/>
      <dgm:spPr/>
      <dgm:t>
        <a:bodyPr/>
        <a:lstStyle/>
        <a:p>
          <a:endParaRPr lang="es-ES"/>
        </a:p>
      </dgm:t>
    </dgm:pt>
    <dgm:pt modelId="{C76FE881-2DE3-4908-B6A2-72211D3199A5}" type="sibTrans" cxnId="{C780E83A-D514-4779-BE94-5AF2432BAF66}">
      <dgm:prSet/>
      <dgm:spPr/>
      <dgm:t>
        <a:bodyPr/>
        <a:lstStyle/>
        <a:p>
          <a:endParaRPr lang="es-ES"/>
        </a:p>
      </dgm:t>
    </dgm:pt>
    <dgm:pt modelId="{1D454913-CABB-432C-B29B-935F5DD61962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Se establecen como prioritarias</a:t>
          </a:r>
        </a:p>
      </dgm:t>
    </dgm:pt>
    <dgm:pt modelId="{079E8F02-979D-46BA-86C1-FDC0EACA8800}" type="parTrans" cxnId="{847BEF82-418A-49F8-93F7-3DFBC4AD07DF}">
      <dgm:prSet/>
      <dgm:spPr/>
      <dgm:t>
        <a:bodyPr/>
        <a:lstStyle/>
        <a:p>
          <a:endParaRPr lang="es-ES"/>
        </a:p>
      </dgm:t>
    </dgm:pt>
    <dgm:pt modelId="{0A643D9C-E3CD-4EEF-A0C8-2C41A7D5600E}" type="sibTrans" cxnId="{847BEF82-418A-49F8-93F7-3DFBC4AD07DF}">
      <dgm:prSet/>
      <dgm:spPr/>
      <dgm:t>
        <a:bodyPr/>
        <a:lstStyle/>
        <a:p>
          <a:endParaRPr lang="es-ES"/>
        </a:p>
      </dgm:t>
    </dgm:pt>
    <dgm:pt modelId="{DC6A1BB5-279D-4BE0-85A1-3816BE79EC61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>
              <a:latin typeface="Source Sans Pro" panose="020B0503030403020204" pitchFamily="34" charset="0"/>
              <a:ea typeface="Source Sans Pro" panose="020B0503030403020204" pitchFamily="34" charset="0"/>
            </a:rPr>
            <a:t>Desarrollar una Cultura del trabajo</a:t>
          </a:r>
        </a:p>
      </dgm:t>
    </dgm:pt>
    <dgm:pt modelId="{8DEA1EBA-4099-47EF-97DC-1B9091BC1CC5}" type="parTrans" cxnId="{E82EC383-149C-4510-B90B-501EB8D450CA}">
      <dgm:prSet/>
      <dgm:spPr/>
      <dgm:t>
        <a:bodyPr/>
        <a:lstStyle/>
        <a:p>
          <a:endParaRPr lang="es-ES"/>
        </a:p>
      </dgm:t>
    </dgm:pt>
    <dgm:pt modelId="{CA731C68-FEFE-402D-9088-352FE92F43C6}" type="sibTrans" cxnId="{E82EC383-149C-4510-B90B-501EB8D450CA}">
      <dgm:prSet/>
      <dgm:spPr/>
      <dgm:t>
        <a:bodyPr/>
        <a:lstStyle/>
        <a:p>
          <a:endParaRPr lang="es-ES"/>
        </a:p>
      </dgm:t>
    </dgm:pt>
    <dgm:pt modelId="{5327698C-33C0-46F9-A6AB-04C9284D8F11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Debe respaldar las decisiones de los colaboradores</a:t>
          </a:r>
        </a:p>
      </dgm:t>
    </dgm:pt>
    <dgm:pt modelId="{8551D34C-0361-46D6-B4B2-C67121B5ABC6}" type="parTrans" cxnId="{E1EDDC9B-071A-430E-BDA6-653CC51749CA}">
      <dgm:prSet/>
      <dgm:spPr/>
      <dgm:t>
        <a:bodyPr/>
        <a:lstStyle/>
        <a:p>
          <a:endParaRPr lang="es-ES"/>
        </a:p>
      </dgm:t>
    </dgm:pt>
    <dgm:pt modelId="{E188A199-B762-4938-B75A-50F0AFBA4FC1}" type="sibTrans" cxnId="{E1EDDC9B-071A-430E-BDA6-653CC51749CA}">
      <dgm:prSet/>
      <dgm:spPr/>
      <dgm:t>
        <a:bodyPr/>
        <a:lstStyle/>
        <a:p>
          <a:endParaRPr lang="es-ES"/>
        </a:p>
      </dgm:t>
    </dgm:pt>
    <dgm:pt modelId="{7B50925C-79CA-4815-9197-C53080117FC0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Orientada a formar criterio y autonomía</a:t>
          </a:r>
        </a:p>
      </dgm:t>
    </dgm:pt>
    <dgm:pt modelId="{3B6E96AB-BEA0-4B3A-A009-8DA989337A56}" type="parTrans" cxnId="{E12E39B4-0990-4B0E-9712-BF018F2AC43D}">
      <dgm:prSet/>
      <dgm:spPr/>
      <dgm:t>
        <a:bodyPr/>
        <a:lstStyle/>
        <a:p>
          <a:endParaRPr lang="es-ES"/>
        </a:p>
      </dgm:t>
    </dgm:pt>
    <dgm:pt modelId="{A4533AF9-9574-4762-8FBD-4B6A5EB541B3}" type="sibTrans" cxnId="{E12E39B4-0990-4B0E-9712-BF018F2AC43D}">
      <dgm:prSet/>
      <dgm:spPr/>
      <dgm:t>
        <a:bodyPr/>
        <a:lstStyle/>
        <a:p>
          <a:endParaRPr lang="es-ES"/>
        </a:p>
      </dgm:t>
    </dgm:pt>
    <dgm:pt modelId="{253B5B1D-DC13-4B00-888E-743373DC0D77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Específicos por área</a:t>
          </a:r>
        </a:p>
      </dgm:t>
    </dgm:pt>
    <dgm:pt modelId="{55F051B5-AA08-44A7-AD3A-075C30AC82D4}" type="parTrans" cxnId="{1719C78E-1210-46AA-87CA-8BE8BCAFFD07}">
      <dgm:prSet/>
      <dgm:spPr/>
      <dgm:t>
        <a:bodyPr/>
        <a:lstStyle/>
        <a:p>
          <a:endParaRPr lang="es-ES"/>
        </a:p>
      </dgm:t>
    </dgm:pt>
    <dgm:pt modelId="{35E71DF2-5230-4AF4-8377-6296E6ACCF1B}" type="sibTrans" cxnId="{1719C78E-1210-46AA-87CA-8BE8BCAFFD07}">
      <dgm:prSet/>
      <dgm:spPr/>
      <dgm:t>
        <a:bodyPr/>
        <a:lstStyle/>
        <a:p>
          <a:endParaRPr lang="es-ES"/>
        </a:p>
      </dgm:t>
    </dgm:pt>
    <dgm:pt modelId="{84EB833B-EC19-4FF2-ADF9-FB81EC0C3C45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Determinan la mayor parte del trabajo diario</a:t>
          </a:r>
        </a:p>
      </dgm:t>
    </dgm:pt>
    <dgm:pt modelId="{B97017EF-2479-4C30-8C0C-C2E0BC463F6A}" type="parTrans" cxnId="{42104AEE-9817-44B0-B903-8C51520D20A3}">
      <dgm:prSet/>
      <dgm:spPr/>
      <dgm:t>
        <a:bodyPr/>
        <a:lstStyle/>
        <a:p>
          <a:endParaRPr lang="es-ES"/>
        </a:p>
      </dgm:t>
    </dgm:pt>
    <dgm:pt modelId="{6710AE1E-3766-4DE6-A9B6-F328F2C29E07}" type="sibTrans" cxnId="{42104AEE-9817-44B0-B903-8C51520D20A3}">
      <dgm:prSet/>
      <dgm:spPr/>
      <dgm:t>
        <a:bodyPr/>
        <a:lstStyle/>
        <a:p>
          <a:endParaRPr lang="es-ES"/>
        </a:p>
      </dgm:t>
    </dgm:pt>
    <dgm:pt modelId="{D24E84AB-3EA3-4C57-9D24-96B2F5E3B935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500" kern="1200" dirty="0"/>
        </a:p>
      </dgm:t>
    </dgm:pt>
    <dgm:pt modelId="{F1CAC861-7D51-4EE9-A07E-F075DA04283A}" type="parTrans" cxnId="{BF6A0B27-42F5-4B90-914C-DC714972CE6C}">
      <dgm:prSet/>
      <dgm:spPr/>
      <dgm:t>
        <a:bodyPr/>
        <a:lstStyle/>
        <a:p>
          <a:endParaRPr lang="es-ES"/>
        </a:p>
      </dgm:t>
    </dgm:pt>
    <dgm:pt modelId="{187D6D95-EA47-4E19-AED2-C445E56DE323}" type="sibTrans" cxnId="{BF6A0B27-42F5-4B90-914C-DC714972CE6C}">
      <dgm:prSet/>
      <dgm:spPr/>
      <dgm:t>
        <a:bodyPr/>
        <a:lstStyle/>
        <a:p>
          <a:endParaRPr lang="es-ES"/>
        </a:p>
      </dgm:t>
    </dgm:pt>
    <dgm:pt modelId="{B1E3B9A8-84C1-4102-83A0-F8D663A3F1B9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Basados a donde quiere llegar la organización</a:t>
          </a:r>
        </a:p>
      </dgm:t>
    </dgm:pt>
    <dgm:pt modelId="{C5BE7F9B-2942-45BE-B3AD-60D2AEB3002E}" type="parTrans" cxnId="{2811C4B6-D28E-413D-9526-754051512DE9}">
      <dgm:prSet/>
      <dgm:spPr/>
      <dgm:t>
        <a:bodyPr/>
        <a:lstStyle/>
        <a:p>
          <a:endParaRPr lang="es-ES"/>
        </a:p>
      </dgm:t>
    </dgm:pt>
    <dgm:pt modelId="{C442A6AC-C2A7-467C-9CC3-4C6AA1F0BE68}" type="sibTrans" cxnId="{2811C4B6-D28E-413D-9526-754051512DE9}">
      <dgm:prSet/>
      <dgm:spPr/>
      <dgm:t>
        <a:bodyPr/>
        <a:lstStyle/>
        <a:p>
          <a:endParaRPr lang="es-ES"/>
        </a:p>
      </dgm:t>
    </dgm:pt>
    <dgm:pt modelId="{DB6CD6F0-9ACA-4910-B400-A182A3C867C0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Basados en los objetivos organizacionales</a:t>
          </a:r>
        </a:p>
      </dgm:t>
    </dgm:pt>
    <dgm:pt modelId="{91577EEF-CC1A-4580-9D01-B88FFAEC313D}" type="parTrans" cxnId="{DDEE0DD6-5221-4FA8-8ED3-A3A37A31BDC2}">
      <dgm:prSet/>
      <dgm:spPr/>
      <dgm:t>
        <a:bodyPr/>
        <a:lstStyle/>
        <a:p>
          <a:endParaRPr lang="es-ES"/>
        </a:p>
      </dgm:t>
    </dgm:pt>
    <dgm:pt modelId="{3FE0D0F1-B63F-4443-A705-695F8F710F74}" type="sibTrans" cxnId="{DDEE0DD6-5221-4FA8-8ED3-A3A37A31BDC2}">
      <dgm:prSet/>
      <dgm:spPr/>
      <dgm:t>
        <a:bodyPr/>
        <a:lstStyle/>
        <a:p>
          <a:endParaRPr lang="es-ES"/>
        </a:p>
      </dgm:t>
    </dgm:pt>
    <dgm:pt modelId="{2F484923-D852-49FF-924E-6FDD2BEB2ECB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Basado en el cumplimiento de lo prioritario</a:t>
          </a:r>
        </a:p>
      </dgm:t>
    </dgm:pt>
    <dgm:pt modelId="{1A26C13B-BF9B-4121-BF17-E011D00D0113}" type="parTrans" cxnId="{CBF425AA-5B0A-4706-B6FF-B617FA7B1F9F}">
      <dgm:prSet/>
      <dgm:spPr/>
      <dgm:t>
        <a:bodyPr/>
        <a:lstStyle/>
        <a:p>
          <a:endParaRPr lang="es-AR"/>
        </a:p>
      </dgm:t>
    </dgm:pt>
    <dgm:pt modelId="{7400D967-ADA9-4229-B247-A9B5F4C50F42}" type="sibTrans" cxnId="{CBF425AA-5B0A-4706-B6FF-B617FA7B1F9F}">
      <dgm:prSet/>
      <dgm:spPr/>
      <dgm:t>
        <a:bodyPr/>
        <a:lstStyle/>
        <a:p>
          <a:endParaRPr lang="es-AR"/>
        </a:p>
      </dgm:t>
    </dgm:pt>
    <dgm:pt modelId="{A7C7FAC9-6380-42AF-98E0-64FCAD0770F3}" type="pres">
      <dgm:prSet presAssocID="{2EB9E6CB-34E9-4BFB-B92A-6558AC0F317C}" presName="Name0" presStyleCnt="0">
        <dgm:presLayoutVars>
          <dgm:dir/>
          <dgm:animLvl val="lvl"/>
          <dgm:resizeHandles val="exact"/>
        </dgm:presLayoutVars>
      </dgm:prSet>
      <dgm:spPr/>
    </dgm:pt>
    <dgm:pt modelId="{38ADF9B6-A7FA-4EB1-91B8-CD0F7810421C}" type="pres">
      <dgm:prSet presAssocID="{91472ADA-12ED-472F-823D-5D8293EC294E}" presName="composite" presStyleCnt="0"/>
      <dgm:spPr/>
    </dgm:pt>
    <dgm:pt modelId="{872EBA17-1007-41D2-9E2D-EFB791564556}" type="pres">
      <dgm:prSet presAssocID="{91472ADA-12ED-472F-823D-5D8293EC294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809257F-BC54-42C4-B059-FADF78DC75BF}" type="pres">
      <dgm:prSet presAssocID="{91472ADA-12ED-472F-823D-5D8293EC294E}" presName="desTx" presStyleLbl="alignAccFollowNode1" presStyleIdx="0" presStyleCnt="3">
        <dgm:presLayoutVars>
          <dgm:bulletEnabled val="1"/>
        </dgm:presLayoutVars>
      </dgm:prSet>
      <dgm:spPr/>
    </dgm:pt>
    <dgm:pt modelId="{C41BED0F-0E2A-403B-9D76-FA1FD2B65301}" type="pres">
      <dgm:prSet presAssocID="{9958F171-03DD-4D6C-915A-5933283CA31A}" presName="space" presStyleCnt="0"/>
      <dgm:spPr/>
    </dgm:pt>
    <dgm:pt modelId="{A8BD7690-3172-46B0-B564-199632AAB561}" type="pres">
      <dgm:prSet presAssocID="{F2A42C5F-7EF5-4FB4-8847-9E05558C75BB}" presName="composite" presStyleCnt="0"/>
      <dgm:spPr/>
    </dgm:pt>
    <dgm:pt modelId="{C1C0BF50-8945-4128-BE3E-C86DCDA27BFE}" type="pres">
      <dgm:prSet presAssocID="{F2A42C5F-7EF5-4FB4-8847-9E05558C75B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016514-AC65-4EB0-A9A5-30921D2F2C2D}" type="pres">
      <dgm:prSet presAssocID="{F2A42C5F-7EF5-4FB4-8847-9E05558C75BB}" presName="desTx" presStyleLbl="alignAccFollowNode1" presStyleIdx="1" presStyleCnt="3">
        <dgm:presLayoutVars>
          <dgm:bulletEnabled val="1"/>
        </dgm:presLayoutVars>
      </dgm:prSet>
      <dgm:spPr/>
    </dgm:pt>
    <dgm:pt modelId="{E07BDF46-1123-4381-8BAC-68417302DF1F}" type="pres">
      <dgm:prSet presAssocID="{F5D52B6E-1F10-4D19-978D-6E688D20A47D}" presName="space" presStyleCnt="0"/>
      <dgm:spPr/>
    </dgm:pt>
    <dgm:pt modelId="{EA0A723C-F10C-4801-8F47-4AF5AF58D9E5}" type="pres">
      <dgm:prSet presAssocID="{DC6A1BB5-279D-4BE0-85A1-3816BE79EC61}" presName="composite" presStyleCnt="0"/>
      <dgm:spPr/>
    </dgm:pt>
    <dgm:pt modelId="{B1D94700-2448-4615-9676-6FD18485E992}" type="pres">
      <dgm:prSet presAssocID="{DC6A1BB5-279D-4BE0-85A1-3816BE79EC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7FAFEE-82AF-4442-9C2C-F4D67244DF24}" type="pres">
      <dgm:prSet presAssocID="{DC6A1BB5-279D-4BE0-85A1-3816BE79EC61}" presName="desTx" presStyleLbl="alignAccFollowNode1" presStyleIdx="2" presStyleCnt="3" custLinFactNeighborX="2766" custLinFactNeighborY="317">
        <dgm:presLayoutVars>
          <dgm:bulletEnabled val="1"/>
        </dgm:presLayoutVars>
      </dgm:prSet>
      <dgm:spPr/>
    </dgm:pt>
  </dgm:ptLst>
  <dgm:cxnLst>
    <dgm:cxn modelId="{34219D1A-4683-47E1-BF26-5A7D6CB8A84C}" srcId="{91472ADA-12ED-472F-823D-5D8293EC294E}" destId="{60E17A54-01A3-4917-B362-9F4D33BA14BE}" srcOrd="0" destOrd="0" parTransId="{36BC1A70-3668-46B4-A3B7-4DA8FF30C17F}" sibTransId="{0CF68E7F-2CC0-4A06-96CC-8E3AD8B23AF8}"/>
    <dgm:cxn modelId="{901DB11E-3FE4-413E-88BB-09F86341CABE}" type="presOf" srcId="{2F484923-D852-49FF-924E-6FDD2BEB2ECB}" destId="{BA7FAFEE-82AF-4442-9C2C-F4D67244DF24}" srcOrd="0" destOrd="2" presId="urn:microsoft.com/office/officeart/2005/8/layout/hList1"/>
    <dgm:cxn modelId="{BF6A0B27-42F5-4B90-914C-DC714972CE6C}" srcId="{F2A42C5F-7EF5-4FB4-8847-9E05558C75BB}" destId="{D24E84AB-3EA3-4C57-9D24-96B2F5E3B935}" srcOrd="4" destOrd="0" parTransId="{F1CAC861-7D51-4EE9-A07E-F075DA04283A}" sibTransId="{187D6D95-EA47-4E19-AED2-C445E56DE323}"/>
    <dgm:cxn modelId="{CE76A233-EF21-49AA-A2CE-57F8290AA44F}" type="presOf" srcId="{B1E3B9A8-84C1-4102-83A0-F8D663A3F1B9}" destId="{B809257F-BC54-42C4-B059-FADF78DC75BF}" srcOrd="0" destOrd="3" presId="urn:microsoft.com/office/officeart/2005/8/layout/hList1"/>
    <dgm:cxn modelId="{C780E83A-D514-4779-BE94-5AF2432BAF66}" srcId="{F2A42C5F-7EF5-4FB4-8847-9E05558C75BB}" destId="{AFB09D99-51DA-41C8-AE2D-E9ADFD9398F5}" srcOrd="0" destOrd="0" parTransId="{66715163-1429-41B1-868E-0477A1E3CD2A}" sibTransId="{C76FE881-2DE3-4908-B6A2-72211D3199A5}"/>
    <dgm:cxn modelId="{0D2C893D-D139-40BE-865C-9FF99892475B}" srcId="{91472ADA-12ED-472F-823D-5D8293EC294E}" destId="{9FFC34E3-0815-49E9-89D0-53F556D0CEBF}" srcOrd="2" destOrd="0" parTransId="{3BD167B4-A633-4EA9-99E4-AD3EC814A539}" sibTransId="{94240291-4A69-4128-AE0D-CDAF1FC425A7}"/>
    <dgm:cxn modelId="{05862D6B-760E-44FE-883B-3B4CD33BA8AC}" type="presOf" srcId="{DC6A1BB5-279D-4BE0-85A1-3816BE79EC61}" destId="{B1D94700-2448-4615-9676-6FD18485E992}" srcOrd="0" destOrd="0" presId="urn:microsoft.com/office/officeart/2005/8/layout/hList1"/>
    <dgm:cxn modelId="{EE0FE44B-A0F5-401E-A666-436670D7B66B}" type="presOf" srcId="{AFB09D99-51DA-41C8-AE2D-E9ADFD9398F5}" destId="{19016514-AC65-4EB0-A9A5-30921D2F2C2D}" srcOrd="0" destOrd="0" presId="urn:microsoft.com/office/officeart/2005/8/layout/hList1"/>
    <dgm:cxn modelId="{9F3CCA53-60CF-490A-AADB-58AC2CD7AABF}" type="presOf" srcId="{2EB9E6CB-34E9-4BFB-B92A-6558AC0F317C}" destId="{A7C7FAC9-6380-42AF-98E0-64FCAD0770F3}" srcOrd="0" destOrd="0" presId="urn:microsoft.com/office/officeart/2005/8/layout/hList1"/>
    <dgm:cxn modelId="{BDF7EC57-03A0-4428-9D74-B203C27C87E5}" type="presOf" srcId="{253B5B1D-DC13-4B00-888E-743373DC0D77}" destId="{B809257F-BC54-42C4-B059-FADF78DC75BF}" srcOrd="0" destOrd="1" presId="urn:microsoft.com/office/officeart/2005/8/layout/hList1"/>
    <dgm:cxn modelId="{0325E978-C4FA-4FE8-84AE-160451FEC5CA}" srcId="{2EB9E6CB-34E9-4BFB-B92A-6558AC0F317C}" destId="{91472ADA-12ED-472F-823D-5D8293EC294E}" srcOrd="0" destOrd="0" parTransId="{A96CBC24-72A3-47F5-A8BE-8E420E2764ED}" sibTransId="{9958F171-03DD-4D6C-915A-5933283CA31A}"/>
    <dgm:cxn modelId="{F015617F-74C0-44B5-8F86-34129F5A6CCE}" type="presOf" srcId="{7B50925C-79CA-4815-9197-C53080117FC0}" destId="{BA7FAFEE-82AF-4442-9C2C-F4D67244DF24}" srcOrd="0" destOrd="1" presId="urn:microsoft.com/office/officeart/2005/8/layout/hList1"/>
    <dgm:cxn modelId="{847BEF82-418A-49F8-93F7-3DFBC4AD07DF}" srcId="{F2A42C5F-7EF5-4FB4-8847-9E05558C75BB}" destId="{1D454913-CABB-432C-B29B-935F5DD61962}" srcOrd="1" destOrd="0" parTransId="{079E8F02-979D-46BA-86C1-FDC0EACA8800}" sibTransId="{0A643D9C-E3CD-4EEF-A0C8-2C41A7D5600E}"/>
    <dgm:cxn modelId="{E82EC383-149C-4510-B90B-501EB8D450CA}" srcId="{2EB9E6CB-34E9-4BFB-B92A-6558AC0F317C}" destId="{DC6A1BB5-279D-4BE0-85A1-3816BE79EC61}" srcOrd="2" destOrd="0" parTransId="{8DEA1EBA-4099-47EF-97DC-1B9091BC1CC5}" sibTransId="{CA731C68-FEFE-402D-9088-352FE92F43C6}"/>
    <dgm:cxn modelId="{B1474388-3504-443C-B149-1DD9E9A89C08}" type="presOf" srcId="{84EB833B-EC19-4FF2-ADF9-FB81EC0C3C45}" destId="{19016514-AC65-4EB0-A9A5-30921D2F2C2D}" srcOrd="0" destOrd="2" presId="urn:microsoft.com/office/officeart/2005/8/layout/hList1"/>
    <dgm:cxn modelId="{4BEF2D8A-71F8-4351-9957-2750079D5AB6}" type="presOf" srcId="{91472ADA-12ED-472F-823D-5D8293EC294E}" destId="{872EBA17-1007-41D2-9E2D-EFB791564556}" srcOrd="0" destOrd="0" presId="urn:microsoft.com/office/officeart/2005/8/layout/hList1"/>
    <dgm:cxn modelId="{1719C78E-1210-46AA-87CA-8BE8BCAFFD07}" srcId="{91472ADA-12ED-472F-823D-5D8293EC294E}" destId="{253B5B1D-DC13-4B00-888E-743373DC0D77}" srcOrd="1" destOrd="0" parTransId="{55F051B5-AA08-44A7-AD3A-075C30AC82D4}" sibTransId="{35E71DF2-5230-4AF4-8377-6296E6ACCF1B}"/>
    <dgm:cxn modelId="{8C937F93-2321-4654-B216-46631BFC2A97}" type="presOf" srcId="{5327698C-33C0-46F9-A6AB-04C9284D8F11}" destId="{BA7FAFEE-82AF-4442-9C2C-F4D67244DF24}" srcOrd="0" destOrd="0" presId="urn:microsoft.com/office/officeart/2005/8/layout/hList1"/>
    <dgm:cxn modelId="{CBF54696-EE1B-457F-A814-31305D703B03}" type="presOf" srcId="{1D454913-CABB-432C-B29B-935F5DD61962}" destId="{19016514-AC65-4EB0-A9A5-30921D2F2C2D}" srcOrd="0" destOrd="1" presId="urn:microsoft.com/office/officeart/2005/8/layout/hList1"/>
    <dgm:cxn modelId="{E1EDDC9B-071A-430E-BDA6-653CC51749CA}" srcId="{DC6A1BB5-279D-4BE0-85A1-3816BE79EC61}" destId="{5327698C-33C0-46F9-A6AB-04C9284D8F11}" srcOrd="0" destOrd="0" parTransId="{8551D34C-0361-46D6-B4B2-C67121B5ABC6}" sibTransId="{E188A199-B762-4938-B75A-50F0AFBA4FC1}"/>
    <dgm:cxn modelId="{CBF425AA-5B0A-4706-B6FF-B617FA7B1F9F}" srcId="{DC6A1BB5-279D-4BE0-85A1-3816BE79EC61}" destId="{2F484923-D852-49FF-924E-6FDD2BEB2ECB}" srcOrd="2" destOrd="0" parTransId="{1A26C13B-BF9B-4121-BF17-E011D00D0113}" sibTransId="{7400D967-ADA9-4229-B247-A9B5F4C50F42}"/>
    <dgm:cxn modelId="{E12E39B4-0990-4B0E-9712-BF018F2AC43D}" srcId="{DC6A1BB5-279D-4BE0-85A1-3816BE79EC61}" destId="{7B50925C-79CA-4815-9197-C53080117FC0}" srcOrd="1" destOrd="0" parTransId="{3B6E96AB-BEA0-4B3A-A009-8DA989337A56}" sibTransId="{A4533AF9-9574-4762-8FBD-4B6A5EB541B3}"/>
    <dgm:cxn modelId="{2811C4B6-D28E-413D-9526-754051512DE9}" srcId="{91472ADA-12ED-472F-823D-5D8293EC294E}" destId="{B1E3B9A8-84C1-4102-83A0-F8D663A3F1B9}" srcOrd="3" destOrd="0" parTransId="{C5BE7F9B-2942-45BE-B3AD-60D2AEB3002E}" sibTransId="{C442A6AC-C2A7-467C-9CC3-4C6AA1F0BE68}"/>
    <dgm:cxn modelId="{11C558B7-B9DA-4E01-A8C6-8E1252DAFD5C}" srcId="{2EB9E6CB-34E9-4BFB-B92A-6558AC0F317C}" destId="{F2A42C5F-7EF5-4FB4-8847-9E05558C75BB}" srcOrd="1" destOrd="0" parTransId="{9A428403-877D-4188-AB41-410369041413}" sibTransId="{F5D52B6E-1F10-4D19-978D-6E688D20A47D}"/>
    <dgm:cxn modelId="{D3CEF3C4-0FAC-4150-9845-04B2E39357B3}" type="presOf" srcId="{DB6CD6F0-9ACA-4910-B400-A182A3C867C0}" destId="{19016514-AC65-4EB0-A9A5-30921D2F2C2D}" srcOrd="0" destOrd="3" presId="urn:microsoft.com/office/officeart/2005/8/layout/hList1"/>
    <dgm:cxn modelId="{9F89E7C6-EB9E-44D3-B531-4B192E371048}" type="presOf" srcId="{60E17A54-01A3-4917-B362-9F4D33BA14BE}" destId="{B809257F-BC54-42C4-B059-FADF78DC75BF}" srcOrd="0" destOrd="0" presId="urn:microsoft.com/office/officeart/2005/8/layout/hList1"/>
    <dgm:cxn modelId="{DDEE0DD6-5221-4FA8-8ED3-A3A37A31BDC2}" srcId="{F2A42C5F-7EF5-4FB4-8847-9E05558C75BB}" destId="{DB6CD6F0-9ACA-4910-B400-A182A3C867C0}" srcOrd="3" destOrd="0" parTransId="{91577EEF-CC1A-4580-9D01-B88FFAEC313D}" sibTransId="{3FE0D0F1-B63F-4443-A705-695F8F710F74}"/>
    <dgm:cxn modelId="{2DB054DE-319E-4225-B1FD-BFF3DDE0FF24}" type="presOf" srcId="{D24E84AB-3EA3-4C57-9D24-96B2F5E3B935}" destId="{19016514-AC65-4EB0-A9A5-30921D2F2C2D}" srcOrd="0" destOrd="4" presId="urn:microsoft.com/office/officeart/2005/8/layout/hList1"/>
    <dgm:cxn modelId="{1FCC49E3-020D-44DD-B6E4-F800F168D4D4}" type="presOf" srcId="{9FFC34E3-0815-49E9-89D0-53F556D0CEBF}" destId="{B809257F-BC54-42C4-B059-FADF78DC75BF}" srcOrd="0" destOrd="2" presId="urn:microsoft.com/office/officeart/2005/8/layout/hList1"/>
    <dgm:cxn modelId="{42104AEE-9817-44B0-B903-8C51520D20A3}" srcId="{F2A42C5F-7EF5-4FB4-8847-9E05558C75BB}" destId="{84EB833B-EC19-4FF2-ADF9-FB81EC0C3C45}" srcOrd="2" destOrd="0" parTransId="{B97017EF-2479-4C30-8C0C-C2E0BC463F6A}" sibTransId="{6710AE1E-3766-4DE6-A9B6-F328F2C29E07}"/>
    <dgm:cxn modelId="{10983AFE-61A0-4D1F-91DF-1D52338097C0}" type="presOf" srcId="{F2A42C5F-7EF5-4FB4-8847-9E05558C75BB}" destId="{C1C0BF50-8945-4128-BE3E-C86DCDA27BFE}" srcOrd="0" destOrd="0" presId="urn:microsoft.com/office/officeart/2005/8/layout/hList1"/>
    <dgm:cxn modelId="{398604C9-DD4C-4534-BF02-752D0B759B14}" type="presParOf" srcId="{A7C7FAC9-6380-42AF-98E0-64FCAD0770F3}" destId="{38ADF9B6-A7FA-4EB1-91B8-CD0F7810421C}" srcOrd="0" destOrd="0" presId="urn:microsoft.com/office/officeart/2005/8/layout/hList1"/>
    <dgm:cxn modelId="{397E35B1-3B3A-48FF-AB92-FFA5B8CB096C}" type="presParOf" srcId="{38ADF9B6-A7FA-4EB1-91B8-CD0F7810421C}" destId="{872EBA17-1007-41D2-9E2D-EFB791564556}" srcOrd="0" destOrd="0" presId="urn:microsoft.com/office/officeart/2005/8/layout/hList1"/>
    <dgm:cxn modelId="{AD67B6F5-AA52-43E3-B50A-2555175F02F7}" type="presParOf" srcId="{38ADF9B6-A7FA-4EB1-91B8-CD0F7810421C}" destId="{B809257F-BC54-42C4-B059-FADF78DC75BF}" srcOrd="1" destOrd="0" presId="urn:microsoft.com/office/officeart/2005/8/layout/hList1"/>
    <dgm:cxn modelId="{1184CAFF-AA13-43F0-AA76-08A5C7C3E4AB}" type="presParOf" srcId="{A7C7FAC9-6380-42AF-98E0-64FCAD0770F3}" destId="{C41BED0F-0E2A-403B-9D76-FA1FD2B65301}" srcOrd="1" destOrd="0" presId="urn:microsoft.com/office/officeart/2005/8/layout/hList1"/>
    <dgm:cxn modelId="{908ACD18-8670-4C63-9F97-EA1E42368FB2}" type="presParOf" srcId="{A7C7FAC9-6380-42AF-98E0-64FCAD0770F3}" destId="{A8BD7690-3172-46B0-B564-199632AAB561}" srcOrd="2" destOrd="0" presId="urn:microsoft.com/office/officeart/2005/8/layout/hList1"/>
    <dgm:cxn modelId="{D210452B-2B8E-4D4F-9B34-244BC343B531}" type="presParOf" srcId="{A8BD7690-3172-46B0-B564-199632AAB561}" destId="{C1C0BF50-8945-4128-BE3E-C86DCDA27BFE}" srcOrd="0" destOrd="0" presId="urn:microsoft.com/office/officeart/2005/8/layout/hList1"/>
    <dgm:cxn modelId="{D90C8EFB-B075-4687-8067-825A9AE8AF59}" type="presParOf" srcId="{A8BD7690-3172-46B0-B564-199632AAB561}" destId="{19016514-AC65-4EB0-A9A5-30921D2F2C2D}" srcOrd="1" destOrd="0" presId="urn:microsoft.com/office/officeart/2005/8/layout/hList1"/>
    <dgm:cxn modelId="{85ACD92D-6675-4D10-9DDD-DC3ECC026AC8}" type="presParOf" srcId="{A7C7FAC9-6380-42AF-98E0-64FCAD0770F3}" destId="{E07BDF46-1123-4381-8BAC-68417302DF1F}" srcOrd="3" destOrd="0" presId="urn:microsoft.com/office/officeart/2005/8/layout/hList1"/>
    <dgm:cxn modelId="{3345C776-8AB0-4B0C-AD61-A3A5CFFC3857}" type="presParOf" srcId="{A7C7FAC9-6380-42AF-98E0-64FCAD0770F3}" destId="{EA0A723C-F10C-4801-8F47-4AF5AF58D9E5}" srcOrd="4" destOrd="0" presId="urn:microsoft.com/office/officeart/2005/8/layout/hList1"/>
    <dgm:cxn modelId="{ABD097A1-AD99-4F6E-9F17-F91E2F806596}" type="presParOf" srcId="{EA0A723C-F10C-4801-8F47-4AF5AF58D9E5}" destId="{B1D94700-2448-4615-9676-6FD18485E992}" srcOrd="0" destOrd="0" presId="urn:microsoft.com/office/officeart/2005/8/layout/hList1"/>
    <dgm:cxn modelId="{A01D7BD8-7E2D-4032-89E5-4CE37ED847B6}" type="presParOf" srcId="{EA0A723C-F10C-4801-8F47-4AF5AF58D9E5}" destId="{BA7FAFEE-82AF-4442-9C2C-F4D67244DF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DCE37-74B8-4230-ADB3-06B514AE021B}" type="doc">
      <dgm:prSet loTypeId="urn:microsoft.com/office/officeart/2005/8/layout/cycle3" loCatId="cycle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0C31EA16-2F70-4786-BFB5-8FB0E658F060}">
      <dgm:prSet phldrT="[Texto]"/>
      <dgm:spPr/>
      <dgm:t>
        <a:bodyPr/>
        <a:lstStyle/>
        <a:p>
          <a:r>
            <a:rPr lang="es-ES" dirty="0">
              <a:latin typeface="Roboto Slab" panose="020B0604020202020204" charset="0"/>
              <a:ea typeface="Roboto Slab" panose="020B0604020202020204" charset="0"/>
            </a:rPr>
            <a:t>Puesta en marcha de las acciones</a:t>
          </a:r>
        </a:p>
      </dgm:t>
    </dgm:pt>
    <dgm:pt modelId="{52DF71C2-A4D3-4E92-BAD1-D866DF01AF99}" type="parTrans" cxnId="{C556F882-2FC1-4A34-9B42-5271DE5BAC39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694B5901-149E-42F7-887E-8DB8DA4605A6}" type="sibTrans" cxnId="{C556F882-2FC1-4A34-9B42-5271DE5BAC39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584B60A3-A700-4FC6-BCB4-B799945A4E15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>
              <a:latin typeface="Roboto Slab" panose="020B0604020202020204" charset="0"/>
              <a:ea typeface="Roboto Slab" panose="020B0604020202020204" charset="0"/>
            </a:rPr>
            <a:t>Control de indicadores</a:t>
          </a:r>
        </a:p>
      </dgm:t>
    </dgm:pt>
    <dgm:pt modelId="{60B543DB-5721-458B-A9DF-08873DC239C8}" type="parTrans" cxnId="{42BF35AF-3059-4637-8A81-4D39E90B2989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FAE6A37A-8362-4B43-9B5D-9D15CF2EEAA3}" type="sibTrans" cxnId="{42BF35AF-3059-4637-8A81-4D39E90B2989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6C3DE74C-CBC3-440E-BAB2-63BEF8332BEF}">
      <dgm:prSet phldrT="[Texto]"/>
      <dgm:spPr>
        <a:solidFill>
          <a:schemeClr val="accent3"/>
        </a:solidFill>
      </dgm:spPr>
      <dgm:t>
        <a:bodyPr/>
        <a:lstStyle/>
        <a:p>
          <a:r>
            <a:rPr lang="es-ES">
              <a:latin typeface="Roboto Slab" panose="020B0604020202020204" charset="0"/>
              <a:ea typeface="Roboto Slab" panose="020B0604020202020204" charset="0"/>
            </a:rPr>
            <a:t>Reuniones Planificadas</a:t>
          </a:r>
        </a:p>
      </dgm:t>
    </dgm:pt>
    <dgm:pt modelId="{AE9B0E40-5D62-4E81-B3D0-910B6BFCDCF4}" type="parTrans" cxnId="{40BE5446-A59F-4798-B0AB-14276315AD1E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B5834AC1-EBE5-43F1-8104-B8CD0E920477}" type="sibTrans" cxnId="{40BE5446-A59F-4798-B0AB-14276315AD1E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ECF26B3F-29BE-47E3-8984-1DDA5E9D8E92}">
      <dgm:prSet phldrT="[Texto]"/>
      <dgm:spPr/>
      <dgm:t>
        <a:bodyPr/>
        <a:lstStyle/>
        <a:p>
          <a:r>
            <a:rPr lang="es-ES">
              <a:latin typeface="Roboto Slab" panose="020B0604020202020204" charset="0"/>
              <a:ea typeface="Roboto Slab" panose="020B0604020202020204" charset="0"/>
            </a:rPr>
            <a:t>Asumir compromisos de gestion</a:t>
          </a:r>
        </a:p>
      </dgm:t>
    </dgm:pt>
    <dgm:pt modelId="{A34B3853-8B76-490A-AC90-934313D43DC3}" type="parTrans" cxnId="{7EA6CF5D-8D51-4F2D-BAFF-780F68FCE2A3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E1BDBB7D-D5FB-4B04-9153-037472571528}" type="sibTrans" cxnId="{7EA6CF5D-8D51-4F2D-BAFF-780F68FCE2A3}">
      <dgm:prSet/>
      <dgm:spPr/>
      <dgm:t>
        <a:bodyPr/>
        <a:lstStyle/>
        <a:p>
          <a:endParaRPr lang="es-ES">
            <a:latin typeface="Roboto Slab" panose="020B0604020202020204" charset="0"/>
            <a:ea typeface="Roboto Slab" panose="020B0604020202020204" charset="0"/>
          </a:endParaRPr>
        </a:p>
      </dgm:t>
    </dgm:pt>
    <dgm:pt modelId="{120C184F-CE83-4656-952E-7B7A506BFA08}" type="pres">
      <dgm:prSet presAssocID="{125DCE37-74B8-4230-ADB3-06B514AE021B}" presName="Name0" presStyleCnt="0">
        <dgm:presLayoutVars>
          <dgm:dir/>
          <dgm:resizeHandles val="exact"/>
        </dgm:presLayoutVars>
      </dgm:prSet>
      <dgm:spPr/>
    </dgm:pt>
    <dgm:pt modelId="{7BF50660-1CAE-423D-ACA6-CA4B6E3FDA99}" type="pres">
      <dgm:prSet presAssocID="{125DCE37-74B8-4230-ADB3-06B514AE021B}" presName="cycle" presStyleCnt="0"/>
      <dgm:spPr/>
    </dgm:pt>
    <dgm:pt modelId="{DF209344-47E3-4588-8C7E-0B6E02F16F4A}" type="pres">
      <dgm:prSet presAssocID="{0C31EA16-2F70-4786-BFB5-8FB0E658F060}" presName="nodeFirstNode" presStyleLbl="node1" presStyleIdx="0" presStyleCnt="4">
        <dgm:presLayoutVars>
          <dgm:bulletEnabled val="1"/>
        </dgm:presLayoutVars>
      </dgm:prSet>
      <dgm:spPr/>
    </dgm:pt>
    <dgm:pt modelId="{8B9FC57A-530A-4BF4-B167-4911F1CDFD0B}" type="pres">
      <dgm:prSet presAssocID="{694B5901-149E-42F7-887E-8DB8DA4605A6}" presName="sibTransFirstNode" presStyleLbl="bgShp" presStyleIdx="0" presStyleCnt="1"/>
      <dgm:spPr/>
    </dgm:pt>
    <dgm:pt modelId="{EDF627E6-0A2B-4A03-A899-1EAA57CEA839}" type="pres">
      <dgm:prSet presAssocID="{584B60A3-A700-4FC6-BCB4-B799945A4E15}" presName="nodeFollowingNodes" presStyleLbl="node1" presStyleIdx="1" presStyleCnt="4">
        <dgm:presLayoutVars>
          <dgm:bulletEnabled val="1"/>
        </dgm:presLayoutVars>
      </dgm:prSet>
      <dgm:spPr/>
    </dgm:pt>
    <dgm:pt modelId="{E677682F-BE98-46BD-AB48-0CE4E70FA4C3}" type="pres">
      <dgm:prSet presAssocID="{6C3DE74C-CBC3-440E-BAB2-63BEF8332BEF}" presName="nodeFollowingNodes" presStyleLbl="node1" presStyleIdx="2" presStyleCnt="4">
        <dgm:presLayoutVars>
          <dgm:bulletEnabled val="1"/>
        </dgm:presLayoutVars>
      </dgm:prSet>
      <dgm:spPr/>
    </dgm:pt>
    <dgm:pt modelId="{904307BD-5A94-49E8-9DE9-DEEFBD544C14}" type="pres">
      <dgm:prSet presAssocID="{ECF26B3F-29BE-47E3-8984-1DDA5E9D8E92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99ED50B-2B22-4A89-9CC1-6C5B21F9761B}" type="presOf" srcId="{0C31EA16-2F70-4786-BFB5-8FB0E658F060}" destId="{DF209344-47E3-4588-8C7E-0B6E02F16F4A}" srcOrd="0" destOrd="0" presId="urn:microsoft.com/office/officeart/2005/8/layout/cycle3"/>
    <dgm:cxn modelId="{0045DE1A-1D9E-4AC0-BB94-F42FEF774532}" type="presOf" srcId="{125DCE37-74B8-4230-ADB3-06B514AE021B}" destId="{120C184F-CE83-4656-952E-7B7A506BFA08}" srcOrd="0" destOrd="0" presId="urn:microsoft.com/office/officeart/2005/8/layout/cycle3"/>
    <dgm:cxn modelId="{7EA6CF5D-8D51-4F2D-BAFF-780F68FCE2A3}" srcId="{125DCE37-74B8-4230-ADB3-06B514AE021B}" destId="{ECF26B3F-29BE-47E3-8984-1DDA5E9D8E92}" srcOrd="3" destOrd="0" parTransId="{A34B3853-8B76-490A-AC90-934313D43DC3}" sibTransId="{E1BDBB7D-D5FB-4B04-9153-037472571528}"/>
    <dgm:cxn modelId="{5AD9A564-3FBA-48FC-84D6-DEC1ABF1CFAD}" type="presOf" srcId="{584B60A3-A700-4FC6-BCB4-B799945A4E15}" destId="{EDF627E6-0A2B-4A03-A899-1EAA57CEA839}" srcOrd="0" destOrd="0" presId="urn:microsoft.com/office/officeart/2005/8/layout/cycle3"/>
    <dgm:cxn modelId="{40BE5446-A59F-4798-B0AB-14276315AD1E}" srcId="{125DCE37-74B8-4230-ADB3-06B514AE021B}" destId="{6C3DE74C-CBC3-440E-BAB2-63BEF8332BEF}" srcOrd="2" destOrd="0" parTransId="{AE9B0E40-5D62-4E81-B3D0-910B6BFCDCF4}" sibTransId="{B5834AC1-EBE5-43F1-8104-B8CD0E920477}"/>
    <dgm:cxn modelId="{FCF82352-0472-4B18-87CC-7723C5FE7D60}" type="presOf" srcId="{694B5901-149E-42F7-887E-8DB8DA4605A6}" destId="{8B9FC57A-530A-4BF4-B167-4911F1CDFD0B}" srcOrd="0" destOrd="0" presId="urn:microsoft.com/office/officeart/2005/8/layout/cycle3"/>
    <dgm:cxn modelId="{84ECB457-3C6D-4FB8-99C5-3F304F9B10B4}" type="presOf" srcId="{ECF26B3F-29BE-47E3-8984-1DDA5E9D8E92}" destId="{904307BD-5A94-49E8-9DE9-DEEFBD544C14}" srcOrd="0" destOrd="0" presId="urn:microsoft.com/office/officeart/2005/8/layout/cycle3"/>
    <dgm:cxn modelId="{C556F882-2FC1-4A34-9B42-5271DE5BAC39}" srcId="{125DCE37-74B8-4230-ADB3-06B514AE021B}" destId="{0C31EA16-2F70-4786-BFB5-8FB0E658F060}" srcOrd="0" destOrd="0" parTransId="{52DF71C2-A4D3-4E92-BAD1-D866DF01AF99}" sibTransId="{694B5901-149E-42F7-887E-8DB8DA4605A6}"/>
    <dgm:cxn modelId="{42BF35AF-3059-4637-8A81-4D39E90B2989}" srcId="{125DCE37-74B8-4230-ADB3-06B514AE021B}" destId="{584B60A3-A700-4FC6-BCB4-B799945A4E15}" srcOrd="1" destOrd="0" parTransId="{60B543DB-5721-458B-A9DF-08873DC239C8}" sibTransId="{FAE6A37A-8362-4B43-9B5D-9D15CF2EEAA3}"/>
    <dgm:cxn modelId="{001816E8-898F-465E-AED9-D93B34289F38}" type="presOf" srcId="{6C3DE74C-CBC3-440E-BAB2-63BEF8332BEF}" destId="{E677682F-BE98-46BD-AB48-0CE4E70FA4C3}" srcOrd="0" destOrd="0" presId="urn:microsoft.com/office/officeart/2005/8/layout/cycle3"/>
    <dgm:cxn modelId="{368F0123-FFED-45D4-8BD5-FF6178F2B3D6}" type="presParOf" srcId="{120C184F-CE83-4656-952E-7B7A506BFA08}" destId="{7BF50660-1CAE-423D-ACA6-CA4B6E3FDA99}" srcOrd="0" destOrd="0" presId="urn:microsoft.com/office/officeart/2005/8/layout/cycle3"/>
    <dgm:cxn modelId="{9A8EB676-9922-4FAF-A762-D52069542A6D}" type="presParOf" srcId="{7BF50660-1CAE-423D-ACA6-CA4B6E3FDA99}" destId="{DF209344-47E3-4588-8C7E-0B6E02F16F4A}" srcOrd="0" destOrd="0" presId="urn:microsoft.com/office/officeart/2005/8/layout/cycle3"/>
    <dgm:cxn modelId="{C71F27A7-6A31-4D86-A162-15EDA3443DDE}" type="presParOf" srcId="{7BF50660-1CAE-423D-ACA6-CA4B6E3FDA99}" destId="{8B9FC57A-530A-4BF4-B167-4911F1CDFD0B}" srcOrd="1" destOrd="0" presId="urn:microsoft.com/office/officeart/2005/8/layout/cycle3"/>
    <dgm:cxn modelId="{87F0B15D-EEE4-47F6-85E1-4AA9B60BA6F5}" type="presParOf" srcId="{7BF50660-1CAE-423D-ACA6-CA4B6E3FDA99}" destId="{EDF627E6-0A2B-4A03-A899-1EAA57CEA839}" srcOrd="2" destOrd="0" presId="urn:microsoft.com/office/officeart/2005/8/layout/cycle3"/>
    <dgm:cxn modelId="{944DB714-3CDB-40E2-8F5B-4DDF26F8FD73}" type="presParOf" srcId="{7BF50660-1CAE-423D-ACA6-CA4B6E3FDA99}" destId="{E677682F-BE98-46BD-AB48-0CE4E70FA4C3}" srcOrd="3" destOrd="0" presId="urn:microsoft.com/office/officeart/2005/8/layout/cycle3"/>
    <dgm:cxn modelId="{7D8A41EA-A1F6-4E19-A487-7F8D9441AFE2}" type="presParOf" srcId="{7BF50660-1CAE-423D-ACA6-CA4B6E3FDA99}" destId="{904307BD-5A94-49E8-9DE9-DEEFBD544C1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94FE-A48B-490D-855A-8B50CA04C5A8}">
      <dsp:nvSpPr>
        <dsp:cNvPr id="0" name=""/>
        <dsp:cNvSpPr/>
      </dsp:nvSpPr>
      <dsp:spPr>
        <a:xfrm>
          <a:off x="2049405" y="1801"/>
          <a:ext cx="1142753" cy="74278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Valores empresariales</a:t>
          </a:r>
        </a:p>
      </dsp:txBody>
      <dsp:txXfrm>
        <a:off x="2085665" y="38061"/>
        <a:ext cx="1070233" cy="670269"/>
      </dsp:txXfrm>
    </dsp:sp>
    <dsp:sp modelId="{829294E3-07A7-4DA2-B82F-1EC4FEB7BCC7}">
      <dsp:nvSpPr>
        <dsp:cNvPr id="0" name=""/>
        <dsp:cNvSpPr/>
      </dsp:nvSpPr>
      <dsp:spPr>
        <a:xfrm>
          <a:off x="1199267" y="397486"/>
          <a:ext cx="2967219" cy="2967219"/>
        </a:xfrm>
        <a:custGeom>
          <a:avLst/>
          <a:gdLst/>
          <a:ahLst/>
          <a:cxnLst/>
          <a:rect l="0" t="0" r="0" b="0"/>
          <a:pathLst>
            <a:path>
              <a:moveTo>
                <a:pt x="2003154" y="93943"/>
              </a:moveTo>
              <a:arcTo wR="1483609" hR="1483609" stAng="17429935" swAng="25461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4E90B-4359-4D5D-91A1-68CF40381E5A}">
      <dsp:nvSpPr>
        <dsp:cNvPr id="0" name=""/>
        <dsp:cNvSpPr/>
      </dsp:nvSpPr>
      <dsp:spPr>
        <a:xfrm>
          <a:off x="3554472" y="1215810"/>
          <a:ext cx="1142753" cy="742789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Visión</a:t>
          </a:r>
        </a:p>
      </dsp:txBody>
      <dsp:txXfrm>
        <a:off x="3590732" y="1252070"/>
        <a:ext cx="1070233" cy="670269"/>
      </dsp:txXfrm>
    </dsp:sp>
    <dsp:sp modelId="{74153BDC-FBFE-422C-A5DE-965C41FF1C36}">
      <dsp:nvSpPr>
        <dsp:cNvPr id="0" name=""/>
        <dsp:cNvSpPr/>
      </dsp:nvSpPr>
      <dsp:spPr>
        <a:xfrm>
          <a:off x="1187134" y="321691"/>
          <a:ext cx="2967219" cy="2967219"/>
        </a:xfrm>
        <a:custGeom>
          <a:avLst/>
          <a:gdLst/>
          <a:ahLst/>
          <a:cxnLst/>
          <a:rect l="0" t="0" r="0" b="0"/>
          <a:pathLst>
            <a:path>
              <a:moveTo>
                <a:pt x="2958506" y="1644166"/>
              </a:moveTo>
              <a:arcTo wR="1483609" hR="1483609" stAng="372765" swAng="1675042"/>
            </a:path>
          </a:pathLst>
        </a:custGeom>
        <a:noFill/>
        <a:ln w="9525" cap="flat" cmpd="sng" algn="ctr">
          <a:solidFill>
            <a:schemeClr val="accent1">
              <a:shade val="90000"/>
              <a:hueOff val="336222"/>
              <a:satOff val="-10505"/>
              <a:lumOff val="16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85E3B-60B9-4918-B413-881330B0BAA2}">
      <dsp:nvSpPr>
        <dsp:cNvPr id="0" name=""/>
        <dsp:cNvSpPr/>
      </dsp:nvSpPr>
      <dsp:spPr>
        <a:xfrm>
          <a:off x="2998320" y="2643748"/>
          <a:ext cx="1142753" cy="74278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Seguimiento y evaluación de resultados</a:t>
          </a:r>
        </a:p>
      </dsp:txBody>
      <dsp:txXfrm>
        <a:off x="3034580" y="2680008"/>
        <a:ext cx="1070233" cy="670269"/>
      </dsp:txXfrm>
    </dsp:sp>
    <dsp:sp modelId="{ECBBA5F1-81CB-446B-8B5C-ECB2408E446B}">
      <dsp:nvSpPr>
        <dsp:cNvPr id="0" name=""/>
        <dsp:cNvSpPr/>
      </dsp:nvSpPr>
      <dsp:spPr>
        <a:xfrm>
          <a:off x="1144679" y="385489"/>
          <a:ext cx="2967219" cy="2967219"/>
        </a:xfrm>
        <a:custGeom>
          <a:avLst/>
          <a:gdLst/>
          <a:ahLst/>
          <a:cxnLst/>
          <a:rect l="0" t="0" r="0" b="0"/>
          <a:pathLst>
            <a:path>
              <a:moveTo>
                <a:pt x="1845983" y="2922284"/>
              </a:moveTo>
              <a:arcTo wR="1483609" hR="1483609" stAng="4551744" swAng="1816601"/>
            </a:path>
          </a:pathLst>
        </a:custGeom>
        <a:noFill/>
        <a:ln w="9525" cap="flat" cmpd="sng" algn="ctr">
          <a:solidFill>
            <a:schemeClr val="accent1">
              <a:shade val="90000"/>
              <a:hueOff val="672445"/>
              <a:satOff val="-21010"/>
              <a:lumOff val="327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94BB3-E5BD-4F8C-BAAF-6D260888C7E7}">
      <dsp:nvSpPr>
        <dsp:cNvPr id="0" name=""/>
        <dsp:cNvSpPr/>
      </dsp:nvSpPr>
      <dsp:spPr>
        <a:xfrm>
          <a:off x="1065553" y="2608807"/>
          <a:ext cx="1142753" cy="742789"/>
        </a:xfrm>
        <a:prstGeom prst="roundRect">
          <a:avLst/>
        </a:prstGeom>
        <a:solidFill>
          <a:schemeClr val="accent1">
            <a:shade val="50000"/>
            <a:hueOff val="633599"/>
            <a:satOff val="-20602"/>
            <a:lumOff val="393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Objetivos</a:t>
          </a:r>
        </a:p>
      </dsp:txBody>
      <dsp:txXfrm>
        <a:off x="1101813" y="2645067"/>
        <a:ext cx="1070233" cy="670269"/>
      </dsp:txXfrm>
    </dsp:sp>
    <dsp:sp modelId="{F94D9541-4FC0-4B26-A266-2C27149127F8}">
      <dsp:nvSpPr>
        <dsp:cNvPr id="0" name=""/>
        <dsp:cNvSpPr/>
      </dsp:nvSpPr>
      <dsp:spPr>
        <a:xfrm>
          <a:off x="1104472" y="337842"/>
          <a:ext cx="2967219" cy="2967219"/>
        </a:xfrm>
        <a:custGeom>
          <a:avLst/>
          <a:gdLst/>
          <a:ahLst/>
          <a:cxnLst/>
          <a:rect l="0" t="0" r="0" b="0"/>
          <a:pathLst>
            <a:path>
              <a:moveTo>
                <a:pt x="222461" y="2265021"/>
              </a:moveTo>
              <a:arcTo wR="1483609" hR="1483609" stAng="8893051" swAng="1605399"/>
            </a:path>
          </a:pathLst>
        </a:custGeom>
        <a:noFill/>
        <a:ln w="9525" cap="flat" cmpd="sng" algn="ctr">
          <a:solidFill>
            <a:schemeClr val="accent1">
              <a:shade val="90000"/>
              <a:hueOff val="672445"/>
              <a:satOff val="-21010"/>
              <a:lumOff val="327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973B5-C771-47F1-88C1-67DACC95C482}">
      <dsp:nvSpPr>
        <dsp:cNvPr id="0" name=""/>
        <dsp:cNvSpPr/>
      </dsp:nvSpPr>
      <dsp:spPr>
        <a:xfrm>
          <a:off x="562496" y="1201658"/>
          <a:ext cx="1142753" cy="742789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Misión</a:t>
          </a:r>
        </a:p>
      </dsp:txBody>
      <dsp:txXfrm>
        <a:off x="598756" y="1237918"/>
        <a:ext cx="1070233" cy="670269"/>
      </dsp:txXfrm>
    </dsp:sp>
    <dsp:sp modelId="{FE818B00-B1A5-4DD2-8C08-F0380C6F4A81}">
      <dsp:nvSpPr>
        <dsp:cNvPr id="0" name=""/>
        <dsp:cNvSpPr/>
      </dsp:nvSpPr>
      <dsp:spPr>
        <a:xfrm>
          <a:off x="1095302" y="389926"/>
          <a:ext cx="2967219" cy="2967219"/>
        </a:xfrm>
        <a:custGeom>
          <a:avLst/>
          <a:gdLst/>
          <a:ahLst/>
          <a:cxnLst/>
          <a:rect l="0" t="0" r="0" b="0"/>
          <a:pathLst>
            <a:path>
              <a:moveTo>
                <a:pt x="165723" y="802233"/>
              </a:moveTo>
              <a:arcTo wR="1483609" hR="1483609" stAng="12440397" swAng="2480259"/>
            </a:path>
          </a:pathLst>
        </a:custGeom>
        <a:noFill/>
        <a:ln w="9525" cap="flat" cmpd="sng" algn="ctr">
          <a:solidFill>
            <a:schemeClr val="accent1">
              <a:shade val="90000"/>
              <a:hueOff val="336222"/>
              <a:satOff val="-10505"/>
              <a:lumOff val="16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BA17-1007-41D2-9E2D-EFB791564556}">
      <dsp:nvSpPr>
        <dsp:cNvPr id="0" name=""/>
        <dsp:cNvSpPr/>
      </dsp:nvSpPr>
      <dsp:spPr>
        <a:xfrm>
          <a:off x="1971" y="207029"/>
          <a:ext cx="1922685" cy="59566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Definir Objetivos Organizacionales</a:t>
          </a:r>
        </a:p>
      </dsp:txBody>
      <dsp:txXfrm>
        <a:off x="1971" y="207029"/>
        <a:ext cx="1922685" cy="595669"/>
      </dsp:txXfrm>
    </dsp:sp>
    <dsp:sp modelId="{B809257F-BC54-42C4-B059-FADF78DC75BF}">
      <dsp:nvSpPr>
        <dsp:cNvPr id="0" name=""/>
        <dsp:cNvSpPr/>
      </dsp:nvSpPr>
      <dsp:spPr>
        <a:xfrm>
          <a:off x="1971" y="802699"/>
          <a:ext cx="1922685" cy="23552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Generales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Específicos por área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Comunicarlos de manera eficiente a toda la organización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rPr>
            <a:t>Basados a donde quiere llegar la organización</a:t>
          </a:r>
        </a:p>
      </dsp:txBody>
      <dsp:txXfrm>
        <a:off x="1971" y="802699"/>
        <a:ext cx="1922685" cy="2355210"/>
      </dsp:txXfrm>
    </dsp:sp>
    <dsp:sp modelId="{C1C0BF50-8945-4128-BE3E-C86DCDA27BFE}">
      <dsp:nvSpPr>
        <dsp:cNvPr id="0" name=""/>
        <dsp:cNvSpPr/>
      </dsp:nvSpPr>
      <dsp:spPr>
        <a:xfrm>
          <a:off x="2193833" y="207029"/>
          <a:ext cx="1922685" cy="595669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Establecer 1 o 2 metas por área</a:t>
          </a:r>
        </a:p>
      </dsp:txBody>
      <dsp:txXfrm>
        <a:off x="2193833" y="207029"/>
        <a:ext cx="1922685" cy="595669"/>
      </dsp:txXfrm>
    </dsp:sp>
    <dsp:sp modelId="{19016514-AC65-4EB0-A9A5-30921D2F2C2D}">
      <dsp:nvSpPr>
        <dsp:cNvPr id="0" name=""/>
        <dsp:cNvSpPr/>
      </dsp:nvSpPr>
      <dsp:spPr>
        <a:xfrm>
          <a:off x="2193833" y="802699"/>
          <a:ext cx="1922685" cy="23552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Deben ser claras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Se establecen como prioritarias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Determinan la mayor parte del trabajo diario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Basados en los objetivos organizacionales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2193833" y="802699"/>
        <a:ext cx="1922685" cy="2355210"/>
      </dsp:txXfrm>
    </dsp:sp>
    <dsp:sp modelId="{B1D94700-2448-4615-9676-6FD18485E992}">
      <dsp:nvSpPr>
        <dsp:cNvPr id="0" name=""/>
        <dsp:cNvSpPr/>
      </dsp:nvSpPr>
      <dsp:spPr>
        <a:xfrm>
          <a:off x="4385694" y="207029"/>
          <a:ext cx="1922685" cy="595669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Desarrollar una Cultura del trabajo</a:t>
          </a:r>
        </a:p>
      </dsp:txBody>
      <dsp:txXfrm>
        <a:off x="4385694" y="207029"/>
        <a:ext cx="1922685" cy="595669"/>
      </dsp:txXfrm>
    </dsp:sp>
    <dsp:sp modelId="{BA7FAFEE-82AF-4442-9C2C-F4D67244DF24}">
      <dsp:nvSpPr>
        <dsp:cNvPr id="0" name=""/>
        <dsp:cNvSpPr/>
      </dsp:nvSpPr>
      <dsp:spPr>
        <a:xfrm>
          <a:off x="4387666" y="810165"/>
          <a:ext cx="1922685" cy="23552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Debe respaldar las decisiones de los colaboradores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Orientada a formar criterio y autonomía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0" i="0" u="none" strike="noStrike" kern="1200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</a:rPr>
            <a:t>Basado en el cumplimiento de lo prioritario</a:t>
          </a:r>
        </a:p>
      </dsp:txBody>
      <dsp:txXfrm>
        <a:off x="4387666" y="810165"/>
        <a:ext cx="1922685" cy="2355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FC57A-530A-4BF4-B167-4911F1CDFD0B}">
      <dsp:nvSpPr>
        <dsp:cNvPr id="0" name=""/>
        <dsp:cNvSpPr/>
      </dsp:nvSpPr>
      <dsp:spPr>
        <a:xfrm>
          <a:off x="1035101" y="-48023"/>
          <a:ext cx="2999231" cy="2999231"/>
        </a:xfrm>
        <a:prstGeom prst="circularArrow">
          <a:avLst>
            <a:gd name="adj1" fmla="val 4668"/>
            <a:gd name="adj2" fmla="val 272909"/>
            <a:gd name="adj3" fmla="val 13074370"/>
            <a:gd name="adj4" fmla="val 17867471"/>
            <a:gd name="adj5" fmla="val 4847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09344-47E3-4588-8C7E-0B6E02F16F4A}">
      <dsp:nvSpPr>
        <dsp:cNvPr id="0" name=""/>
        <dsp:cNvSpPr/>
      </dsp:nvSpPr>
      <dsp:spPr>
        <a:xfrm>
          <a:off x="1599049" y="1024"/>
          <a:ext cx="1871334" cy="935667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Roboto Slab" panose="020B0604020202020204" charset="0"/>
              <a:ea typeface="Roboto Slab" panose="020B0604020202020204" charset="0"/>
            </a:rPr>
            <a:t>Puesta en marcha de las acciones</a:t>
          </a:r>
        </a:p>
      </dsp:txBody>
      <dsp:txXfrm>
        <a:off x="1644724" y="46699"/>
        <a:ext cx="1779984" cy="844317"/>
      </dsp:txXfrm>
    </dsp:sp>
    <dsp:sp modelId="{EDF627E6-0A2B-4A03-A899-1EAA57CEA839}">
      <dsp:nvSpPr>
        <dsp:cNvPr id="0" name=""/>
        <dsp:cNvSpPr/>
      </dsp:nvSpPr>
      <dsp:spPr>
        <a:xfrm>
          <a:off x="2675973" y="1077947"/>
          <a:ext cx="1871334" cy="935667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Roboto Slab" panose="020B0604020202020204" charset="0"/>
              <a:ea typeface="Roboto Slab" panose="020B0604020202020204" charset="0"/>
            </a:rPr>
            <a:t>Control de indicadores</a:t>
          </a:r>
        </a:p>
      </dsp:txBody>
      <dsp:txXfrm>
        <a:off x="2721648" y="1123622"/>
        <a:ext cx="1779984" cy="844317"/>
      </dsp:txXfrm>
    </dsp:sp>
    <dsp:sp modelId="{E677682F-BE98-46BD-AB48-0CE4E70FA4C3}">
      <dsp:nvSpPr>
        <dsp:cNvPr id="0" name=""/>
        <dsp:cNvSpPr/>
      </dsp:nvSpPr>
      <dsp:spPr>
        <a:xfrm>
          <a:off x="1599049" y="2154870"/>
          <a:ext cx="1871334" cy="935667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Roboto Slab" panose="020B0604020202020204" charset="0"/>
              <a:ea typeface="Roboto Slab" panose="020B0604020202020204" charset="0"/>
            </a:rPr>
            <a:t>Reuniones Planificadas</a:t>
          </a:r>
        </a:p>
      </dsp:txBody>
      <dsp:txXfrm>
        <a:off x="1644724" y="2200545"/>
        <a:ext cx="1779984" cy="844317"/>
      </dsp:txXfrm>
    </dsp:sp>
    <dsp:sp modelId="{904307BD-5A94-49E8-9DE9-DEEFBD544C14}">
      <dsp:nvSpPr>
        <dsp:cNvPr id="0" name=""/>
        <dsp:cNvSpPr/>
      </dsp:nvSpPr>
      <dsp:spPr>
        <a:xfrm>
          <a:off x="522126" y="1077947"/>
          <a:ext cx="1871334" cy="935667"/>
        </a:xfrm>
        <a:prstGeom prst="roundRect">
          <a:avLst/>
        </a:prstGeom>
        <a:solidFill>
          <a:schemeClr val="accent2">
            <a:shade val="50000"/>
            <a:hueOff val="439460"/>
            <a:satOff val="-37188"/>
            <a:lumOff val="291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Roboto Slab" panose="020B0604020202020204" charset="0"/>
              <a:ea typeface="Roboto Slab" panose="020B0604020202020204" charset="0"/>
            </a:rPr>
            <a:t>Asumir compromisos de gestion</a:t>
          </a:r>
        </a:p>
      </dsp:txBody>
      <dsp:txXfrm>
        <a:off x="567801" y="1123622"/>
        <a:ext cx="1779984" cy="84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83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581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67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23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813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62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949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4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34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41348" y="1453779"/>
            <a:ext cx="6061303" cy="223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182880" algn="ctr">
              <a:spcAft>
                <a:spcPts val="1000"/>
              </a:spcAft>
            </a:pPr>
            <a:r>
              <a:rPr lang="es-AR" sz="2400" dirty="0">
                <a:effectLst/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PROPUESTA DE APLICACIÓN DE LA </a:t>
            </a:r>
            <a:r>
              <a:rPr lang="es-AR" sz="2400" dirty="0">
                <a:latin typeface="Roboto Slab" panose="020B0604020202020204" charset="0"/>
                <a:ea typeface="Roboto Slab" panose="020B0604020202020204" charset="0"/>
              </a:rPr>
              <a:t>METODOLOGIA</a:t>
            </a:r>
            <a:r>
              <a:rPr lang="es-AR" sz="2400" dirty="0">
                <a:effectLst/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DE EJECUCION ESTRATEGICA EN LOS OBJETIVOS ESTRATEGICOS</a:t>
            </a:r>
            <a:endParaRPr lang="es-AR" sz="2400" dirty="0">
              <a:effectLst/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8F333298-A54A-48E6-BD35-F43FC439552D}"/>
              </a:ext>
            </a:extLst>
          </p:cNvPr>
          <p:cNvSpPr txBox="1">
            <a:spLocks/>
          </p:cNvSpPr>
          <p:nvPr/>
        </p:nvSpPr>
        <p:spPr>
          <a:xfrm>
            <a:off x="2791851" y="3332935"/>
            <a:ext cx="4219155" cy="157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Licenciatura en Administración</a:t>
            </a:r>
            <a:r>
              <a:rPr lang="es-A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s-A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Agustín Vanetta</a:t>
            </a:r>
            <a:endParaRPr lang="es-A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Legajo: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17819</a:t>
            </a:r>
            <a:endParaRPr lang="es-A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Tutor: 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Néstor Claudio Carreño</a:t>
            </a:r>
            <a:endParaRPr lang="es-AR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6" name="5 Imagen">
            <a:extLst>
              <a:ext uri="{FF2B5EF4-FFF2-40B4-BE49-F238E27FC236}">
                <a16:creationId xmlns:a16="http://schemas.microsoft.com/office/drawing/2014/main" id="{3F164E8B-D4D3-43A4-A5B4-BDE3AB24EA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267" y="179361"/>
            <a:ext cx="1353466" cy="145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 prstMaterial="metal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19352" y="1326709"/>
            <a:ext cx="2482849" cy="2844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dirty="0"/>
              <a:t>Cuadro de Mando Integral (CMI)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Financiera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Cliente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Procesos internos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Formacion y crecimiento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57666" y="241467"/>
            <a:ext cx="417125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Ejecución estratégica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15388" y="42008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B1365D9E-CC82-4C74-8799-09FA9EF9ABE0}"/>
              </a:ext>
            </a:extLst>
          </p:cNvPr>
          <p:cNvGrpSpPr/>
          <p:nvPr/>
        </p:nvGrpSpPr>
        <p:grpSpPr>
          <a:xfrm>
            <a:off x="2972620" y="1990829"/>
            <a:ext cx="3016377" cy="2144342"/>
            <a:chOff x="595505" y="2676523"/>
            <a:chExt cx="3699190" cy="262975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CC3F5FCF-52A6-4296-B720-FBA13795A4D5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19" name="Oval 20">
                <a:extLst>
                  <a:ext uri="{FF2B5EF4-FFF2-40B4-BE49-F238E27FC236}">
                    <a16:creationId xmlns:a16="http://schemas.microsoft.com/office/drawing/2014/main" id="{39E1A559-85DA-4EF0-AAC5-CF0632D8A1B4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F58FF7DE-471B-467C-BFA4-2E23C16FD3D9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1" name="Oval 22">
                  <a:extLst>
                    <a:ext uri="{FF2B5EF4-FFF2-40B4-BE49-F238E27FC236}">
                      <a16:creationId xmlns:a16="http://schemas.microsoft.com/office/drawing/2014/main" id="{36CAB93B-C6A2-442B-BF06-E7D7A0DE71FB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2" name="Oval 23">
                  <a:extLst>
                    <a:ext uri="{FF2B5EF4-FFF2-40B4-BE49-F238E27FC236}">
                      <a16:creationId xmlns:a16="http://schemas.microsoft.com/office/drawing/2014/main" id="{EF671721-A8DB-4D24-ABEB-38C623363CFE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24">
                  <a:extLst>
                    <a:ext uri="{FF2B5EF4-FFF2-40B4-BE49-F238E27FC236}">
                      <a16:creationId xmlns:a16="http://schemas.microsoft.com/office/drawing/2014/main" id="{37B11071-D85B-4DD2-B0B4-1062927B5649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Oval 25">
                  <a:extLst>
                    <a:ext uri="{FF2B5EF4-FFF2-40B4-BE49-F238E27FC236}">
                      <a16:creationId xmlns:a16="http://schemas.microsoft.com/office/drawing/2014/main" id="{4E27A2B3-3336-4511-AE32-A0BFF91C2EC3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6">
                  <a:extLst>
                    <a:ext uri="{FF2B5EF4-FFF2-40B4-BE49-F238E27FC236}">
                      <a16:creationId xmlns:a16="http://schemas.microsoft.com/office/drawing/2014/main" id="{F5D89CD8-CFAC-42E5-85F2-422F04D1FADB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7">
                  <a:extLst>
                    <a:ext uri="{FF2B5EF4-FFF2-40B4-BE49-F238E27FC236}">
                      <a16:creationId xmlns:a16="http://schemas.microsoft.com/office/drawing/2014/main" id="{FD12C3F1-389C-4B0A-BD89-DF80E8BE2600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8">
                  <a:extLst>
                    <a:ext uri="{FF2B5EF4-FFF2-40B4-BE49-F238E27FC236}">
                      <a16:creationId xmlns:a16="http://schemas.microsoft.com/office/drawing/2014/main" id="{1401C409-77E5-4282-8E49-372792D0824E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5F034B17-E5A8-491E-8BAB-DCCAF067B248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9" name="Parallelogram 10">
                <a:extLst>
                  <a:ext uri="{FF2B5EF4-FFF2-40B4-BE49-F238E27FC236}">
                    <a16:creationId xmlns:a16="http://schemas.microsoft.com/office/drawing/2014/main" id="{83B72429-2CC4-4BB8-A2BF-2B26F8C8BBF1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Rectangle 34">
                <a:extLst>
                  <a:ext uri="{FF2B5EF4-FFF2-40B4-BE49-F238E27FC236}">
                    <a16:creationId xmlns:a16="http://schemas.microsoft.com/office/drawing/2014/main" id="{0A1B888D-340E-4DD1-93DB-EFC3661EAE48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F7E8EB0B-2AE4-426E-A331-EBE21CDAEC65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2" name="Parallelogram 13">
                  <a:extLst>
                    <a:ext uri="{FF2B5EF4-FFF2-40B4-BE49-F238E27FC236}">
                      <a16:creationId xmlns:a16="http://schemas.microsoft.com/office/drawing/2014/main" id="{228AEF46-B54E-417A-AEF3-996B24421DAE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3" name="Parallelogram 14">
                  <a:extLst>
                    <a:ext uri="{FF2B5EF4-FFF2-40B4-BE49-F238E27FC236}">
                      <a16:creationId xmlns:a16="http://schemas.microsoft.com/office/drawing/2014/main" id="{26E8C8D9-A051-4366-9310-CA6FA19C4839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Group 15">
                  <a:extLst>
                    <a:ext uri="{FF2B5EF4-FFF2-40B4-BE49-F238E27FC236}">
                      <a16:creationId xmlns:a16="http://schemas.microsoft.com/office/drawing/2014/main" id="{5E9FE3AC-01C1-4F50-8A55-EC402D5B8B85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6" name="Trapezoid 33">
                    <a:extLst>
                      <a:ext uri="{FF2B5EF4-FFF2-40B4-BE49-F238E27FC236}">
                        <a16:creationId xmlns:a16="http://schemas.microsoft.com/office/drawing/2014/main" id="{7885FD20-557E-4A56-B26B-01424509CA9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Chord 18">
                    <a:extLst>
                      <a:ext uri="{FF2B5EF4-FFF2-40B4-BE49-F238E27FC236}">
                        <a16:creationId xmlns:a16="http://schemas.microsoft.com/office/drawing/2014/main" id="{12478B06-8EBE-4134-BC4A-04DB85DC4868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rapezoid 37">
                    <a:extLst>
                      <a:ext uri="{FF2B5EF4-FFF2-40B4-BE49-F238E27FC236}">
                        <a16:creationId xmlns:a16="http://schemas.microsoft.com/office/drawing/2014/main" id="{57AF0652-078F-4689-A581-B80F6D0836A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Parallelogram 16">
                  <a:extLst>
                    <a:ext uri="{FF2B5EF4-FFF2-40B4-BE49-F238E27FC236}">
                      <a16:creationId xmlns:a16="http://schemas.microsoft.com/office/drawing/2014/main" id="{BA9FF545-6A7A-453A-B409-60D70AB2348E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0" name="Google Shape;132;p19">
            <a:extLst>
              <a:ext uri="{FF2B5EF4-FFF2-40B4-BE49-F238E27FC236}">
                <a16:creationId xmlns:a16="http://schemas.microsoft.com/office/drawing/2014/main" id="{86AB882F-DAA2-4FC4-8330-B14E7B4C0C8D}"/>
              </a:ext>
            </a:extLst>
          </p:cNvPr>
          <p:cNvSpPr txBox="1">
            <a:spLocks/>
          </p:cNvSpPr>
          <p:nvPr/>
        </p:nvSpPr>
        <p:spPr>
          <a:xfrm>
            <a:off x="6329209" y="1479167"/>
            <a:ext cx="2393755" cy="30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AR" sz="1800" b="1" dirty="0"/>
              <a:t>Principales Inconvenientes</a:t>
            </a:r>
          </a:p>
          <a:p>
            <a:pPr marL="0" indent="0">
              <a:buFont typeface="Source Sans Pro"/>
              <a:buNone/>
            </a:pPr>
            <a:r>
              <a:rPr lang="es-AR" sz="1800" dirty="0"/>
              <a:t>Designación o ocupación incorrecta</a:t>
            </a:r>
          </a:p>
          <a:p>
            <a:pPr marL="0" indent="0">
              <a:buFont typeface="Source Sans Pro"/>
              <a:buNone/>
            </a:pPr>
            <a:r>
              <a:rPr lang="es-AR" sz="1800" dirty="0"/>
              <a:t>Demora en la toma de decisiones</a:t>
            </a:r>
          </a:p>
          <a:p>
            <a:pPr marL="0" indent="0">
              <a:buFont typeface="Source Sans Pro"/>
              <a:buNone/>
            </a:pPr>
            <a:r>
              <a:rPr lang="es-AR" sz="1800" dirty="0"/>
              <a:t>Estrategia vs Personas</a:t>
            </a:r>
          </a:p>
          <a:p>
            <a:pPr marL="0" indent="0">
              <a:buFont typeface="Source Sans Pro"/>
              <a:buNone/>
            </a:pPr>
            <a:endParaRPr lang="es-AR" sz="1800" dirty="0"/>
          </a:p>
        </p:txBody>
      </p:sp>
      <p:grpSp>
        <p:nvGrpSpPr>
          <p:cNvPr id="31" name="Google Shape;807;p48">
            <a:extLst>
              <a:ext uri="{FF2B5EF4-FFF2-40B4-BE49-F238E27FC236}">
                <a16:creationId xmlns:a16="http://schemas.microsoft.com/office/drawing/2014/main" id="{8C33A530-39CD-4D8D-835B-523515B9496E}"/>
              </a:ext>
            </a:extLst>
          </p:cNvPr>
          <p:cNvGrpSpPr/>
          <p:nvPr/>
        </p:nvGrpSpPr>
        <p:grpSpPr>
          <a:xfrm>
            <a:off x="4684413" y="468638"/>
            <a:ext cx="361853" cy="341139"/>
            <a:chOff x="5961125" y="1623900"/>
            <a:chExt cx="427450" cy="448175"/>
          </a:xfrm>
        </p:grpSpPr>
        <p:sp>
          <p:nvSpPr>
            <p:cNvPr id="32" name="Google Shape;808;p48">
              <a:extLst>
                <a:ext uri="{FF2B5EF4-FFF2-40B4-BE49-F238E27FC236}">
                  <a16:creationId xmlns:a16="http://schemas.microsoft.com/office/drawing/2014/main" id="{3EF1DE78-1B9D-4E07-A288-B783D9B9678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809;p48">
              <a:extLst>
                <a:ext uri="{FF2B5EF4-FFF2-40B4-BE49-F238E27FC236}">
                  <a16:creationId xmlns:a16="http://schemas.microsoft.com/office/drawing/2014/main" id="{D114E508-CDD8-4961-A5DD-24E4FF437EF4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810;p48">
              <a:extLst>
                <a:ext uri="{FF2B5EF4-FFF2-40B4-BE49-F238E27FC236}">
                  <a16:creationId xmlns:a16="http://schemas.microsoft.com/office/drawing/2014/main" id="{86FD5F69-D463-4DD2-9E36-74B623AB8296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811;p48">
              <a:extLst>
                <a:ext uri="{FF2B5EF4-FFF2-40B4-BE49-F238E27FC236}">
                  <a16:creationId xmlns:a16="http://schemas.microsoft.com/office/drawing/2014/main" id="{B9B6EF77-6A8C-4081-A58C-F0E0B38A2347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812;p48">
              <a:extLst>
                <a:ext uri="{FF2B5EF4-FFF2-40B4-BE49-F238E27FC236}">
                  <a16:creationId xmlns:a16="http://schemas.microsoft.com/office/drawing/2014/main" id="{E9D880AE-F6C1-4DA7-A7E9-3D24E1BEBC8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813;p48">
              <a:extLst>
                <a:ext uri="{FF2B5EF4-FFF2-40B4-BE49-F238E27FC236}">
                  <a16:creationId xmlns:a16="http://schemas.microsoft.com/office/drawing/2014/main" id="{1675F5D7-AA02-4AE9-895F-B93F069593B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814;p48">
              <a:extLst>
                <a:ext uri="{FF2B5EF4-FFF2-40B4-BE49-F238E27FC236}">
                  <a16:creationId xmlns:a16="http://schemas.microsoft.com/office/drawing/2014/main" id="{6E6F5433-0EBB-43F9-BA3F-0C9D4B057B4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9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CE53AF68-A18A-4DD5-ADBE-6A134897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oogle Shape;881;p48">
            <a:extLst>
              <a:ext uri="{FF2B5EF4-FFF2-40B4-BE49-F238E27FC236}">
                <a16:creationId xmlns:a16="http://schemas.microsoft.com/office/drawing/2014/main" id="{A2671B14-EF8D-4C1E-BC1C-30C643D32E5D}"/>
              </a:ext>
            </a:extLst>
          </p:cNvPr>
          <p:cNvGrpSpPr/>
          <p:nvPr/>
        </p:nvGrpSpPr>
        <p:grpSpPr>
          <a:xfrm>
            <a:off x="2038324" y="2254237"/>
            <a:ext cx="257112" cy="179165"/>
            <a:chOff x="568950" y="3686775"/>
            <a:chExt cx="472500" cy="362900"/>
          </a:xfrm>
        </p:grpSpPr>
        <p:sp>
          <p:nvSpPr>
            <p:cNvPr id="41" name="Google Shape;882;p48">
              <a:extLst>
                <a:ext uri="{FF2B5EF4-FFF2-40B4-BE49-F238E27FC236}">
                  <a16:creationId xmlns:a16="http://schemas.microsoft.com/office/drawing/2014/main" id="{E67B73E4-D127-40A6-901F-85A30EA9D737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883;p48">
              <a:extLst>
                <a:ext uri="{FF2B5EF4-FFF2-40B4-BE49-F238E27FC236}">
                  <a16:creationId xmlns:a16="http://schemas.microsoft.com/office/drawing/2014/main" id="{AFBB9BA0-9C69-49A4-9C94-26C3E9E0577A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884;p48">
              <a:extLst>
                <a:ext uri="{FF2B5EF4-FFF2-40B4-BE49-F238E27FC236}">
                  <a16:creationId xmlns:a16="http://schemas.microsoft.com/office/drawing/2014/main" id="{E7C21DC8-CB3C-41FA-9805-286D923E565D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" name="Google Shape;854;p48">
            <a:extLst>
              <a:ext uri="{FF2B5EF4-FFF2-40B4-BE49-F238E27FC236}">
                <a16:creationId xmlns:a16="http://schemas.microsoft.com/office/drawing/2014/main" id="{4ED8ECF7-61CB-4D93-9769-30E904BC46F2}"/>
              </a:ext>
            </a:extLst>
          </p:cNvPr>
          <p:cNvSpPr/>
          <p:nvPr/>
        </p:nvSpPr>
        <p:spPr>
          <a:xfrm>
            <a:off x="1675808" y="2634064"/>
            <a:ext cx="211514" cy="17916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" name="Google Shape;873;p48">
            <a:extLst>
              <a:ext uri="{FF2B5EF4-FFF2-40B4-BE49-F238E27FC236}">
                <a16:creationId xmlns:a16="http://schemas.microsoft.com/office/drawing/2014/main" id="{7773A0CE-3D46-49DF-A552-12D715D99B99}"/>
              </a:ext>
            </a:extLst>
          </p:cNvPr>
          <p:cNvGrpSpPr/>
          <p:nvPr/>
        </p:nvGrpSpPr>
        <p:grpSpPr>
          <a:xfrm>
            <a:off x="2769964" y="2989008"/>
            <a:ext cx="271517" cy="228121"/>
            <a:chOff x="5247525" y="3007275"/>
            <a:chExt cx="517575" cy="384825"/>
          </a:xfrm>
        </p:grpSpPr>
        <p:sp>
          <p:nvSpPr>
            <p:cNvPr id="46" name="Google Shape;874;p48">
              <a:extLst>
                <a:ext uri="{FF2B5EF4-FFF2-40B4-BE49-F238E27FC236}">
                  <a16:creationId xmlns:a16="http://schemas.microsoft.com/office/drawing/2014/main" id="{014DBA31-175C-49DA-8F3F-94A6C516E30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5;p48">
              <a:extLst>
                <a:ext uri="{FF2B5EF4-FFF2-40B4-BE49-F238E27FC236}">
                  <a16:creationId xmlns:a16="http://schemas.microsoft.com/office/drawing/2014/main" id="{D3D7B6C7-B3A5-4730-8DA1-F96E50630F1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oogle Shape;920;p48">
            <a:extLst>
              <a:ext uri="{FF2B5EF4-FFF2-40B4-BE49-F238E27FC236}">
                <a16:creationId xmlns:a16="http://schemas.microsoft.com/office/drawing/2014/main" id="{685CA0FD-A12C-40C9-9DF9-9BC36911B62E}"/>
              </a:ext>
            </a:extLst>
          </p:cNvPr>
          <p:cNvGrpSpPr/>
          <p:nvPr/>
        </p:nvGrpSpPr>
        <p:grpSpPr>
          <a:xfrm>
            <a:off x="2275594" y="3521151"/>
            <a:ext cx="286602" cy="231547"/>
            <a:chOff x="5292575" y="3681900"/>
            <a:chExt cx="420150" cy="373275"/>
          </a:xfrm>
        </p:grpSpPr>
        <p:sp>
          <p:nvSpPr>
            <p:cNvPr id="49" name="Google Shape;921;p48">
              <a:extLst>
                <a:ext uri="{FF2B5EF4-FFF2-40B4-BE49-F238E27FC236}">
                  <a16:creationId xmlns:a16="http://schemas.microsoft.com/office/drawing/2014/main" id="{CB9CE6B0-2D14-486C-B755-4EFBD55F7006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922;p48">
              <a:extLst>
                <a:ext uri="{FF2B5EF4-FFF2-40B4-BE49-F238E27FC236}">
                  <a16:creationId xmlns:a16="http://schemas.microsoft.com/office/drawing/2014/main" id="{A8BD2BD4-13D6-49F8-B872-7011F5DCC875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923;p48">
              <a:extLst>
                <a:ext uri="{FF2B5EF4-FFF2-40B4-BE49-F238E27FC236}">
                  <a16:creationId xmlns:a16="http://schemas.microsoft.com/office/drawing/2014/main" id="{BF94C9A4-080F-4299-BBBE-39FD2B745450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924;p48">
              <a:extLst>
                <a:ext uri="{FF2B5EF4-FFF2-40B4-BE49-F238E27FC236}">
                  <a16:creationId xmlns:a16="http://schemas.microsoft.com/office/drawing/2014/main" id="{0072B497-275A-44C9-B91C-63AA8E80135A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925;p48">
              <a:extLst>
                <a:ext uri="{FF2B5EF4-FFF2-40B4-BE49-F238E27FC236}">
                  <a16:creationId xmlns:a16="http://schemas.microsoft.com/office/drawing/2014/main" id="{7C2200B2-E6E6-4814-8ED6-AB2A2930430F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Google Shape;926;p48">
              <a:extLst>
                <a:ext uri="{FF2B5EF4-FFF2-40B4-BE49-F238E27FC236}">
                  <a16:creationId xmlns:a16="http://schemas.microsoft.com/office/drawing/2014/main" id="{3E455E46-5D47-4303-A3ED-B84EDCB1D2D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927;p48">
              <a:extLst>
                <a:ext uri="{FF2B5EF4-FFF2-40B4-BE49-F238E27FC236}">
                  <a16:creationId xmlns:a16="http://schemas.microsoft.com/office/drawing/2014/main" id="{97A7354D-293B-4D44-9C0D-3BF95B8E7A1A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37D5B24-22B8-4E93-883B-67DA37A7E91E}"/>
              </a:ext>
            </a:extLst>
          </p:cNvPr>
          <p:cNvSpPr txBox="1"/>
          <p:nvPr/>
        </p:nvSpPr>
        <p:spPr>
          <a:xfrm>
            <a:off x="2174734" y="3987188"/>
            <a:ext cx="10902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/>
              <a:t>D. Norton y R. Kaplan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858E173-D8BD-46AA-822C-79B7323777B0}"/>
              </a:ext>
            </a:extLst>
          </p:cNvPr>
          <p:cNvSpPr txBox="1"/>
          <p:nvPr/>
        </p:nvSpPr>
        <p:spPr>
          <a:xfrm>
            <a:off x="7822398" y="3950505"/>
            <a:ext cx="10902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/>
              <a:t>R. Charan y G. Colvin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994726" y="53450"/>
            <a:ext cx="509883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Procesos básicos de la ejecución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386929" y="1691553"/>
            <a:ext cx="2281739" cy="290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91EA"/>
                </a:solidFill>
                <a:latin typeface="Source Sans Pro"/>
                <a:ea typeface="Source Sans Pro"/>
              </a:rPr>
              <a:t>P. De las Estrategia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Las estrategias de las organizaciones deben estar orientadas a resolver o satisfacer las necesidades del cliente, creando una ventaja competitiva que sea sostenible en el tiempo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25990" y="320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77;p13">
            <a:extLst>
              <a:ext uri="{FF2B5EF4-FFF2-40B4-BE49-F238E27FC236}">
                <a16:creationId xmlns:a16="http://schemas.microsoft.com/office/drawing/2014/main" id="{935C6B03-9781-474C-987B-844BB410A882}"/>
              </a:ext>
            </a:extLst>
          </p:cNvPr>
          <p:cNvSpPr txBox="1"/>
          <p:nvPr/>
        </p:nvSpPr>
        <p:spPr>
          <a:xfrm>
            <a:off x="646618" y="1691553"/>
            <a:ext cx="2281739" cy="310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0091EA"/>
                </a:solidFill>
                <a:latin typeface="Source Sans Pro"/>
                <a:ea typeface="Source Sans Pro"/>
              </a:rPr>
              <a:t>P. Del Personal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El personal que compone una organización es quien ejecuta las estrategias, es decir, convierte las estrategias en realidades operacionales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8" name="Google Shape;77;p13">
            <a:extLst>
              <a:ext uri="{FF2B5EF4-FFF2-40B4-BE49-F238E27FC236}">
                <a16:creationId xmlns:a16="http://schemas.microsoft.com/office/drawing/2014/main" id="{8DD3D012-D2C4-4485-932D-0824AC634161}"/>
              </a:ext>
            </a:extLst>
          </p:cNvPr>
          <p:cNvSpPr txBox="1"/>
          <p:nvPr/>
        </p:nvSpPr>
        <p:spPr>
          <a:xfrm>
            <a:off x="6421083" y="1691553"/>
            <a:ext cx="2281739" cy="17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91EA"/>
                </a:solidFill>
                <a:latin typeface="Source Sans Pro"/>
                <a:ea typeface="Source Sans Pro"/>
              </a:rPr>
              <a:t>P. De las Operaciones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El plan operativo indica la manera en que las distintas partes de un negocio se sincronizarán para lograr los objetivos planteados por la empresa</a:t>
            </a:r>
            <a:endParaRPr lang="en" sz="1600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9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044E4A60-3800-419F-8002-F0A58BB7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804;p48">
            <a:extLst>
              <a:ext uri="{FF2B5EF4-FFF2-40B4-BE49-F238E27FC236}">
                <a16:creationId xmlns:a16="http://schemas.microsoft.com/office/drawing/2014/main" id="{8D2CA655-6CCE-4F1A-8715-93357EA6795A}"/>
              </a:ext>
            </a:extLst>
          </p:cNvPr>
          <p:cNvGrpSpPr/>
          <p:nvPr/>
        </p:nvGrpSpPr>
        <p:grpSpPr>
          <a:xfrm>
            <a:off x="422740" y="353259"/>
            <a:ext cx="380445" cy="306361"/>
            <a:chOff x="5290137" y="1645825"/>
            <a:chExt cx="425025" cy="420750"/>
          </a:xfrm>
        </p:grpSpPr>
        <p:sp>
          <p:nvSpPr>
            <p:cNvPr id="11" name="Google Shape;805;p48">
              <a:extLst>
                <a:ext uri="{FF2B5EF4-FFF2-40B4-BE49-F238E27FC236}">
                  <a16:creationId xmlns:a16="http://schemas.microsoft.com/office/drawing/2014/main" id="{137C5799-B7B4-4DFE-AE58-BAF9C4230FF8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" name="Google Shape;806;p48">
              <a:extLst>
                <a:ext uri="{FF2B5EF4-FFF2-40B4-BE49-F238E27FC236}">
                  <a16:creationId xmlns:a16="http://schemas.microsoft.com/office/drawing/2014/main" id="{C0F38CFD-35D2-48AF-93E3-4F173BE061B4}"/>
                </a:ext>
              </a:extLst>
            </p:cNvPr>
            <p:cNvSpPr/>
            <p:nvPr/>
          </p:nvSpPr>
          <p:spPr>
            <a:xfrm>
              <a:off x="5290137" y="1645825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Google Shape;1185;p49">
            <a:extLst>
              <a:ext uri="{FF2B5EF4-FFF2-40B4-BE49-F238E27FC236}">
                <a16:creationId xmlns:a16="http://schemas.microsoft.com/office/drawing/2014/main" id="{48F92607-903F-4764-91E4-B324A99E96C6}"/>
              </a:ext>
            </a:extLst>
          </p:cNvPr>
          <p:cNvGrpSpPr/>
          <p:nvPr/>
        </p:nvGrpSpPr>
        <p:grpSpPr>
          <a:xfrm>
            <a:off x="365460" y="1845254"/>
            <a:ext cx="281158" cy="271033"/>
            <a:chOff x="5732756" y="2682276"/>
            <a:chExt cx="719905" cy="719856"/>
          </a:xfrm>
        </p:grpSpPr>
        <p:sp>
          <p:nvSpPr>
            <p:cNvPr id="19" name="Google Shape;1186;p49">
              <a:extLst>
                <a:ext uri="{FF2B5EF4-FFF2-40B4-BE49-F238E27FC236}">
                  <a16:creationId xmlns:a16="http://schemas.microsoft.com/office/drawing/2014/main" id="{C11C4AE8-8F18-4109-93DB-05A29C352751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87;p49">
              <a:extLst>
                <a:ext uri="{FF2B5EF4-FFF2-40B4-BE49-F238E27FC236}">
                  <a16:creationId xmlns:a16="http://schemas.microsoft.com/office/drawing/2014/main" id="{737FEDA0-6FF0-480B-A322-2ACFA6E67E77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88;p49">
              <a:extLst>
                <a:ext uri="{FF2B5EF4-FFF2-40B4-BE49-F238E27FC236}">
                  <a16:creationId xmlns:a16="http://schemas.microsoft.com/office/drawing/2014/main" id="{9AC2FE2F-4693-4E1C-B814-56DDE13B9D02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1185;p49">
            <a:extLst>
              <a:ext uri="{FF2B5EF4-FFF2-40B4-BE49-F238E27FC236}">
                <a16:creationId xmlns:a16="http://schemas.microsoft.com/office/drawing/2014/main" id="{64BB33C0-4155-493D-9491-009091A6086A}"/>
              </a:ext>
            </a:extLst>
          </p:cNvPr>
          <p:cNvGrpSpPr/>
          <p:nvPr/>
        </p:nvGrpSpPr>
        <p:grpSpPr>
          <a:xfrm>
            <a:off x="3108495" y="1845254"/>
            <a:ext cx="281158" cy="271033"/>
            <a:chOff x="5732756" y="2682276"/>
            <a:chExt cx="719905" cy="719856"/>
          </a:xfrm>
        </p:grpSpPr>
        <p:sp>
          <p:nvSpPr>
            <p:cNvPr id="23" name="Google Shape;1186;p49">
              <a:extLst>
                <a:ext uri="{FF2B5EF4-FFF2-40B4-BE49-F238E27FC236}">
                  <a16:creationId xmlns:a16="http://schemas.microsoft.com/office/drawing/2014/main" id="{58B1B73D-8209-4144-8651-58D8F46F8C66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87;p49">
              <a:extLst>
                <a:ext uri="{FF2B5EF4-FFF2-40B4-BE49-F238E27FC236}">
                  <a16:creationId xmlns:a16="http://schemas.microsoft.com/office/drawing/2014/main" id="{16A9B3F7-A5BD-484C-B311-FF15B2D6EEA8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88;p49">
              <a:extLst>
                <a:ext uri="{FF2B5EF4-FFF2-40B4-BE49-F238E27FC236}">
                  <a16:creationId xmlns:a16="http://schemas.microsoft.com/office/drawing/2014/main" id="{F847BBD1-5B30-4CD8-8044-2419D4133135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185;p49">
            <a:extLst>
              <a:ext uri="{FF2B5EF4-FFF2-40B4-BE49-F238E27FC236}">
                <a16:creationId xmlns:a16="http://schemas.microsoft.com/office/drawing/2014/main" id="{3EE8C194-236B-4664-BF0E-45DE5B434C83}"/>
              </a:ext>
            </a:extLst>
          </p:cNvPr>
          <p:cNvGrpSpPr/>
          <p:nvPr/>
        </p:nvGrpSpPr>
        <p:grpSpPr>
          <a:xfrm>
            <a:off x="6127240" y="1858224"/>
            <a:ext cx="281158" cy="271033"/>
            <a:chOff x="5732756" y="2682276"/>
            <a:chExt cx="719905" cy="719856"/>
          </a:xfrm>
        </p:grpSpPr>
        <p:sp>
          <p:nvSpPr>
            <p:cNvPr id="27" name="Google Shape;1186;p49">
              <a:extLst>
                <a:ext uri="{FF2B5EF4-FFF2-40B4-BE49-F238E27FC236}">
                  <a16:creationId xmlns:a16="http://schemas.microsoft.com/office/drawing/2014/main" id="{121D94DA-3413-41A4-98DF-A301E6BCF5EE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87;p49">
              <a:extLst>
                <a:ext uri="{FF2B5EF4-FFF2-40B4-BE49-F238E27FC236}">
                  <a16:creationId xmlns:a16="http://schemas.microsoft.com/office/drawing/2014/main" id="{50905A86-4C8F-452E-A1D6-5487FC0C859D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88;p49">
              <a:extLst>
                <a:ext uri="{FF2B5EF4-FFF2-40B4-BE49-F238E27FC236}">
                  <a16:creationId xmlns:a16="http://schemas.microsoft.com/office/drawing/2014/main" id="{D4AD1B83-8ACD-4B22-B082-BF120FD4147E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78;p13">
            <a:extLst>
              <a:ext uri="{FF2B5EF4-FFF2-40B4-BE49-F238E27FC236}">
                <a16:creationId xmlns:a16="http://schemas.microsoft.com/office/drawing/2014/main" id="{26EE4AB5-7455-4D73-AF15-6BA24BD9ADB3}"/>
              </a:ext>
            </a:extLst>
          </p:cNvPr>
          <p:cNvSpPr txBox="1"/>
          <p:nvPr/>
        </p:nvSpPr>
        <p:spPr>
          <a:xfrm>
            <a:off x="1429950" y="652847"/>
            <a:ext cx="6284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b="1" i="1" dirty="0">
                <a:solidFill>
                  <a:schemeClr val="accent2"/>
                </a:solidFill>
                <a:latin typeface="Source Sans Pro"/>
                <a:ea typeface="Source Sans Pro"/>
              </a:rPr>
              <a:t>Las empresas no suelen dedicarle tiempo a la revisión de las estrategias o planes para emplear, el promedio indica que le dedican 1 o 2 días al año.</a:t>
            </a:r>
            <a:endParaRPr lang="en-US" b="1" i="1" dirty="0">
              <a:solidFill>
                <a:schemeClr val="accent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4DC72E-E385-42F0-A214-385D67CF98B0}"/>
              </a:ext>
            </a:extLst>
          </p:cNvPr>
          <p:cNvSpPr txBox="1"/>
          <p:nvPr/>
        </p:nvSpPr>
        <p:spPr>
          <a:xfrm>
            <a:off x="6338397" y="1355447"/>
            <a:ext cx="178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Charan y Larry Bossidy </a:t>
            </a:r>
            <a:endParaRPr lang="es-AR" sz="500" dirty="0"/>
          </a:p>
        </p:txBody>
      </p:sp>
    </p:spTree>
    <p:extLst>
      <p:ext uri="{BB962C8B-B14F-4D97-AF65-F5344CB8AC3E}">
        <p14:creationId xmlns:p14="http://schemas.microsoft.com/office/powerpoint/2010/main" val="303507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4202816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Indicadores de gestión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Relevante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Deben tener relación con la actividad que se desarrolla y los objetivos que se desean alcanzar.</a:t>
            </a:r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Preciso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Debe ser claro y de fácil interpretación por parte de los miembros de la organización.</a:t>
            </a: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331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Sencillo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Cuanto más fácil de entender y explicar sea el resultado que arroja y él porque del mismo, más beneficioso será.</a:t>
            </a:r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Oportuno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Los indicadores deben presentar información en tiempo y forma.</a:t>
            </a:r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Confiable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No se debe presentar dudas en cuanto a la confiabilidad de los indicadores.</a:t>
            </a: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41681" y="43671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56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9B21D9E-9305-4454-B1A3-FC3287E7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oogle Shape;911;p48">
            <a:extLst>
              <a:ext uri="{FF2B5EF4-FFF2-40B4-BE49-F238E27FC236}">
                <a16:creationId xmlns:a16="http://schemas.microsoft.com/office/drawing/2014/main" id="{148241A1-3C0F-4DB0-A909-05869FB74FFE}"/>
              </a:ext>
            </a:extLst>
          </p:cNvPr>
          <p:cNvGrpSpPr/>
          <p:nvPr/>
        </p:nvGrpSpPr>
        <p:grpSpPr>
          <a:xfrm>
            <a:off x="4988966" y="572598"/>
            <a:ext cx="369526" cy="268183"/>
            <a:chOff x="3932350" y="3714775"/>
            <a:chExt cx="439650" cy="319075"/>
          </a:xfrm>
        </p:grpSpPr>
        <p:sp>
          <p:nvSpPr>
            <p:cNvPr id="52" name="Google Shape;912;p48">
              <a:extLst>
                <a:ext uri="{FF2B5EF4-FFF2-40B4-BE49-F238E27FC236}">
                  <a16:creationId xmlns:a16="http://schemas.microsoft.com/office/drawing/2014/main" id="{808160C8-DC0A-4904-9C9F-931A6A845597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913;p48">
              <a:extLst>
                <a:ext uri="{FF2B5EF4-FFF2-40B4-BE49-F238E27FC236}">
                  <a16:creationId xmlns:a16="http://schemas.microsoft.com/office/drawing/2014/main" id="{C7DBF524-F18B-4B19-84F6-C03AAA03C387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Google Shape;914;p48">
              <a:extLst>
                <a:ext uri="{FF2B5EF4-FFF2-40B4-BE49-F238E27FC236}">
                  <a16:creationId xmlns:a16="http://schemas.microsoft.com/office/drawing/2014/main" id="{14A69117-8CBA-488D-B5A7-69B49A4FD7A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915;p48">
              <a:extLst>
                <a:ext uri="{FF2B5EF4-FFF2-40B4-BE49-F238E27FC236}">
                  <a16:creationId xmlns:a16="http://schemas.microsoft.com/office/drawing/2014/main" id="{76F56BA3-6C08-495E-AE29-0DEB7F4847F2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916;p48">
              <a:extLst>
                <a:ext uri="{FF2B5EF4-FFF2-40B4-BE49-F238E27FC236}">
                  <a16:creationId xmlns:a16="http://schemas.microsoft.com/office/drawing/2014/main" id="{075C3ABE-E1BA-46B9-9D0F-0248B5C25A84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98266"/>
            <a:ext cx="6356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noProof="0" dirty="0">
                <a:solidFill>
                  <a:schemeClr val="accent4"/>
                </a:solidFill>
              </a:rPr>
              <a:t>3. </a:t>
            </a:r>
            <a:r>
              <a:rPr lang="es-AR" dirty="0"/>
              <a:t>Pequeñas y Medianas Empresas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345234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pequeñas y medianas empresas en Argentina son “El motor de la industria y el empleo”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25512" y="29260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115224F-BF86-4363-AD32-97D1FC7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3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8691" y="22795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9" name="Google Shape;262;p29">
            <a:extLst>
              <a:ext uri="{FF2B5EF4-FFF2-40B4-BE49-F238E27FC236}">
                <a16:creationId xmlns:a16="http://schemas.microsoft.com/office/drawing/2014/main" id="{43826B19-B0BE-43C1-96A3-C23E086C31C0}"/>
              </a:ext>
            </a:extLst>
          </p:cNvPr>
          <p:cNvSpPr txBox="1">
            <a:spLocks/>
          </p:cNvSpPr>
          <p:nvPr/>
        </p:nvSpPr>
        <p:spPr>
          <a:xfrm>
            <a:off x="2301046" y="981251"/>
            <a:ext cx="52779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AR" sz="4800" dirty="0"/>
              <a:t>Aportan el 70%</a:t>
            </a:r>
          </a:p>
        </p:txBody>
      </p:sp>
      <p:sp>
        <p:nvSpPr>
          <p:cNvPr id="10" name="Google Shape;263;p29">
            <a:extLst>
              <a:ext uri="{FF2B5EF4-FFF2-40B4-BE49-F238E27FC236}">
                <a16:creationId xmlns:a16="http://schemas.microsoft.com/office/drawing/2014/main" id="{4D98F16F-B3F9-4F3E-9F1D-2D0D6FB60D86}"/>
              </a:ext>
            </a:extLst>
          </p:cNvPr>
          <p:cNvSpPr txBox="1">
            <a:spLocks/>
          </p:cNvSpPr>
          <p:nvPr/>
        </p:nvSpPr>
        <p:spPr>
          <a:xfrm>
            <a:off x="2301046" y="1585605"/>
            <a:ext cx="5277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AR" sz="1800" dirty="0"/>
              <a:t>del empleo nacional</a:t>
            </a:r>
          </a:p>
        </p:txBody>
      </p:sp>
      <p:sp>
        <p:nvSpPr>
          <p:cNvPr id="11" name="Google Shape;266;p29">
            <a:extLst>
              <a:ext uri="{FF2B5EF4-FFF2-40B4-BE49-F238E27FC236}">
                <a16:creationId xmlns:a16="http://schemas.microsoft.com/office/drawing/2014/main" id="{790EFBA4-78C3-4243-A7D3-EB019F936D16}"/>
              </a:ext>
            </a:extLst>
          </p:cNvPr>
          <p:cNvSpPr txBox="1">
            <a:spLocks/>
          </p:cNvSpPr>
          <p:nvPr/>
        </p:nvSpPr>
        <p:spPr>
          <a:xfrm>
            <a:off x="2265766" y="2305796"/>
            <a:ext cx="6753934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AR" sz="4800" dirty="0"/>
              <a:t>7 de cada 10</a:t>
            </a:r>
          </a:p>
        </p:txBody>
      </p:sp>
      <p:sp>
        <p:nvSpPr>
          <p:cNvPr id="12" name="Google Shape;267;p29">
            <a:extLst>
              <a:ext uri="{FF2B5EF4-FFF2-40B4-BE49-F238E27FC236}">
                <a16:creationId xmlns:a16="http://schemas.microsoft.com/office/drawing/2014/main" id="{EF26ACDA-A177-4C27-8EB9-4EA531F97EDD}"/>
              </a:ext>
            </a:extLst>
          </p:cNvPr>
          <p:cNvSpPr txBox="1">
            <a:spLocks/>
          </p:cNvSpPr>
          <p:nvPr/>
        </p:nvSpPr>
        <p:spPr>
          <a:xfrm>
            <a:off x="2301046" y="2856069"/>
            <a:ext cx="5277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AR" sz="1800" dirty="0"/>
              <a:t>no llegan a los 8 años de vida</a:t>
            </a:r>
          </a:p>
        </p:txBody>
      </p:sp>
      <p:sp>
        <p:nvSpPr>
          <p:cNvPr id="13" name="Google Shape;264;p29">
            <a:extLst>
              <a:ext uri="{FF2B5EF4-FFF2-40B4-BE49-F238E27FC236}">
                <a16:creationId xmlns:a16="http://schemas.microsoft.com/office/drawing/2014/main" id="{401955B0-17F3-4640-ACBC-43E5470BB414}"/>
              </a:ext>
            </a:extLst>
          </p:cNvPr>
          <p:cNvSpPr txBox="1">
            <a:spLocks/>
          </p:cNvSpPr>
          <p:nvPr/>
        </p:nvSpPr>
        <p:spPr>
          <a:xfrm>
            <a:off x="2330002" y="3559782"/>
            <a:ext cx="52779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AR" sz="4800" dirty="0"/>
              <a:t>14 PyMEs</a:t>
            </a:r>
          </a:p>
        </p:txBody>
      </p:sp>
      <p:sp>
        <p:nvSpPr>
          <p:cNvPr id="14" name="Google Shape;265;p29">
            <a:extLst>
              <a:ext uri="{FF2B5EF4-FFF2-40B4-BE49-F238E27FC236}">
                <a16:creationId xmlns:a16="http://schemas.microsoft.com/office/drawing/2014/main" id="{A5C177A0-F1B4-4159-BA3C-33EA6E92E88E}"/>
              </a:ext>
            </a:extLst>
          </p:cNvPr>
          <p:cNvSpPr txBox="1">
            <a:spLocks/>
          </p:cNvSpPr>
          <p:nvPr/>
        </p:nvSpPr>
        <p:spPr>
          <a:xfrm>
            <a:off x="2330002" y="4159458"/>
            <a:ext cx="5277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AR" sz="1800" dirty="0"/>
              <a:t>cada 1000 habitantes</a:t>
            </a:r>
          </a:p>
        </p:txBody>
      </p:sp>
      <p:sp>
        <p:nvSpPr>
          <p:cNvPr id="15" name="Google Shape;287;p31">
            <a:extLst>
              <a:ext uri="{FF2B5EF4-FFF2-40B4-BE49-F238E27FC236}">
                <a16:creationId xmlns:a16="http://schemas.microsoft.com/office/drawing/2014/main" id="{9E8D87F6-F394-457A-A6AE-24EF93DDB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959" y="65983"/>
            <a:ext cx="4202816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Pymes Argentinas </a:t>
            </a:r>
          </a:p>
        </p:txBody>
      </p:sp>
      <p:grpSp>
        <p:nvGrpSpPr>
          <p:cNvPr id="16" name="Google Shape;959;p48">
            <a:extLst>
              <a:ext uri="{FF2B5EF4-FFF2-40B4-BE49-F238E27FC236}">
                <a16:creationId xmlns:a16="http://schemas.microsoft.com/office/drawing/2014/main" id="{8E12D19A-F8D9-40B7-8DFE-24EFD469F008}"/>
              </a:ext>
            </a:extLst>
          </p:cNvPr>
          <p:cNvGrpSpPr/>
          <p:nvPr/>
        </p:nvGrpSpPr>
        <p:grpSpPr>
          <a:xfrm>
            <a:off x="3801307" y="261257"/>
            <a:ext cx="372594" cy="360301"/>
            <a:chOff x="1247825" y="5001950"/>
            <a:chExt cx="443300" cy="428675"/>
          </a:xfrm>
        </p:grpSpPr>
        <p:sp>
          <p:nvSpPr>
            <p:cNvPr id="17" name="Google Shape;960;p48">
              <a:extLst>
                <a:ext uri="{FF2B5EF4-FFF2-40B4-BE49-F238E27FC236}">
                  <a16:creationId xmlns:a16="http://schemas.microsoft.com/office/drawing/2014/main" id="{2C00F037-3C70-4C4F-A817-E14F63A748E1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961;p48">
              <a:extLst>
                <a:ext uri="{FF2B5EF4-FFF2-40B4-BE49-F238E27FC236}">
                  <a16:creationId xmlns:a16="http://schemas.microsoft.com/office/drawing/2014/main" id="{DFF91BD5-5BFC-427A-898B-12D781D2647E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962;p48">
              <a:extLst>
                <a:ext uri="{FF2B5EF4-FFF2-40B4-BE49-F238E27FC236}">
                  <a16:creationId xmlns:a16="http://schemas.microsoft.com/office/drawing/2014/main" id="{E192EE87-1A81-498E-ACF1-B3CB83F8C8AB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963;p48">
              <a:extLst>
                <a:ext uri="{FF2B5EF4-FFF2-40B4-BE49-F238E27FC236}">
                  <a16:creationId xmlns:a16="http://schemas.microsoft.com/office/drawing/2014/main" id="{17F9147B-8C3A-4315-853C-2FC36EC80564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964;p48">
              <a:extLst>
                <a:ext uri="{FF2B5EF4-FFF2-40B4-BE49-F238E27FC236}">
                  <a16:creationId xmlns:a16="http://schemas.microsoft.com/office/drawing/2014/main" id="{CE6F7292-2584-45BC-A81D-DFEAC1886DEE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965;p48">
              <a:extLst>
                <a:ext uri="{FF2B5EF4-FFF2-40B4-BE49-F238E27FC236}">
                  <a16:creationId xmlns:a16="http://schemas.microsoft.com/office/drawing/2014/main" id="{131CD77F-744F-4CF3-BF5D-BB92F038338F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1">
            <a:extLst>
              <a:ext uri="{FF2B5EF4-FFF2-40B4-BE49-F238E27FC236}">
                <a16:creationId xmlns:a16="http://schemas.microsoft.com/office/drawing/2014/main" id="{F8570064-0E28-4F8D-B504-26D9030F4139}"/>
              </a:ext>
            </a:extLst>
          </p:cNvPr>
          <p:cNvGrpSpPr/>
          <p:nvPr/>
        </p:nvGrpSpPr>
        <p:grpSpPr>
          <a:xfrm>
            <a:off x="525459" y="1276245"/>
            <a:ext cx="1465244" cy="2591010"/>
            <a:chOff x="3527426" y="1462236"/>
            <a:chExt cx="2282825" cy="4991100"/>
          </a:xfrm>
        </p:grpSpPr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8B899F39-0363-4337-A5F2-C46D9D84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4" y="4462611"/>
              <a:ext cx="930275" cy="631825"/>
            </a:xfrm>
            <a:custGeom>
              <a:avLst/>
              <a:gdLst/>
              <a:ahLst/>
              <a:cxnLst>
                <a:cxn ang="0">
                  <a:pos x="159" y="181"/>
                </a:cxn>
                <a:cxn ang="0">
                  <a:pos x="35" y="296"/>
                </a:cxn>
                <a:cxn ang="0">
                  <a:pos x="0" y="536"/>
                </a:cxn>
                <a:cxn ang="0">
                  <a:pos x="35" y="852"/>
                </a:cxn>
                <a:cxn ang="0">
                  <a:pos x="192" y="893"/>
                </a:cxn>
                <a:cxn ang="0">
                  <a:pos x="264" y="968"/>
                </a:cxn>
                <a:cxn ang="0">
                  <a:pos x="137" y="1044"/>
                </a:cxn>
                <a:cxn ang="0">
                  <a:pos x="234" y="1197"/>
                </a:cxn>
                <a:cxn ang="0">
                  <a:pos x="271" y="1358"/>
                </a:cxn>
                <a:cxn ang="0">
                  <a:pos x="222" y="1504"/>
                </a:cxn>
                <a:cxn ang="0">
                  <a:pos x="252" y="1647"/>
                </a:cxn>
                <a:cxn ang="0">
                  <a:pos x="419" y="1643"/>
                </a:cxn>
                <a:cxn ang="0">
                  <a:pos x="534" y="1677"/>
                </a:cxn>
                <a:cxn ang="0">
                  <a:pos x="502" y="1828"/>
                </a:cxn>
                <a:cxn ang="0">
                  <a:pos x="297" y="1928"/>
                </a:cxn>
                <a:cxn ang="0">
                  <a:pos x="167" y="1941"/>
                </a:cxn>
                <a:cxn ang="0">
                  <a:pos x="444" y="2246"/>
                </a:cxn>
                <a:cxn ang="0">
                  <a:pos x="340" y="2420"/>
                </a:cxn>
                <a:cxn ang="0">
                  <a:pos x="374" y="2630"/>
                </a:cxn>
                <a:cxn ang="0">
                  <a:pos x="2101" y="2501"/>
                </a:cxn>
                <a:cxn ang="0">
                  <a:pos x="2234" y="2261"/>
                </a:cxn>
                <a:cxn ang="0">
                  <a:pos x="2397" y="2081"/>
                </a:cxn>
                <a:cxn ang="0">
                  <a:pos x="2737" y="1856"/>
                </a:cxn>
                <a:cxn ang="0">
                  <a:pos x="2913" y="1901"/>
                </a:cxn>
                <a:cxn ang="0">
                  <a:pos x="2983" y="1568"/>
                </a:cxn>
                <a:cxn ang="0">
                  <a:pos x="3105" y="1508"/>
                </a:cxn>
                <a:cxn ang="0">
                  <a:pos x="3062" y="1019"/>
                </a:cxn>
                <a:cxn ang="0">
                  <a:pos x="3278" y="721"/>
                </a:cxn>
                <a:cxn ang="0">
                  <a:pos x="3400" y="721"/>
                </a:cxn>
                <a:cxn ang="0">
                  <a:pos x="3455" y="641"/>
                </a:cxn>
                <a:cxn ang="0">
                  <a:pos x="3253" y="506"/>
                </a:cxn>
                <a:cxn ang="0">
                  <a:pos x="3253" y="406"/>
                </a:cxn>
                <a:cxn ang="0">
                  <a:pos x="3425" y="371"/>
                </a:cxn>
                <a:cxn ang="0">
                  <a:pos x="3504" y="536"/>
                </a:cxn>
                <a:cxn ang="0">
                  <a:pos x="3667" y="541"/>
                </a:cxn>
                <a:cxn ang="0">
                  <a:pos x="3824" y="451"/>
                </a:cxn>
                <a:cxn ang="0">
                  <a:pos x="3794" y="331"/>
                </a:cxn>
                <a:cxn ang="0">
                  <a:pos x="3809" y="182"/>
                </a:cxn>
                <a:cxn ang="0">
                  <a:pos x="3720" y="32"/>
                </a:cxn>
                <a:cxn ang="0">
                  <a:pos x="3489" y="132"/>
                </a:cxn>
                <a:cxn ang="0">
                  <a:pos x="3588" y="242"/>
                </a:cxn>
                <a:cxn ang="0">
                  <a:pos x="3415" y="271"/>
                </a:cxn>
                <a:cxn ang="0">
                  <a:pos x="3367" y="177"/>
                </a:cxn>
                <a:cxn ang="0">
                  <a:pos x="3209" y="92"/>
                </a:cxn>
                <a:cxn ang="0">
                  <a:pos x="3098" y="0"/>
                </a:cxn>
                <a:cxn ang="0">
                  <a:pos x="646" y="143"/>
                </a:cxn>
                <a:cxn ang="0">
                  <a:pos x="159" y="181"/>
                </a:cxn>
              </a:cxnLst>
              <a:rect l="0" t="0" r="r" b="b"/>
              <a:pathLst>
                <a:path w="3824" h="2630">
                  <a:moveTo>
                    <a:pt x="159" y="181"/>
                  </a:moveTo>
                  <a:lnTo>
                    <a:pt x="35" y="296"/>
                  </a:lnTo>
                  <a:lnTo>
                    <a:pt x="0" y="536"/>
                  </a:lnTo>
                  <a:lnTo>
                    <a:pt x="35" y="852"/>
                  </a:lnTo>
                  <a:lnTo>
                    <a:pt x="192" y="893"/>
                  </a:lnTo>
                  <a:lnTo>
                    <a:pt x="264" y="968"/>
                  </a:lnTo>
                  <a:lnTo>
                    <a:pt x="137" y="1044"/>
                  </a:lnTo>
                  <a:lnTo>
                    <a:pt x="234" y="1197"/>
                  </a:lnTo>
                  <a:lnTo>
                    <a:pt x="271" y="1358"/>
                  </a:lnTo>
                  <a:lnTo>
                    <a:pt x="222" y="1504"/>
                  </a:lnTo>
                  <a:lnTo>
                    <a:pt x="252" y="1647"/>
                  </a:lnTo>
                  <a:lnTo>
                    <a:pt x="419" y="1643"/>
                  </a:lnTo>
                  <a:lnTo>
                    <a:pt x="534" y="1677"/>
                  </a:lnTo>
                  <a:lnTo>
                    <a:pt x="502" y="1828"/>
                  </a:lnTo>
                  <a:lnTo>
                    <a:pt x="297" y="1928"/>
                  </a:lnTo>
                  <a:lnTo>
                    <a:pt x="167" y="1941"/>
                  </a:lnTo>
                  <a:lnTo>
                    <a:pt x="444" y="2246"/>
                  </a:lnTo>
                  <a:lnTo>
                    <a:pt x="340" y="2420"/>
                  </a:lnTo>
                  <a:lnTo>
                    <a:pt x="374" y="2630"/>
                  </a:lnTo>
                  <a:lnTo>
                    <a:pt x="2101" y="2501"/>
                  </a:lnTo>
                  <a:lnTo>
                    <a:pt x="2234" y="2261"/>
                  </a:lnTo>
                  <a:lnTo>
                    <a:pt x="2397" y="2081"/>
                  </a:lnTo>
                  <a:lnTo>
                    <a:pt x="2737" y="1856"/>
                  </a:lnTo>
                  <a:lnTo>
                    <a:pt x="2913" y="1901"/>
                  </a:lnTo>
                  <a:lnTo>
                    <a:pt x="2983" y="1568"/>
                  </a:lnTo>
                  <a:lnTo>
                    <a:pt x="3105" y="1508"/>
                  </a:lnTo>
                  <a:lnTo>
                    <a:pt x="3062" y="1019"/>
                  </a:lnTo>
                  <a:lnTo>
                    <a:pt x="3278" y="721"/>
                  </a:lnTo>
                  <a:lnTo>
                    <a:pt x="3400" y="721"/>
                  </a:lnTo>
                  <a:lnTo>
                    <a:pt x="3455" y="641"/>
                  </a:lnTo>
                  <a:lnTo>
                    <a:pt x="3253" y="506"/>
                  </a:lnTo>
                  <a:lnTo>
                    <a:pt x="3253" y="406"/>
                  </a:lnTo>
                  <a:lnTo>
                    <a:pt x="3425" y="371"/>
                  </a:lnTo>
                  <a:lnTo>
                    <a:pt x="3504" y="536"/>
                  </a:lnTo>
                  <a:lnTo>
                    <a:pt x="3667" y="541"/>
                  </a:lnTo>
                  <a:lnTo>
                    <a:pt x="3824" y="451"/>
                  </a:lnTo>
                  <a:lnTo>
                    <a:pt x="3794" y="331"/>
                  </a:lnTo>
                  <a:lnTo>
                    <a:pt x="3809" y="182"/>
                  </a:lnTo>
                  <a:lnTo>
                    <a:pt x="3720" y="32"/>
                  </a:lnTo>
                  <a:lnTo>
                    <a:pt x="3489" y="132"/>
                  </a:lnTo>
                  <a:lnTo>
                    <a:pt x="3588" y="242"/>
                  </a:lnTo>
                  <a:lnTo>
                    <a:pt x="3415" y="271"/>
                  </a:lnTo>
                  <a:lnTo>
                    <a:pt x="3367" y="177"/>
                  </a:lnTo>
                  <a:lnTo>
                    <a:pt x="3209" y="92"/>
                  </a:lnTo>
                  <a:lnTo>
                    <a:pt x="3098" y="0"/>
                  </a:lnTo>
                  <a:lnTo>
                    <a:pt x="646" y="143"/>
                  </a:lnTo>
                  <a:lnTo>
                    <a:pt x="159" y="181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5A80A7FF-300F-4598-8EB5-D2D12875A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5062686"/>
              <a:ext cx="754063" cy="971550"/>
            </a:xfrm>
            <a:custGeom>
              <a:avLst/>
              <a:gdLst/>
              <a:ahLst/>
              <a:cxnLst>
                <a:cxn ang="0">
                  <a:pos x="429" y="104"/>
                </a:cxn>
                <a:cxn ang="0">
                  <a:pos x="415" y="271"/>
                </a:cxn>
                <a:cxn ang="0">
                  <a:pos x="461" y="419"/>
                </a:cxn>
                <a:cxn ang="0">
                  <a:pos x="391" y="580"/>
                </a:cxn>
                <a:cxn ang="0">
                  <a:pos x="417" y="718"/>
                </a:cxn>
                <a:cxn ang="0">
                  <a:pos x="311" y="906"/>
                </a:cxn>
                <a:cxn ang="0">
                  <a:pos x="272" y="1149"/>
                </a:cxn>
                <a:cxn ang="0">
                  <a:pos x="334" y="1285"/>
                </a:cxn>
                <a:cxn ang="0">
                  <a:pos x="271" y="1414"/>
                </a:cxn>
                <a:cxn ang="0">
                  <a:pos x="274" y="1549"/>
                </a:cxn>
                <a:cxn ang="0">
                  <a:pos x="1" y="1876"/>
                </a:cxn>
                <a:cxn ang="0">
                  <a:pos x="0" y="2083"/>
                </a:cxn>
                <a:cxn ang="0">
                  <a:pos x="52" y="2269"/>
                </a:cxn>
                <a:cxn ang="0">
                  <a:pos x="157" y="2378"/>
                </a:cxn>
                <a:cxn ang="0">
                  <a:pos x="201" y="2534"/>
                </a:cxn>
                <a:cxn ang="0">
                  <a:pos x="346" y="2462"/>
                </a:cxn>
                <a:cxn ang="0">
                  <a:pos x="483" y="2479"/>
                </a:cxn>
                <a:cxn ang="0">
                  <a:pos x="481" y="2770"/>
                </a:cxn>
                <a:cxn ang="0">
                  <a:pos x="463" y="2950"/>
                </a:cxn>
                <a:cxn ang="0">
                  <a:pos x="556" y="3088"/>
                </a:cxn>
                <a:cxn ang="0">
                  <a:pos x="803" y="3109"/>
                </a:cxn>
                <a:cxn ang="0">
                  <a:pos x="1381" y="3053"/>
                </a:cxn>
                <a:cxn ang="0">
                  <a:pos x="1643" y="3225"/>
                </a:cxn>
                <a:cxn ang="0">
                  <a:pos x="1736" y="3232"/>
                </a:cxn>
                <a:cxn ang="0">
                  <a:pos x="1677" y="3136"/>
                </a:cxn>
                <a:cxn ang="0">
                  <a:pos x="1598" y="3036"/>
                </a:cxn>
                <a:cxn ang="0">
                  <a:pos x="1512" y="2897"/>
                </a:cxn>
                <a:cxn ang="0">
                  <a:pos x="1504" y="2705"/>
                </a:cxn>
                <a:cxn ang="0">
                  <a:pos x="1453" y="2526"/>
                </a:cxn>
                <a:cxn ang="0">
                  <a:pos x="1480" y="2390"/>
                </a:cxn>
                <a:cxn ang="0">
                  <a:pos x="1547" y="2226"/>
                </a:cxn>
                <a:cxn ang="0">
                  <a:pos x="1716" y="2119"/>
                </a:cxn>
                <a:cxn ang="0">
                  <a:pos x="1846" y="1995"/>
                </a:cxn>
                <a:cxn ang="0">
                  <a:pos x="1870" y="1748"/>
                </a:cxn>
                <a:cxn ang="0">
                  <a:pos x="1866" y="1568"/>
                </a:cxn>
                <a:cxn ang="0">
                  <a:pos x="2232" y="1181"/>
                </a:cxn>
                <a:cxn ang="0">
                  <a:pos x="2449" y="946"/>
                </a:cxn>
                <a:cxn ang="0">
                  <a:pos x="2425" y="822"/>
                </a:cxn>
                <a:cxn ang="0">
                  <a:pos x="2480" y="642"/>
                </a:cxn>
                <a:cxn ang="0">
                  <a:pos x="2409" y="559"/>
                </a:cxn>
                <a:cxn ang="0">
                  <a:pos x="2279" y="547"/>
                </a:cxn>
                <a:cxn ang="0">
                  <a:pos x="2106" y="535"/>
                </a:cxn>
                <a:cxn ang="0">
                  <a:pos x="1984" y="347"/>
                </a:cxn>
                <a:cxn ang="0">
                  <a:pos x="1811" y="188"/>
                </a:cxn>
                <a:cxn ang="0">
                  <a:pos x="1811" y="0"/>
                </a:cxn>
                <a:cxn ang="0">
                  <a:pos x="429" y="104"/>
                </a:cxn>
              </a:cxnLst>
              <a:rect l="0" t="0" r="r" b="b"/>
              <a:pathLst>
                <a:path w="2480" h="3232">
                  <a:moveTo>
                    <a:pt x="429" y="104"/>
                  </a:moveTo>
                  <a:lnTo>
                    <a:pt x="415" y="271"/>
                  </a:lnTo>
                  <a:lnTo>
                    <a:pt x="461" y="419"/>
                  </a:lnTo>
                  <a:lnTo>
                    <a:pt x="391" y="580"/>
                  </a:lnTo>
                  <a:lnTo>
                    <a:pt x="417" y="718"/>
                  </a:lnTo>
                  <a:lnTo>
                    <a:pt x="311" y="906"/>
                  </a:lnTo>
                  <a:lnTo>
                    <a:pt x="272" y="1149"/>
                  </a:lnTo>
                  <a:lnTo>
                    <a:pt x="334" y="1285"/>
                  </a:lnTo>
                  <a:lnTo>
                    <a:pt x="271" y="1414"/>
                  </a:lnTo>
                  <a:lnTo>
                    <a:pt x="274" y="1549"/>
                  </a:lnTo>
                  <a:lnTo>
                    <a:pt x="1" y="1876"/>
                  </a:lnTo>
                  <a:lnTo>
                    <a:pt x="0" y="2083"/>
                  </a:lnTo>
                  <a:lnTo>
                    <a:pt x="52" y="2269"/>
                  </a:lnTo>
                  <a:lnTo>
                    <a:pt x="157" y="2378"/>
                  </a:lnTo>
                  <a:lnTo>
                    <a:pt x="201" y="2534"/>
                  </a:lnTo>
                  <a:lnTo>
                    <a:pt x="346" y="2462"/>
                  </a:lnTo>
                  <a:lnTo>
                    <a:pt x="483" y="2479"/>
                  </a:lnTo>
                  <a:lnTo>
                    <a:pt x="481" y="2770"/>
                  </a:lnTo>
                  <a:lnTo>
                    <a:pt x="463" y="2950"/>
                  </a:lnTo>
                  <a:lnTo>
                    <a:pt x="556" y="3088"/>
                  </a:lnTo>
                  <a:lnTo>
                    <a:pt x="803" y="3109"/>
                  </a:lnTo>
                  <a:lnTo>
                    <a:pt x="1381" y="3053"/>
                  </a:lnTo>
                  <a:lnTo>
                    <a:pt x="1643" y="3225"/>
                  </a:lnTo>
                  <a:lnTo>
                    <a:pt x="1736" y="3232"/>
                  </a:lnTo>
                  <a:lnTo>
                    <a:pt x="1677" y="3136"/>
                  </a:lnTo>
                  <a:lnTo>
                    <a:pt x="1598" y="3036"/>
                  </a:lnTo>
                  <a:lnTo>
                    <a:pt x="1512" y="2897"/>
                  </a:lnTo>
                  <a:lnTo>
                    <a:pt x="1504" y="2705"/>
                  </a:lnTo>
                  <a:lnTo>
                    <a:pt x="1453" y="2526"/>
                  </a:lnTo>
                  <a:lnTo>
                    <a:pt x="1480" y="2390"/>
                  </a:lnTo>
                  <a:lnTo>
                    <a:pt x="1547" y="2226"/>
                  </a:lnTo>
                  <a:lnTo>
                    <a:pt x="1716" y="2119"/>
                  </a:lnTo>
                  <a:lnTo>
                    <a:pt x="1846" y="1995"/>
                  </a:lnTo>
                  <a:lnTo>
                    <a:pt x="1870" y="1748"/>
                  </a:lnTo>
                  <a:lnTo>
                    <a:pt x="1866" y="1568"/>
                  </a:lnTo>
                  <a:lnTo>
                    <a:pt x="2232" y="1181"/>
                  </a:lnTo>
                  <a:lnTo>
                    <a:pt x="2449" y="946"/>
                  </a:lnTo>
                  <a:lnTo>
                    <a:pt x="2425" y="822"/>
                  </a:lnTo>
                  <a:lnTo>
                    <a:pt x="2480" y="642"/>
                  </a:lnTo>
                  <a:lnTo>
                    <a:pt x="2409" y="559"/>
                  </a:lnTo>
                  <a:lnTo>
                    <a:pt x="2279" y="547"/>
                  </a:lnTo>
                  <a:lnTo>
                    <a:pt x="2106" y="535"/>
                  </a:lnTo>
                  <a:lnTo>
                    <a:pt x="1984" y="347"/>
                  </a:lnTo>
                  <a:lnTo>
                    <a:pt x="1811" y="188"/>
                  </a:lnTo>
                  <a:lnTo>
                    <a:pt x="1811" y="0"/>
                  </a:lnTo>
                  <a:lnTo>
                    <a:pt x="429" y="10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1BFD9A30-A93C-4EEA-9271-2F9E0D39D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1" y="3821261"/>
              <a:ext cx="949325" cy="684213"/>
            </a:xfrm>
            <a:custGeom>
              <a:avLst/>
              <a:gdLst/>
              <a:ahLst/>
              <a:cxnLst>
                <a:cxn ang="0">
                  <a:pos x="0" y="2279"/>
                </a:cxn>
                <a:cxn ang="0">
                  <a:pos x="15" y="2533"/>
                </a:cxn>
                <a:cxn ang="0">
                  <a:pos x="124" y="2847"/>
                </a:cxn>
                <a:cxn ang="0">
                  <a:pos x="576" y="2813"/>
                </a:cxn>
                <a:cxn ang="0">
                  <a:pos x="3066" y="2665"/>
                </a:cxn>
                <a:cxn ang="0">
                  <a:pos x="3065" y="1991"/>
                </a:cxn>
                <a:cxn ang="0">
                  <a:pos x="3219" y="1966"/>
                </a:cxn>
                <a:cxn ang="0">
                  <a:pos x="3435" y="2094"/>
                </a:cxn>
                <a:cxn ang="0">
                  <a:pos x="3735" y="2174"/>
                </a:cxn>
                <a:cxn ang="0">
                  <a:pos x="3900" y="2139"/>
                </a:cxn>
                <a:cxn ang="0">
                  <a:pos x="3882" y="1377"/>
                </a:cxn>
                <a:cxn ang="0">
                  <a:pos x="3846" y="1123"/>
                </a:cxn>
                <a:cxn ang="0">
                  <a:pos x="3878" y="991"/>
                </a:cxn>
                <a:cxn ang="0">
                  <a:pos x="3765" y="957"/>
                </a:cxn>
                <a:cxn ang="0">
                  <a:pos x="3671" y="814"/>
                </a:cxn>
                <a:cxn ang="0">
                  <a:pos x="3391" y="704"/>
                </a:cxn>
                <a:cxn ang="0">
                  <a:pos x="2490" y="679"/>
                </a:cxn>
                <a:cxn ang="0">
                  <a:pos x="2328" y="589"/>
                </a:cxn>
                <a:cxn ang="0">
                  <a:pos x="2278" y="439"/>
                </a:cxn>
                <a:cxn ang="0">
                  <a:pos x="1988" y="349"/>
                </a:cxn>
                <a:cxn ang="0">
                  <a:pos x="1899" y="409"/>
                </a:cxn>
                <a:cxn ang="0">
                  <a:pos x="1757" y="349"/>
                </a:cxn>
                <a:cxn ang="0">
                  <a:pos x="1795" y="200"/>
                </a:cxn>
                <a:cxn ang="0">
                  <a:pos x="1767" y="65"/>
                </a:cxn>
                <a:cxn ang="0">
                  <a:pos x="1546" y="0"/>
                </a:cxn>
                <a:cxn ang="0">
                  <a:pos x="1536" y="389"/>
                </a:cxn>
                <a:cxn ang="0">
                  <a:pos x="1609" y="664"/>
                </a:cxn>
                <a:cxn ang="0">
                  <a:pos x="1491" y="962"/>
                </a:cxn>
                <a:cxn ang="0">
                  <a:pos x="1176" y="1262"/>
                </a:cxn>
                <a:cxn ang="0">
                  <a:pos x="1003" y="1377"/>
                </a:cxn>
                <a:cxn ang="0">
                  <a:pos x="792" y="1556"/>
                </a:cxn>
                <a:cxn ang="0">
                  <a:pos x="797" y="1781"/>
                </a:cxn>
                <a:cxn ang="0">
                  <a:pos x="660" y="1856"/>
                </a:cxn>
                <a:cxn ang="0">
                  <a:pos x="482" y="1876"/>
                </a:cxn>
                <a:cxn ang="0">
                  <a:pos x="340" y="2009"/>
                </a:cxn>
                <a:cxn ang="0">
                  <a:pos x="335" y="2154"/>
                </a:cxn>
                <a:cxn ang="0">
                  <a:pos x="231" y="2304"/>
                </a:cxn>
                <a:cxn ang="0">
                  <a:pos x="0" y="2279"/>
                </a:cxn>
              </a:cxnLst>
              <a:rect l="0" t="0" r="r" b="b"/>
              <a:pathLst>
                <a:path w="3900" h="2847">
                  <a:moveTo>
                    <a:pt x="0" y="2279"/>
                  </a:moveTo>
                  <a:lnTo>
                    <a:pt x="15" y="2533"/>
                  </a:lnTo>
                  <a:lnTo>
                    <a:pt x="124" y="2847"/>
                  </a:lnTo>
                  <a:lnTo>
                    <a:pt x="576" y="2813"/>
                  </a:lnTo>
                  <a:lnTo>
                    <a:pt x="3066" y="2665"/>
                  </a:lnTo>
                  <a:lnTo>
                    <a:pt x="3065" y="1991"/>
                  </a:lnTo>
                  <a:lnTo>
                    <a:pt x="3219" y="1966"/>
                  </a:lnTo>
                  <a:lnTo>
                    <a:pt x="3435" y="2094"/>
                  </a:lnTo>
                  <a:lnTo>
                    <a:pt x="3735" y="2174"/>
                  </a:lnTo>
                  <a:lnTo>
                    <a:pt x="3900" y="2139"/>
                  </a:lnTo>
                  <a:lnTo>
                    <a:pt x="3882" y="1377"/>
                  </a:lnTo>
                  <a:lnTo>
                    <a:pt x="3846" y="1123"/>
                  </a:lnTo>
                  <a:lnTo>
                    <a:pt x="3878" y="991"/>
                  </a:lnTo>
                  <a:lnTo>
                    <a:pt x="3765" y="957"/>
                  </a:lnTo>
                  <a:lnTo>
                    <a:pt x="3671" y="814"/>
                  </a:lnTo>
                  <a:lnTo>
                    <a:pt x="3391" y="704"/>
                  </a:lnTo>
                  <a:lnTo>
                    <a:pt x="2490" y="679"/>
                  </a:lnTo>
                  <a:lnTo>
                    <a:pt x="2328" y="589"/>
                  </a:lnTo>
                  <a:lnTo>
                    <a:pt x="2278" y="439"/>
                  </a:lnTo>
                  <a:lnTo>
                    <a:pt x="1988" y="349"/>
                  </a:lnTo>
                  <a:lnTo>
                    <a:pt x="1899" y="409"/>
                  </a:lnTo>
                  <a:lnTo>
                    <a:pt x="1757" y="349"/>
                  </a:lnTo>
                  <a:lnTo>
                    <a:pt x="1795" y="200"/>
                  </a:lnTo>
                  <a:lnTo>
                    <a:pt x="1767" y="65"/>
                  </a:lnTo>
                  <a:lnTo>
                    <a:pt x="1546" y="0"/>
                  </a:lnTo>
                  <a:lnTo>
                    <a:pt x="1536" y="389"/>
                  </a:lnTo>
                  <a:lnTo>
                    <a:pt x="1609" y="664"/>
                  </a:lnTo>
                  <a:lnTo>
                    <a:pt x="1491" y="962"/>
                  </a:lnTo>
                  <a:lnTo>
                    <a:pt x="1176" y="1262"/>
                  </a:lnTo>
                  <a:lnTo>
                    <a:pt x="1003" y="1377"/>
                  </a:lnTo>
                  <a:lnTo>
                    <a:pt x="792" y="1556"/>
                  </a:lnTo>
                  <a:lnTo>
                    <a:pt x="797" y="1781"/>
                  </a:lnTo>
                  <a:lnTo>
                    <a:pt x="660" y="1856"/>
                  </a:lnTo>
                  <a:lnTo>
                    <a:pt x="482" y="1876"/>
                  </a:lnTo>
                  <a:lnTo>
                    <a:pt x="340" y="2009"/>
                  </a:lnTo>
                  <a:lnTo>
                    <a:pt x="335" y="2154"/>
                  </a:lnTo>
                  <a:lnTo>
                    <a:pt x="231" y="2304"/>
                  </a:lnTo>
                  <a:lnTo>
                    <a:pt x="0" y="227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7025EEEB-CD23-4A27-B73B-744E5CED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3632349"/>
              <a:ext cx="396875" cy="742950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221" y="195"/>
                </a:cxn>
                <a:cxn ang="0">
                  <a:pos x="122" y="369"/>
                </a:cxn>
                <a:cxn ang="0">
                  <a:pos x="119" y="774"/>
                </a:cxn>
                <a:cxn ang="0">
                  <a:pos x="167" y="1331"/>
                </a:cxn>
                <a:cxn ang="0">
                  <a:pos x="119" y="2000"/>
                </a:cxn>
                <a:cxn ang="0">
                  <a:pos x="5" y="2274"/>
                </a:cxn>
                <a:cxn ang="0">
                  <a:pos x="0" y="2723"/>
                </a:cxn>
                <a:cxn ang="0">
                  <a:pos x="20" y="3067"/>
                </a:cxn>
                <a:cxn ang="0">
                  <a:pos x="251" y="3090"/>
                </a:cxn>
                <a:cxn ang="0">
                  <a:pos x="355" y="2941"/>
                </a:cxn>
                <a:cxn ang="0">
                  <a:pos x="360" y="2798"/>
                </a:cxn>
                <a:cxn ang="0">
                  <a:pos x="500" y="2666"/>
                </a:cxn>
                <a:cxn ang="0">
                  <a:pos x="682" y="2643"/>
                </a:cxn>
                <a:cxn ang="0">
                  <a:pos x="815" y="2568"/>
                </a:cxn>
                <a:cxn ang="0">
                  <a:pos x="813" y="2343"/>
                </a:cxn>
                <a:cxn ang="0">
                  <a:pos x="1032" y="2158"/>
                </a:cxn>
                <a:cxn ang="0">
                  <a:pos x="1192" y="2051"/>
                </a:cxn>
                <a:cxn ang="0">
                  <a:pos x="1510" y="1751"/>
                </a:cxn>
                <a:cxn ang="0">
                  <a:pos x="1629" y="1451"/>
                </a:cxn>
                <a:cxn ang="0">
                  <a:pos x="1557" y="1171"/>
                </a:cxn>
                <a:cxn ang="0">
                  <a:pos x="1564" y="789"/>
                </a:cxn>
                <a:cxn ang="0">
                  <a:pos x="1214" y="681"/>
                </a:cxn>
                <a:cxn ang="0">
                  <a:pos x="1159" y="576"/>
                </a:cxn>
                <a:cxn ang="0">
                  <a:pos x="842" y="579"/>
                </a:cxn>
                <a:cxn ang="0">
                  <a:pos x="682" y="324"/>
                </a:cxn>
                <a:cxn ang="0">
                  <a:pos x="404" y="0"/>
                </a:cxn>
              </a:cxnLst>
              <a:rect l="0" t="0" r="r" b="b"/>
              <a:pathLst>
                <a:path w="1629" h="3090">
                  <a:moveTo>
                    <a:pt x="404" y="0"/>
                  </a:moveTo>
                  <a:lnTo>
                    <a:pt x="221" y="195"/>
                  </a:lnTo>
                  <a:lnTo>
                    <a:pt x="122" y="369"/>
                  </a:lnTo>
                  <a:lnTo>
                    <a:pt x="119" y="774"/>
                  </a:lnTo>
                  <a:lnTo>
                    <a:pt x="167" y="1331"/>
                  </a:lnTo>
                  <a:lnTo>
                    <a:pt x="119" y="2000"/>
                  </a:lnTo>
                  <a:lnTo>
                    <a:pt x="5" y="2274"/>
                  </a:lnTo>
                  <a:lnTo>
                    <a:pt x="0" y="2723"/>
                  </a:lnTo>
                  <a:lnTo>
                    <a:pt x="20" y="3067"/>
                  </a:lnTo>
                  <a:lnTo>
                    <a:pt x="251" y="3090"/>
                  </a:lnTo>
                  <a:lnTo>
                    <a:pt x="355" y="2941"/>
                  </a:lnTo>
                  <a:lnTo>
                    <a:pt x="360" y="2798"/>
                  </a:lnTo>
                  <a:lnTo>
                    <a:pt x="500" y="2666"/>
                  </a:lnTo>
                  <a:lnTo>
                    <a:pt x="682" y="2643"/>
                  </a:lnTo>
                  <a:lnTo>
                    <a:pt x="815" y="2568"/>
                  </a:lnTo>
                  <a:lnTo>
                    <a:pt x="813" y="2343"/>
                  </a:lnTo>
                  <a:lnTo>
                    <a:pt x="1032" y="2158"/>
                  </a:lnTo>
                  <a:lnTo>
                    <a:pt x="1192" y="2051"/>
                  </a:lnTo>
                  <a:lnTo>
                    <a:pt x="1510" y="1751"/>
                  </a:lnTo>
                  <a:lnTo>
                    <a:pt x="1629" y="1451"/>
                  </a:lnTo>
                  <a:lnTo>
                    <a:pt x="1557" y="1171"/>
                  </a:lnTo>
                  <a:lnTo>
                    <a:pt x="1564" y="789"/>
                  </a:lnTo>
                  <a:lnTo>
                    <a:pt x="1214" y="681"/>
                  </a:lnTo>
                  <a:lnTo>
                    <a:pt x="1159" y="576"/>
                  </a:lnTo>
                  <a:lnTo>
                    <a:pt x="842" y="579"/>
                  </a:lnTo>
                  <a:lnTo>
                    <a:pt x="682" y="324"/>
                  </a:lnTo>
                  <a:lnTo>
                    <a:pt x="40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8B50257-5903-4F7D-A3C0-C05667292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726" y="2998936"/>
              <a:ext cx="493713" cy="822325"/>
            </a:xfrm>
            <a:custGeom>
              <a:avLst/>
              <a:gdLst/>
              <a:ahLst/>
              <a:cxnLst>
                <a:cxn ang="0">
                  <a:pos x="17" y="278"/>
                </a:cxn>
                <a:cxn ang="0">
                  <a:pos x="183" y="644"/>
                </a:cxn>
                <a:cxn ang="0">
                  <a:pos x="280" y="1042"/>
                </a:cxn>
                <a:cxn ang="0">
                  <a:pos x="285" y="1296"/>
                </a:cxn>
                <a:cxn ang="0">
                  <a:pos x="241" y="1506"/>
                </a:cxn>
                <a:cxn ang="0">
                  <a:pos x="163" y="1795"/>
                </a:cxn>
                <a:cxn ang="0">
                  <a:pos x="118" y="2030"/>
                </a:cxn>
                <a:cxn ang="0">
                  <a:pos x="0" y="2110"/>
                </a:cxn>
                <a:cxn ang="0">
                  <a:pos x="168" y="2344"/>
                </a:cxn>
                <a:cxn ang="0">
                  <a:pos x="109" y="2634"/>
                </a:cxn>
                <a:cxn ang="0">
                  <a:pos x="389" y="2957"/>
                </a:cxn>
                <a:cxn ang="0">
                  <a:pos x="546" y="3211"/>
                </a:cxn>
                <a:cxn ang="0">
                  <a:pos x="865" y="3209"/>
                </a:cxn>
                <a:cxn ang="0">
                  <a:pos x="920" y="3316"/>
                </a:cxn>
                <a:cxn ang="0">
                  <a:pos x="1270" y="3421"/>
                </a:cxn>
                <a:cxn ang="0">
                  <a:pos x="1215" y="2479"/>
                </a:cxn>
                <a:cxn ang="0">
                  <a:pos x="1999" y="2457"/>
                </a:cxn>
                <a:cxn ang="0">
                  <a:pos x="2028" y="1915"/>
                </a:cxn>
                <a:cxn ang="0">
                  <a:pos x="1895" y="1556"/>
                </a:cxn>
                <a:cxn ang="0">
                  <a:pos x="1875" y="1182"/>
                </a:cxn>
                <a:cxn ang="0">
                  <a:pos x="1703" y="927"/>
                </a:cxn>
                <a:cxn ang="0">
                  <a:pos x="1535" y="165"/>
                </a:cxn>
                <a:cxn ang="0">
                  <a:pos x="1364" y="150"/>
                </a:cxn>
                <a:cxn ang="0">
                  <a:pos x="1157" y="40"/>
                </a:cxn>
                <a:cxn ang="0">
                  <a:pos x="935" y="180"/>
                </a:cxn>
                <a:cxn ang="0">
                  <a:pos x="803" y="150"/>
                </a:cxn>
                <a:cxn ang="0">
                  <a:pos x="739" y="75"/>
                </a:cxn>
                <a:cxn ang="0">
                  <a:pos x="581" y="0"/>
                </a:cxn>
                <a:cxn ang="0">
                  <a:pos x="429" y="60"/>
                </a:cxn>
                <a:cxn ang="0">
                  <a:pos x="271" y="145"/>
                </a:cxn>
                <a:cxn ang="0">
                  <a:pos x="211" y="264"/>
                </a:cxn>
                <a:cxn ang="0">
                  <a:pos x="17" y="278"/>
                </a:cxn>
              </a:cxnLst>
              <a:rect l="0" t="0" r="r" b="b"/>
              <a:pathLst>
                <a:path w="2028" h="3421">
                  <a:moveTo>
                    <a:pt x="17" y="278"/>
                  </a:moveTo>
                  <a:lnTo>
                    <a:pt x="183" y="644"/>
                  </a:lnTo>
                  <a:lnTo>
                    <a:pt x="280" y="1042"/>
                  </a:lnTo>
                  <a:lnTo>
                    <a:pt x="285" y="1296"/>
                  </a:lnTo>
                  <a:lnTo>
                    <a:pt x="241" y="1506"/>
                  </a:lnTo>
                  <a:lnTo>
                    <a:pt x="163" y="1795"/>
                  </a:lnTo>
                  <a:lnTo>
                    <a:pt x="118" y="2030"/>
                  </a:lnTo>
                  <a:lnTo>
                    <a:pt x="0" y="2110"/>
                  </a:lnTo>
                  <a:lnTo>
                    <a:pt x="168" y="2344"/>
                  </a:lnTo>
                  <a:lnTo>
                    <a:pt x="109" y="2634"/>
                  </a:lnTo>
                  <a:lnTo>
                    <a:pt x="389" y="2957"/>
                  </a:lnTo>
                  <a:lnTo>
                    <a:pt x="546" y="3211"/>
                  </a:lnTo>
                  <a:lnTo>
                    <a:pt x="865" y="3209"/>
                  </a:lnTo>
                  <a:lnTo>
                    <a:pt x="920" y="3316"/>
                  </a:lnTo>
                  <a:lnTo>
                    <a:pt x="1270" y="3421"/>
                  </a:lnTo>
                  <a:lnTo>
                    <a:pt x="1215" y="2479"/>
                  </a:lnTo>
                  <a:lnTo>
                    <a:pt x="1999" y="2457"/>
                  </a:lnTo>
                  <a:lnTo>
                    <a:pt x="2028" y="1915"/>
                  </a:lnTo>
                  <a:lnTo>
                    <a:pt x="1895" y="1556"/>
                  </a:lnTo>
                  <a:lnTo>
                    <a:pt x="1875" y="1182"/>
                  </a:lnTo>
                  <a:lnTo>
                    <a:pt x="1703" y="927"/>
                  </a:lnTo>
                  <a:lnTo>
                    <a:pt x="1535" y="165"/>
                  </a:lnTo>
                  <a:lnTo>
                    <a:pt x="1364" y="150"/>
                  </a:lnTo>
                  <a:lnTo>
                    <a:pt x="1157" y="40"/>
                  </a:lnTo>
                  <a:lnTo>
                    <a:pt x="935" y="180"/>
                  </a:lnTo>
                  <a:lnTo>
                    <a:pt x="803" y="150"/>
                  </a:lnTo>
                  <a:lnTo>
                    <a:pt x="739" y="75"/>
                  </a:lnTo>
                  <a:lnTo>
                    <a:pt x="581" y="0"/>
                  </a:lnTo>
                  <a:lnTo>
                    <a:pt x="429" y="60"/>
                  </a:lnTo>
                  <a:lnTo>
                    <a:pt x="271" y="145"/>
                  </a:lnTo>
                  <a:lnTo>
                    <a:pt x="211" y="264"/>
                  </a:lnTo>
                  <a:lnTo>
                    <a:pt x="17" y="27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Freeform 144">
              <a:extLst>
                <a:ext uri="{FF2B5EF4-FFF2-40B4-BE49-F238E27FC236}">
                  <a16:creationId xmlns:a16="http://schemas.microsoft.com/office/drawing/2014/main" id="{31E4DB83-E52D-4352-A195-7F3AD0772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9" y="3422799"/>
              <a:ext cx="581025" cy="636588"/>
            </a:xfrm>
            <a:custGeom>
              <a:avLst/>
              <a:gdLst/>
              <a:ahLst/>
              <a:cxnLst>
                <a:cxn ang="0">
                  <a:pos x="787" y="697"/>
                </a:cxn>
                <a:cxn ang="0">
                  <a:pos x="1534" y="679"/>
                </a:cxn>
                <a:cxn ang="0">
                  <a:pos x="1516" y="0"/>
                </a:cxn>
                <a:cxn ang="0">
                  <a:pos x="2357" y="15"/>
                </a:cxn>
                <a:cxn ang="0">
                  <a:pos x="2387" y="2654"/>
                </a:cxn>
                <a:cxn ang="0">
                  <a:pos x="2273" y="2619"/>
                </a:cxn>
                <a:cxn ang="0">
                  <a:pos x="2181" y="2474"/>
                </a:cxn>
                <a:cxn ang="0">
                  <a:pos x="1900" y="2365"/>
                </a:cxn>
                <a:cxn ang="0">
                  <a:pos x="1004" y="2340"/>
                </a:cxn>
                <a:cxn ang="0">
                  <a:pos x="837" y="2250"/>
                </a:cxn>
                <a:cxn ang="0">
                  <a:pos x="789" y="2097"/>
                </a:cxn>
                <a:cxn ang="0">
                  <a:pos x="503" y="2010"/>
                </a:cxn>
                <a:cxn ang="0">
                  <a:pos x="410" y="2070"/>
                </a:cxn>
                <a:cxn ang="0">
                  <a:pos x="267" y="2007"/>
                </a:cxn>
                <a:cxn ang="0">
                  <a:pos x="307" y="1865"/>
                </a:cxn>
                <a:cxn ang="0">
                  <a:pos x="277" y="1726"/>
                </a:cxn>
                <a:cxn ang="0">
                  <a:pos x="55" y="1661"/>
                </a:cxn>
                <a:cxn ang="0">
                  <a:pos x="0" y="719"/>
                </a:cxn>
                <a:cxn ang="0">
                  <a:pos x="787" y="697"/>
                </a:cxn>
              </a:cxnLst>
              <a:rect l="0" t="0" r="r" b="b"/>
              <a:pathLst>
                <a:path w="2387" h="2654">
                  <a:moveTo>
                    <a:pt x="787" y="697"/>
                  </a:moveTo>
                  <a:lnTo>
                    <a:pt x="1534" y="679"/>
                  </a:lnTo>
                  <a:lnTo>
                    <a:pt x="1516" y="0"/>
                  </a:lnTo>
                  <a:lnTo>
                    <a:pt x="2357" y="15"/>
                  </a:lnTo>
                  <a:lnTo>
                    <a:pt x="2387" y="2654"/>
                  </a:lnTo>
                  <a:lnTo>
                    <a:pt x="2273" y="2619"/>
                  </a:lnTo>
                  <a:lnTo>
                    <a:pt x="2181" y="2474"/>
                  </a:lnTo>
                  <a:lnTo>
                    <a:pt x="1900" y="2365"/>
                  </a:lnTo>
                  <a:lnTo>
                    <a:pt x="1004" y="2340"/>
                  </a:lnTo>
                  <a:lnTo>
                    <a:pt x="837" y="2250"/>
                  </a:lnTo>
                  <a:lnTo>
                    <a:pt x="789" y="2097"/>
                  </a:lnTo>
                  <a:lnTo>
                    <a:pt x="503" y="2010"/>
                  </a:lnTo>
                  <a:lnTo>
                    <a:pt x="410" y="2070"/>
                  </a:lnTo>
                  <a:lnTo>
                    <a:pt x="267" y="2007"/>
                  </a:lnTo>
                  <a:lnTo>
                    <a:pt x="307" y="1865"/>
                  </a:lnTo>
                  <a:lnTo>
                    <a:pt x="277" y="1726"/>
                  </a:lnTo>
                  <a:lnTo>
                    <a:pt x="55" y="1661"/>
                  </a:lnTo>
                  <a:lnTo>
                    <a:pt x="0" y="719"/>
                  </a:lnTo>
                  <a:lnTo>
                    <a:pt x="787" y="697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45">
              <a:extLst>
                <a:ext uri="{FF2B5EF4-FFF2-40B4-BE49-F238E27FC236}">
                  <a16:creationId xmlns:a16="http://schemas.microsoft.com/office/drawing/2014/main" id="{F19F87BD-D409-43DA-A6E2-DA5132140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9" y="2970361"/>
              <a:ext cx="320675" cy="619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16"/>
                </a:cxn>
                <a:cxn ang="0">
                  <a:pos x="47" y="223"/>
                </a:cxn>
                <a:cxn ang="0">
                  <a:pos x="180" y="838"/>
                </a:cxn>
                <a:cxn ang="0">
                  <a:pos x="320" y="1044"/>
                </a:cxn>
                <a:cxn ang="0">
                  <a:pos x="335" y="1341"/>
                </a:cxn>
                <a:cxn ang="0">
                  <a:pos x="440" y="1632"/>
                </a:cxn>
                <a:cxn ang="0">
                  <a:pos x="420" y="2060"/>
                </a:cxn>
                <a:cxn ang="0">
                  <a:pos x="1020" y="2047"/>
                </a:cxn>
                <a:cxn ang="0">
                  <a:pos x="1004" y="1508"/>
                </a:cxn>
                <a:cxn ang="0">
                  <a:pos x="980" y="670"/>
                </a:cxn>
                <a:cxn ang="0">
                  <a:pos x="1055" y="295"/>
                </a:cxn>
                <a:cxn ang="0">
                  <a:pos x="906" y="114"/>
                </a:cxn>
                <a:cxn ang="0">
                  <a:pos x="714" y="22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1055" h="2060">
                  <a:moveTo>
                    <a:pt x="0" y="0"/>
                  </a:moveTo>
                  <a:lnTo>
                    <a:pt x="12" y="116"/>
                  </a:lnTo>
                  <a:lnTo>
                    <a:pt x="47" y="223"/>
                  </a:lnTo>
                  <a:lnTo>
                    <a:pt x="180" y="838"/>
                  </a:lnTo>
                  <a:lnTo>
                    <a:pt x="320" y="1044"/>
                  </a:lnTo>
                  <a:lnTo>
                    <a:pt x="335" y="1341"/>
                  </a:lnTo>
                  <a:lnTo>
                    <a:pt x="440" y="1632"/>
                  </a:lnTo>
                  <a:lnTo>
                    <a:pt x="420" y="2060"/>
                  </a:lnTo>
                  <a:lnTo>
                    <a:pt x="1020" y="2047"/>
                  </a:lnTo>
                  <a:lnTo>
                    <a:pt x="1004" y="1508"/>
                  </a:lnTo>
                  <a:lnTo>
                    <a:pt x="980" y="670"/>
                  </a:lnTo>
                  <a:lnTo>
                    <a:pt x="1055" y="295"/>
                  </a:lnTo>
                  <a:lnTo>
                    <a:pt x="906" y="114"/>
                  </a:lnTo>
                  <a:lnTo>
                    <a:pt x="714" y="22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46">
              <a:extLst>
                <a:ext uri="{FF2B5EF4-FFF2-40B4-BE49-F238E27FC236}">
                  <a16:creationId xmlns:a16="http://schemas.microsoft.com/office/drawing/2014/main" id="{8FD2CE35-AB96-4A00-A920-F0C185DB3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089" y="3184674"/>
              <a:ext cx="796925" cy="1150938"/>
            </a:xfrm>
            <a:custGeom>
              <a:avLst/>
              <a:gdLst/>
              <a:ahLst/>
              <a:cxnLst>
                <a:cxn ang="0">
                  <a:pos x="4" y="1003"/>
                </a:cxn>
                <a:cxn ang="0">
                  <a:pos x="4" y="634"/>
                </a:cxn>
                <a:cxn ang="0">
                  <a:pos x="275" y="619"/>
                </a:cxn>
                <a:cxn ang="0">
                  <a:pos x="850" y="604"/>
                </a:cxn>
                <a:cxn ang="0">
                  <a:pos x="1223" y="136"/>
                </a:cxn>
                <a:cxn ang="0">
                  <a:pos x="1438" y="179"/>
                </a:cxn>
                <a:cxn ang="0">
                  <a:pos x="1520" y="16"/>
                </a:cxn>
                <a:cxn ang="0">
                  <a:pos x="1634" y="0"/>
                </a:cxn>
                <a:cxn ang="0">
                  <a:pos x="1737" y="170"/>
                </a:cxn>
                <a:cxn ang="0">
                  <a:pos x="2505" y="509"/>
                </a:cxn>
                <a:cxn ang="0">
                  <a:pos x="2514" y="619"/>
                </a:cxn>
                <a:cxn ang="0">
                  <a:pos x="2574" y="808"/>
                </a:cxn>
                <a:cxn ang="0">
                  <a:pos x="2663" y="918"/>
                </a:cxn>
                <a:cxn ang="0">
                  <a:pos x="2800" y="993"/>
                </a:cxn>
                <a:cxn ang="0">
                  <a:pos x="2889" y="1138"/>
                </a:cxn>
                <a:cxn ang="0">
                  <a:pos x="3080" y="1362"/>
                </a:cxn>
                <a:cxn ang="0">
                  <a:pos x="2963" y="1517"/>
                </a:cxn>
                <a:cxn ang="0">
                  <a:pos x="2933" y="1726"/>
                </a:cxn>
                <a:cxn ang="0">
                  <a:pos x="3120" y="1951"/>
                </a:cxn>
                <a:cxn ang="0">
                  <a:pos x="3228" y="1921"/>
                </a:cxn>
                <a:cxn ang="0">
                  <a:pos x="3268" y="2280"/>
                </a:cxn>
                <a:cxn ang="0">
                  <a:pos x="3052" y="2625"/>
                </a:cxn>
                <a:cxn ang="0">
                  <a:pos x="2825" y="2804"/>
                </a:cxn>
                <a:cxn ang="0">
                  <a:pos x="2677" y="3127"/>
                </a:cxn>
                <a:cxn ang="0">
                  <a:pos x="1810" y="3458"/>
                </a:cxn>
                <a:cxn ang="0">
                  <a:pos x="1407" y="3493"/>
                </a:cxn>
                <a:cxn ang="0">
                  <a:pos x="850" y="3533"/>
                </a:cxn>
                <a:cxn ang="0">
                  <a:pos x="600" y="3831"/>
                </a:cxn>
                <a:cxn ang="0">
                  <a:pos x="497" y="4016"/>
                </a:cxn>
                <a:cxn ang="0">
                  <a:pos x="467" y="4310"/>
                </a:cxn>
                <a:cxn ang="0">
                  <a:pos x="550" y="4569"/>
                </a:cxn>
                <a:cxn ang="0">
                  <a:pos x="359" y="4704"/>
                </a:cxn>
                <a:cxn ang="0">
                  <a:pos x="55" y="4788"/>
                </a:cxn>
                <a:cxn ang="0">
                  <a:pos x="39" y="4016"/>
                </a:cxn>
                <a:cxn ang="0">
                  <a:pos x="0" y="3771"/>
                </a:cxn>
                <a:cxn ang="0">
                  <a:pos x="35" y="3638"/>
                </a:cxn>
                <a:cxn ang="0">
                  <a:pos x="4" y="1003"/>
                </a:cxn>
              </a:cxnLst>
              <a:rect l="0" t="0" r="r" b="b"/>
              <a:pathLst>
                <a:path w="3268" h="4788">
                  <a:moveTo>
                    <a:pt x="4" y="1003"/>
                  </a:moveTo>
                  <a:lnTo>
                    <a:pt x="4" y="634"/>
                  </a:lnTo>
                  <a:lnTo>
                    <a:pt x="275" y="619"/>
                  </a:lnTo>
                  <a:lnTo>
                    <a:pt x="850" y="604"/>
                  </a:lnTo>
                  <a:lnTo>
                    <a:pt x="1223" y="136"/>
                  </a:lnTo>
                  <a:lnTo>
                    <a:pt x="1438" y="179"/>
                  </a:lnTo>
                  <a:lnTo>
                    <a:pt x="1520" y="16"/>
                  </a:lnTo>
                  <a:lnTo>
                    <a:pt x="1634" y="0"/>
                  </a:lnTo>
                  <a:lnTo>
                    <a:pt x="1737" y="170"/>
                  </a:lnTo>
                  <a:lnTo>
                    <a:pt x="2505" y="509"/>
                  </a:lnTo>
                  <a:lnTo>
                    <a:pt x="2514" y="619"/>
                  </a:lnTo>
                  <a:lnTo>
                    <a:pt x="2574" y="808"/>
                  </a:lnTo>
                  <a:lnTo>
                    <a:pt x="2663" y="918"/>
                  </a:lnTo>
                  <a:lnTo>
                    <a:pt x="2800" y="993"/>
                  </a:lnTo>
                  <a:lnTo>
                    <a:pt x="2889" y="1138"/>
                  </a:lnTo>
                  <a:lnTo>
                    <a:pt x="3080" y="1362"/>
                  </a:lnTo>
                  <a:lnTo>
                    <a:pt x="2963" y="1517"/>
                  </a:lnTo>
                  <a:lnTo>
                    <a:pt x="2933" y="1726"/>
                  </a:lnTo>
                  <a:lnTo>
                    <a:pt x="3120" y="1951"/>
                  </a:lnTo>
                  <a:lnTo>
                    <a:pt x="3228" y="1921"/>
                  </a:lnTo>
                  <a:lnTo>
                    <a:pt x="3268" y="2280"/>
                  </a:lnTo>
                  <a:lnTo>
                    <a:pt x="3052" y="2625"/>
                  </a:lnTo>
                  <a:lnTo>
                    <a:pt x="2825" y="2804"/>
                  </a:lnTo>
                  <a:lnTo>
                    <a:pt x="2677" y="3127"/>
                  </a:lnTo>
                  <a:lnTo>
                    <a:pt x="1810" y="3458"/>
                  </a:lnTo>
                  <a:lnTo>
                    <a:pt x="1407" y="3493"/>
                  </a:lnTo>
                  <a:lnTo>
                    <a:pt x="850" y="3533"/>
                  </a:lnTo>
                  <a:lnTo>
                    <a:pt x="600" y="3831"/>
                  </a:lnTo>
                  <a:lnTo>
                    <a:pt x="497" y="4016"/>
                  </a:lnTo>
                  <a:lnTo>
                    <a:pt x="467" y="4310"/>
                  </a:lnTo>
                  <a:lnTo>
                    <a:pt x="550" y="4569"/>
                  </a:lnTo>
                  <a:lnTo>
                    <a:pt x="359" y="4704"/>
                  </a:lnTo>
                  <a:lnTo>
                    <a:pt x="55" y="4788"/>
                  </a:lnTo>
                  <a:lnTo>
                    <a:pt x="39" y="4016"/>
                  </a:lnTo>
                  <a:lnTo>
                    <a:pt x="0" y="3771"/>
                  </a:lnTo>
                  <a:lnTo>
                    <a:pt x="35" y="3638"/>
                  </a:lnTo>
                  <a:lnTo>
                    <a:pt x="4" y="100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2AB5EA09-ADF1-4897-8125-59CEF04F4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9" y="2600474"/>
              <a:ext cx="522288" cy="825500"/>
            </a:xfrm>
            <a:custGeom>
              <a:avLst/>
              <a:gdLst/>
              <a:ahLst/>
              <a:cxnLst>
                <a:cxn ang="0">
                  <a:pos x="84" y="1254"/>
                </a:cxn>
                <a:cxn ang="0">
                  <a:pos x="59" y="898"/>
                </a:cxn>
                <a:cxn ang="0">
                  <a:pos x="0" y="714"/>
                </a:cxn>
                <a:cxn ang="0">
                  <a:pos x="87" y="610"/>
                </a:cxn>
                <a:cxn ang="0">
                  <a:pos x="204" y="354"/>
                </a:cxn>
                <a:cxn ang="0">
                  <a:pos x="300" y="278"/>
                </a:cxn>
                <a:cxn ang="0">
                  <a:pos x="398" y="100"/>
                </a:cxn>
                <a:cxn ang="0">
                  <a:pos x="532" y="24"/>
                </a:cxn>
                <a:cxn ang="0">
                  <a:pos x="677" y="0"/>
                </a:cxn>
                <a:cxn ang="0">
                  <a:pos x="840" y="116"/>
                </a:cxn>
                <a:cxn ang="0">
                  <a:pos x="1018" y="94"/>
                </a:cxn>
                <a:cxn ang="0">
                  <a:pos x="1162" y="180"/>
                </a:cxn>
                <a:cxn ang="0">
                  <a:pos x="1618" y="192"/>
                </a:cxn>
                <a:cxn ang="0">
                  <a:pos x="1588" y="420"/>
                </a:cxn>
                <a:cxn ang="0">
                  <a:pos x="1622" y="551"/>
                </a:cxn>
                <a:cxn ang="0">
                  <a:pos x="1692" y="682"/>
                </a:cxn>
                <a:cxn ang="0">
                  <a:pos x="1552" y="918"/>
                </a:cxn>
                <a:cxn ang="0">
                  <a:pos x="1500" y="1168"/>
                </a:cxn>
                <a:cxn ang="0">
                  <a:pos x="1646" y="1480"/>
                </a:cxn>
                <a:cxn ang="0">
                  <a:pos x="1717" y="1700"/>
                </a:cxn>
                <a:cxn ang="0">
                  <a:pos x="1276" y="2442"/>
                </a:cxn>
                <a:cxn ang="0">
                  <a:pos x="1050" y="2454"/>
                </a:cxn>
                <a:cxn ang="0">
                  <a:pos x="1051" y="2749"/>
                </a:cxn>
                <a:cxn ang="0">
                  <a:pos x="378" y="2736"/>
                </a:cxn>
                <a:cxn ang="0">
                  <a:pos x="354" y="1908"/>
                </a:cxn>
                <a:cxn ang="0">
                  <a:pos x="430" y="1528"/>
                </a:cxn>
                <a:cxn ang="0">
                  <a:pos x="284" y="1349"/>
                </a:cxn>
                <a:cxn ang="0">
                  <a:pos x="84" y="1254"/>
                </a:cxn>
              </a:cxnLst>
              <a:rect l="0" t="0" r="r" b="b"/>
              <a:pathLst>
                <a:path w="1717" h="2749">
                  <a:moveTo>
                    <a:pt x="84" y="1254"/>
                  </a:moveTo>
                  <a:lnTo>
                    <a:pt x="59" y="898"/>
                  </a:lnTo>
                  <a:lnTo>
                    <a:pt x="0" y="714"/>
                  </a:lnTo>
                  <a:lnTo>
                    <a:pt x="87" y="610"/>
                  </a:lnTo>
                  <a:lnTo>
                    <a:pt x="204" y="354"/>
                  </a:lnTo>
                  <a:lnTo>
                    <a:pt x="300" y="278"/>
                  </a:lnTo>
                  <a:lnTo>
                    <a:pt x="398" y="100"/>
                  </a:lnTo>
                  <a:lnTo>
                    <a:pt x="532" y="24"/>
                  </a:lnTo>
                  <a:lnTo>
                    <a:pt x="677" y="0"/>
                  </a:lnTo>
                  <a:lnTo>
                    <a:pt x="840" y="116"/>
                  </a:lnTo>
                  <a:lnTo>
                    <a:pt x="1018" y="94"/>
                  </a:lnTo>
                  <a:lnTo>
                    <a:pt x="1162" y="180"/>
                  </a:lnTo>
                  <a:lnTo>
                    <a:pt x="1618" y="192"/>
                  </a:lnTo>
                  <a:lnTo>
                    <a:pt x="1588" y="420"/>
                  </a:lnTo>
                  <a:lnTo>
                    <a:pt x="1622" y="551"/>
                  </a:lnTo>
                  <a:lnTo>
                    <a:pt x="1692" y="682"/>
                  </a:lnTo>
                  <a:lnTo>
                    <a:pt x="1552" y="918"/>
                  </a:lnTo>
                  <a:lnTo>
                    <a:pt x="1500" y="1168"/>
                  </a:lnTo>
                  <a:lnTo>
                    <a:pt x="1646" y="1480"/>
                  </a:lnTo>
                  <a:lnTo>
                    <a:pt x="1717" y="1700"/>
                  </a:lnTo>
                  <a:lnTo>
                    <a:pt x="1276" y="2442"/>
                  </a:lnTo>
                  <a:lnTo>
                    <a:pt x="1050" y="2454"/>
                  </a:lnTo>
                  <a:lnTo>
                    <a:pt x="1051" y="2749"/>
                  </a:lnTo>
                  <a:lnTo>
                    <a:pt x="378" y="2736"/>
                  </a:lnTo>
                  <a:lnTo>
                    <a:pt x="354" y="1908"/>
                  </a:lnTo>
                  <a:lnTo>
                    <a:pt x="430" y="1528"/>
                  </a:lnTo>
                  <a:lnTo>
                    <a:pt x="284" y="1349"/>
                  </a:lnTo>
                  <a:lnTo>
                    <a:pt x="84" y="125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582AFB09-AB22-48DF-9CA9-7AE4D9055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939" y="2379811"/>
              <a:ext cx="527050" cy="954088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441" y="220"/>
                </a:cxn>
                <a:cxn ang="0">
                  <a:pos x="425" y="484"/>
                </a:cxn>
                <a:cxn ang="0">
                  <a:pos x="331" y="771"/>
                </a:cxn>
                <a:cxn ang="0">
                  <a:pos x="342" y="935"/>
                </a:cxn>
                <a:cxn ang="0">
                  <a:pos x="311" y="1162"/>
                </a:cxn>
                <a:cxn ang="0">
                  <a:pos x="354" y="1306"/>
                </a:cxn>
                <a:cxn ang="0">
                  <a:pos x="417" y="1417"/>
                </a:cxn>
                <a:cxn ang="0">
                  <a:pos x="276" y="1653"/>
                </a:cxn>
                <a:cxn ang="0">
                  <a:pos x="224" y="1908"/>
                </a:cxn>
                <a:cxn ang="0">
                  <a:pos x="370" y="2215"/>
                </a:cxn>
                <a:cxn ang="0">
                  <a:pos x="441" y="2435"/>
                </a:cxn>
                <a:cxn ang="0">
                  <a:pos x="0" y="3178"/>
                </a:cxn>
                <a:cxn ang="0">
                  <a:pos x="454" y="3164"/>
                </a:cxn>
                <a:cxn ang="0">
                  <a:pos x="748" y="2792"/>
                </a:cxn>
                <a:cxn ang="0">
                  <a:pos x="921" y="2826"/>
                </a:cxn>
                <a:cxn ang="0">
                  <a:pos x="992" y="2694"/>
                </a:cxn>
                <a:cxn ang="0">
                  <a:pos x="1078" y="2682"/>
                </a:cxn>
                <a:cxn ang="0">
                  <a:pos x="980" y="2586"/>
                </a:cxn>
                <a:cxn ang="0">
                  <a:pos x="901" y="2491"/>
                </a:cxn>
                <a:cxn ang="0">
                  <a:pos x="874" y="2227"/>
                </a:cxn>
                <a:cxn ang="0">
                  <a:pos x="866" y="2012"/>
                </a:cxn>
                <a:cxn ang="0">
                  <a:pos x="968" y="1928"/>
                </a:cxn>
                <a:cxn ang="0">
                  <a:pos x="1019" y="1808"/>
                </a:cxn>
                <a:cxn ang="0">
                  <a:pos x="1134" y="1681"/>
                </a:cxn>
                <a:cxn ang="0">
                  <a:pos x="1275" y="1513"/>
                </a:cxn>
                <a:cxn ang="0">
                  <a:pos x="1362" y="1346"/>
                </a:cxn>
                <a:cxn ang="0">
                  <a:pos x="1362" y="1190"/>
                </a:cxn>
                <a:cxn ang="0">
                  <a:pos x="1393" y="1078"/>
                </a:cxn>
                <a:cxn ang="0">
                  <a:pos x="1370" y="887"/>
                </a:cxn>
                <a:cxn ang="0">
                  <a:pos x="1559" y="603"/>
                </a:cxn>
                <a:cxn ang="0">
                  <a:pos x="1693" y="384"/>
                </a:cxn>
                <a:cxn ang="0">
                  <a:pos x="1645" y="300"/>
                </a:cxn>
                <a:cxn ang="0">
                  <a:pos x="1653" y="185"/>
                </a:cxn>
                <a:cxn ang="0">
                  <a:pos x="1728" y="149"/>
                </a:cxn>
                <a:cxn ang="0">
                  <a:pos x="1704" y="77"/>
                </a:cxn>
                <a:cxn ang="0">
                  <a:pos x="1287" y="37"/>
                </a:cxn>
                <a:cxn ang="0">
                  <a:pos x="791" y="37"/>
                </a:cxn>
                <a:cxn ang="0">
                  <a:pos x="528" y="0"/>
                </a:cxn>
              </a:cxnLst>
              <a:rect l="0" t="0" r="r" b="b"/>
              <a:pathLst>
                <a:path w="1728" h="3178">
                  <a:moveTo>
                    <a:pt x="528" y="0"/>
                  </a:moveTo>
                  <a:lnTo>
                    <a:pt x="441" y="220"/>
                  </a:lnTo>
                  <a:lnTo>
                    <a:pt x="425" y="484"/>
                  </a:lnTo>
                  <a:lnTo>
                    <a:pt x="331" y="771"/>
                  </a:lnTo>
                  <a:lnTo>
                    <a:pt x="342" y="935"/>
                  </a:lnTo>
                  <a:lnTo>
                    <a:pt x="311" y="1162"/>
                  </a:lnTo>
                  <a:lnTo>
                    <a:pt x="354" y="1306"/>
                  </a:lnTo>
                  <a:lnTo>
                    <a:pt x="417" y="1417"/>
                  </a:lnTo>
                  <a:lnTo>
                    <a:pt x="276" y="1653"/>
                  </a:lnTo>
                  <a:lnTo>
                    <a:pt x="224" y="1908"/>
                  </a:lnTo>
                  <a:lnTo>
                    <a:pt x="370" y="2215"/>
                  </a:lnTo>
                  <a:lnTo>
                    <a:pt x="441" y="2435"/>
                  </a:lnTo>
                  <a:lnTo>
                    <a:pt x="0" y="3178"/>
                  </a:lnTo>
                  <a:lnTo>
                    <a:pt x="454" y="3164"/>
                  </a:lnTo>
                  <a:lnTo>
                    <a:pt x="748" y="2792"/>
                  </a:lnTo>
                  <a:lnTo>
                    <a:pt x="921" y="2826"/>
                  </a:lnTo>
                  <a:lnTo>
                    <a:pt x="992" y="2694"/>
                  </a:lnTo>
                  <a:lnTo>
                    <a:pt x="1078" y="2682"/>
                  </a:lnTo>
                  <a:lnTo>
                    <a:pt x="980" y="2586"/>
                  </a:lnTo>
                  <a:lnTo>
                    <a:pt x="901" y="2491"/>
                  </a:lnTo>
                  <a:lnTo>
                    <a:pt x="874" y="2227"/>
                  </a:lnTo>
                  <a:lnTo>
                    <a:pt x="866" y="2012"/>
                  </a:lnTo>
                  <a:lnTo>
                    <a:pt x="968" y="1928"/>
                  </a:lnTo>
                  <a:lnTo>
                    <a:pt x="1019" y="1808"/>
                  </a:lnTo>
                  <a:lnTo>
                    <a:pt x="1134" y="1681"/>
                  </a:lnTo>
                  <a:lnTo>
                    <a:pt x="1275" y="1513"/>
                  </a:lnTo>
                  <a:lnTo>
                    <a:pt x="1362" y="1346"/>
                  </a:lnTo>
                  <a:lnTo>
                    <a:pt x="1362" y="1190"/>
                  </a:lnTo>
                  <a:lnTo>
                    <a:pt x="1393" y="1078"/>
                  </a:lnTo>
                  <a:lnTo>
                    <a:pt x="1370" y="887"/>
                  </a:lnTo>
                  <a:lnTo>
                    <a:pt x="1559" y="603"/>
                  </a:lnTo>
                  <a:lnTo>
                    <a:pt x="1693" y="384"/>
                  </a:lnTo>
                  <a:lnTo>
                    <a:pt x="1645" y="300"/>
                  </a:lnTo>
                  <a:lnTo>
                    <a:pt x="1653" y="185"/>
                  </a:lnTo>
                  <a:lnTo>
                    <a:pt x="1728" y="149"/>
                  </a:lnTo>
                  <a:lnTo>
                    <a:pt x="1704" y="77"/>
                  </a:lnTo>
                  <a:lnTo>
                    <a:pt x="1287" y="37"/>
                  </a:lnTo>
                  <a:lnTo>
                    <a:pt x="791" y="37"/>
                  </a:lnTo>
                  <a:lnTo>
                    <a:pt x="52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9122A688-0D66-45F2-ACBD-6FA27202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9" y="2024211"/>
              <a:ext cx="471488" cy="633413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473" y="170"/>
                </a:cxn>
                <a:cxn ang="0">
                  <a:pos x="414" y="454"/>
                </a:cxn>
                <a:cxn ang="0">
                  <a:pos x="354" y="694"/>
                </a:cxn>
                <a:cxn ang="0">
                  <a:pos x="221" y="993"/>
                </a:cxn>
                <a:cxn ang="0">
                  <a:pos x="59" y="1183"/>
                </a:cxn>
                <a:cxn ang="0">
                  <a:pos x="128" y="1466"/>
                </a:cxn>
                <a:cxn ang="0">
                  <a:pos x="25" y="1496"/>
                </a:cxn>
                <a:cxn ang="0">
                  <a:pos x="0" y="1766"/>
                </a:cxn>
                <a:cxn ang="0">
                  <a:pos x="39" y="2055"/>
                </a:cxn>
                <a:cxn ang="0">
                  <a:pos x="133" y="2295"/>
                </a:cxn>
                <a:cxn ang="0">
                  <a:pos x="178" y="2527"/>
                </a:cxn>
                <a:cxn ang="0">
                  <a:pos x="354" y="2429"/>
                </a:cxn>
                <a:cxn ang="0">
                  <a:pos x="532" y="2399"/>
                </a:cxn>
                <a:cxn ang="0">
                  <a:pos x="734" y="2544"/>
                </a:cxn>
                <a:cxn ang="0">
                  <a:pos x="961" y="2519"/>
                </a:cxn>
                <a:cxn ang="0">
                  <a:pos x="1132" y="2624"/>
                </a:cxn>
                <a:cxn ang="0">
                  <a:pos x="1709" y="2639"/>
                </a:cxn>
                <a:cxn ang="0">
                  <a:pos x="1694" y="2440"/>
                </a:cxn>
                <a:cxn ang="0">
                  <a:pos x="1814" y="2078"/>
                </a:cxn>
                <a:cxn ang="0">
                  <a:pos x="1831" y="1756"/>
                </a:cxn>
                <a:cxn ang="0">
                  <a:pos x="1939" y="1478"/>
                </a:cxn>
                <a:cxn ang="0">
                  <a:pos x="1900" y="1293"/>
                </a:cxn>
                <a:cxn ang="0">
                  <a:pos x="1920" y="529"/>
                </a:cxn>
                <a:cxn ang="0">
                  <a:pos x="1915" y="60"/>
                </a:cxn>
                <a:cxn ang="0">
                  <a:pos x="1015" y="60"/>
                </a:cxn>
                <a:cxn ang="0">
                  <a:pos x="694" y="60"/>
                </a:cxn>
                <a:cxn ang="0">
                  <a:pos x="547" y="0"/>
                </a:cxn>
              </a:cxnLst>
              <a:rect l="0" t="0" r="r" b="b"/>
              <a:pathLst>
                <a:path w="1939" h="2639">
                  <a:moveTo>
                    <a:pt x="547" y="0"/>
                  </a:moveTo>
                  <a:lnTo>
                    <a:pt x="473" y="170"/>
                  </a:lnTo>
                  <a:lnTo>
                    <a:pt x="414" y="454"/>
                  </a:lnTo>
                  <a:lnTo>
                    <a:pt x="354" y="694"/>
                  </a:lnTo>
                  <a:lnTo>
                    <a:pt x="221" y="993"/>
                  </a:lnTo>
                  <a:lnTo>
                    <a:pt x="59" y="1183"/>
                  </a:lnTo>
                  <a:lnTo>
                    <a:pt x="128" y="1466"/>
                  </a:lnTo>
                  <a:lnTo>
                    <a:pt x="25" y="1496"/>
                  </a:lnTo>
                  <a:lnTo>
                    <a:pt x="0" y="1766"/>
                  </a:lnTo>
                  <a:lnTo>
                    <a:pt x="39" y="2055"/>
                  </a:lnTo>
                  <a:lnTo>
                    <a:pt x="133" y="2295"/>
                  </a:lnTo>
                  <a:lnTo>
                    <a:pt x="178" y="2527"/>
                  </a:lnTo>
                  <a:lnTo>
                    <a:pt x="354" y="2429"/>
                  </a:lnTo>
                  <a:lnTo>
                    <a:pt x="532" y="2399"/>
                  </a:lnTo>
                  <a:lnTo>
                    <a:pt x="734" y="2544"/>
                  </a:lnTo>
                  <a:lnTo>
                    <a:pt x="961" y="2519"/>
                  </a:lnTo>
                  <a:lnTo>
                    <a:pt x="1132" y="2624"/>
                  </a:lnTo>
                  <a:lnTo>
                    <a:pt x="1709" y="2639"/>
                  </a:lnTo>
                  <a:lnTo>
                    <a:pt x="1694" y="2440"/>
                  </a:lnTo>
                  <a:lnTo>
                    <a:pt x="1814" y="2078"/>
                  </a:lnTo>
                  <a:lnTo>
                    <a:pt x="1831" y="1756"/>
                  </a:lnTo>
                  <a:lnTo>
                    <a:pt x="1939" y="1478"/>
                  </a:lnTo>
                  <a:lnTo>
                    <a:pt x="1900" y="1293"/>
                  </a:lnTo>
                  <a:lnTo>
                    <a:pt x="1920" y="529"/>
                  </a:lnTo>
                  <a:lnTo>
                    <a:pt x="1915" y="60"/>
                  </a:lnTo>
                  <a:lnTo>
                    <a:pt x="1015" y="60"/>
                  </a:lnTo>
                  <a:lnTo>
                    <a:pt x="694" y="60"/>
                  </a:lnTo>
                  <a:lnTo>
                    <a:pt x="54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45B2291-1233-45F9-B3B3-7849CAFD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9" y="2476649"/>
              <a:ext cx="479425" cy="590550"/>
            </a:xfrm>
            <a:custGeom>
              <a:avLst/>
              <a:gdLst/>
              <a:ahLst/>
              <a:cxnLst>
                <a:cxn ang="0">
                  <a:pos x="380" y="0"/>
                </a:cxn>
                <a:cxn ang="0">
                  <a:pos x="305" y="170"/>
                </a:cxn>
                <a:cxn ang="0">
                  <a:pos x="296" y="438"/>
                </a:cxn>
                <a:cxn ang="0">
                  <a:pos x="185" y="680"/>
                </a:cxn>
                <a:cxn ang="0">
                  <a:pos x="337" y="993"/>
                </a:cxn>
                <a:cxn ang="0">
                  <a:pos x="337" y="1196"/>
                </a:cxn>
                <a:cxn ang="0">
                  <a:pos x="195" y="1311"/>
                </a:cxn>
                <a:cxn ang="0">
                  <a:pos x="125" y="1523"/>
                </a:cxn>
                <a:cxn ang="0">
                  <a:pos x="0" y="2042"/>
                </a:cxn>
                <a:cxn ang="0">
                  <a:pos x="217" y="2244"/>
                </a:cxn>
                <a:cxn ang="0">
                  <a:pos x="147" y="2318"/>
                </a:cxn>
                <a:cxn ang="0">
                  <a:pos x="207" y="2454"/>
                </a:cxn>
                <a:cxn ang="0">
                  <a:pos x="400" y="2439"/>
                </a:cxn>
                <a:cxn ang="0">
                  <a:pos x="455" y="2321"/>
                </a:cxn>
                <a:cxn ang="0">
                  <a:pos x="608" y="2239"/>
                </a:cxn>
                <a:cxn ang="0">
                  <a:pos x="767" y="2176"/>
                </a:cxn>
                <a:cxn ang="0">
                  <a:pos x="926" y="2249"/>
                </a:cxn>
                <a:cxn ang="0">
                  <a:pos x="992" y="2324"/>
                </a:cxn>
                <a:cxn ang="0">
                  <a:pos x="1122" y="2354"/>
                </a:cxn>
                <a:cxn ang="0">
                  <a:pos x="1344" y="2213"/>
                </a:cxn>
                <a:cxn ang="0">
                  <a:pos x="1552" y="2324"/>
                </a:cxn>
                <a:cxn ang="0">
                  <a:pos x="1724" y="2339"/>
                </a:cxn>
                <a:cxn ang="0">
                  <a:pos x="1677" y="2189"/>
                </a:cxn>
                <a:cxn ang="0">
                  <a:pos x="1667" y="2056"/>
                </a:cxn>
                <a:cxn ang="0">
                  <a:pos x="1965" y="2053"/>
                </a:cxn>
                <a:cxn ang="0">
                  <a:pos x="1800" y="1861"/>
                </a:cxn>
                <a:cxn ang="0">
                  <a:pos x="1812" y="1576"/>
                </a:cxn>
                <a:cxn ang="0">
                  <a:pos x="1748" y="1281"/>
                </a:cxn>
                <a:cxn ang="0">
                  <a:pos x="1517" y="1092"/>
                </a:cxn>
                <a:cxn ang="0">
                  <a:pos x="1266" y="867"/>
                </a:cxn>
                <a:cxn ang="0">
                  <a:pos x="999" y="733"/>
                </a:cxn>
                <a:cxn ang="0">
                  <a:pos x="877" y="783"/>
                </a:cxn>
                <a:cxn ang="0">
                  <a:pos x="752" y="765"/>
                </a:cxn>
                <a:cxn ang="0">
                  <a:pos x="753" y="358"/>
                </a:cxn>
                <a:cxn ang="0">
                  <a:pos x="557" y="74"/>
                </a:cxn>
                <a:cxn ang="0">
                  <a:pos x="380" y="0"/>
                </a:cxn>
              </a:cxnLst>
              <a:rect l="0" t="0" r="r" b="b"/>
              <a:pathLst>
                <a:path w="1965" h="2454">
                  <a:moveTo>
                    <a:pt x="380" y="0"/>
                  </a:moveTo>
                  <a:lnTo>
                    <a:pt x="305" y="170"/>
                  </a:lnTo>
                  <a:lnTo>
                    <a:pt x="296" y="438"/>
                  </a:lnTo>
                  <a:lnTo>
                    <a:pt x="185" y="680"/>
                  </a:lnTo>
                  <a:lnTo>
                    <a:pt x="337" y="993"/>
                  </a:lnTo>
                  <a:lnTo>
                    <a:pt x="337" y="1196"/>
                  </a:lnTo>
                  <a:lnTo>
                    <a:pt x="195" y="1311"/>
                  </a:lnTo>
                  <a:lnTo>
                    <a:pt x="125" y="1523"/>
                  </a:lnTo>
                  <a:lnTo>
                    <a:pt x="0" y="2042"/>
                  </a:lnTo>
                  <a:lnTo>
                    <a:pt x="217" y="2244"/>
                  </a:lnTo>
                  <a:lnTo>
                    <a:pt x="147" y="2318"/>
                  </a:lnTo>
                  <a:lnTo>
                    <a:pt x="207" y="2454"/>
                  </a:lnTo>
                  <a:lnTo>
                    <a:pt x="400" y="2439"/>
                  </a:lnTo>
                  <a:lnTo>
                    <a:pt x="455" y="2321"/>
                  </a:lnTo>
                  <a:lnTo>
                    <a:pt x="608" y="2239"/>
                  </a:lnTo>
                  <a:lnTo>
                    <a:pt x="767" y="2176"/>
                  </a:lnTo>
                  <a:lnTo>
                    <a:pt x="926" y="2249"/>
                  </a:lnTo>
                  <a:lnTo>
                    <a:pt x="992" y="2324"/>
                  </a:lnTo>
                  <a:lnTo>
                    <a:pt x="1122" y="2354"/>
                  </a:lnTo>
                  <a:lnTo>
                    <a:pt x="1344" y="2213"/>
                  </a:lnTo>
                  <a:lnTo>
                    <a:pt x="1552" y="2324"/>
                  </a:lnTo>
                  <a:lnTo>
                    <a:pt x="1724" y="2339"/>
                  </a:lnTo>
                  <a:lnTo>
                    <a:pt x="1677" y="2189"/>
                  </a:lnTo>
                  <a:lnTo>
                    <a:pt x="1667" y="2056"/>
                  </a:lnTo>
                  <a:lnTo>
                    <a:pt x="1965" y="2053"/>
                  </a:lnTo>
                  <a:lnTo>
                    <a:pt x="1800" y="1861"/>
                  </a:lnTo>
                  <a:lnTo>
                    <a:pt x="1812" y="1576"/>
                  </a:lnTo>
                  <a:lnTo>
                    <a:pt x="1748" y="1281"/>
                  </a:lnTo>
                  <a:lnTo>
                    <a:pt x="1517" y="1092"/>
                  </a:lnTo>
                  <a:lnTo>
                    <a:pt x="1266" y="867"/>
                  </a:lnTo>
                  <a:lnTo>
                    <a:pt x="999" y="733"/>
                  </a:lnTo>
                  <a:lnTo>
                    <a:pt x="877" y="783"/>
                  </a:lnTo>
                  <a:lnTo>
                    <a:pt x="752" y="765"/>
                  </a:lnTo>
                  <a:lnTo>
                    <a:pt x="753" y="358"/>
                  </a:lnTo>
                  <a:lnTo>
                    <a:pt x="557" y="74"/>
                  </a:lnTo>
                  <a:lnTo>
                    <a:pt x="38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8B9D35DF-2E12-4F8F-92B6-82916682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351" y="2378224"/>
              <a:ext cx="563563" cy="598488"/>
            </a:xfrm>
            <a:custGeom>
              <a:avLst/>
              <a:gdLst/>
              <a:ahLst/>
              <a:cxnLst>
                <a:cxn ang="0">
                  <a:pos x="2320" y="1368"/>
                </a:cxn>
                <a:cxn ang="0">
                  <a:pos x="2097" y="840"/>
                </a:cxn>
                <a:cxn ang="0">
                  <a:pos x="1713" y="467"/>
                </a:cxn>
                <a:cxn ang="0">
                  <a:pos x="1609" y="307"/>
                </a:cxn>
                <a:cxn ang="0">
                  <a:pos x="1452" y="248"/>
                </a:cxn>
                <a:cxn ang="0">
                  <a:pos x="1201" y="317"/>
                </a:cxn>
                <a:cxn ang="0">
                  <a:pos x="1003" y="306"/>
                </a:cxn>
                <a:cxn ang="0">
                  <a:pos x="269" y="0"/>
                </a:cxn>
                <a:cxn ang="0">
                  <a:pos x="134" y="85"/>
                </a:cxn>
                <a:cxn ang="0">
                  <a:pos x="119" y="243"/>
                </a:cxn>
                <a:cxn ang="0">
                  <a:pos x="0" y="407"/>
                </a:cxn>
                <a:cxn ang="0">
                  <a:pos x="176" y="481"/>
                </a:cxn>
                <a:cxn ang="0">
                  <a:pos x="374" y="766"/>
                </a:cxn>
                <a:cxn ang="0">
                  <a:pos x="374" y="1174"/>
                </a:cxn>
                <a:cxn ang="0">
                  <a:pos x="502" y="1189"/>
                </a:cxn>
                <a:cxn ang="0">
                  <a:pos x="620" y="1142"/>
                </a:cxn>
                <a:cxn ang="0">
                  <a:pos x="886" y="1275"/>
                </a:cxn>
                <a:cxn ang="0">
                  <a:pos x="1147" y="1507"/>
                </a:cxn>
                <a:cxn ang="0">
                  <a:pos x="1367" y="1689"/>
                </a:cxn>
                <a:cxn ang="0">
                  <a:pos x="1432" y="1984"/>
                </a:cxn>
                <a:cxn ang="0">
                  <a:pos x="1422" y="2269"/>
                </a:cxn>
                <a:cxn ang="0">
                  <a:pos x="1588" y="2461"/>
                </a:cxn>
                <a:cxn ang="0">
                  <a:pos x="2171" y="2487"/>
                </a:cxn>
                <a:cxn ang="0">
                  <a:pos x="2142" y="2042"/>
                </a:cxn>
                <a:cxn ang="0">
                  <a:pos x="2067" y="1813"/>
                </a:cxn>
                <a:cxn ang="0">
                  <a:pos x="2184" y="1672"/>
                </a:cxn>
                <a:cxn ang="0">
                  <a:pos x="2320" y="1368"/>
                </a:cxn>
              </a:cxnLst>
              <a:rect l="0" t="0" r="r" b="b"/>
              <a:pathLst>
                <a:path w="2320" h="2487">
                  <a:moveTo>
                    <a:pt x="2320" y="1368"/>
                  </a:moveTo>
                  <a:lnTo>
                    <a:pt x="2097" y="840"/>
                  </a:lnTo>
                  <a:lnTo>
                    <a:pt x="1713" y="467"/>
                  </a:lnTo>
                  <a:lnTo>
                    <a:pt x="1609" y="307"/>
                  </a:lnTo>
                  <a:lnTo>
                    <a:pt x="1452" y="248"/>
                  </a:lnTo>
                  <a:lnTo>
                    <a:pt x="1201" y="317"/>
                  </a:lnTo>
                  <a:lnTo>
                    <a:pt x="1003" y="306"/>
                  </a:lnTo>
                  <a:lnTo>
                    <a:pt x="269" y="0"/>
                  </a:lnTo>
                  <a:lnTo>
                    <a:pt x="134" y="85"/>
                  </a:lnTo>
                  <a:lnTo>
                    <a:pt x="119" y="243"/>
                  </a:lnTo>
                  <a:lnTo>
                    <a:pt x="0" y="407"/>
                  </a:lnTo>
                  <a:lnTo>
                    <a:pt x="176" y="481"/>
                  </a:lnTo>
                  <a:lnTo>
                    <a:pt x="374" y="766"/>
                  </a:lnTo>
                  <a:lnTo>
                    <a:pt x="374" y="1174"/>
                  </a:lnTo>
                  <a:lnTo>
                    <a:pt x="502" y="1189"/>
                  </a:lnTo>
                  <a:lnTo>
                    <a:pt x="620" y="1142"/>
                  </a:lnTo>
                  <a:lnTo>
                    <a:pt x="886" y="1275"/>
                  </a:lnTo>
                  <a:lnTo>
                    <a:pt x="1147" y="1507"/>
                  </a:lnTo>
                  <a:lnTo>
                    <a:pt x="1367" y="1689"/>
                  </a:lnTo>
                  <a:lnTo>
                    <a:pt x="1432" y="1984"/>
                  </a:lnTo>
                  <a:lnTo>
                    <a:pt x="1422" y="2269"/>
                  </a:lnTo>
                  <a:lnTo>
                    <a:pt x="1588" y="2461"/>
                  </a:lnTo>
                  <a:lnTo>
                    <a:pt x="2171" y="2487"/>
                  </a:lnTo>
                  <a:lnTo>
                    <a:pt x="2142" y="2042"/>
                  </a:lnTo>
                  <a:lnTo>
                    <a:pt x="2067" y="1813"/>
                  </a:lnTo>
                  <a:lnTo>
                    <a:pt x="2184" y="1672"/>
                  </a:lnTo>
                  <a:lnTo>
                    <a:pt x="2320" y="136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D2FD2D4C-AD58-4439-A6F6-389DEDB1C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439" y="1992461"/>
              <a:ext cx="557213" cy="71437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181" y="120"/>
                </a:cxn>
                <a:cxn ang="0">
                  <a:pos x="203" y="369"/>
                </a:cxn>
                <a:cxn ang="0">
                  <a:pos x="294" y="625"/>
                </a:cxn>
                <a:cxn ang="0">
                  <a:pos x="201" y="802"/>
                </a:cxn>
                <a:cxn ang="0">
                  <a:pos x="326" y="1182"/>
                </a:cxn>
                <a:cxn ang="0">
                  <a:pos x="128" y="1243"/>
                </a:cxn>
                <a:cxn ang="0">
                  <a:pos x="1" y="1496"/>
                </a:cxn>
                <a:cxn ang="0">
                  <a:pos x="0" y="1608"/>
                </a:cxn>
                <a:cxn ang="0">
                  <a:pos x="735" y="1916"/>
                </a:cxn>
                <a:cxn ang="0">
                  <a:pos x="940" y="1923"/>
                </a:cxn>
                <a:cxn ang="0">
                  <a:pos x="1177" y="1855"/>
                </a:cxn>
                <a:cxn ang="0">
                  <a:pos x="1338" y="1914"/>
                </a:cxn>
                <a:cxn ang="0">
                  <a:pos x="1440" y="2073"/>
                </a:cxn>
                <a:cxn ang="0">
                  <a:pos x="1824" y="2445"/>
                </a:cxn>
                <a:cxn ang="0">
                  <a:pos x="2047" y="2973"/>
                </a:cxn>
                <a:cxn ang="0">
                  <a:pos x="2173" y="2878"/>
                </a:cxn>
                <a:cxn ang="0">
                  <a:pos x="2290" y="2656"/>
                </a:cxn>
                <a:cxn ang="0">
                  <a:pos x="2245" y="2424"/>
                </a:cxn>
                <a:cxn ang="0">
                  <a:pos x="2149" y="2176"/>
                </a:cxn>
                <a:cxn ang="0">
                  <a:pos x="2113" y="1896"/>
                </a:cxn>
                <a:cxn ang="0">
                  <a:pos x="2134" y="1627"/>
                </a:cxn>
                <a:cxn ang="0">
                  <a:pos x="2049" y="1536"/>
                </a:cxn>
                <a:cxn ang="0">
                  <a:pos x="1906" y="1656"/>
                </a:cxn>
                <a:cxn ang="0">
                  <a:pos x="1788" y="1542"/>
                </a:cxn>
                <a:cxn ang="0">
                  <a:pos x="1724" y="1311"/>
                </a:cxn>
                <a:cxn ang="0">
                  <a:pos x="1680" y="1162"/>
                </a:cxn>
                <a:cxn ang="0">
                  <a:pos x="1759" y="957"/>
                </a:cxn>
                <a:cxn ang="0">
                  <a:pos x="1620" y="817"/>
                </a:cxn>
                <a:cxn ang="0">
                  <a:pos x="1665" y="644"/>
                </a:cxn>
                <a:cxn ang="0">
                  <a:pos x="1577" y="554"/>
                </a:cxn>
                <a:cxn ang="0">
                  <a:pos x="1384" y="584"/>
                </a:cxn>
                <a:cxn ang="0">
                  <a:pos x="1227" y="444"/>
                </a:cxn>
                <a:cxn ang="0">
                  <a:pos x="1183" y="324"/>
                </a:cxn>
                <a:cxn ang="0">
                  <a:pos x="1384" y="130"/>
                </a:cxn>
                <a:cxn ang="0">
                  <a:pos x="1315" y="10"/>
                </a:cxn>
                <a:cxn ang="0">
                  <a:pos x="843" y="40"/>
                </a:cxn>
                <a:cxn ang="0">
                  <a:pos x="291" y="0"/>
                </a:cxn>
              </a:cxnLst>
              <a:rect l="0" t="0" r="r" b="b"/>
              <a:pathLst>
                <a:path w="2290" h="2973">
                  <a:moveTo>
                    <a:pt x="291" y="0"/>
                  </a:moveTo>
                  <a:lnTo>
                    <a:pt x="181" y="120"/>
                  </a:lnTo>
                  <a:lnTo>
                    <a:pt x="203" y="369"/>
                  </a:lnTo>
                  <a:lnTo>
                    <a:pt x="294" y="625"/>
                  </a:lnTo>
                  <a:lnTo>
                    <a:pt x="201" y="802"/>
                  </a:lnTo>
                  <a:lnTo>
                    <a:pt x="326" y="1182"/>
                  </a:lnTo>
                  <a:lnTo>
                    <a:pt x="128" y="1243"/>
                  </a:lnTo>
                  <a:lnTo>
                    <a:pt x="1" y="1496"/>
                  </a:lnTo>
                  <a:lnTo>
                    <a:pt x="0" y="1608"/>
                  </a:lnTo>
                  <a:lnTo>
                    <a:pt x="735" y="1916"/>
                  </a:lnTo>
                  <a:lnTo>
                    <a:pt x="940" y="1923"/>
                  </a:lnTo>
                  <a:lnTo>
                    <a:pt x="1177" y="1855"/>
                  </a:lnTo>
                  <a:lnTo>
                    <a:pt x="1338" y="1914"/>
                  </a:lnTo>
                  <a:lnTo>
                    <a:pt x="1440" y="2073"/>
                  </a:lnTo>
                  <a:lnTo>
                    <a:pt x="1824" y="2445"/>
                  </a:lnTo>
                  <a:lnTo>
                    <a:pt x="2047" y="2973"/>
                  </a:lnTo>
                  <a:lnTo>
                    <a:pt x="2173" y="2878"/>
                  </a:lnTo>
                  <a:lnTo>
                    <a:pt x="2290" y="2656"/>
                  </a:lnTo>
                  <a:lnTo>
                    <a:pt x="2245" y="2424"/>
                  </a:lnTo>
                  <a:lnTo>
                    <a:pt x="2149" y="2176"/>
                  </a:lnTo>
                  <a:lnTo>
                    <a:pt x="2113" y="1896"/>
                  </a:lnTo>
                  <a:lnTo>
                    <a:pt x="2134" y="1627"/>
                  </a:lnTo>
                  <a:lnTo>
                    <a:pt x="2049" y="1536"/>
                  </a:lnTo>
                  <a:lnTo>
                    <a:pt x="1906" y="1656"/>
                  </a:lnTo>
                  <a:lnTo>
                    <a:pt x="1788" y="1542"/>
                  </a:lnTo>
                  <a:lnTo>
                    <a:pt x="1724" y="1311"/>
                  </a:lnTo>
                  <a:lnTo>
                    <a:pt x="1680" y="1162"/>
                  </a:lnTo>
                  <a:lnTo>
                    <a:pt x="1759" y="957"/>
                  </a:lnTo>
                  <a:lnTo>
                    <a:pt x="1620" y="817"/>
                  </a:lnTo>
                  <a:lnTo>
                    <a:pt x="1665" y="644"/>
                  </a:lnTo>
                  <a:lnTo>
                    <a:pt x="1577" y="554"/>
                  </a:lnTo>
                  <a:lnTo>
                    <a:pt x="1384" y="584"/>
                  </a:lnTo>
                  <a:lnTo>
                    <a:pt x="1227" y="444"/>
                  </a:lnTo>
                  <a:lnTo>
                    <a:pt x="1183" y="324"/>
                  </a:lnTo>
                  <a:lnTo>
                    <a:pt x="1384" y="130"/>
                  </a:lnTo>
                  <a:lnTo>
                    <a:pt x="1315" y="10"/>
                  </a:lnTo>
                  <a:lnTo>
                    <a:pt x="843" y="40"/>
                  </a:lnTo>
                  <a:lnTo>
                    <a:pt x="29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98519743-5B17-40EB-B2FC-F46DFA05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6" y="2103586"/>
              <a:ext cx="220663" cy="287338"/>
            </a:xfrm>
            <a:custGeom>
              <a:avLst/>
              <a:gdLst/>
              <a:ahLst/>
              <a:cxnLst>
                <a:cxn ang="0">
                  <a:pos x="41" y="175"/>
                </a:cxn>
                <a:cxn ang="0">
                  <a:pos x="174" y="130"/>
                </a:cxn>
                <a:cxn ang="0">
                  <a:pos x="311" y="0"/>
                </a:cxn>
                <a:cxn ang="0">
                  <a:pos x="678" y="120"/>
                </a:cxn>
                <a:cxn ang="0">
                  <a:pos x="905" y="88"/>
                </a:cxn>
                <a:cxn ang="0">
                  <a:pos x="839" y="359"/>
                </a:cxn>
                <a:cxn ang="0">
                  <a:pos x="702" y="668"/>
                </a:cxn>
                <a:cxn ang="0">
                  <a:pos x="547" y="848"/>
                </a:cxn>
                <a:cxn ang="0">
                  <a:pos x="614" y="1133"/>
                </a:cxn>
                <a:cxn ang="0">
                  <a:pos x="512" y="1163"/>
                </a:cxn>
                <a:cxn ang="0">
                  <a:pos x="423" y="1072"/>
                </a:cxn>
                <a:cxn ang="0">
                  <a:pos x="281" y="1192"/>
                </a:cxn>
                <a:cxn ang="0">
                  <a:pos x="164" y="1077"/>
                </a:cxn>
                <a:cxn ang="0">
                  <a:pos x="57" y="700"/>
                </a:cxn>
                <a:cxn ang="0">
                  <a:pos x="137" y="495"/>
                </a:cxn>
                <a:cxn ang="0">
                  <a:pos x="0" y="355"/>
                </a:cxn>
                <a:cxn ang="0">
                  <a:pos x="41" y="175"/>
                </a:cxn>
              </a:cxnLst>
              <a:rect l="0" t="0" r="r" b="b"/>
              <a:pathLst>
                <a:path w="905" h="1192">
                  <a:moveTo>
                    <a:pt x="41" y="175"/>
                  </a:moveTo>
                  <a:lnTo>
                    <a:pt x="174" y="130"/>
                  </a:lnTo>
                  <a:lnTo>
                    <a:pt x="311" y="0"/>
                  </a:lnTo>
                  <a:lnTo>
                    <a:pt x="678" y="120"/>
                  </a:lnTo>
                  <a:lnTo>
                    <a:pt x="905" y="88"/>
                  </a:lnTo>
                  <a:lnTo>
                    <a:pt x="839" y="359"/>
                  </a:lnTo>
                  <a:lnTo>
                    <a:pt x="702" y="668"/>
                  </a:lnTo>
                  <a:lnTo>
                    <a:pt x="547" y="848"/>
                  </a:lnTo>
                  <a:lnTo>
                    <a:pt x="614" y="1133"/>
                  </a:lnTo>
                  <a:lnTo>
                    <a:pt x="512" y="1163"/>
                  </a:lnTo>
                  <a:lnTo>
                    <a:pt x="423" y="1072"/>
                  </a:lnTo>
                  <a:lnTo>
                    <a:pt x="281" y="1192"/>
                  </a:lnTo>
                  <a:lnTo>
                    <a:pt x="164" y="1077"/>
                  </a:lnTo>
                  <a:lnTo>
                    <a:pt x="57" y="700"/>
                  </a:lnTo>
                  <a:lnTo>
                    <a:pt x="137" y="495"/>
                  </a:lnTo>
                  <a:lnTo>
                    <a:pt x="0" y="355"/>
                  </a:lnTo>
                  <a:lnTo>
                    <a:pt x="41" y="175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7BA221E-17A1-4794-86B4-CECE5E6C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1" y="1492399"/>
              <a:ext cx="876300" cy="654050"/>
            </a:xfrm>
            <a:custGeom>
              <a:avLst/>
              <a:gdLst/>
              <a:ahLst/>
              <a:cxnLst>
                <a:cxn ang="0">
                  <a:pos x="720" y="1148"/>
                </a:cxn>
                <a:cxn ang="0">
                  <a:pos x="531" y="1271"/>
                </a:cxn>
                <a:cxn ang="0">
                  <a:pos x="399" y="1431"/>
                </a:cxn>
                <a:cxn ang="0">
                  <a:pos x="0" y="1720"/>
                </a:cxn>
                <a:cxn ang="0">
                  <a:pos x="25" y="1879"/>
                </a:cxn>
                <a:cxn ang="0">
                  <a:pos x="143" y="2080"/>
                </a:cxn>
                <a:cxn ang="0">
                  <a:pos x="689" y="2120"/>
                </a:cxn>
                <a:cxn ang="0">
                  <a:pos x="1164" y="2088"/>
                </a:cxn>
                <a:cxn ang="0">
                  <a:pos x="1235" y="2213"/>
                </a:cxn>
                <a:cxn ang="0">
                  <a:pos x="1035" y="2404"/>
                </a:cxn>
                <a:cxn ang="0">
                  <a:pos x="1078" y="2522"/>
                </a:cxn>
                <a:cxn ang="0">
                  <a:pos x="1235" y="2662"/>
                </a:cxn>
                <a:cxn ang="0">
                  <a:pos x="1424" y="2631"/>
                </a:cxn>
                <a:cxn ang="0">
                  <a:pos x="1514" y="2718"/>
                </a:cxn>
                <a:cxn ang="0">
                  <a:pos x="1652" y="2671"/>
                </a:cxn>
                <a:cxn ang="0">
                  <a:pos x="1787" y="2546"/>
                </a:cxn>
                <a:cxn ang="0">
                  <a:pos x="2155" y="2662"/>
                </a:cxn>
                <a:cxn ang="0">
                  <a:pos x="2382" y="2628"/>
                </a:cxn>
                <a:cxn ang="0">
                  <a:pos x="2437" y="2378"/>
                </a:cxn>
                <a:cxn ang="0">
                  <a:pos x="2511" y="2208"/>
                </a:cxn>
                <a:cxn ang="0">
                  <a:pos x="2662" y="2268"/>
                </a:cxn>
                <a:cxn ang="0">
                  <a:pos x="2982" y="2266"/>
                </a:cxn>
                <a:cxn ang="0">
                  <a:pos x="3529" y="1496"/>
                </a:cxn>
                <a:cxn ang="0">
                  <a:pos x="3559" y="1316"/>
                </a:cxn>
                <a:cxn ang="0">
                  <a:pos x="3539" y="654"/>
                </a:cxn>
                <a:cxn ang="0">
                  <a:pos x="3597" y="358"/>
                </a:cxn>
                <a:cxn ang="0">
                  <a:pos x="3377" y="190"/>
                </a:cxn>
                <a:cxn ang="0">
                  <a:pos x="3184" y="0"/>
                </a:cxn>
                <a:cxn ang="0">
                  <a:pos x="2998" y="25"/>
                </a:cxn>
                <a:cxn ang="0">
                  <a:pos x="2623" y="10"/>
                </a:cxn>
                <a:cxn ang="0">
                  <a:pos x="2417" y="359"/>
                </a:cxn>
                <a:cxn ang="0">
                  <a:pos x="2387" y="504"/>
                </a:cxn>
                <a:cxn ang="0">
                  <a:pos x="2299" y="474"/>
                </a:cxn>
                <a:cxn ang="0">
                  <a:pos x="2244" y="142"/>
                </a:cxn>
                <a:cxn ang="0">
                  <a:pos x="1838" y="89"/>
                </a:cxn>
                <a:cxn ang="0">
                  <a:pos x="1817" y="269"/>
                </a:cxn>
                <a:cxn ang="0">
                  <a:pos x="1874" y="569"/>
                </a:cxn>
                <a:cxn ang="0">
                  <a:pos x="2010" y="700"/>
                </a:cxn>
                <a:cxn ang="0">
                  <a:pos x="2122" y="892"/>
                </a:cxn>
                <a:cxn ang="0">
                  <a:pos x="2289" y="957"/>
                </a:cxn>
                <a:cxn ang="0">
                  <a:pos x="2447" y="972"/>
                </a:cxn>
                <a:cxn ang="0">
                  <a:pos x="2452" y="1241"/>
                </a:cxn>
                <a:cxn ang="0">
                  <a:pos x="2491" y="1416"/>
                </a:cxn>
                <a:cxn ang="0">
                  <a:pos x="2313" y="1580"/>
                </a:cxn>
                <a:cxn ang="0">
                  <a:pos x="2127" y="1600"/>
                </a:cxn>
                <a:cxn ang="0">
                  <a:pos x="1840" y="1585"/>
                </a:cxn>
                <a:cxn ang="0">
                  <a:pos x="1664" y="1506"/>
                </a:cxn>
                <a:cxn ang="0">
                  <a:pos x="1462" y="1271"/>
                </a:cxn>
                <a:cxn ang="0">
                  <a:pos x="1447" y="1072"/>
                </a:cxn>
                <a:cxn ang="0">
                  <a:pos x="1369" y="907"/>
                </a:cxn>
                <a:cxn ang="0">
                  <a:pos x="1225" y="862"/>
                </a:cxn>
                <a:cxn ang="0">
                  <a:pos x="1191" y="997"/>
                </a:cxn>
                <a:cxn ang="0">
                  <a:pos x="1270" y="1251"/>
                </a:cxn>
                <a:cxn ang="0">
                  <a:pos x="1280" y="1446"/>
                </a:cxn>
                <a:cxn ang="0">
                  <a:pos x="720" y="1148"/>
                </a:cxn>
              </a:cxnLst>
              <a:rect l="0" t="0" r="r" b="b"/>
              <a:pathLst>
                <a:path w="3597" h="2718">
                  <a:moveTo>
                    <a:pt x="720" y="1148"/>
                  </a:moveTo>
                  <a:lnTo>
                    <a:pt x="531" y="1271"/>
                  </a:lnTo>
                  <a:lnTo>
                    <a:pt x="399" y="1431"/>
                  </a:lnTo>
                  <a:lnTo>
                    <a:pt x="0" y="1720"/>
                  </a:lnTo>
                  <a:lnTo>
                    <a:pt x="25" y="1879"/>
                  </a:lnTo>
                  <a:lnTo>
                    <a:pt x="143" y="2080"/>
                  </a:lnTo>
                  <a:lnTo>
                    <a:pt x="689" y="2120"/>
                  </a:lnTo>
                  <a:lnTo>
                    <a:pt x="1164" y="2088"/>
                  </a:lnTo>
                  <a:lnTo>
                    <a:pt x="1235" y="2213"/>
                  </a:lnTo>
                  <a:lnTo>
                    <a:pt x="1035" y="2404"/>
                  </a:lnTo>
                  <a:lnTo>
                    <a:pt x="1078" y="2522"/>
                  </a:lnTo>
                  <a:lnTo>
                    <a:pt x="1235" y="2662"/>
                  </a:lnTo>
                  <a:lnTo>
                    <a:pt x="1424" y="2631"/>
                  </a:lnTo>
                  <a:lnTo>
                    <a:pt x="1514" y="2718"/>
                  </a:lnTo>
                  <a:lnTo>
                    <a:pt x="1652" y="2671"/>
                  </a:lnTo>
                  <a:lnTo>
                    <a:pt x="1787" y="2546"/>
                  </a:lnTo>
                  <a:lnTo>
                    <a:pt x="2155" y="2662"/>
                  </a:lnTo>
                  <a:lnTo>
                    <a:pt x="2382" y="2628"/>
                  </a:lnTo>
                  <a:lnTo>
                    <a:pt x="2437" y="2378"/>
                  </a:lnTo>
                  <a:lnTo>
                    <a:pt x="2511" y="2208"/>
                  </a:lnTo>
                  <a:lnTo>
                    <a:pt x="2662" y="2268"/>
                  </a:lnTo>
                  <a:lnTo>
                    <a:pt x="2982" y="2266"/>
                  </a:lnTo>
                  <a:lnTo>
                    <a:pt x="3529" y="1496"/>
                  </a:lnTo>
                  <a:lnTo>
                    <a:pt x="3559" y="1316"/>
                  </a:lnTo>
                  <a:lnTo>
                    <a:pt x="3539" y="654"/>
                  </a:lnTo>
                  <a:lnTo>
                    <a:pt x="3597" y="358"/>
                  </a:lnTo>
                  <a:lnTo>
                    <a:pt x="3377" y="190"/>
                  </a:lnTo>
                  <a:lnTo>
                    <a:pt x="3184" y="0"/>
                  </a:lnTo>
                  <a:lnTo>
                    <a:pt x="2998" y="25"/>
                  </a:lnTo>
                  <a:lnTo>
                    <a:pt x="2623" y="10"/>
                  </a:lnTo>
                  <a:lnTo>
                    <a:pt x="2417" y="359"/>
                  </a:lnTo>
                  <a:lnTo>
                    <a:pt x="2387" y="504"/>
                  </a:lnTo>
                  <a:lnTo>
                    <a:pt x="2299" y="474"/>
                  </a:lnTo>
                  <a:lnTo>
                    <a:pt x="2244" y="142"/>
                  </a:lnTo>
                  <a:lnTo>
                    <a:pt x="1838" y="89"/>
                  </a:lnTo>
                  <a:lnTo>
                    <a:pt x="1817" y="269"/>
                  </a:lnTo>
                  <a:lnTo>
                    <a:pt x="1874" y="569"/>
                  </a:lnTo>
                  <a:lnTo>
                    <a:pt x="2010" y="700"/>
                  </a:lnTo>
                  <a:lnTo>
                    <a:pt x="2122" y="892"/>
                  </a:lnTo>
                  <a:lnTo>
                    <a:pt x="2289" y="957"/>
                  </a:lnTo>
                  <a:lnTo>
                    <a:pt x="2447" y="972"/>
                  </a:lnTo>
                  <a:lnTo>
                    <a:pt x="2452" y="1241"/>
                  </a:lnTo>
                  <a:lnTo>
                    <a:pt x="2491" y="1416"/>
                  </a:lnTo>
                  <a:lnTo>
                    <a:pt x="2313" y="1580"/>
                  </a:lnTo>
                  <a:lnTo>
                    <a:pt x="2127" y="1600"/>
                  </a:lnTo>
                  <a:lnTo>
                    <a:pt x="1840" y="1585"/>
                  </a:lnTo>
                  <a:lnTo>
                    <a:pt x="1664" y="1506"/>
                  </a:lnTo>
                  <a:lnTo>
                    <a:pt x="1462" y="1271"/>
                  </a:lnTo>
                  <a:lnTo>
                    <a:pt x="1447" y="1072"/>
                  </a:lnTo>
                  <a:lnTo>
                    <a:pt x="1369" y="907"/>
                  </a:lnTo>
                  <a:lnTo>
                    <a:pt x="1225" y="862"/>
                  </a:lnTo>
                  <a:lnTo>
                    <a:pt x="1191" y="997"/>
                  </a:lnTo>
                  <a:lnTo>
                    <a:pt x="1270" y="1251"/>
                  </a:lnTo>
                  <a:lnTo>
                    <a:pt x="1280" y="1446"/>
                  </a:lnTo>
                  <a:lnTo>
                    <a:pt x="720" y="114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BED9A0D0-55D4-406D-A766-965FCBCEC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9" y="1462236"/>
              <a:ext cx="433388" cy="415925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478" y="243"/>
                </a:cxn>
                <a:cxn ang="0">
                  <a:pos x="264" y="288"/>
                </a:cxn>
                <a:cxn ang="0">
                  <a:pos x="0" y="695"/>
                </a:cxn>
                <a:cxn ang="0">
                  <a:pos x="56" y="926"/>
                </a:cxn>
                <a:cxn ang="0">
                  <a:pos x="8" y="1271"/>
                </a:cxn>
                <a:cxn ang="0">
                  <a:pos x="570" y="1572"/>
                </a:cxn>
                <a:cxn ang="0">
                  <a:pos x="560" y="1380"/>
                </a:cxn>
                <a:cxn ang="0">
                  <a:pos x="480" y="1124"/>
                </a:cxn>
                <a:cxn ang="0">
                  <a:pos x="514" y="987"/>
                </a:cxn>
                <a:cxn ang="0">
                  <a:pos x="655" y="1030"/>
                </a:cxn>
                <a:cxn ang="0">
                  <a:pos x="733" y="1182"/>
                </a:cxn>
                <a:cxn ang="0">
                  <a:pos x="750" y="1395"/>
                </a:cxn>
                <a:cxn ang="0">
                  <a:pos x="957" y="1631"/>
                </a:cxn>
                <a:cxn ang="0">
                  <a:pos x="1137" y="1710"/>
                </a:cxn>
                <a:cxn ang="0">
                  <a:pos x="1407" y="1725"/>
                </a:cxn>
                <a:cxn ang="0">
                  <a:pos x="1603" y="1704"/>
                </a:cxn>
                <a:cxn ang="0">
                  <a:pos x="1779" y="1537"/>
                </a:cxn>
                <a:cxn ang="0">
                  <a:pos x="1741" y="1354"/>
                </a:cxn>
                <a:cxn ang="0">
                  <a:pos x="1738" y="1100"/>
                </a:cxn>
                <a:cxn ang="0">
                  <a:pos x="1576" y="1077"/>
                </a:cxn>
                <a:cxn ang="0">
                  <a:pos x="1411" y="1016"/>
                </a:cxn>
                <a:cxn ang="0">
                  <a:pos x="1298" y="826"/>
                </a:cxn>
                <a:cxn ang="0">
                  <a:pos x="1163" y="693"/>
                </a:cxn>
                <a:cxn ang="0">
                  <a:pos x="1106" y="383"/>
                </a:cxn>
                <a:cxn ang="0">
                  <a:pos x="1126" y="213"/>
                </a:cxn>
                <a:cxn ang="0">
                  <a:pos x="854" y="230"/>
                </a:cxn>
                <a:cxn ang="0">
                  <a:pos x="559" y="0"/>
                </a:cxn>
              </a:cxnLst>
              <a:rect l="0" t="0" r="r" b="b"/>
              <a:pathLst>
                <a:path w="1779" h="1725">
                  <a:moveTo>
                    <a:pt x="559" y="0"/>
                  </a:moveTo>
                  <a:lnTo>
                    <a:pt x="478" y="243"/>
                  </a:lnTo>
                  <a:lnTo>
                    <a:pt x="264" y="288"/>
                  </a:lnTo>
                  <a:lnTo>
                    <a:pt x="0" y="695"/>
                  </a:lnTo>
                  <a:lnTo>
                    <a:pt x="56" y="926"/>
                  </a:lnTo>
                  <a:lnTo>
                    <a:pt x="8" y="1271"/>
                  </a:lnTo>
                  <a:lnTo>
                    <a:pt x="570" y="1572"/>
                  </a:lnTo>
                  <a:lnTo>
                    <a:pt x="560" y="1380"/>
                  </a:lnTo>
                  <a:lnTo>
                    <a:pt x="480" y="1124"/>
                  </a:lnTo>
                  <a:lnTo>
                    <a:pt x="514" y="987"/>
                  </a:lnTo>
                  <a:lnTo>
                    <a:pt x="655" y="1030"/>
                  </a:lnTo>
                  <a:lnTo>
                    <a:pt x="733" y="1182"/>
                  </a:lnTo>
                  <a:lnTo>
                    <a:pt x="750" y="1395"/>
                  </a:lnTo>
                  <a:lnTo>
                    <a:pt x="957" y="1631"/>
                  </a:lnTo>
                  <a:lnTo>
                    <a:pt x="1137" y="1710"/>
                  </a:lnTo>
                  <a:lnTo>
                    <a:pt x="1407" y="1725"/>
                  </a:lnTo>
                  <a:lnTo>
                    <a:pt x="1603" y="1704"/>
                  </a:lnTo>
                  <a:lnTo>
                    <a:pt x="1779" y="1537"/>
                  </a:lnTo>
                  <a:lnTo>
                    <a:pt x="1741" y="1354"/>
                  </a:lnTo>
                  <a:lnTo>
                    <a:pt x="1738" y="1100"/>
                  </a:lnTo>
                  <a:lnTo>
                    <a:pt x="1576" y="1077"/>
                  </a:lnTo>
                  <a:lnTo>
                    <a:pt x="1411" y="1016"/>
                  </a:lnTo>
                  <a:lnTo>
                    <a:pt x="1298" y="826"/>
                  </a:lnTo>
                  <a:lnTo>
                    <a:pt x="1163" y="693"/>
                  </a:lnTo>
                  <a:lnTo>
                    <a:pt x="1106" y="383"/>
                  </a:lnTo>
                  <a:lnTo>
                    <a:pt x="1126" y="213"/>
                  </a:lnTo>
                  <a:lnTo>
                    <a:pt x="854" y="230"/>
                  </a:lnTo>
                  <a:lnTo>
                    <a:pt x="55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56">
              <a:extLst>
                <a:ext uri="{FF2B5EF4-FFF2-40B4-BE49-F238E27FC236}">
                  <a16:creationId xmlns:a16="http://schemas.microsoft.com/office/drawing/2014/main" id="{88778523-37F5-4B73-9825-E5F70801F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4" y="2708424"/>
              <a:ext cx="376238" cy="598488"/>
            </a:xfrm>
            <a:custGeom>
              <a:avLst/>
              <a:gdLst/>
              <a:ahLst/>
              <a:cxnLst>
                <a:cxn ang="0">
                  <a:pos x="496" y="100"/>
                </a:cxn>
                <a:cxn ang="0">
                  <a:pos x="732" y="93"/>
                </a:cxn>
                <a:cxn ang="0">
                  <a:pos x="928" y="0"/>
                </a:cxn>
                <a:cxn ang="0">
                  <a:pos x="1098" y="133"/>
                </a:cxn>
                <a:cxn ang="0">
                  <a:pos x="1236" y="264"/>
                </a:cxn>
                <a:cxn ang="0">
                  <a:pos x="1142" y="655"/>
                </a:cxn>
                <a:cxn ang="0">
                  <a:pos x="1016" y="979"/>
                </a:cxn>
                <a:cxn ang="0">
                  <a:pos x="1059" y="1170"/>
                </a:cxn>
                <a:cxn ang="0">
                  <a:pos x="1039" y="1505"/>
                </a:cxn>
                <a:cxn ang="0">
                  <a:pos x="894" y="1629"/>
                </a:cxn>
                <a:cxn ang="0">
                  <a:pos x="909" y="1996"/>
                </a:cxn>
                <a:cxn ang="0">
                  <a:pos x="298" y="1726"/>
                </a:cxn>
                <a:cxn ang="0">
                  <a:pos x="212" y="1588"/>
                </a:cxn>
                <a:cxn ang="0">
                  <a:pos x="120" y="1500"/>
                </a:cxn>
                <a:cxn ang="0">
                  <a:pos x="35" y="1398"/>
                </a:cxn>
                <a:cxn ang="0">
                  <a:pos x="10" y="1140"/>
                </a:cxn>
                <a:cxn ang="0">
                  <a:pos x="0" y="918"/>
                </a:cxn>
                <a:cxn ang="0">
                  <a:pos x="102" y="832"/>
                </a:cxn>
                <a:cxn ang="0">
                  <a:pos x="152" y="714"/>
                </a:cxn>
                <a:cxn ang="0">
                  <a:pos x="283" y="572"/>
                </a:cxn>
                <a:cxn ang="0">
                  <a:pos x="408" y="418"/>
                </a:cxn>
                <a:cxn ang="0">
                  <a:pos x="496" y="250"/>
                </a:cxn>
                <a:cxn ang="0">
                  <a:pos x="496" y="100"/>
                </a:cxn>
              </a:cxnLst>
              <a:rect l="0" t="0" r="r" b="b"/>
              <a:pathLst>
                <a:path w="1236" h="1996">
                  <a:moveTo>
                    <a:pt x="496" y="100"/>
                  </a:moveTo>
                  <a:lnTo>
                    <a:pt x="732" y="93"/>
                  </a:lnTo>
                  <a:lnTo>
                    <a:pt x="928" y="0"/>
                  </a:lnTo>
                  <a:lnTo>
                    <a:pt x="1098" y="133"/>
                  </a:lnTo>
                  <a:lnTo>
                    <a:pt x="1236" y="264"/>
                  </a:lnTo>
                  <a:lnTo>
                    <a:pt x="1142" y="655"/>
                  </a:lnTo>
                  <a:lnTo>
                    <a:pt x="1016" y="979"/>
                  </a:lnTo>
                  <a:lnTo>
                    <a:pt x="1059" y="1170"/>
                  </a:lnTo>
                  <a:lnTo>
                    <a:pt x="1039" y="1505"/>
                  </a:lnTo>
                  <a:lnTo>
                    <a:pt x="894" y="1629"/>
                  </a:lnTo>
                  <a:lnTo>
                    <a:pt x="909" y="1996"/>
                  </a:lnTo>
                  <a:lnTo>
                    <a:pt x="298" y="1726"/>
                  </a:lnTo>
                  <a:lnTo>
                    <a:pt x="212" y="1588"/>
                  </a:lnTo>
                  <a:lnTo>
                    <a:pt x="120" y="1500"/>
                  </a:lnTo>
                  <a:lnTo>
                    <a:pt x="35" y="1398"/>
                  </a:lnTo>
                  <a:lnTo>
                    <a:pt x="10" y="1140"/>
                  </a:lnTo>
                  <a:lnTo>
                    <a:pt x="0" y="918"/>
                  </a:lnTo>
                  <a:lnTo>
                    <a:pt x="102" y="832"/>
                  </a:lnTo>
                  <a:lnTo>
                    <a:pt x="152" y="714"/>
                  </a:lnTo>
                  <a:lnTo>
                    <a:pt x="283" y="572"/>
                  </a:lnTo>
                  <a:lnTo>
                    <a:pt x="408" y="418"/>
                  </a:lnTo>
                  <a:lnTo>
                    <a:pt x="496" y="250"/>
                  </a:lnTo>
                  <a:lnTo>
                    <a:pt x="496" y="1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57">
              <a:extLst>
                <a:ext uri="{FF2B5EF4-FFF2-40B4-BE49-F238E27FC236}">
                  <a16:creationId xmlns:a16="http://schemas.microsoft.com/office/drawing/2014/main" id="{6A43B075-CC5D-46E2-B443-FD8D3C2A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851" y="1811486"/>
              <a:ext cx="660400" cy="590550"/>
            </a:xfrm>
            <a:custGeom>
              <a:avLst/>
              <a:gdLst/>
              <a:ahLst/>
              <a:cxnLst>
                <a:cxn ang="0">
                  <a:pos x="465" y="0"/>
                </a:cxn>
                <a:cxn ang="0">
                  <a:pos x="651" y="98"/>
                </a:cxn>
                <a:cxn ang="0">
                  <a:pos x="1063" y="431"/>
                </a:cxn>
                <a:cxn ang="0">
                  <a:pos x="1300" y="598"/>
                </a:cxn>
                <a:cxn ang="0">
                  <a:pos x="1516" y="866"/>
                </a:cxn>
                <a:cxn ang="0">
                  <a:pos x="2166" y="1357"/>
                </a:cxn>
                <a:cxn ang="0">
                  <a:pos x="2107" y="1508"/>
                </a:cxn>
                <a:cxn ang="0">
                  <a:pos x="2020" y="1652"/>
                </a:cxn>
                <a:cxn ang="0">
                  <a:pos x="1914" y="1967"/>
                </a:cxn>
                <a:cxn ang="0">
                  <a:pos x="1503" y="1926"/>
                </a:cxn>
                <a:cxn ang="0">
                  <a:pos x="992" y="1927"/>
                </a:cxn>
                <a:cxn ang="0">
                  <a:pos x="739" y="1890"/>
                </a:cxn>
                <a:cxn ang="0">
                  <a:pos x="709" y="1736"/>
                </a:cxn>
                <a:cxn ang="0">
                  <a:pos x="725" y="1137"/>
                </a:cxn>
                <a:cxn ang="0">
                  <a:pos x="721" y="754"/>
                </a:cxn>
                <a:cxn ang="0">
                  <a:pos x="0" y="754"/>
                </a:cxn>
                <a:cxn ang="0">
                  <a:pos x="441" y="136"/>
                </a:cxn>
                <a:cxn ang="0">
                  <a:pos x="465" y="0"/>
                </a:cxn>
              </a:cxnLst>
              <a:rect l="0" t="0" r="r" b="b"/>
              <a:pathLst>
                <a:path w="2166" h="1967">
                  <a:moveTo>
                    <a:pt x="465" y="0"/>
                  </a:moveTo>
                  <a:lnTo>
                    <a:pt x="651" y="98"/>
                  </a:lnTo>
                  <a:lnTo>
                    <a:pt x="1063" y="431"/>
                  </a:lnTo>
                  <a:lnTo>
                    <a:pt x="1300" y="598"/>
                  </a:lnTo>
                  <a:lnTo>
                    <a:pt x="1516" y="866"/>
                  </a:lnTo>
                  <a:lnTo>
                    <a:pt x="2166" y="1357"/>
                  </a:lnTo>
                  <a:lnTo>
                    <a:pt x="2107" y="1508"/>
                  </a:lnTo>
                  <a:lnTo>
                    <a:pt x="2020" y="1652"/>
                  </a:lnTo>
                  <a:lnTo>
                    <a:pt x="1914" y="1967"/>
                  </a:lnTo>
                  <a:lnTo>
                    <a:pt x="1503" y="1926"/>
                  </a:lnTo>
                  <a:lnTo>
                    <a:pt x="992" y="1927"/>
                  </a:lnTo>
                  <a:lnTo>
                    <a:pt x="739" y="1890"/>
                  </a:lnTo>
                  <a:lnTo>
                    <a:pt x="709" y="1736"/>
                  </a:lnTo>
                  <a:lnTo>
                    <a:pt x="725" y="1137"/>
                  </a:lnTo>
                  <a:lnTo>
                    <a:pt x="721" y="754"/>
                  </a:lnTo>
                  <a:lnTo>
                    <a:pt x="0" y="754"/>
                  </a:lnTo>
                  <a:lnTo>
                    <a:pt x="441" y="136"/>
                  </a:lnTo>
                  <a:lnTo>
                    <a:pt x="46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58">
              <a:extLst>
                <a:ext uri="{FF2B5EF4-FFF2-40B4-BE49-F238E27FC236}">
                  <a16:creationId xmlns:a16="http://schemas.microsoft.com/office/drawing/2014/main" id="{E058C8BE-BC62-4F05-87D7-5672AB70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1579711"/>
              <a:ext cx="646113" cy="6397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71" y="227"/>
                </a:cxn>
                <a:cxn ang="0">
                  <a:pos x="818" y="808"/>
                </a:cxn>
                <a:cxn ang="0">
                  <a:pos x="1078" y="908"/>
                </a:cxn>
                <a:cxn ang="0">
                  <a:pos x="1313" y="936"/>
                </a:cxn>
                <a:cxn ang="0">
                  <a:pos x="1530" y="1162"/>
                </a:cxn>
                <a:cxn ang="0">
                  <a:pos x="1919" y="1392"/>
                </a:cxn>
                <a:cxn ang="0">
                  <a:pos x="2155" y="1537"/>
                </a:cxn>
                <a:cxn ang="0">
                  <a:pos x="2482" y="1627"/>
                </a:cxn>
                <a:cxn ang="0">
                  <a:pos x="2515" y="1777"/>
                </a:cxn>
                <a:cxn ang="0">
                  <a:pos x="2647" y="1927"/>
                </a:cxn>
                <a:cxn ang="0">
                  <a:pos x="2480" y="2091"/>
                </a:cxn>
                <a:cxn ang="0">
                  <a:pos x="2249" y="2425"/>
                </a:cxn>
                <a:cxn ang="0">
                  <a:pos x="2145" y="2664"/>
                </a:cxn>
                <a:cxn ang="0">
                  <a:pos x="1329" y="2046"/>
                </a:cxn>
                <a:cxn ang="0">
                  <a:pos x="1066" y="1717"/>
                </a:cxn>
                <a:cxn ang="0">
                  <a:pos x="758" y="1497"/>
                </a:cxn>
                <a:cxn ang="0">
                  <a:pos x="253" y="1088"/>
                </a:cxn>
                <a:cxn ang="0">
                  <a:pos x="21" y="968"/>
                </a:cxn>
                <a:cxn ang="0">
                  <a:pos x="0" y="297"/>
                </a:cxn>
                <a:cxn ang="0">
                  <a:pos x="58" y="0"/>
                </a:cxn>
              </a:cxnLst>
              <a:rect l="0" t="0" r="r" b="b"/>
              <a:pathLst>
                <a:path w="2647" h="2664">
                  <a:moveTo>
                    <a:pt x="58" y="0"/>
                  </a:moveTo>
                  <a:lnTo>
                    <a:pt x="171" y="227"/>
                  </a:lnTo>
                  <a:lnTo>
                    <a:pt x="818" y="808"/>
                  </a:lnTo>
                  <a:lnTo>
                    <a:pt x="1078" y="908"/>
                  </a:lnTo>
                  <a:lnTo>
                    <a:pt x="1313" y="936"/>
                  </a:lnTo>
                  <a:lnTo>
                    <a:pt x="1530" y="1162"/>
                  </a:lnTo>
                  <a:lnTo>
                    <a:pt x="1919" y="1392"/>
                  </a:lnTo>
                  <a:lnTo>
                    <a:pt x="2155" y="1537"/>
                  </a:lnTo>
                  <a:lnTo>
                    <a:pt x="2482" y="1627"/>
                  </a:lnTo>
                  <a:lnTo>
                    <a:pt x="2515" y="1777"/>
                  </a:lnTo>
                  <a:lnTo>
                    <a:pt x="2647" y="1927"/>
                  </a:lnTo>
                  <a:lnTo>
                    <a:pt x="2480" y="2091"/>
                  </a:lnTo>
                  <a:lnTo>
                    <a:pt x="2249" y="2425"/>
                  </a:lnTo>
                  <a:lnTo>
                    <a:pt x="2145" y="2664"/>
                  </a:lnTo>
                  <a:lnTo>
                    <a:pt x="1329" y="2046"/>
                  </a:lnTo>
                  <a:lnTo>
                    <a:pt x="1066" y="1717"/>
                  </a:lnTo>
                  <a:lnTo>
                    <a:pt x="758" y="1497"/>
                  </a:lnTo>
                  <a:lnTo>
                    <a:pt x="253" y="1088"/>
                  </a:lnTo>
                  <a:lnTo>
                    <a:pt x="21" y="968"/>
                  </a:lnTo>
                  <a:lnTo>
                    <a:pt x="0" y="297"/>
                  </a:lnTo>
                  <a:lnTo>
                    <a:pt x="5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59">
              <a:extLst>
                <a:ext uri="{FF2B5EF4-FFF2-40B4-BE49-F238E27FC236}">
                  <a16:creationId xmlns:a16="http://schemas.microsoft.com/office/drawing/2014/main" id="{4C649B0E-B4EB-41EE-B44E-BC25D5319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6" y="2298849"/>
              <a:ext cx="534988" cy="488950"/>
            </a:xfrm>
            <a:custGeom>
              <a:avLst/>
              <a:gdLst/>
              <a:ahLst/>
              <a:cxnLst>
                <a:cxn ang="0">
                  <a:pos x="2200" y="643"/>
                </a:cxn>
                <a:cxn ang="0">
                  <a:pos x="2131" y="434"/>
                </a:cxn>
                <a:cxn ang="0">
                  <a:pos x="2175" y="160"/>
                </a:cxn>
                <a:cxn ang="0">
                  <a:pos x="1905" y="105"/>
                </a:cxn>
                <a:cxn ang="0">
                  <a:pos x="1776" y="225"/>
                </a:cxn>
                <a:cxn ang="0">
                  <a:pos x="1569" y="160"/>
                </a:cxn>
                <a:cxn ang="0">
                  <a:pos x="1254" y="135"/>
                </a:cxn>
                <a:cxn ang="0">
                  <a:pos x="1061" y="30"/>
                </a:cxn>
                <a:cxn ang="0">
                  <a:pos x="825" y="0"/>
                </a:cxn>
                <a:cxn ang="0">
                  <a:pos x="559" y="40"/>
                </a:cxn>
                <a:cxn ang="0">
                  <a:pos x="432" y="429"/>
                </a:cxn>
                <a:cxn ang="0">
                  <a:pos x="458" y="520"/>
                </a:cxn>
                <a:cxn ang="0">
                  <a:pos x="365" y="573"/>
                </a:cxn>
                <a:cxn ang="0">
                  <a:pos x="357" y="719"/>
                </a:cxn>
                <a:cxn ang="0">
                  <a:pos x="418" y="820"/>
                </a:cxn>
                <a:cxn ang="0">
                  <a:pos x="238" y="1108"/>
                </a:cxn>
                <a:cxn ang="0">
                  <a:pos x="13" y="1446"/>
                </a:cxn>
                <a:cxn ang="0">
                  <a:pos x="43" y="1683"/>
                </a:cxn>
                <a:cxn ang="0">
                  <a:pos x="0" y="1828"/>
                </a:cxn>
                <a:cxn ang="0">
                  <a:pos x="288" y="1825"/>
                </a:cxn>
                <a:cxn ang="0">
                  <a:pos x="546" y="1705"/>
                </a:cxn>
                <a:cxn ang="0">
                  <a:pos x="756" y="1870"/>
                </a:cxn>
                <a:cxn ang="0">
                  <a:pos x="929" y="2035"/>
                </a:cxn>
                <a:cxn ang="0">
                  <a:pos x="1249" y="1638"/>
                </a:cxn>
                <a:cxn ang="0">
                  <a:pos x="2200" y="643"/>
                </a:cxn>
              </a:cxnLst>
              <a:rect l="0" t="0" r="r" b="b"/>
              <a:pathLst>
                <a:path w="2200" h="2035">
                  <a:moveTo>
                    <a:pt x="2200" y="643"/>
                  </a:moveTo>
                  <a:lnTo>
                    <a:pt x="2131" y="434"/>
                  </a:lnTo>
                  <a:lnTo>
                    <a:pt x="2175" y="160"/>
                  </a:lnTo>
                  <a:lnTo>
                    <a:pt x="1905" y="105"/>
                  </a:lnTo>
                  <a:lnTo>
                    <a:pt x="1776" y="225"/>
                  </a:lnTo>
                  <a:lnTo>
                    <a:pt x="1569" y="160"/>
                  </a:lnTo>
                  <a:lnTo>
                    <a:pt x="1254" y="135"/>
                  </a:lnTo>
                  <a:lnTo>
                    <a:pt x="1061" y="30"/>
                  </a:lnTo>
                  <a:lnTo>
                    <a:pt x="825" y="0"/>
                  </a:lnTo>
                  <a:lnTo>
                    <a:pt x="559" y="40"/>
                  </a:lnTo>
                  <a:lnTo>
                    <a:pt x="432" y="429"/>
                  </a:lnTo>
                  <a:lnTo>
                    <a:pt x="458" y="520"/>
                  </a:lnTo>
                  <a:lnTo>
                    <a:pt x="365" y="573"/>
                  </a:lnTo>
                  <a:lnTo>
                    <a:pt x="357" y="719"/>
                  </a:lnTo>
                  <a:lnTo>
                    <a:pt x="418" y="820"/>
                  </a:lnTo>
                  <a:lnTo>
                    <a:pt x="238" y="1108"/>
                  </a:lnTo>
                  <a:lnTo>
                    <a:pt x="13" y="1446"/>
                  </a:lnTo>
                  <a:lnTo>
                    <a:pt x="43" y="1683"/>
                  </a:lnTo>
                  <a:lnTo>
                    <a:pt x="0" y="1828"/>
                  </a:lnTo>
                  <a:lnTo>
                    <a:pt x="288" y="1825"/>
                  </a:lnTo>
                  <a:lnTo>
                    <a:pt x="546" y="1705"/>
                  </a:lnTo>
                  <a:lnTo>
                    <a:pt x="756" y="1870"/>
                  </a:lnTo>
                  <a:lnTo>
                    <a:pt x="929" y="2035"/>
                  </a:lnTo>
                  <a:lnTo>
                    <a:pt x="1249" y="1638"/>
                  </a:lnTo>
                  <a:lnTo>
                    <a:pt x="2200" y="64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7DD02E85-8841-4809-BD9C-C02C3F7B8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1" y="2067074"/>
              <a:ext cx="298450" cy="385763"/>
            </a:xfrm>
            <a:custGeom>
              <a:avLst/>
              <a:gdLst/>
              <a:ahLst/>
              <a:cxnLst>
                <a:cxn ang="0">
                  <a:pos x="723" y="0"/>
                </a:cxn>
                <a:cxn ang="0">
                  <a:pos x="678" y="284"/>
                </a:cxn>
                <a:cxn ang="0">
                  <a:pos x="570" y="584"/>
                </a:cxn>
                <a:cxn ang="0">
                  <a:pos x="191" y="898"/>
                </a:cxn>
                <a:cxn ang="0">
                  <a:pos x="42" y="1123"/>
                </a:cxn>
                <a:cxn ang="0">
                  <a:pos x="0" y="1401"/>
                </a:cxn>
                <a:cxn ang="0">
                  <a:pos x="68" y="1607"/>
                </a:cxn>
                <a:cxn ang="0">
                  <a:pos x="280" y="1422"/>
                </a:cxn>
                <a:cxn ang="0">
                  <a:pos x="659" y="1203"/>
                </a:cxn>
                <a:cxn ang="0">
                  <a:pos x="1087" y="1003"/>
                </a:cxn>
                <a:cxn ang="0">
                  <a:pos x="1195" y="719"/>
                </a:cxn>
                <a:cxn ang="0">
                  <a:pos x="1225" y="499"/>
                </a:cxn>
                <a:cxn ang="0">
                  <a:pos x="1117" y="95"/>
                </a:cxn>
                <a:cxn ang="0">
                  <a:pos x="856" y="80"/>
                </a:cxn>
                <a:cxn ang="0">
                  <a:pos x="723" y="0"/>
                </a:cxn>
              </a:cxnLst>
              <a:rect l="0" t="0" r="r" b="b"/>
              <a:pathLst>
                <a:path w="1225" h="1607">
                  <a:moveTo>
                    <a:pt x="723" y="0"/>
                  </a:moveTo>
                  <a:lnTo>
                    <a:pt x="678" y="284"/>
                  </a:lnTo>
                  <a:lnTo>
                    <a:pt x="570" y="584"/>
                  </a:lnTo>
                  <a:lnTo>
                    <a:pt x="191" y="898"/>
                  </a:lnTo>
                  <a:lnTo>
                    <a:pt x="42" y="1123"/>
                  </a:lnTo>
                  <a:lnTo>
                    <a:pt x="0" y="1401"/>
                  </a:lnTo>
                  <a:lnTo>
                    <a:pt x="68" y="1607"/>
                  </a:lnTo>
                  <a:lnTo>
                    <a:pt x="280" y="1422"/>
                  </a:lnTo>
                  <a:lnTo>
                    <a:pt x="659" y="1203"/>
                  </a:lnTo>
                  <a:lnTo>
                    <a:pt x="1087" y="1003"/>
                  </a:lnTo>
                  <a:lnTo>
                    <a:pt x="1195" y="719"/>
                  </a:lnTo>
                  <a:lnTo>
                    <a:pt x="1225" y="499"/>
                  </a:lnTo>
                  <a:lnTo>
                    <a:pt x="1117" y="95"/>
                  </a:lnTo>
                  <a:lnTo>
                    <a:pt x="856" y="80"/>
                  </a:lnTo>
                  <a:lnTo>
                    <a:pt x="72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161">
              <a:extLst>
                <a:ext uri="{FF2B5EF4-FFF2-40B4-BE49-F238E27FC236}">
                  <a16:creationId xmlns:a16="http://schemas.microsoft.com/office/drawing/2014/main" id="{062A95C8-A140-4BB3-87A7-B37D31D8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6085036"/>
              <a:ext cx="333375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7"/>
                </a:cxn>
                <a:cxn ang="0">
                  <a:pos x="14" y="198"/>
                </a:cxn>
                <a:cxn ang="0">
                  <a:pos x="12" y="293"/>
                </a:cxn>
                <a:cxn ang="0">
                  <a:pos x="104" y="285"/>
                </a:cxn>
                <a:cxn ang="0">
                  <a:pos x="150" y="288"/>
                </a:cxn>
                <a:cxn ang="0">
                  <a:pos x="177" y="308"/>
                </a:cxn>
                <a:cxn ang="0">
                  <a:pos x="227" y="281"/>
                </a:cxn>
                <a:cxn ang="0">
                  <a:pos x="248" y="290"/>
                </a:cxn>
                <a:cxn ang="0">
                  <a:pos x="278" y="270"/>
                </a:cxn>
                <a:cxn ang="0">
                  <a:pos x="276" y="234"/>
                </a:cxn>
                <a:cxn ang="0">
                  <a:pos x="233" y="234"/>
                </a:cxn>
                <a:cxn ang="0">
                  <a:pos x="194" y="227"/>
                </a:cxn>
                <a:cxn ang="0">
                  <a:pos x="79" y="150"/>
                </a:cxn>
                <a:cxn ang="0">
                  <a:pos x="24" y="59"/>
                </a:cxn>
                <a:cxn ang="0">
                  <a:pos x="33" y="39"/>
                </a:cxn>
                <a:cxn ang="0">
                  <a:pos x="29" y="23"/>
                </a:cxn>
                <a:cxn ang="0">
                  <a:pos x="0" y="0"/>
                </a:cxn>
              </a:cxnLst>
              <a:rect l="0" t="0" r="r" b="b"/>
              <a:pathLst>
                <a:path w="278" h="308">
                  <a:moveTo>
                    <a:pt x="0" y="0"/>
                  </a:moveTo>
                  <a:lnTo>
                    <a:pt x="6" y="77"/>
                  </a:lnTo>
                  <a:lnTo>
                    <a:pt x="14" y="198"/>
                  </a:lnTo>
                  <a:lnTo>
                    <a:pt x="12" y="293"/>
                  </a:lnTo>
                  <a:lnTo>
                    <a:pt x="104" y="285"/>
                  </a:lnTo>
                  <a:lnTo>
                    <a:pt x="150" y="288"/>
                  </a:lnTo>
                  <a:lnTo>
                    <a:pt x="177" y="308"/>
                  </a:lnTo>
                  <a:lnTo>
                    <a:pt x="227" y="281"/>
                  </a:lnTo>
                  <a:lnTo>
                    <a:pt x="248" y="290"/>
                  </a:lnTo>
                  <a:lnTo>
                    <a:pt x="278" y="270"/>
                  </a:lnTo>
                  <a:lnTo>
                    <a:pt x="276" y="234"/>
                  </a:lnTo>
                  <a:lnTo>
                    <a:pt x="233" y="234"/>
                  </a:lnTo>
                  <a:lnTo>
                    <a:pt x="194" y="227"/>
                  </a:lnTo>
                  <a:lnTo>
                    <a:pt x="79" y="150"/>
                  </a:lnTo>
                  <a:lnTo>
                    <a:pt x="24" y="59"/>
                  </a:lnTo>
                  <a:lnTo>
                    <a:pt x="33" y="39"/>
                  </a:lnTo>
                  <a:lnTo>
                    <a:pt x="29" y="23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25">
              <a:extLst>
                <a:ext uri="{FF2B5EF4-FFF2-40B4-BE49-F238E27FC236}">
                  <a16:creationId xmlns:a16="http://schemas.microsoft.com/office/drawing/2014/main" id="{DB1BB737-CC07-4DE3-A067-FFD1254321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78133" y="2321851"/>
              <a:ext cx="114456" cy="12544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pic>
        <p:nvPicPr>
          <p:cNvPr id="48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B7843ACF-422D-46A3-9827-6DFE75DA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51167A-53CC-40F3-A486-3E3B426C22D1}"/>
              </a:ext>
            </a:extLst>
          </p:cNvPr>
          <p:cNvSpPr txBox="1"/>
          <p:nvPr/>
        </p:nvSpPr>
        <p:spPr>
          <a:xfrm>
            <a:off x="2330002" y="4530325"/>
            <a:ext cx="17629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/>
              <a:t>Fuente : Banco Mundial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F9A894E-028D-4832-887E-E2E08D9BB92A}"/>
              </a:ext>
            </a:extLst>
          </p:cNvPr>
          <p:cNvSpPr txBox="1"/>
          <p:nvPr/>
        </p:nvSpPr>
        <p:spPr>
          <a:xfrm>
            <a:off x="2321051" y="3282783"/>
            <a:ext cx="2342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"/>
            </a:lvl1pPr>
          </a:lstStyle>
          <a:p>
            <a:r>
              <a:rPr lang="es-AR" dirty="0"/>
              <a:t>Fuente: Ministerio de producción y trabajo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434D9F1-B5AE-4FFC-B7A1-17C7CC02A0F0}"/>
              </a:ext>
            </a:extLst>
          </p:cNvPr>
          <p:cNvSpPr txBox="1"/>
          <p:nvPr/>
        </p:nvSpPr>
        <p:spPr>
          <a:xfrm>
            <a:off x="2330002" y="1997516"/>
            <a:ext cx="69201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"/>
            </a:lvl1pPr>
          </a:lstStyle>
          <a:p>
            <a:r>
              <a:rPr lang="es-AR" dirty="0"/>
              <a:t>Fuente: Ministerio de producción y trabajo</a:t>
            </a:r>
          </a:p>
        </p:txBody>
      </p:sp>
      <p:pic>
        <p:nvPicPr>
          <p:cNvPr id="1026" name="Picture 2" descr="Base De Datos Administrar - Gráficos vectoriales gratis en Pixabay">
            <a:extLst>
              <a:ext uri="{FF2B5EF4-FFF2-40B4-BE49-F238E27FC236}">
                <a16:creationId xmlns:a16="http://schemas.microsoft.com/office/drawing/2014/main" id="{4CA629D5-F2C7-4DF1-8EF1-82628481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22" y="2397318"/>
            <a:ext cx="1741255" cy="174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20770" y="2447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77;p13">
            <a:extLst>
              <a:ext uri="{FF2B5EF4-FFF2-40B4-BE49-F238E27FC236}">
                <a16:creationId xmlns:a16="http://schemas.microsoft.com/office/drawing/2014/main" id="{E101E15F-49EE-436B-9942-A51ECC372FB0}"/>
              </a:ext>
            </a:extLst>
          </p:cNvPr>
          <p:cNvSpPr txBox="1"/>
          <p:nvPr/>
        </p:nvSpPr>
        <p:spPr>
          <a:xfrm>
            <a:off x="597470" y="1019124"/>
            <a:ext cx="2281739" cy="310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3C8239"/>
                </a:solidFill>
                <a:latin typeface="Source Sans Pro"/>
                <a:ea typeface="Source Sans Pro"/>
              </a:rPr>
              <a:t>Fortalezas</a:t>
            </a:r>
            <a:br>
              <a:rPr lang="es-AR" sz="1600" b="1" dirty="0">
                <a:solidFill>
                  <a:srgbClr val="3C8239"/>
                </a:solidFill>
                <a:latin typeface="Source Sans Pro"/>
                <a:ea typeface="Source Sans Pro"/>
              </a:rPr>
            </a:br>
            <a:endParaRPr lang="es-AR" sz="1600" b="1" dirty="0">
              <a:solidFill>
                <a:srgbClr val="3C8239"/>
              </a:solidFill>
              <a:latin typeface="Source Sans Pro"/>
              <a:ea typeface="Source Sans Pro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3C8239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Proximidad con el cliente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3C8239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Adaptabilidad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3C8239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Toma de decisiones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3C8239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Sentido de pertenencia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0" name="Google Shape;77;p13">
            <a:extLst>
              <a:ext uri="{FF2B5EF4-FFF2-40B4-BE49-F238E27FC236}">
                <a16:creationId xmlns:a16="http://schemas.microsoft.com/office/drawing/2014/main" id="{CC330A98-D1B0-40A6-8C7A-E77B18656495}"/>
              </a:ext>
            </a:extLst>
          </p:cNvPr>
          <p:cNvSpPr txBox="1"/>
          <p:nvPr/>
        </p:nvSpPr>
        <p:spPr>
          <a:xfrm>
            <a:off x="3617428" y="1019124"/>
            <a:ext cx="2281739" cy="310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E00F32"/>
                </a:solidFill>
                <a:latin typeface="Source Sans Pro"/>
                <a:ea typeface="Source Sans Pro"/>
              </a:rPr>
              <a:t>Debilidades</a:t>
            </a:r>
            <a:br>
              <a:rPr lang="es-AR" sz="1600" b="1" dirty="0">
                <a:solidFill>
                  <a:srgbClr val="E00F32"/>
                </a:solidFill>
                <a:latin typeface="Source Sans Pro"/>
                <a:ea typeface="Source Sans Pro"/>
              </a:rPr>
            </a:br>
            <a:endParaRPr lang="es-AR" sz="1600" b="1" dirty="0">
              <a:solidFill>
                <a:srgbClr val="E00F32"/>
              </a:solidFill>
              <a:latin typeface="Source Sans Pro"/>
              <a:ea typeface="Source Sans Pro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E00F32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Falta de objetivos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E00F32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Informalidad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E00F32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Poder de negociación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E00F32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Tecnología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E00F32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Estructura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1" name="Google Shape;77;p13">
            <a:extLst>
              <a:ext uri="{FF2B5EF4-FFF2-40B4-BE49-F238E27FC236}">
                <a16:creationId xmlns:a16="http://schemas.microsoft.com/office/drawing/2014/main" id="{72B0152E-549F-4BB0-9977-1AA9F0E7BEB5}"/>
              </a:ext>
            </a:extLst>
          </p:cNvPr>
          <p:cNvSpPr txBox="1"/>
          <p:nvPr/>
        </p:nvSpPr>
        <p:spPr>
          <a:xfrm>
            <a:off x="6470356" y="1019123"/>
            <a:ext cx="2281739" cy="310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3E3E3D"/>
                </a:solidFill>
                <a:latin typeface="Source Sans Pro"/>
                <a:ea typeface="Source Sans Pro"/>
              </a:rPr>
              <a:t>Financiamiento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sz="1600" b="1" dirty="0">
              <a:solidFill>
                <a:srgbClr val="3E3E3D"/>
              </a:solidFill>
              <a:latin typeface="Source Sans Pro"/>
              <a:ea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Tasas elevadas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Muchos requisitos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Mercado financiero pequeño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Dependencia de fondos internos</a:t>
            </a:r>
          </a:p>
        </p:txBody>
      </p:sp>
      <p:pic>
        <p:nvPicPr>
          <p:cNvPr id="12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0988A76D-D0BF-45CB-A2B5-E020E130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E0947270-8E27-48BC-8E67-21738A96B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118" y="80800"/>
            <a:ext cx="509883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Situación Actual</a:t>
            </a:r>
          </a:p>
        </p:txBody>
      </p:sp>
      <p:grpSp>
        <p:nvGrpSpPr>
          <p:cNvPr id="14" name="Google Shape;858;p48">
            <a:extLst>
              <a:ext uri="{FF2B5EF4-FFF2-40B4-BE49-F238E27FC236}">
                <a16:creationId xmlns:a16="http://schemas.microsoft.com/office/drawing/2014/main" id="{BFDB8735-F4C7-4724-8B76-88CE3B1A7FE2}"/>
              </a:ext>
            </a:extLst>
          </p:cNvPr>
          <p:cNvGrpSpPr/>
          <p:nvPr/>
        </p:nvGrpSpPr>
        <p:grpSpPr>
          <a:xfrm>
            <a:off x="3504733" y="302470"/>
            <a:ext cx="109538" cy="399195"/>
            <a:chOff x="732125" y="2958550"/>
            <a:chExt cx="130325" cy="474950"/>
          </a:xfrm>
        </p:grpSpPr>
        <p:sp>
          <p:nvSpPr>
            <p:cNvPr id="15" name="Google Shape;859;p48">
              <a:extLst>
                <a:ext uri="{FF2B5EF4-FFF2-40B4-BE49-F238E27FC236}">
                  <a16:creationId xmlns:a16="http://schemas.microsoft.com/office/drawing/2014/main" id="{53572F92-89ED-47CA-8C1A-1913D8296621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860;p48">
              <a:extLst>
                <a:ext uri="{FF2B5EF4-FFF2-40B4-BE49-F238E27FC236}">
                  <a16:creationId xmlns:a16="http://schemas.microsoft.com/office/drawing/2014/main" id="{A69E616D-9591-4DAE-8B0F-4D7841C73781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861;p48">
              <a:extLst>
                <a:ext uri="{FF2B5EF4-FFF2-40B4-BE49-F238E27FC236}">
                  <a16:creationId xmlns:a16="http://schemas.microsoft.com/office/drawing/2014/main" id="{8244003F-0D31-4F9C-AC15-19872130B21E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862;p48">
              <a:extLst>
                <a:ext uri="{FF2B5EF4-FFF2-40B4-BE49-F238E27FC236}">
                  <a16:creationId xmlns:a16="http://schemas.microsoft.com/office/drawing/2014/main" id="{0D51C2FD-1BAB-4DD2-8956-992C8DE7FD8C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863;p48">
              <a:extLst>
                <a:ext uri="{FF2B5EF4-FFF2-40B4-BE49-F238E27FC236}">
                  <a16:creationId xmlns:a16="http://schemas.microsoft.com/office/drawing/2014/main" id="{F6EDBBBA-6EED-4F45-AF61-5AC68234CC04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864;p48">
              <a:extLst>
                <a:ext uri="{FF2B5EF4-FFF2-40B4-BE49-F238E27FC236}">
                  <a16:creationId xmlns:a16="http://schemas.microsoft.com/office/drawing/2014/main" id="{E07C4662-7E62-4D6C-9358-71D619FFC34F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865;p48">
              <a:extLst>
                <a:ext uri="{FF2B5EF4-FFF2-40B4-BE49-F238E27FC236}">
                  <a16:creationId xmlns:a16="http://schemas.microsoft.com/office/drawing/2014/main" id="{A8C1FE78-0C15-498D-AAD3-F1A8AE0AC6C1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866;p48">
              <a:extLst>
                <a:ext uri="{FF2B5EF4-FFF2-40B4-BE49-F238E27FC236}">
                  <a16:creationId xmlns:a16="http://schemas.microsoft.com/office/drawing/2014/main" id="{0B2A2BD3-AF37-4D41-AFF0-F1E7B9625F8B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028" name="Picture 4" descr="Qué es y cómo utilizar un DAFO">
            <a:extLst>
              <a:ext uri="{FF2B5EF4-FFF2-40B4-BE49-F238E27FC236}">
                <a16:creationId xmlns:a16="http://schemas.microsoft.com/office/drawing/2014/main" id="{4A0D7A89-832D-4849-BBBA-C56AF10C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70" y="1128780"/>
            <a:ext cx="452989" cy="4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y cómo utilizar un DAFO">
            <a:extLst>
              <a:ext uri="{FF2B5EF4-FFF2-40B4-BE49-F238E27FC236}">
                <a16:creationId xmlns:a16="http://schemas.microsoft.com/office/drawing/2014/main" id="{FCF86883-2BE0-46F2-818E-E3AB56D8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49" y="1059723"/>
            <a:ext cx="452989" cy="4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nanciamiento para equipos - InQmatic">
            <a:extLst>
              <a:ext uri="{FF2B5EF4-FFF2-40B4-BE49-F238E27FC236}">
                <a16:creationId xmlns:a16="http://schemas.microsoft.com/office/drawing/2014/main" id="{D010C416-260C-4C9C-BECB-930321A8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53" y="1134695"/>
            <a:ext cx="355434" cy="3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1">
            <a:extLst>
              <a:ext uri="{FF2B5EF4-FFF2-40B4-BE49-F238E27FC236}">
                <a16:creationId xmlns:a16="http://schemas.microsoft.com/office/drawing/2014/main" id="{40F98BBD-5FBC-4FB8-B954-4F3611FB8A01}"/>
              </a:ext>
            </a:extLst>
          </p:cNvPr>
          <p:cNvGrpSpPr/>
          <p:nvPr/>
        </p:nvGrpSpPr>
        <p:grpSpPr>
          <a:xfrm>
            <a:off x="3812043" y="296182"/>
            <a:ext cx="299100" cy="399195"/>
            <a:chOff x="3527426" y="1462236"/>
            <a:chExt cx="2282825" cy="4991100"/>
          </a:xfrm>
          <a:solidFill>
            <a:schemeClr val="accent1"/>
          </a:solidFill>
        </p:grpSpPr>
        <p:sp>
          <p:nvSpPr>
            <p:cNvPr id="33" name="Freeform 139">
              <a:extLst>
                <a:ext uri="{FF2B5EF4-FFF2-40B4-BE49-F238E27FC236}">
                  <a16:creationId xmlns:a16="http://schemas.microsoft.com/office/drawing/2014/main" id="{90D8C742-43F5-4012-8E01-4FD19F57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4" y="4462611"/>
              <a:ext cx="930275" cy="631825"/>
            </a:xfrm>
            <a:custGeom>
              <a:avLst/>
              <a:gdLst/>
              <a:ahLst/>
              <a:cxnLst>
                <a:cxn ang="0">
                  <a:pos x="159" y="181"/>
                </a:cxn>
                <a:cxn ang="0">
                  <a:pos x="35" y="296"/>
                </a:cxn>
                <a:cxn ang="0">
                  <a:pos x="0" y="536"/>
                </a:cxn>
                <a:cxn ang="0">
                  <a:pos x="35" y="852"/>
                </a:cxn>
                <a:cxn ang="0">
                  <a:pos x="192" y="893"/>
                </a:cxn>
                <a:cxn ang="0">
                  <a:pos x="264" y="968"/>
                </a:cxn>
                <a:cxn ang="0">
                  <a:pos x="137" y="1044"/>
                </a:cxn>
                <a:cxn ang="0">
                  <a:pos x="234" y="1197"/>
                </a:cxn>
                <a:cxn ang="0">
                  <a:pos x="271" y="1358"/>
                </a:cxn>
                <a:cxn ang="0">
                  <a:pos x="222" y="1504"/>
                </a:cxn>
                <a:cxn ang="0">
                  <a:pos x="252" y="1647"/>
                </a:cxn>
                <a:cxn ang="0">
                  <a:pos x="419" y="1643"/>
                </a:cxn>
                <a:cxn ang="0">
                  <a:pos x="534" y="1677"/>
                </a:cxn>
                <a:cxn ang="0">
                  <a:pos x="502" y="1828"/>
                </a:cxn>
                <a:cxn ang="0">
                  <a:pos x="297" y="1928"/>
                </a:cxn>
                <a:cxn ang="0">
                  <a:pos x="167" y="1941"/>
                </a:cxn>
                <a:cxn ang="0">
                  <a:pos x="444" y="2246"/>
                </a:cxn>
                <a:cxn ang="0">
                  <a:pos x="340" y="2420"/>
                </a:cxn>
                <a:cxn ang="0">
                  <a:pos x="374" y="2630"/>
                </a:cxn>
                <a:cxn ang="0">
                  <a:pos x="2101" y="2501"/>
                </a:cxn>
                <a:cxn ang="0">
                  <a:pos x="2234" y="2261"/>
                </a:cxn>
                <a:cxn ang="0">
                  <a:pos x="2397" y="2081"/>
                </a:cxn>
                <a:cxn ang="0">
                  <a:pos x="2737" y="1856"/>
                </a:cxn>
                <a:cxn ang="0">
                  <a:pos x="2913" y="1901"/>
                </a:cxn>
                <a:cxn ang="0">
                  <a:pos x="2983" y="1568"/>
                </a:cxn>
                <a:cxn ang="0">
                  <a:pos x="3105" y="1508"/>
                </a:cxn>
                <a:cxn ang="0">
                  <a:pos x="3062" y="1019"/>
                </a:cxn>
                <a:cxn ang="0">
                  <a:pos x="3278" y="721"/>
                </a:cxn>
                <a:cxn ang="0">
                  <a:pos x="3400" y="721"/>
                </a:cxn>
                <a:cxn ang="0">
                  <a:pos x="3455" y="641"/>
                </a:cxn>
                <a:cxn ang="0">
                  <a:pos x="3253" y="506"/>
                </a:cxn>
                <a:cxn ang="0">
                  <a:pos x="3253" y="406"/>
                </a:cxn>
                <a:cxn ang="0">
                  <a:pos x="3425" y="371"/>
                </a:cxn>
                <a:cxn ang="0">
                  <a:pos x="3504" y="536"/>
                </a:cxn>
                <a:cxn ang="0">
                  <a:pos x="3667" y="541"/>
                </a:cxn>
                <a:cxn ang="0">
                  <a:pos x="3824" y="451"/>
                </a:cxn>
                <a:cxn ang="0">
                  <a:pos x="3794" y="331"/>
                </a:cxn>
                <a:cxn ang="0">
                  <a:pos x="3809" y="182"/>
                </a:cxn>
                <a:cxn ang="0">
                  <a:pos x="3720" y="32"/>
                </a:cxn>
                <a:cxn ang="0">
                  <a:pos x="3489" y="132"/>
                </a:cxn>
                <a:cxn ang="0">
                  <a:pos x="3588" y="242"/>
                </a:cxn>
                <a:cxn ang="0">
                  <a:pos x="3415" y="271"/>
                </a:cxn>
                <a:cxn ang="0">
                  <a:pos x="3367" y="177"/>
                </a:cxn>
                <a:cxn ang="0">
                  <a:pos x="3209" y="92"/>
                </a:cxn>
                <a:cxn ang="0">
                  <a:pos x="3098" y="0"/>
                </a:cxn>
                <a:cxn ang="0">
                  <a:pos x="646" y="143"/>
                </a:cxn>
                <a:cxn ang="0">
                  <a:pos x="159" y="181"/>
                </a:cxn>
              </a:cxnLst>
              <a:rect l="0" t="0" r="r" b="b"/>
              <a:pathLst>
                <a:path w="3824" h="2630">
                  <a:moveTo>
                    <a:pt x="159" y="181"/>
                  </a:moveTo>
                  <a:lnTo>
                    <a:pt x="35" y="296"/>
                  </a:lnTo>
                  <a:lnTo>
                    <a:pt x="0" y="536"/>
                  </a:lnTo>
                  <a:lnTo>
                    <a:pt x="35" y="852"/>
                  </a:lnTo>
                  <a:lnTo>
                    <a:pt x="192" y="893"/>
                  </a:lnTo>
                  <a:lnTo>
                    <a:pt x="264" y="968"/>
                  </a:lnTo>
                  <a:lnTo>
                    <a:pt x="137" y="1044"/>
                  </a:lnTo>
                  <a:lnTo>
                    <a:pt x="234" y="1197"/>
                  </a:lnTo>
                  <a:lnTo>
                    <a:pt x="271" y="1358"/>
                  </a:lnTo>
                  <a:lnTo>
                    <a:pt x="222" y="1504"/>
                  </a:lnTo>
                  <a:lnTo>
                    <a:pt x="252" y="1647"/>
                  </a:lnTo>
                  <a:lnTo>
                    <a:pt x="419" y="1643"/>
                  </a:lnTo>
                  <a:lnTo>
                    <a:pt x="534" y="1677"/>
                  </a:lnTo>
                  <a:lnTo>
                    <a:pt x="502" y="1828"/>
                  </a:lnTo>
                  <a:lnTo>
                    <a:pt x="297" y="1928"/>
                  </a:lnTo>
                  <a:lnTo>
                    <a:pt x="167" y="1941"/>
                  </a:lnTo>
                  <a:lnTo>
                    <a:pt x="444" y="2246"/>
                  </a:lnTo>
                  <a:lnTo>
                    <a:pt x="340" y="2420"/>
                  </a:lnTo>
                  <a:lnTo>
                    <a:pt x="374" y="2630"/>
                  </a:lnTo>
                  <a:lnTo>
                    <a:pt x="2101" y="2501"/>
                  </a:lnTo>
                  <a:lnTo>
                    <a:pt x="2234" y="2261"/>
                  </a:lnTo>
                  <a:lnTo>
                    <a:pt x="2397" y="2081"/>
                  </a:lnTo>
                  <a:lnTo>
                    <a:pt x="2737" y="1856"/>
                  </a:lnTo>
                  <a:lnTo>
                    <a:pt x="2913" y="1901"/>
                  </a:lnTo>
                  <a:lnTo>
                    <a:pt x="2983" y="1568"/>
                  </a:lnTo>
                  <a:lnTo>
                    <a:pt x="3105" y="1508"/>
                  </a:lnTo>
                  <a:lnTo>
                    <a:pt x="3062" y="1019"/>
                  </a:lnTo>
                  <a:lnTo>
                    <a:pt x="3278" y="721"/>
                  </a:lnTo>
                  <a:lnTo>
                    <a:pt x="3400" y="721"/>
                  </a:lnTo>
                  <a:lnTo>
                    <a:pt x="3455" y="641"/>
                  </a:lnTo>
                  <a:lnTo>
                    <a:pt x="3253" y="506"/>
                  </a:lnTo>
                  <a:lnTo>
                    <a:pt x="3253" y="406"/>
                  </a:lnTo>
                  <a:lnTo>
                    <a:pt x="3425" y="371"/>
                  </a:lnTo>
                  <a:lnTo>
                    <a:pt x="3504" y="536"/>
                  </a:lnTo>
                  <a:lnTo>
                    <a:pt x="3667" y="541"/>
                  </a:lnTo>
                  <a:lnTo>
                    <a:pt x="3824" y="451"/>
                  </a:lnTo>
                  <a:lnTo>
                    <a:pt x="3794" y="331"/>
                  </a:lnTo>
                  <a:lnTo>
                    <a:pt x="3809" y="182"/>
                  </a:lnTo>
                  <a:lnTo>
                    <a:pt x="3720" y="32"/>
                  </a:lnTo>
                  <a:lnTo>
                    <a:pt x="3489" y="132"/>
                  </a:lnTo>
                  <a:lnTo>
                    <a:pt x="3588" y="242"/>
                  </a:lnTo>
                  <a:lnTo>
                    <a:pt x="3415" y="271"/>
                  </a:lnTo>
                  <a:lnTo>
                    <a:pt x="3367" y="177"/>
                  </a:lnTo>
                  <a:lnTo>
                    <a:pt x="3209" y="92"/>
                  </a:lnTo>
                  <a:lnTo>
                    <a:pt x="3098" y="0"/>
                  </a:lnTo>
                  <a:lnTo>
                    <a:pt x="646" y="143"/>
                  </a:lnTo>
                  <a:lnTo>
                    <a:pt x="159" y="181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40">
              <a:extLst>
                <a:ext uri="{FF2B5EF4-FFF2-40B4-BE49-F238E27FC236}">
                  <a16:creationId xmlns:a16="http://schemas.microsoft.com/office/drawing/2014/main" id="{92940E4B-9021-4171-84D9-F4C616B52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5062686"/>
              <a:ext cx="754063" cy="971550"/>
            </a:xfrm>
            <a:custGeom>
              <a:avLst/>
              <a:gdLst/>
              <a:ahLst/>
              <a:cxnLst>
                <a:cxn ang="0">
                  <a:pos x="429" y="104"/>
                </a:cxn>
                <a:cxn ang="0">
                  <a:pos x="415" y="271"/>
                </a:cxn>
                <a:cxn ang="0">
                  <a:pos x="461" y="419"/>
                </a:cxn>
                <a:cxn ang="0">
                  <a:pos x="391" y="580"/>
                </a:cxn>
                <a:cxn ang="0">
                  <a:pos x="417" y="718"/>
                </a:cxn>
                <a:cxn ang="0">
                  <a:pos x="311" y="906"/>
                </a:cxn>
                <a:cxn ang="0">
                  <a:pos x="272" y="1149"/>
                </a:cxn>
                <a:cxn ang="0">
                  <a:pos x="334" y="1285"/>
                </a:cxn>
                <a:cxn ang="0">
                  <a:pos x="271" y="1414"/>
                </a:cxn>
                <a:cxn ang="0">
                  <a:pos x="274" y="1549"/>
                </a:cxn>
                <a:cxn ang="0">
                  <a:pos x="1" y="1876"/>
                </a:cxn>
                <a:cxn ang="0">
                  <a:pos x="0" y="2083"/>
                </a:cxn>
                <a:cxn ang="0">
                  <a:pos x="52" y="2269"/>
                </a:cxn>
                <a:cxn ang="0">
                  <a:pos x="157" y="2378"/>
                </a:cxn>
                <a:cxn ang="0">
                  <a:pos x="201" y="2534"/>
                </a:cxn>
                <a:cxn ang="0">
                  <a:pos x="346" y="2462"/>
                </a:cxn>
                <a:cxn ang="0">
                  <a:pos x="483" y="2479"/>
                </a:cxn>
                <a:cxn ang="0">
                  <a:pos x="481" y="2770"/>
                </a:cxn>
                <a:cxn ang="0">
                  <a:pos x="463" y="2950"/>
                </a:cxn>
                <a:cxn ang="0">
                  <a:pos x="556" y="3088"/>
                </a:cxn>
                <a:cxn ang="0">
                  <a:pos x="803" y="3109"/>
                </a:cxn>
                <a:cxn ang="0">
                  <a:pos x="1381" y="3053"/>
                </a:cxn>
                <a:cxn ang="0">
                  <a:pos x="1643" y="3225"/>
                </a:cxn>
                <a:cxn ang="0">
                  <a:pos x="1736" y="3232"/>
                </a:cxn>
                <a:cxn ang="0">
                  <a:pos x="1677" y="3136"/>
                </a:cxn>
                <a:cxn ang="0">
                  <a:pos x="1598" y="3036"/>
                </a:cxn>
                <a:cxn ang="0">
                  <a:pos x="1512" y="2897"/>
                </a:cxn>
                <a:cxn ang="0">
                  <a:pos x="1504" y="2705"/>
                </a:cxn>
                <a:cxn ang="0">
                  <a:pos x="1453" y="2526"/>
                </a:cxn>
                <a:cxn ang="0">
                  <a:pos x="1480" y="2390"/>
                </a:cxn>
                <a:cxn ang="0">
                  <a:pos x="1547" y="2226"/>
                </a:cxn>
                <a:cxn ang="0">
                  <a:pos x="1716" y="2119"/>
                </a:cxn>
                <a:cxn ang="0">
                  <a:pos x="1846" y="1995"/>
                </a:cxn>
                <a:cxn ang="0">
                  <a:pos x="1870" y="1748"/>
                </a:cxn>
                <a:cxn ang="0">
                  <a:pos x="1866" y="1568"/>
                </a:cxn>
                <a:cxn ang="0">
                  <a:pos x="2232" y="1181"/>
                </a:cxn>
                <a:cxn ang="0">
                  <a:pos x="2449" y="946"/>
                </a:cxn>
                <a:cxn ang="0">
                  <a:pos x="2425" y="822"/>
                </a:cxn>
                <a:cxn ang="0">
                  <a:pos x="2480" y="642"/>
                </a:cxn>
                <a:cxn ang="0">
                  <a:pos x="2409" y="559"/>
                </a:cxn>
                <a:cxn ang="0">
                  <a:pos x="2279" y="547"/>
                </a:cxn>
                <a:cxn ang="0">
                  <a:pos x="2106" y="535"/>
                </a:cxn>
                <a:cxn ang="0">
                  <a:pos x="1984" y="347"/>
                </a:cxn>
                <a:cxn ang="0">
                  <a:pos x="1811" y="188"/>
                </a:cxn>
                <a:cxn ang="0">
                  <a:pos x="1811" y="0"/>
                </a:cxn>
                <a:cxn ang="0">
                  <a:pos x="429" y="104"/>
                </a:cxn>
              </a:cxnLst>
              <a:rect l="0" t="0" r="r" b="b"/>
              <a:pathLst>
                <a:path w="2480" h="3232">
                  <a:moveTo>
                    <a:pt x="429" y="104"/>
                  </a:moveTo>
                  <a:lnTo>
                    <a:pt x="415" y="271"/>
                  </a:lnTo>
                  <a:lnTo>
                    <a:pt x="461" y="419"/>
                  </a:lnTo>
                  <a:lnTo>
                    <a:pt x="391" y="580"/>
                  </a:lnTo>
                  <a:lnTo>
                    <a:pt x="417" y="718"/>
                  </a:lnTo>
                  <a:lnTo>
                    <a:pt x="311" y="906"/>
                  </a:lnTo>
                  <a:lnTo>
                    <a:pt x="272" y="1149"/>
                  </a:lnTo>
                  <a:lnTo>
                    <a:pt x="334" y="1285"/>
                  </a:lnTo>
                  <a:lnTo>
                    <a:pt x="271" y="1414"/>
                  </a:lnTo>
                  <a:lnTo>
                    <a:pt x="274" y="1549"/>
                  </a:lnTo>
                  <a:lnTo>
                    <a:pt x="1" y="1876"/>
                  </a:lnTo>
                  <a:lnTo>
                    <a:pt x="0" y="2083"/>
                  </a:lnTo>
                  <a:lnTo>
                    <a:pt x="52" y="2269"/>
                  </a:lnTo>
                  <a:lnTo>
                    <a:pt x="157" y="2378"/>
                  </a:lnTo>
                  <a:lnTo>
                    <a:pt x="201" y="2534"/>
                  </a:lnTo>
                  <a:lnTo>
                    <a:pt x="346" y="2462"/>
                  </a:lnTo>
                  <a:lnTo>
                    <a:pt x="483" y="2479"/>
                  </a:lnTo>
                  <a:lnTo>
                    <a:pt x="481" y="2770"/>
                  </a:lnTo>
                  <a:lnTo>
                    <a:pt x="463" y="2950"/>
                  </a:lnTo>
                  <a:lnTo>
                    <a:pt x="556" y="3088"/>
                  </a:lnTo>
                  <a:lnTo>
                    <a:pt x="803" y="3109"/>
                  </a:lnTo>
                  <a:lnTo>
                    <a:pt x="1381" y="3053"/>
                  </a:lnTo>
                  <a:lnTo>
                    <a:pt x="1643" y="3225"/>
                  </a:lnTo>
                  <a:lnTo>
                    <a:pt x="1736" y="3232"/>
                  </a:lnTo>
                  <a:lnTo>
                    <a:pt x="1677" y="3136"/>
                  </a:lnTo>
                  <a:lnTo>
                    <a:pt x="1598" y="3036"/>
                  </a:lnTo>
                  <a:lnTo>
                    <a:pt x="1512" y="2897"/>
                  </a:lnTo>
                  <a:lnTo>
                    <a:pt x="1504" y="2705"/>
                  </a:lnTo>
                  <a:lnTo>
                    <a:pt x="1453" y="2526"/>
                  </a:lnTo>
                  <a:lnTo>
                    <a:pt x="1480" y="2390"/>
                  </a:lnTo>
                  <a:lnTo>
                    <a:pt x="1547" y="2226"/>
                  </a:lnTo>
                  <a:lnTo>
                    <a:pt x="1716" y="2119"/>
                  </a:lnTo>
                  <a:lnTo>
                    <a:pt x="1846" y="1995"/>
                  </a:lnTo>
                  <a:lnTo>
                    <a:pt x="1870" y="1748"/>
                  </a:lnTo>
                  <a:lnTo>
                    <a:pt x="1866" y="1568"/>
                  </a:lnTo>
                  <a:lnTo>
                    <a:pt x="2232" y="1181"/>
                  </a:lnTo>
                  <a:lnTo>
                    <a:pt x="2449" y="946"/>
                  </a:lnTo>
                  <a:lnTo>
                    <a:pt x="2425" y="822"/>
                  </a:lnTo>
                  <a:lnTo>
                    <a:pt x="2480" y="642"/>
                  </a:lnTo>
                  <a:lnTo>
                    <a:pt x="2409" y="559"/>
                  </a:lnTo>
                  <a:lnTo>
                    <a:pt x="2279" y="547"/>
                  </a:lnTo>
                  <a:lnTo>
                    <a:pt x="2106" y="535"/>
                  </a:lnTo>
                  <a:lnTo>
                    <a:pt x="1984" y="347"/>
                  </a:lnTo>
                  <a:lnTo>
                    <a:pt x="1811" y="188"/>
                  </a:lnTo>
                  <a:lnTo>
                    <a:pt x="1811" y="0"/>
                  </a:lnTo>
                  <a:lnTo>
                    <a:pt x="429" y="104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41">
              <a:extLst>
                <a:ext uri="{FF2B5EF4-FFF2-40B4-BE49-F238E27FC236}">
                  <a16:creationId xmlns:a16="http://schemas.microsoft.com/office/drawing/2014/main" id="{D1FB1046-7414-4EE1-88E4-F74021ADC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1" y="3821261"/>
              <a:ext cx="949325" cy="684213"/>
            </a:xfrm>
            <a:custGeom>
              <a:avLst/>
              <a:gdLst/>
              <a:ahLst/>
              <a:cxnLst>
                <a:cxn ang="0">
                  <a:pos x="0" y="2279"/>
                </a:cxn>
                <a:cxn ang="0">
                  <a:pos x="15" y="2533"/>
                </a:cxn>
                <a:cxn ang="0">
                  <a:pos x="124" y="2847"/>
                </a:cxn>
                <a:cxn ang="0">
                  <a:pos x="576" y="2813"/>
                </a:cxn>
                <a:cxn ang="0">
                  <a:pos x="3066" y="2665"/>
                </a:cxn>
                <a:cxn ang="0">
                  <a:pos x="3065" y="1991"/>
                </a:cxn>
                <a:cxn ang="0">
                  <a:pos x="3219" y="1966"/>
                </a:cxn>
                <a:cxn ang="0">
                  <a:pos x="3435" y="2094"/>
                </a:cxn>
                <a:cxn ang="0">
                  <a:pos x="3735" y="2174"/>
                </a:cxn>
                <a:cxn ang="0">
                  <a:pos x="3900" y="2139"/>
                </a:cxn>
                <a:cxn ang="0">
                  <a:pos x="3882" y="1377"/>
                </a:cxn>
                <a:cxn ang="0">
                  <a:pos x="3846" y="1123"/>
                </a:cxn>
                <a:cxn ang="0">
                  <a:pos x="3878" y="991"/>
                </a:cxn>
                <a:cxn ang="0">
                  <a:pos x="3765" y="957"/>
                </a:cxn>
                <a:cxn ang="0">
                  <a:pos x="3671" y="814"/>
                </a:cxn>
                <a:cxn ang="0">
                  <a:pos x="3391" y="704"/>
                </a:cxn>
                <a:cxn ang="0">
                  <a:pos x="2490" y="679"/>
                </a:cxn>
                <a:cxn ang="0">
                  <a:pos x="2328" y="589"/>
                </a:cxn>
                <a:cxn ang="0">
                  <a:pos x="2278" y="439"/>
                </a:cxn>
                <a:cxn ang="0">
                  <a:pos x="1988" y="349"/>
                </a:cxn>
                <a:cxn ang="0">
                  <a:pos x="1899" y="409"/>
                </a:cxn>
                <a:cxn ang="0">
                  <a:pos x="1757" y="349"/>
                </a:cxn>
                <a:cxn ang="0">
                  <a:pos x="1795" y="200"/>
                </a:cxn>
                <a:cxn ang="0">
                  <a:pos x="1767" y="65"/>
                </a:cxn>
                <a:cxn ang="0">
                  <a:pos x="1546" y="0"/>
                </a:cxn>
                <a:cxn ang="0">
                  <a:pos x="1536" y="389"/>
                </a:cxn>
                <a:cxn ang="0">
                  <a:pos x="1609" y="664"/>
                </a:cxn>
                <a:cxn ang="0">
                  <a:pos x="1491" y="962"/>
                </a:cxn>
                <a:cxn ang="0">
                  <a:pos x="1176" y="1262"/>
                </a:cxn>
                <a:cxn ang="0">
                  <a:pos x="1003" y="1377"/>
                </a:cxn>
                <a:cxn ang="0">
                  <a:pos x="792" y="1556"/>
                </a:cxn>
                <a:cxn ang="0">
                  <a:pos x="797" y="1781"/>
                </a:cxn>
                <a:cxn ang="0">
                  <a:pos x="660" y="1856"/>
                </a:cxn>
                <a:cxn ang="0">
                  <a:pos x="482" y="1876"/>
                </a:cxn>
                <a:cxn ang="0">
                  <a:pos x="340" y="2009"/>
                </a:cxn>
                <a:cxn ang="0">
                  <a:pos x="335" y="2154"/>
                </a:cxn>
                <a:cxn ang="0">
                  <a:pos x="231" y="2304"/>
                </a:cxn>
                <a:cxn ang="0">
                  <a:pos x="0" y="2279"/>
                </a:cxn>
              </a:cxnLst>
              <a:rect l="0" t="0" r="r" b="b"/>
              <a:pathLst>
                <a:path w="3900" h="2847">
                  <a:moveTo>
                    <a:pt x="0" y="2279"/>
                  </a:moveTo>
                  <a:lnTo>
                    <a:pt x="15" y="2533"/>
                  </a:lnTo>
                  <a:lnTo>
                    <a:pt x="124" y="2847"/>
                  </a:lnTo>
                  <a:lnTo>
                    <a:pt x="576" y="2813"/>
                  </a:lnTo>
                  <a:lnTo>
                    <a:pt x="3066" y="2665"/>
                  </a:lnTo>
                  <a:lnTo>
                    <a:pt x="3065" y="1991"/>
                  </a:lnTo>
                  <a:lnTo>
                    <a:pt x="3219" y="1966"/>
                  </a:lnTo>
                  <a:lnTo>
                    <a:pt x="3435" y="2094"/>
                  </a:lnTo>
                  <a:lnTo>
                    <a:pt x="3735" y="2174"/>
                  </a:lnTo>
                  <a:lnTo>
                    <a:pt x="3900" y="2139"/>
                  </a:lnTo>
                  <a:lnTo>
                    <a:pt x="3882" y="1377"/>
                  </a:lnTo>
                  <a:lnTo>
                    <a:pt x="3846" y="1123"/>
                  </a:lnTo>
                  <a:lnTo>
                    <a:pt x="3878" y="991"/>
                  </a:lnTo>
                  <a:lnTo>
                    <a:pt x="3765" y="957"/>
                  </a:lnTo>
                  <a:lnTo>
                    <a:pt x="3671" y="814"/>
                  </a:lnTo>
                  <a:lnTo>
                    <a:pt x="3391" y="704"/>
                  </a:lnTo>
                  <a:lnTo>
                    <a:pt x="2490" y="679"/>
                  </a:lnTo>
                  <a:lnTo>
                    <a:pt x="2328" y="589"/>
                  </a:lnTo>
                  <a:lnTo>
                    <a:pt x="2278" y="439"/>
                  </a:lnTo>
                  <a:lnTo>
                    <a:pt x="1988" y="349"/>
                  </a:lnTo>
                  <a:lnTo>
                    <a:pt x="1899" y="409"/>
                  </a:lnTo>
                  <a:lnTo>
                    <a:pt x="1757" y="349"/>
                  </a:lnTo>
                  <a:lnTo>
                    <a:pt x="1795" y="200"/>
                  </a:lnTo>
                  <a:lnTo>
                    <a:pt x="1767" y="65"/>
                  </a:lnTo>
                  <a:lnTo>
                    <a:pt x="1546" y="0"/>
                  </a:lnTo>
                  <a:lnTo>
                    <a:pt x="1536" y="389"/>
                  </a:lnTo>
                  <a:lnTo>
                    <a:pt x="1609" y="664"/>
                  </a:lnTo>
                  <a:lnTo>
                    <a:pt x="1491" y="962"/>
                  </a:lnTo>
                  <a:lnTo>
                    <a:pt x="1176" y="1262"/>
                  </a:lnTo>
                  <a:lnTo>
                    <a:pt x="1003" y="1377"/>
                  </a:lnTo>
                  <a:lnTo>
                    <a:pt x="792" y="1556"/>
                  </a:lnTo>
                  <a:lnTo>
                    <a:pt x="797" y="1781"/>
                  </a:lnTo>
                  <a:lnTo>
                    <a:pt x="660" y="1856"/>
                  </a:lnTo>
                  <a:lnTo>
                    <a:pt x="482" y="1876"/>
                  </a:lnTo>
                  <a:lnTo>
                    <a:pt x="340" y="2009"/>
                  </a:lnTo>
                  <a:lnTo>
                    <a:pt x="335" y="2154"/>
                  </a:lnTo>
                  <a:lnTo>
                    <a:pt x="231" y="2304"/>
                  </a:lnTo>
                  <a:lnTo>
                    <a:pt x="0" y="2279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42">
              <a:extLst>
                <a:ext uri="{FF2B5EF4-FFF2-40B4-BE49-F238E27FC236}">
                  <a16:creationId xmlns:a16="http://schemas.microsoft.com/office/drawing/2014/main" id="{0C45E815-C20F-40BD-9F4A-DBB67AE9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3632349"/>
              <a:ext cx="396875" cy="742950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221" y="195"/>
                </a:cxn>
                <a:cxn ang="0">
                  <a:pos x="122" y="369"/>
                </a:cxn>
                <a:cxn ang="0">
                  <a:pos x="119" y="774"/>
                </a:cxn>
                <a:cxn ang="0">
                  <a:pos x="167" y="1331"/>
                </a:cxn>
                <a:cxn ang="0">
                  <a:pos x="119" y="2000"/>
                </a:cxn>
                <a:cxn ang="0">
                  <a:pos x="5" y="2274"/>
                </a:cxn>
                <a:cxn ang="0">
                  <a:pos x="0" y="2723"/>
                </a:cxn>
                <a:cxn ang="0">
                  <a:pos x="20" y="3067"/>
                </a:cxn>
                <a:cxn ang="0">
                  <a:pos x="251" y="3090"/>
                </a:cxn>
                <a:cxn ang="0">
                  <a:pos x="355" y="2941"/>
                </a:cxn>
                <a:cxn ang="0">
                  <a:pos x="360" y="2798"/>
                </a:cxn>
                <a:cxn ang="0">
                  <a:pos x="500" y="2666"/>
                </a:cxn>
                <a:cxn ang="0">
                  <a:pos x="682" y="2643"/>
                </a:cxn>
                <a:cxn ang="0">
                  <a:pos x="815" y="2568"/>
                </a:cxn>
                <a:cxn ang="0">
                  <a:pos x="813" y="2343"/>
                </a:cxn>
                <a:cxn ang="0">
                  <a:pos x="1032" y="2158"/>
                </a:cxn>
                <a:cxn ang="0">
                  <a:pos x="1192" y="2051"/>
                </a:cxn>
                <a:cxn ang="0">
                  <a:pos x="1510" y="1751"/>
                </a:cxn>
                <a:cxn ang="0">
                  <a:pos x="1629" y="1451"/>
                </a:cxn>
                <a:cxn ang="0">
                  <a:pos x="1557" y="1171"/>
                </a:cxn>
                <a:cxn ang="0">
                  <a:pos x="1564" y="789"/>
                </a:cxn>
                <a:cxn ang="0">
                  <a:pos x="1214" y="681"/>
                </a:cxn>
                <a:cxn ang="0">
                  <a:pos x="1159" y="576"/>
                </a:cxn>
                <a:cxn ang="0">
                  <a:pos x="842" y="579"/>
                </a:cxn>
                <a:cxn ang="0">
                  <a:pos x="682" y="324"/>
                </a:cxn>
                <a:cxn ang="0">
                  <a:pos x="404" y="0"/>
                </a:cxn>
              </a:cxnLst>
              <a:rect l="0" t="0" r="r" b="b"/>
              <a:pathLst>
                <a:path w="1629" h="3090">
                  <a:moveTo>
                    <a:pt x="404" y="0"/>
                  </a:moveTo>
                  <a:lnTo>
                    <a:pt x="221" y="195"/>
                  </a:lnTo>
                  <a:lnTo>
                    <a:pt x="122" y="369"/>
                  </a:lnTo>
                  <a:lnTo>
                    <a:pt x="119" y="774"/>
                  </a:lnTo>
                  <a:lnTo>
                    <a:pt x="167" y="1331"/>
                  </a:lnTo>
                  <a:lnTo>
                    <a:pt x="119" y="2000"/>
                  </a:lnTo>
                  <a:lnTo>
                    <a:pt x="5" y="2274"/>
                  </a:lnTo>
                  <a:lnTo>
                    <a:pt x="0" y="2723"/>
                  </a:lnTo>
                  <a:lnTo>
                    <a:pt x="20" y="3067"/>
                  </a:lnTo>
                  <a:lnTo>
                    <a:pt x="251" y="3090"/>
                  </a:lnTo>
                  <a:lnTo>
                    <a:pt x="355" y="2941"/>
                  </a:lnTo>
                  <a:lnTo>
                    <a:pt x="360" y="2798"/>
                  </a:lnTo>
                  <a:lnTo>
                    <a:pt x="500" y="2666"/>
                  </a:lnTo>
                  <a:lnTo>
                    <a:pt x="682" y="2643"/>
                  </a:lnTo>
                  <a:lnTo>
                    <a:pt x="815" y="2568"/>
                  </a:lnTo>
                  <a:lnTo>
                    <a:pt x="813" y="2343"/>
                  </a:lnTo>
                  <a:lnTo>
                    <a:pt x="1032" y="2158"/>
                  </a:lnTo>
                  <a:lnTo>
                    <a:pt x="1192" y="2051"/>
                  </a:lnTo>
                  <a:lnTo>
                    <a:pt x="1510" y="1751"/>
                  </a:lnTo>
                  <a:lnTo>
                    <a:pt x="1629" y="1451"/>
                  </a:lnTo>
                  <a:lnTo>
                    <a:pt x="1557" y="1171"/>
                  </a:lnTo>
                  <a:lnTo>
                    <a:pt x="1564" y="789"/>
                  </a:lnTo>
                  <a:lnTo>
                    <a:pt x="1214" y="681"/>
                  </a:lnTo>
                  <a:lnTo>
                    <a:pt x="1159" y="576"/>
                  </a:lnTo>
                  <a:lnTo>
                    <a:pt x="842" y="579"/>
                  </a:lnTo>
                  <a:lnTo>
                    <a:pt x="682" y="324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143">
              <a:extLst>
                <a:ext uri="{FF2B5EF4-FFF2-40B4-BE49-F238E27FC236}">
                  <a16:creationId xmlns:a16="http://schemas.microsoft.com/office/drawing/2014/main" id="{EFA5EC14-F276-4A44-BF42-A12AB544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726" y="2998936"/>
              <a:ext cx="493713" cy="822325"/>
            </a:xfrm>
            <a:custGeom>
              <a:avLst/>
              <a:gdLst/>
              <a:ahLst/>
              <a:cxnLst>
                <a:cxn ang="0">
                  <a:pos x="17" y="278"/>
                </a:cxn>
                <a:cxn ang="0">
                  <a:pos x="183" y="644"/>
                </a:cxn>
                <a:cxn ang="0">
                  <a:pos x="280" y="1042"/>
                </a:cxn>
                <a:cxn ang="0">
                  <a:pos x="285" y="1296"/>
                </a:cxn>
                <a:cxn ang="0">
                  <a:pos x="241" y="1506"/>
                </a:cxn>
                <a:cxn ang="0">
                  <a:pos x="163" y="1795"/>
                </a:cxn>
                <a:cxn ang="0">
                  <a:pos x="118" y="2030"/>
                </a:cxn>
                <a:cxn ang="0">
                  <a:pos x="0" y="2110"/>
                </a:cxn>
                <a:cxn ang="0">
                  <a:pos x="168" y="2344"/>
                </a:cxn>
                <a:cxn ang="0">
                  <a:pos x="109" y="2634"/>
                </a:cxn>
                <a:cxn ang="0">
                  <a:pos x="389" y="2957"/>
                </a:cxn>
                <a:cxn ang="0">
                  <a:pos x="546" y="3211"/>
                </a:cxn>
                <a:cxn ang="0">
                  <a:pos x="865" y="3209"/>
                </a:cxn>
                <a:cxn ang="0">
                  <a:pos x="920" y="3316"/>
                </a:cxn>
                <a:cxn ang="0">
                  <a:pos x="1270" y="3421"/>
                </a:cxn>
                <a:cxn ang="0">
                  <a:pos x="1215" y="2479"/>
                </a:cxn>
                <a:cxn ang="0">
                  <a:pos x="1999" y="2457"/>
                </a:cxn>
                <a:cxn ang="0">
                  <a:pos x="2028" y="1915"/>
                </a:cxn>
                <a:cxn ang="0">
                  <a:pos x="1895" y="1556"/>
                </a:cxn>
                <a:cxn ang="0">
                  <a:pos x="1875" y="1182"/>
                </a:cxn>
                <a:cxn ang="0">
                  <a:pos x="1703" y="927"/>
                </a:cxn>
                <a:cxn ang="0">
                  <a:pos x="1535" y="165"/>
                </a:cxn>
                <a:cxn ang="0">
                  <a:pos x="1364" y="150"/>
                </a:cxn>
                <a:cxn ang="0">
                  <a:pos x="1157" y="40"/>
                </a:cxn>
                <a:cxn ang="0">
                  <a:pos x="935" y="180"/>
                </a:cxn>
                <a:cxn ang="0">
                  <a:pos x="803" y="150"/>
                </a:cxn>
                <a:cxn ang="0">
                  <a:pos x="739" y="75"/>
                </a:cxn>
                <a:cxn ang="0">
                  <a:pos x="581" y="0"/>
                </a:cxn>
                <a:cxn ang="0">
                  <a:pos x="429" y="60"/>
                </a:cxn>
                <a:cxn ang="0">
                  <a:pos x="271" y="145"/>
                </a:cxn>
                <a:cxn ang="0">
                  <a:pos x="211" y="264"/>
                </a:cxn>
                <a:cxn ang="0">
                  <a:pos x="17" y="278"/>
                </a:cxn>
              </a:cxnLst>
              <a:rect l="0" t="0" r="r" b="b"/>
              <a:pathLst>
                <a:path w="2028" h="3421">
                  <a:moveTo>
                    <a:pt x="17" y="278"/>
                  </a:moveTo>
                  <a:lnTo>
                    <a:pt x="183" y="644"/>
                  </a:lnTo>
                  <a:lnTo>
                    <a:pt x="280" y="1042"/>
                  </a:lnTo>
                  <a:lnTo>
                    <a:pt x="285" y="1296"/>
                  </a:lnTo>
                  <a:lnTo>
                    <a:pt x="241" y="1506"/>
                  </a:lnTo>
                  <a:lnTo>
                    <a:pt x="163" y="1795"/>
                  </a:lnTo>
                  <a:lnTo>
                    <a:pt x="118" y="2030"/>
                  </a:lnTo>
                  <a:lnTo>
                    <a:pt x="0" y="2110"/>
                  </a:lnTo>
                  <a:lnTo>
                    <a:pt x="168" y="2344"/>
                  </a:lnTo>
                  <a:lnTo>
                    <a:pt x="109" y="2634"/>
                  </a:lnTo>
                  <a:lnTo>
                    <a:pt x="389" y="2957"/>
                  </a:lnTo>
                  <a:lnTo>
                    <a:pt x="546" y="3211"/>
                  </a:lnTo>
                  <a:lnTo>
                    <a:pt x="865" y="3209"/>
                  </a:lnTo>
                  <a:lnTo>
                    <a:pt x="920" y="3316"/>
                  </a:lnTo>
                  <a:lnTo>
                    <a:pt x="1270" y="3421"/>
                  </a:lnTo>
                  <a:lnTo>
                    <a:pt x="1215" y="2479"/>
                  </a:lnTo>
                  <a:lnTo>
                    <a:pt x="1999" y="2457"/>
                  </a:lnTo>
                  <a:lnTo>
                    <a:pt x="2028" y="1915"/>
                  </a:lnTo>
                  <a:lnTo>
                    <a:pt x="1895" y="1556"/>
                  </a:lnTo>
                  <a:lnTo>
                    <a:pt x="1875" y="1182"/>
                  </a:lnTo>
                  <a:lnTo>
                    <a:pt x="1703" y="927"/>
                  </a:lnTo>
                  <a:lnTo>
                    <a:pt x="1535" y="165"/>
                  </a:lnTo>
                  <a:lnTo>
                    <a:pt x="1364" y="150"/>
                  </a:lnTo>
                  <a:lnTo>
                    <a:pt x="1157" y="40"/>
                  </a:lnTo>
                  <a:lnTo>
                    <a:pt x="935" y="180"/>
                  </a:lnTo>
                  <a:lnTo>
                    <a:pt x="803" y="150"/>
                  </a:lnTo>
                  <a:lnTo>
                    <a:pt x="739" y="75"/>
                  </a:lnTo>
                  <a:lnTo>
                    <a:pt x="581" y="0"/>
                  </a:lnTo>
                  <a:lnTo>
                    <a:pt x="429" y="60"/>
                  </a:lnTo>
                  <a:lnTo>
                    <a:pt x="271" y="145"/>
                  </a:lnTo>
                  <a:lnTo>
                    <a:pt x="211" y="264"/>
                  </a:lnTo>
                  <a:lnTo>
                    <a:pt x="17" y="278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Freeform 144">
              <a:extLst>
                <a:ext uri="{FF2B5EF4-FFF2-40B4-BE49-F238E27FC236}">
                  <a16:creationId xmlns:a16="http://schemas.microsoft.com/office/drawing/2014/main" id="{8E272A6C-AB8D-47D7-900B-F62A9D2B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9" y="3422799"/>
              <a:ext cx="581025" cy="636588"/>
            </a:xfrm>
            <a:custGeom>
              <a:avLst/>
              <a:gdLst/>
              <a:ahLst/>
              <a:cxnLst>
                <a:cxn ang="0">
                  <a:pos x="787" y="697"/>
                </a:cxn>
                <a:cxn ang="0">
                  <a:pos x="1534" y="679"/>
                </a:cxn>
                <a:cxn ang="0">
                  <a:pos x="1516" y="0"/>
                </a:cxn>
                <a:cxn ang="0">
                  <a:pos x="2357" y="15"/>
                </a:cxn>
                <a:cxn ang="0">
                  <a:pos x="2387" y="2654"/>
                </a:cxn>
                <a:cxn ang="0">
                  <a:pos x="2273" y="2619"/>
                </a:cxn>
                <a:cxn ang="0">
                  <a:pos x="2181" y="2474"/>
                </a:cxn>
                <a:cxn ang="0">
                  <a:pos x="1900" y="2365"/>
                </a:cxn>
                <a:cxn ang="0">
                  <a:pos x="1004" y="2340"/>
                </a:cxn>
                <a:cxn ang="0">
                  <a:pos x="837" y="2250"/>
                </a:cxn>
                <a:cxn ang="0">
                  <a:pos x="789" y="2097"/>
                </a:cxn>
                <a:cxn ang="0">
                  <a:pos x="503" y="2010"/>
                </a:cxn>
                <a:cxn ang="0">
                  <a:pos x="410" y="2070"/>
                </a:cxn>
                <a:cxn ang="0">
                  <a:pos x="267" y="2007"/>
                </a:cxn>
                <a:cxn ang="0">
                  <a:pos x="307" y="1865"/>
                </a:cxn>
                <a:cxn ang="0">
                  <a:pos x="277" y="1726"/>
                </a:cxn>
                <a:cxn ang="0">
                  <a:pos x="55" y="1661"/>
                </a:cxn>
                <a:cxn ang="0">
                  <a:pos x="0" y="719"/>
                </a:cxn>
                <a:cxn ang="0">
                  <a:pos x="787" y="697"/>
                </a:cxn>
              </a:cxnLst>
              <a:rect l="0" t="0" r="r" b="b"/>
              <a:pathLst>
                <a:path w="2387" h="2654">
                  <a:moveTo>
                    <a:pt x="787" y="697"/>
                  </a:moveTo>
                  <a:lnTo>
                    <a:pt x="1534" y="679"/>
                  </a:lnTo>
                  <a:lnTo>
                    <a:pt x="1516" y="0"/>
                  </a:lnTo>
                  <a:lnTo>
                    <a:pt x="2357" y="15"/>
                  </a:lnTo>
                  <a:lnTo>
                    <a:pt x="2387" y="2654"/>
                  </a:lnTo>
                  <a:lnTo>
                    <a:pt x="2273" y="2619"/>
                  </a:lnTo>
                  <a:lnTo>
                    <a:pt x="2181" y="2474"/>
                  </a:lnTo>
                  <a:lnTo>
                    <a:pt x="1900" y="2365"/>
                  </a:lnTo>
                  <a:lnTo>
                    <a:pt x="1004" y="2340"/>
                  </a:lnTo>
                  <a:lnTo>
                    <a:pt x="837" y="2250"/>
                  </a:lnTo>
                  <a:lnTo>
                    <a:pt x="789" y="2097"/>
                  </a:lnTo>
                  <a:lnTo>
                    <a:pt x="503" y="2010"/>
                  </a:lnTo>
                  <a:lnTo>
                    <a:pt x="410" y="2070"/>
                  </a:lnTo>
                  <a:lnTo>
                    <a:pt x="267" y="2007"/>
                  </a:lnTo>
                  <a:lnTo>
                    <a:pt x="307" y="1865"/>
                  </a:lnTo>
                  <a:lnTo>
                    <a:pt x="277" y="1726"/>
                  </a:lnTo>
                  <a:lnTo>
                    <a:pt x="55" y="1661"/>
                  </a:lnTo>
                  <a:lnTo>
                    <a:pt x="0" y="719"/>
                  </a:lnTo>
                  <a:lnTo>
                    <a:pt x="787" y="697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45">
              <a:extLst>
                <a:ext uri="{FF2B5EF4-FFF2-40B4-BE49-F238E27FC236}">
                  <a16:creationId xmlns:a16="http://schemas.microsoft.com/office/drawing/2014/main" id="{2BBC6E8C-8828-4A9D-900B-F0E55E2A6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9" y="2970361"/>
              <a:ext cx="320675" cy="619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16"/>
                </a:cxn>
                <a:cxn ang="0">
                  <a:pos x="47" y="223"/>
                </a:cxn>
                <a:cxn ang="0">
                  <a:pos x="180" y="838"/>
                </a:cxn>
                <a:cxn ang="0">
                  <a:pos x="320" y="1044"/>
                </a:cxn>
                <a:cxn ang="0">
                  <a:pos x="335" y="1341"/>
                </a:cxn>
                <a:cxn ang="0">
                  <a:pos x="440" y="1632"/>
                </a:cxn>
                <a:cxn ang="0">
                  <a:pos x="420" y="2060"/>
                </a:cxn>
                <a:cxn ang="0">
                  <a:pos x="1020" y="2047"/>
                </a:cxn>
                <a:cxn ang="0">
                  <a:pos x="1004" y="1508"/>
                </a:cxn>
                <a:cxn ang="0">
                  <a:pos x="980" y="670"/>
                </a:cxn>
                <a:cxn ang="0">
                  <a:pos x="1055" y="295"/>
                </a:cxn>
                <a:cxn ang="0">
                  <a:pos x="906" y="114"/>
                </a:cxn>
                <a:cxn ang="0">
                  <a:pos x="714" y="22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1055" h="2060">
                  <a:moveTo>
                    <a:pt x="0" y="0"/>
                  </a:moveTo>
                  <a:lnTo>
                    <a:pt x="12" y="116"/>
                  </a:lnTo>
                  <a:lnTo>
                    <a:pt x="47" y="223"/>
                  </a:lnTo>
                  <a:lnTo>
                    <a:pt x="180" y="838"/>
                  </a:lnTo>
                  <a:lnTo>
                    <a:pt x="320" y="1044"/>
                  </a:lnTo>
                  <a:lnTo>
                    <a:pt x="335" y="1341"/>
                  </a:lnTo>
                  <a:lnTo>
                    <a:pt x="440" y="1632"/>
                  </a:lnTo>
                  <a:lnTo>
                    <a:pt x="420" y="2060"/>
                  </a:lnTo>
                  <a:lnTo>
                    <a:pt x="1020" y="2047"/>
                  </a:lnTo>
                  <a:lnTo>
                    <a:pt x="1004" y="1508"/>
                  </a:lnTo>
                  <a:lnTo>
                    <a:pt x="980" y="670"/>
                  </a:lnTo>
                  <a:lnTo>
                    <a:pt x="1055" y="295"/>
                  </a:lnTo>
                  <a:lnTo>
                    <a:pt x="906" y="114"/>
                  </a:lnTo>
                  <a:lnTo>
                    <a:pt x="714" y="22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146">
              <a:extLst>
                <a:ext uri="{FF2B5EF4-FFF2-40B4-BE49-F238E27FC236}">
                  <a16:creationId xmlns:a16="http://schemas.microsoft.com/office/drawing/2014/main" id="{F2752657-7933-418E-AA30-904A2DA5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089" y="3184674"/>
              <a:ext cx="796925" cy="1150938"/>
            </a:xfrm>
            <a:custGeom>
              <a:avLst/>
              <a:gdLst/>
              <a:ahLst/>
              <a:cxnLst>
                <a:cxn ang="0">
                  <a:pos x="4" y="1003"/>
                </a:cxn>
                <a:cxn ang="0">
                  <a:pos x="4" y="634"/>
                </a:cxn>
                <a:cxn ang="0">
                  <a:pos x="275" y="619"/>
                </a:cxn>
                <a:cxn ang="0">
                  <a:pos x="850" y="604"/>
                </a:cxn>
                <a:cxn ang="0">
                  <a:pos x="1223" y="136"/>
                </a:cxn>
                <a:cxn ang="0">
                  <a:pos x="1438" y="179"/>
                </a:cxn>
                <a:cxn ang="0">
                  <a:pos x="1520" y="16"/>
                </a:cxn>
                <a:cxn ang="0">
                  <a:pos x="1634" y="0"/>
                </a:cxn>
                <a:cxn ang="0">
                  <a:pos x="1737" y="170"/>
                </a:cxn>
                <a:cxn ang="0">
                  <a:pos x="2505" y="509"/>
                </a:cxn>
                <a:cxn ang="0">
                  <a:pos x="2514" y="619"/>
                </a:cxn>
                <a:cxn ang="0">
                  <a:pos x="2574" y="808"/>
                </a:cxn>
                <a:cxn ang="0">
                  <a:pos x="2663" y="918"/>
                </a:cxn>
                <a:cxn ang="0">
                  <a:pos x="2800" y="993"/>
                </a:cxn>
                <a:cxn ang="0">
                  <a:pos x="2889" y="1138"/>
                </a:cxn>
                <a:cxn ang="0">
                  <a:pos x="3080" y="1362"/>
                </a:cxn>
                <a:cxn ang="0">
                  <a:pos x="2963" y="1517"/>
                </a:cxn>
                <a:cxn ang="0">
                  <a:pos x="2933" y="1726"/>
                </a:cxn>
                <a:cxn ang="0">
                  <a:pos x="3120" y="1951"/>
                </a:cxn>
                <a:cxn ang="0">
                  <a:pos x="3228" y="1921"/>
                </a:cxn>
                <a:cxn ang="0">
                  <a:pos x="3268" y="2280"/>
                </a:cxn>
                <a:cxn ang="0">
                  <a:pos x="3052" y="2625"/>
                </a:cxn>
                <a:cxn ang="0">
                  <a:pos x="2825" y="2804"/>
                </a:cxn>
                <a:cxn ang="0">
                  <a:pos x="2677" y="3127"/>
                </a:cxn>
                <a:cxn ang="0">
                  <a:pos x="1810" y="3458"/>
                </a:cxn>
                <a:cxn ang="0">
                  <a:pos x="1407" y="3493"/>
                </a:cxn>
                <a:cxn ang="0">
                  <a:pos x="850" y="3533"/>
                </a:cxn>
                <a:cxn ang="0">
                  <a:pos x="600" y="3831"/>
                </a:cxn>
                <a:cxn ang="0">
                  <a:pos x="497" y="4016"/>
                </a:cxn>
                <a:cxn ang="0">
                  <a:pos x="467" y="4310"/>
                </a:cxn>
                <a:cxn ang="0">
                  <a:pos x="550" y="4569"/>
                </a:cxn>
                <a:cxn ang="0">
                  <a:pos x="359" y="4704"/>
                </a:cxn>
                <a:cxn ang="0">
                  <a:pos x="55" y="4788"/>
                </a:cxn>
                <a:cxn ang="0">
                  <a:pos x="39" y="4016"/>
                </a:cxn>
                <a:cxn ang="0">
                  <a:pos x="0" y="3771"/>
                </a:cxn>
                <a:cxn ang="0">
                  <a:pos x="35" y="3638"/>
                </a:cxn>
                <a:cxn ang="0">
                  <a:pos x="4" y="1003"/>
                </a:cxn>
              </a:cxnLst>
              <a:rect l="0" t="0" r="r" b="b"/>
              <a:pathLst>
                <a:path w="3268" h="4788">
                  <a:moveTo>
                    <a:pt x="4" y="1003"/>
                  </a:moveTo>
                  <a:lnTo>
                    <a:pt x="4" y="634"/>
                  </a:lnTo>
                  <a:lnTo>
                    <a:pt x="275" y="619"/>
                  </a:lnTo>
                  <a:lnTo>
                    <a:pt x="850" y="604"/>
                  </a:lnTo>
                  <a:lnTo>
                    <a:pt x="1223" y="136"/>
                  </a:lnTo>
                  <a:lnTo>
                    <a:pt x="1438" y="179"/>
                  </a:lnTo>
                  <a:lnTo>
                    <a:pt x="1520" y="16"/>
                  </a:lnTo>
                  <a:lnTo>
                    <a:pt x="1634" y="0"/>
                  </a:lnTo>
                  <a:lnTo>
                    <a:pt x="1737" y="170"/>
                  </a:lnTo>
                  <a:lnTo>
                    <a:pt x="2505" y="509"/>
                  </a:lnTo>
                  <a:lnTo>
                    <a:pt x="2514" y="619"/>
                  </a:lnTo>
                  <a:lnTo>
                    <a:pt x="2574" y="808"/>
                  </a:lnTo>
                  <a:lnTo>
                    <a:pt x="2663" y="918"/>
                  </a:lnTo>
                  <a:lnTo>
                    <a:pt x="2800" y="993"/>
                  </a:lnTo>
                  <a:lnTo>
                    <a:pt x="2889" y="1138"/>
                  </a:lnTo>
                  <a:lnTo>
                    <a:pt x="3080" y="1362"/>
                  </a:lnTo>
                  <a:lnTo>
                    <a:pt x="2963" y="1517"/>
                  </a:lnTo>
                  <a:lnTo>
                    <a:pt x="2933" y="1726"/>
                  </a:lnTo>
                  <a:lnTo>
                    <a:pt x="3120" y="1951"/>
                  </a:lnTo>
                  <a:lnTo>
                    <a:pt x="3228" y="1921"/>
                  </a:lnTo>
                  <a:lnTo>
                    <a:pt x="3268" y="2280"/>
                  </a:lnTo>
                  <a:lnTo>
                    <a:pt x="3052" y="2625"/>
                  </a:lnTo>
                  <a:lnTo>
                    <a:pt x="2825" y="2804"/>
                  </a:lnTo>
                  <a:lnTo>
                    <a:pt x="2677" y="3127"/>
                  </a:lnTo>
                  <a:lnTo>
                    <a:pt x="1810" y="3458"/>
                  </a:lnTo>
                  <a:lnTo>
                    <a:pt x="1407" y="3493"/>
                  </a:lnTo>
                  <a:lnTo>
                    <a:pt x="850" y="3533"/>
                  </a:lnTo>
                  <a:lnTo>
                    <a:pt x="600" y="3831"/>
                  </a:lnTo>
                  <a:lnTo>
                    <a:pt x="497" y="4016"/>
                  </a:lnTo>
                  <a:lnTo>
                    <a:pt x="467" y="4310"/>
                  </a:lnTo>
                  <a:lnTo>
                    <a:pt x="550" y="4569"/>
                  </a:lnTo>
                  <a:lnTo>
                    <a:pt x="359" y="4704"/>
                  </a:lnTo>
                  <a:lnTo>
                    <a:pt x="55" y="4788"/>
                  </a:lnTo>
                  <a:lnTo>
                    <a:pt x="39" y="4016"/>
                  </a:lnTo>
                  <a:lnTo>
                    <a:pt x="0" y="3771"/>
                  </a:lnTo>
                  <a:lnTo>
                    <a:pt x="35" y="3638"/>
                  </a:lnTo>
                  <a:lnTo>
                    <a:pt x="4" y="1003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" name="Freeform 147">
              <a:extLst>
                <a:ext uri="{FF2B5EF4-FFF2-40B4-BE49-F238E27FC236}">
                  <a16:creationId xmlns:a16="http://schemas.microsoft.com/office/drawing/2014/main" id="{6E613974-D795-41DB-8EAD-DB426559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9" y="2600474"/>
              <a:ext cx="522288" cy="825500"/>
            </a:xfrm>
            <a:custGeom>
              <a:avLst/>
              <a:gdLst/>
              <a:ahLst/>
              <a:cxnLst>
                <a:cxn ang="0">
                  <a:pos x="84" y="1254"/>
                </a:cxn>
                <a:cxn ang="0">
                  <a:pos x="59" y="898"/>
                </a:cxn>
                <a:cxn ang="0">
                  <a:pos x="0" y="714"/>
                </a:cxn>
                <a:cxn ang="0">
                  <a:pos x="87" y="610"/>
                </a:cxn>
                <a:cxn ang="0">
                  <a:pos x="204" y="354"/>
                </a:cxn>
                <a:cxn ang="0">
                  <a:pos x="300" y="278"/>
                </a:cxn>
                <a:cxn ang="0">
                  <a:pos x="398" y="100"/>
                </a:cxn>
                <a:cxn ang="0">
                  <a:pos x="532" y="24"/>
                </a:cxn>
                <a:cxn ang="0">
                  <a:pos x="677" y="0"/>
                </a:cxn>
                <a:cxn ang="0">
                  <a:pos x="840" y="116"/>
                </a:cxn>
                <a:cxn ang="0">
                  <a:pos x="1018" y="94"/>
                </a:cxn>
                <a:cxn ang="0">
                  <a:pos x="1162" y="180"/>
                </a:cxn>
                <a:cxn ang="0">
                  <a:pos x="1618" y="192"/>
                </a:cxn>
                <a:cxn ang="0">
                  <a:pos x="1588" y="420"/>
                </a:cxn>
                <a:cxn ang="0">
                  <a:pos x="1622" y="551"/>
                </a:cxn>
                <a:cxn ang="0">
                  <a:pos x="1692" y="682"/>
                </a:cxn>
                <a:cxn ang="0">
                  <a:pos x="1552" y="918"/>
                </a:cxn>
                <a:cxn ang="0">
                  <a:pos x="1500" y="1168"/>
                </a:cxn>
                <a:cxn ang="0">
                  <a:pos x="1646" y="1480"/>
                </a:cxn>
                <a:cxn ang="0">
                  <a:pos x="1717" y="1700"/>
                </a:cxn>
                <a:cxn ang="0">
                  <a:pos x="1276" y="2442"/>
                </a:cxn>
                <a:cxn ang="0">
                  <a:pos x="1050" y="2454"/>
                </a:cxn>
                <a:cxn ang="0">
                  <a:pos x="1051" y="2749"/>
                </a:cxn>
                <a:cxn ang="0">
                  <a:pos x="378" y="2736"/>
                </a:cxn>
                <a:cxn ang="0">
                  <a:pos x="354" y="1908"/>
                </a:cxn>
                <a:cxn ang="0">
                  <a:pos x="430" y="1528"/>
                </a:cxn>
                <a:cxn ang="0">
                  <a:pos x="284" y="1349"/>
                </a:cxn>
                <a:cxn ang="0">
                  <a:pos x="84" y="1254"/>
                </a:cxn>
              </a:cxnLst>
              <a:rect l="0" t="0" r="r" b="b"/>
              <a:pathLst>
                <a:path w="1717" h="2749">
                  <a:moveTo>
                    <a:pt x="84" y="1254"/>
                  </a:moveTo>
                  <a:lnTo>
                    <a:pt x="59" y="898"/>
                  </a:lnTo>
                  <a:lnTo>
                    <a:pt x="0" y="714"/>
                  </a:lnTo>
                  <a:lnTo>
                    <a:pt x="87" y="610"/>
                  </a:lnTo>
                  <a:lnTo>
                    <a:pt x="204" y="354"/>
                  </a:lnTo>
                  <a:lnTo>
                    <a:pt x="300" y="278"/>
                  </a:lnTo>
                  <a:lnTo>
                    <a:pt x="398" y="100"/>
                  </a:lnTo>
                  <a:lnTo>
                    <a:pt x="532" y="24"/>
                  </a:lnTo>
                  <a:lnTo>
                    <a:pt x="677" y="0"/>
                  </a:lnTo>
                  <a:lnTo>
                    <a:pt x="840" y="116"/>
                  </a:lnTo>
                  <a:lnTo>
                    <a:pt x="1018" y="94"/>
                  </a:lnTo>
                  <a:lnTo>
                    <a:pt x="1162" y="180"/>
                  </a:lnTo>
                  <a:lnTo>
                    <a:pt x="1618" y="192"/>
                  </a:lnTo>
                  <a:lnTo>
                    <a:pt x="1588" y="420"/>
                  </a:lnTo>
                  <a:lnTo>
                    <a:pt x="1622" y="551"/>
                  </a:lnTo>
                  <a:lnTo>
                    <a:pt x="1692" y="682"/>
                  </a:lnTo>
                  <a:lnTo>
                    <a:pt x="1552" y="918"/>
                  </a:lnTo>
                  <a:lnTo>
                    <a:pt x="1500" y="1168"/>
                  </a:lnTo>
                  <a:lnTo>
                    <a:pt x="1646" y="1480"/>
                  </a:lnTo>
                  <a:lnTo>
                    <a:pt x="1717" y="1700"/>
                  </a:lnTo>
                  <a:lnTo>
                    <a:pt x="1276" y="2442"/>
                  </a:lnTo>
                  <a:lnTo>
                    <a:pt x="1050" y="2454"/>
                  </a:lnTo>
                  <a:lnTo>
                    <a:pt x="1051" y="2749"/>
                  </a:lnTo>
                  <a:lnTo>
                    <a:pt x="378" y="2736"/>
                  </a:lnTo>
                  <a:lnTo>
                    <a:pt x="354" y="1908"/>
                  </a:lnTo>
                  <a:lnTo>
                    <a:pt x="430" y="1528"/>
                  </a:lnTo>
                  <a:lnTo>
                    <a:pt x="284" y="1349"/>
                  </a:lnTo>
                  <a:lnTo>
                    <a:pt x="84" y="1254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Freeform 148">
              <a:extLst>
                <a:ext uri="{FF2B5EF4-FFF2-40B4-BE49-F238E27FC236}">
                  <a16:creationId xmlns:a16="http://schemas.microsoft.com/office/drawing/2014/main" id="{5A8FDC26-8FA1-4110-AC8F-0F90D077B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939" y="2379811"/>
              <a:ext cx="527050" cy="954088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441" y="220"/>
                </a:cxn>
                <a:cxn ang="0">
                  <a:pos x="425" y="484"/>
                </a:cxn>
                <a:cxn ang="0">
                  <a:pos x="331" y="771"/>
                </a:cxn>
                <a:cxn ang="0">
                  <a:pos x="342" y="935"/>
                </a:cxn>
                <a:cxn ang="0">
                  <a:pos x="311" y="1162"/>
                </a:cxn>
                <a:cxn ang="0">
                  <a:pos x="354" y="1306"/>
                </a:cxn>
                <a:cxn ang="0">
                  <a:pos x="417" y="1417"/>
                </a:cxn>
                <a:cxn ang="0">
                  <a:pos x="276" y="1653"/>
                </a:cxn>
                <a:cxn ang="0">
                  <a:pos x="224" y="1908"/>
                </a:cxn>
                <a:cxn ang="0">
                  <a:pos x="370" y="2215"/>
                </a:cxn>
                <a:cxn ang="0">
                  <a:pos x="441" y="2435"/>
                </a:cxn>
                <a:cxn ang="0">
                  <a:pos x="0" y="3178"/>
                </a:cxn>
                <a:cxn ang="0">
                  <a:pos x="454" y="3164"/>
                </a:cxn>
                <a:cxn ang="0">
                  <a:pos x="748" y="2792"/>
                </a:cxn>
                <a:cxn ang="0">
                  <a:pos x="921" y="2826"/>
                </a:cxn>
                <a:cxn ang="0">
                  <a:pos x="992" y="2694"/>
                </a:cxn>
                <a:cxn ang="0">
                  <a:pos x="1078" y="2682"/>
                </a:cxn>
                <a:cxn ang="0">
                  <a:pos x="980" y="2586"/>
                </a:cxn>
                <a:cxn ang="0">
                  <a:pos x="901" y="2491"/>
                </a:cxn>
                <a:cxn ang="0">
                  <a:pos x="874" y="2227"/>
                </a:cxn>
                <a:cxn ang="0">
                  <a:pos x="866" y="2012"/>
                </a:cxn>
                <a:cxn ang="0">
                  <a:pos x="968" y="1928"/>
                </a:cxn>
                <a:cxn ang="0">
                  <a:pos x="1019" y="1808"/>
                </a:cxn>
                <a:cxn ang="0">
                  <a:pos x="1134" y="1681"/>
                </a:cxn>
                <a:cxn ang="0">
                  <a:pos x="1275" y="1513"/>
                </a:cxn>
                <a:cxn ang="0">
                  <a:pos x="1362" y="1346"/>
                </a:cxn>
                <a:cxn ang="0">
                  <a:pos x="1362" y="1190"/>
                </a:cxn>
                <a:cxn ang="0">
                  <a:pos x="1393" y="1078"/>
                </a:cxn>
                <a:cxn ang="0">
                  <a:pos x="1370" y="887"/>
                </a:cxn>
                <a:cxn ang="0">
                  <a:pos x="1559" y="603"/>
                </a:cxn>
                <a:cxn ang="0">
                  <a:pos x="1693" y="384"/>
                </a:cxn>
                <a:cxn ang="0">
                  <a:pos x="1645" y="300"/>
                </a:cxn>
                <a:cxn ang="0">
                  <a:pos x="1653" y="185"/>
                </a:cxn>
                <a:cxn ang="0">
                  <a:pos x="1728" y="149"/>
                </a:cxn>
                <a:cxn ang="0">
                  <a:pos x="1704" y="77"/>
                </a:cxn>
                <a:cxn ang="0">
                  <a:pos x="1287" y="37"/>
                </a:cxn>
                <a:cxn ang="0">
                  <a:pos x="791" y="37"/>
                </a:cxn>
                <a:cxn ang="0">
                  <a:pos x="528" y="0"/>
                </a:cxn>
              </a:cxnLst>
              <a:rect l="0" t="0" r="r" b="b"/>
              <a:pathLst>
                <a:path w="1728" h="3178">
                  <a:moveTo>
                    <a:pt x="528" y="0"/>
                  </a:moveTo>
                  <a:lnTo>
                    <a:pt x="441" y="220"/>
                  </a:lnTo>
                  <a:lnTo>
                    <a:pt x="425" y="484"/>
                  </a:lnTo>
                  <a:lnTo>
                    <a:pt x="331" y="771"/>
                  </a:lnTo>
                  <a:lnTo>
                    <a:pt x="342" y="935"/>
                  </a:lnTo>
                  <a:lnTo>
                    <a:pt x="311" y="1162"/>
                  </a:lnTo>
                  <a:lnTo>
                    <a:pt x="354" y="1306"/>
                  </a:lnTo>
                  <a:lnTo>
                    <a:pt x="417" y="1417"/>
                  </a:lnTo>
                  <a:lnTo>
                    <a:pt x="276" y="1653"/>
                  </a:lnTo>
                  <a:lnTo>
                    <a:pt x="224" y="1908"/>
                  </a:lnTo>
                  <a:lnTo>
                    <a:pt x="370" y="2215"/>
                  </a:lnTo>
                  <a:lnTo>
                    <a:pt x="441" y="2435"/>
                  </a:lnTo>
                  <a:lnTo>
                    <a:pt x="0" y="3178"/>
                  </a:lnTo>
                  <a:lnTo>
                    <a:pt x="454" y="3164"/>
                  </a:lnTo>
                  <a:lnTo>
                    <a:pt x="748" y="2792"/>
                  </a:lnTo>
                  <a:lnTo>
                    <a:pt x="921" y="2826"/>
                  </a:lnTo>
                  <a:lnTo>
                    <a:pt x="992" y="2694"/>
                  </a:lnTo>
                  <a:lnTo>
                    <a:pt x="1078" y="2682"/>
                  </a:lnTo>
                  <a:lnTo>
                    <a:pt x="980" y="2586"/>
                  </a:lnTo>
                  <a:lnTo>
                    <a:pt x="901" y="2491"/>
                  </a:lnTo>
                  <a:lnTo>
                    <a:pt x="874" y="2227"/>
                  </a:lnTo>
                  <a:lnTo>
                    <a:pt x="866" y="2012"/>
                  </a:lnTo>
                  <a:lnTo>
                    <a:pt x="968" y="1928"/>
                  </a:lnTo>
                  <a:lnTo>
                    <a:pt x="1019" y="1808"/>
                  </a:lnTo>
                  <a:lnTo>
                    <a:pt x="1134" y="1681"/>
                  </a:lnTo>
                  <a:lnTo>
                    <a:pt x="1275" y="1513"/>
                  </a:lnTo>
                  <a:lnTo>
                    <a:pt x="1362" y="1346"/>
                  </a:lnTo>
                  <a:lnTo>
                    <a:pt x="1362" y="1190"/>
                  </a:lnTo>
                  <a:lnTo>
                    <a:pt x="1393" y="1078"/>
                  </a:lnTo>
                  <a:lnTo>
                    <a:pt x="1370" y="887"/>
                  </a:lnTo>
                  <a:lnTo>
                    <a:pt x="1559" y="603"/>
                  </a:lnTo>
                  <a:lnTo>
                    <a:pt x="1693" y="384"/>
                  </a:lnTo>
                  <a:lnTo>
                    <a:pt x="1645" y="300"/>
                  </a:lnTo>
                  <a:lnTo>
                    <a:pt x="1653" y="185"/>
                  </a:lnTo>
                  <a:lnTo>
                    <a:pt x="1728" y="149"/>
                  </a:lnTo>
                  <a:lnTo>
                    <a:pt x="1704" y="77"/>
                  </a:lnTo>
                  <a:lnTo>
                    <a:pt x="1287" y="37"/>
                  </a:lnTo>
                  <a:lnTo>
                    <a:pt x="791" y="37"/>
                  </a:lnTo>
                  <a:lnTo>
                    <a:pt x="528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" name="Freeform 149">
              <a:extLst>
                <a:ext uri="{FF2B5EF4-FFF2-40B4-BE49-F238E27FC236}">
                  <a16:creationId xmlns:a16="http://schemas.microsoft.com/office/drawing/2014/main" id="{63CB8C6B-CABD-41E6-AE64-997688125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9" y="2024211"/>
              <a:ext cx="471488" cy="633413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473" y="170"/>
                </a:cxn>
                <a:cxn ang="0">
                  <a:pos x="414" y="454"/>
                </a:cxn>
                <a:cxn ang="0">
                  <a:pos x="354" y="694"/>
                </a:cxn>
                <a:cxn ang="0">
                  <a:pos x="221" y="993"/>
                </a:cxn>
                <a:cxn ang="0">
                  <a:pos x="59" y="1183"/>
                </a:cxn>
                <a:cxn ang="0">
                  <a:pos x="128" y="1466"/>
                </a:cxn>
                <a:cxn ang="0">
                  <a:pos x="25" y="1496"/>
                </a:cxn>
                <a:cxn ang="0">
                  <a:pos x="0" y="1766"/>
                </a:cxn>
                <a:cxn ang="0">
                  <a:pos x="39" y="2055"/>
                </a:cxn>
                <a:cxn ang="0">
                  <a:pos x="133" y="2295"/>
                </a:cxn>
                <a:cxn ang="0">
                  <a:pos x="178" y="2527"/>
                </a:cxn>
                <a:cxn ang="0">
                  <a:pos x="354" y="2429"/>
                </a:cxn>
                <a:cxn ang="0">
                  <a:pos x="532" y="2399"/>
                </a:cxn>
                <a:cxn ang="0">
                  <a:pos x="734" y="2544"/>
                </a:cxn>
                <a:cxn ang="0">
                  <a:pos x="961" y="2519"/>
                </a:cxn>
                <a:cxn ang="0">
                  <a:pos x="1132" y="2624"/>
                </a:cxn>
                <a:cxn ang="0">
                  <a:pos x="1709" y="2639"/>
                </a:cxn>
                <a:cxn ang="0">
                  <a:pos x="1694" y="2440"/>
                </a:cxn>
                <a:cxn ang="0">
                  <a:pos x="1814" y="2078"/>
                </a:cxn>
                <a:cxn ang="0">
                  <a:pos x="1831" y="1756"/>
                </a:cxn>
                <a:cxn ang="0">
                  <a:pos x="1939" y="1478"/>
                </a:cxn>
                <a:cxn ang="0">
                  <a:pos x="1900" y="1293"/>
                </a:cxn>
                <a:cxn ang="0">
                  <a:pos x="1920" y="529"/>
                </a:cxn>
                <a:cxn ang="0">
                  <a:pos x="1915" y="60"/>
                </a:cxn>
                <a:cxn ang="0">
                  <a:pos x="1015" y="60"/>
                </a:cxn>
                <a:cxn ang="0">
                  <a:pos x="694" y="60"/>
                </a:cxn>
                <a:cxn ang="0">
                  <a:pos x="547" y="0"/>
                </a:cxn>
              </a:cxnLst>
              <a:rect l="0" t="0" r="r" b="b"/>
              <a:pathLst>
                <a:path w="1939" h="2639">
                  <a:moveTo>
                    <a:pt x="547" y="0"/>
                  </a:moveTo>
                  <a:lnTo>
                    <a:pt x="473" y="170"/>
                  </a:lnTo>
                  <a:lnTo>
                    <a:pt x="414" y="454"/>
                  </a:lnTo>
                  <a:lnTo>
                    <a:pt x="354" y="694"/>
                  </a:lnTo>
                  <a:lnTo>
                    <a:pt x="221" y="993"/>
                  </a:lnTo>
                  <a:lnTo>
                    <a:pt x="59" y="1183"/>
                  </a:lnTo>
                  <a:lnTo>
                    <a:pt x="128" y="1466"/>
                  </a:lnTo>
                  <a:lnTo>
                    <a:pt x="25" y="1496"/>
                  </a:lnTo>
                  <a:lnTo>
                    <a:pt x="0" y="1766"/>
                  </a:lnTo>
                  <a:lnTo>
                    <a:pt x="39" y="2055"/>
                  </a:lnTo>
                  <a:lnTo>
                    <a:pt x="133" y="2295"/>
                  </a:lnTo>
                  <a:lnTo>
                    <a:pt x="178" y="2527"/>
                  </a:lnTo>
                  <a:lnTo>
                    <a:pt x="354" y="2429"/>
                  </a:lnTo>
                  <a:lnTo>
                    <a:pt x="532" y="2399"/>
                  </a:lnTo>
                  <a:lnTo>
                    <a:pt x="734" y="2544"/>
                  </a:lnTo>
                  <a:lnTo>
                    <a:pt x="961" y="2519"/>
                  </a:lnTo>
                  <a:lnTo>
                    <a:pt x="1132" y="2624"/>
                  </a:lnTo>
                  <a:lnTo>
                    <a:pt x="1709" y="2639"/>
                  </a:lnTo>
                  <a:lnTo>
                    <a:pt x="1694" y="2440"/>
                  </a:lnTo>
                  <a:lnTo>
                    <a:pt x="1814" y="2078"/>
                  </a:lnTo>
                  <a:lnTo>
                    <a:pt x="1831" y="1756"/>
                  </a:lnTo>
                  <a:lnTo>
                    <a:pt x="1939" y="1478"/>
                  </a:lnTo>
                  <a:lnTo>
                    <a:pt x="1900" y="1293"/>
                  </a:lnTo>
                  <a:lnTo>
                    <a:pt x="1920" y="529"/>
                  </a:lnTo>
                  <a:lnTo>
                    <a:pt x="1915" y="60"/>
                  </a:lnTo>
                  <a:lnTo>
                    <a:pt x="1015" y="60"/>
                  </a:lnTo>
                  <a:lnTo>
                    <a:pt x="694" y="60"/>
                  </a:lnTo>
                  <a:lnTo>
                    <a:pt x="547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50">
              <a:extLst>
                <a:ext uri="{FF2B5EF4-FFF2-40B4-BE49-F238E27FC236}">
                  <a16:creationId xmlns:a16="http://schemas.microsoft.com/office/drawing/2014/main" id="{B77B79CC-F58F-4DF6-AE67-C4FAFCE2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9" y="2476649"/>
              <a:ext cx="479425" cy="590550"/>
            </a:xfrm>
            <a:custGeom>
              <a:avLst/>
              <a:gdLst/>
              <a:ahLst/>
              <a:cxnLst>
                <a:cxn ang="0">
                  <a:pos x="380" y="0"/>
                </a:cxn>
                <a:cxn ang="0">
                  <a:pos x="305" y="170"/>
                </a:cxn>
                <a:cxn ang="0">
                  <a:pos x="296" y="438"/>
                </a:cxn>
                <a:cxn ang="0">
                  <a:pos x="185" y="680"/>
                </a:cxn>
                <a:cxn ang="0">
                  <a:pos x="337" y="993"/>
                </a:cxn>
                <a:cxn ang="0">
                  <a:pos x="337" y="1196"/>
                </a:cxn>
                <a:cxn ang="0">
                  <a:pos x="195" y="1311"/>
                </a:cxn>
                <a:cxn ang="0">
                  <a:pos x="125" y="1523"/>
                </a:cxn>
                <a:cxn ang="0">
                  <a:pos x="0" y="2042"/>
                </a:cxn>
                <a:cxn ang="0">
                  <a:pos x="217" y="2244"/>
                </a:cxn>
                <a:cxn ang="0">
                  <a:pos x="147" y="2318"/>
                </a:cxn>
                <a:cxn ang="0">
                  <a:pos x="207" y="2454"/>
                </a:cxn>
                <a:cxn ang="0">
                  <a:pos x="400" y="2439"/>
                </a:cxn>
                <a:cxn ang="0">
                  <a:pos x="455" y="2321"/>
                </a:cxn>
                <a:cxn ang="0">
                  <a:pos x="608" y="2239"/>
                </a:cxn>
                <a:cxn ang="0">
                  <a:pos x="767" y="2176"/>
                </a:cxn>
                <a:cxn ang="0">
                  <a:pos x="926" y="2249"/>
                </a:cxn>
                <a:cxn ang="0">
                  <a:pos x="992" y="2324"/>
                </a:cxn>
                <a:cxn ang="0">
                  <a:pos x="1122" y="2354"/>
                </a:cxn>
                <a:cxn ang="0">
                  <a:pos x="1344" y="2213"/>
                </a:cxn>
                <a:cxn ang="0">
                  <a:pos x="1552" y="2324"/>
                </a:cxn>
                <a:cxn ang="0">
                  <a:pos x="1724" y="2339"/>
                </a:cxn>
                <a:cxn ang="0">
                  <a:pos x="1677" y="2189"/>
                </a:cxn>
                <a:cxn ang="0">
                  <a:pos x="1667" y="2056"/>
                </a:cxn>
                <a:cxn ang="0">
                  <a:pos x="1965" y="2053"/>
                </a:cxn>
                <a:cxn ang="0">
                  <a:pos x="1800" y="1861"/>
                </a:cxn>
                <a:cxn ang="0">
                  <a:pos x="1812" y="1576"/>
                </a:cxn>
                <a:cxn ang="0">
                  <a:pos x="1748" y="1281"/>
                </a:cxn>
                <a:cxn ang="0">
                  <a:pos x="1517" y="1092"/>
                </a:cxn>
                <a:cxn ang="0">
                  <a:pos x="1266" y="867"/>
                </a:cxn>
                <a:cxn ang="0">
                  <a:pos x="999" y="733"/>
                </a:cxn>
                <a:cxn ang="0">
                  <a:pos x="877" y="783"/>
                </a:cxn>
                <a:cxn ang="0">
                  <a:pos x="752" y="765"/>
                </a:cxn>
                <a:cxn ang="0">
                  <a:pos x="753" y="358"/>
                </a:cxn>
                <a:cxn ang="0">
                  <a:pos x="557" y="74"/>
                </a:cxn>
                <a:cxn ang="0">
                  <a:pos x="380" y="0"/>
                </a:cxn>
              </a:cxnLst>
              <a:rect l="0" t="0" r="r" b="b"/>
              <a:pathLst>
                <a:path w="1965" h="2454">
                  <a:moveTo>
                    <a:pt x="380" y="0"/>
                  </a:moveTo>
                  <a:lnTo>
                    <a:pt x="305" y="170"/>
                  </a:lnTo>
                  <a:lnTo>
                    <a:pt x="296" y="438"/>
                  </a:lnTo>
                  <a:lnTo>
                    <a:pt x="185" y="680"/>
                  </a:lnTo>
                  <a:lnTo>
                    <a:pt x="337" y="993"/>
                  </a:lnTo>
                  <a:lnTo>
                    <a:pt x="337" y="1196"/>
                  </a:lnTo>
                  <a:lnTo>
                    <a:pt x="195" y="1311"/>
                  </a:lnTo>
                  <a:lnTo>
                    <a:pt x="125" y="1523"/>
                  </a:lnTo>
                  <a:lnTo>
                    <a:pt x="0" y="2042"/>
                  </a:lnTo>
                  <a:lnTo>
                    <a:pt x="217" y="2244"/>
                  </a:lnTo>
                  <a:lnTo>
                    <a:pt x="147" y="2318"/>
                  </a:lnTo>
                  <a:lnTo>
                    <a:pt x="207" y="2454"/>
                  </a:lnTo>
                  <a:lnTo>
                    <a:pt x="400" y="2439"/>
                  </a:lnTo>
                  <a:lnTo>
                    <a:pt x="455" y="2321"/>
                  </a:lnTo>
                  <a:lnTo>
                    <a:pt x="608" y="2239"/>
                  </a:lnTo>
                  <a:lnTo>
                    <a:pt x="767" y="2176"/>
                  </a:lnTo>
                  <a:lnTo>
                    <a:pt x="926" y="2249"/>
                  </a:lnTo>
                  <a:lnTo>
                    <a:pt x="992" y="2324"/>
                  </a:lnTo>
                  <a:lnTo>
                    <a:pt x="1122" y="2354"/>
                  </a:lnTo>
                  <a:lnTo>
                    <a:pt x="1344" y="2213"/>
                  </a:lnTo>
                  <a:lnTo>
                    <a:pt x="1552" y="2324"/>
                  </a:lnTo>
                  <a:lnTo>
                    <a:pt x="1724" y="2339"/>
                  </a:lnTo>
                  <a:lnTo>
                    <a:pt x="1677" y="2189"/>
                  </a:lnTo>
                  <a:lnTo>
                    <a:pt x="1667" y="2056"/>
                  </a:lnTo>
                  <a:lnTo>
                    <a:pt x="1965" y="2053"/>
                  </a:lnTo>
                  <a:lnTo>
                    <a:pt x="1800" y="1861"/>
                  </a:lnTo>
                  <a:lnTo>
                    <a:pt x="1812" y="1576"/>
                  </a:lnTo>
                  <a:lnTo>
                    <a:pt x="1748" y="1281"/>
                  </a:lnTo>
                  <a:lnTo>
                    <a:pt x="1517" y="1092"/>
                  </a:lnTo>
                  <a:lnTo>
                    <a:pt x="1266" y="867"/>
                  </a:lnTo>
                  <a:lnTo>
                    <a:pt x="999" y="733"/>
                  </a:lnTo>
                  <a:lnTo>
                    <a:pt x="877" y="783"/>
                  </a:lnTo>
                  <a:lnTo>
                    <a:pt x="752" y="765"/>
                  </a:lnTo>
                  <a:lnTo>
                    <a:pt x="753" y="358"/>
                  </a:lnTo>
                  <a:lnTo>
                    <a:pt x="557" y="74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51">
              <a:extLst>
                <a:ext uri="{FF2B5EF4-FFF2-40B4-BE49-F238E27FC236}">
                  <a16:creationId xmlns:a16="http://schemas.microsoft.com/office/drawing/2014/main" id="{A5244E20-ACA5-44B6-A874-484E5391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351" y="2378224"/>
              <a:ext cx="563563" cy="598488"/>
            </a:xfrm>
            <a:custGeom>
              <a:avLst/>
              <a:gdLst/>
              <a:ahLst/>
              <a:cxnLst>
                <a:cxn ang="0">
                  <a:pos x="2320" y="1368"/>
                </a:cxn>
                <a:cxn ang="0">
                  <a:pos x="2097" y="840"/>
                </a:cxn>
                <a:cxn ang="0">
                  <a:pos x="1713" y="467"/>
                </a:cxn>
                <a:cxn ang="0">
                  <a:pos x="1609" y="307"/>
                </a:cxn>
                <a:cxn ang="0">
                  <a:pos x="1452" y="248"/>
                </a:cxn>
                <a:cxn ang="0">
                  <a:pos x="1201" y="317"/>
                </a:cxn>
                <a:cxn ang="0">
                  <a:pos x="1003" y="306"/>
                </a:cxn>
                <a:cxn ang="0">
                  <a:pos x="269" y="0"/>
                </a:cxn>
                <a:cxn ang="0">
                  <a:pos x="134" y="85"/>
                </a:cxn>
                <a:cxn ang="0">
                  <a:pos x="119" y="243"/>
                </a:cxn>
                <a:cxn ang="0">
                  <a:pos x="0" y="407"/>
                </a:cxn>
                <a:cxn ang="0">
                  <a:pos x="176" y="481"/>
                </a:cxn>
                <a:cxn ang="0">
                  <a:pos x="374" y="766"/>
                </a:cxn>
                <a:cxn ang="0">
                  <a:pos x="374" y="1174"/>
                </a:cxn>
                <a:cxn ang="0">
                  <a:pos x="502" y="1189"/>
                </a:cxn>
                <a:cxn ang="0">
                  <a:pos x="620" y="1142"/>
                </a:cxn>
                <a:cxn ang="0">
                  <a:pos x="886" y="1275"/>
                </a:cxn>
                <a:cxn ang="0">
                  <a:pos x="1147" y="1507"/>
                </a:cxn>
                <a:cxn ang="0">
                  <a:pos x="1367" y="1689"/>
                </a:cxn>
                <a:cxn ang="0">
                  <a:pos x="1432" y="1984"/>
                </a:cxn>
                <a:cxn ang="0">
                  <a:pos x="1422" y="2269"/>
                </a:cxn>
                <a:cxn ang="0">
                  <a:pos x="1588" y="2461"/>
                </a:cxn>
                <a:cxn ang="0">
                  <a:pos x="2171" y="2487"/>
                </a:cxn>
                <a:cxn ang="0">
                  <a:pos x="2142" y="2042"/>
                </a:cxn>
                <a:cxn ang="0">
                  <a:pos x="2067" y="1813"/>
                </a:cxn>
                <a:cxn ang="0">
                  <a:pos x="2184" y="1672"/>
                </a:cxn>
                <a:cxn ang="0">
                  <a:pos x="2320" y="1368"/>
                </a:cxn>
              </a:cxnLst>
              <a:rect l="0" t="0" r="r" b="b"/>
              <a:pathLst>
                <a:path w="2320" h="2487">
                  <a:moveTo>
                    <a:pt x="2320" y="1368"/>
                  </a:moveTo>
                  <a:lnTo>
                    <a:pt x="2097" y="840"/>
                  </a:lnTo>
                  <a:lnTo>
                    <a:pt x="1713" y="467"/>
                  </a:lnTo>
                  <a:lnTo>
                    <a:pt x="1609" y="307"/>
                  </a:lnTo>
                  <a:lnTo>
                    <a:pt x="1452" y="248"/>
                  </a:lnTo>
                  <a:lnTo>
                    <a:pt x="1201" y="317"/>
                  </a:lnTo>
                  <a:lnTo>
                    <a:pt x="1003" y="306"/>
                  </a:lnTo>
                  <a:lnTo>
                    <a:pt x="269" y="0"/>
                  </a:lnTo>
                  <a:lnTo>
                    <a:pt x="134" y="85"/>
                  </a:lnTo>
                  <a:lnTo>
                    <a:pt x="119" y="243"/>
                  </a:lnTo>
                  <a:lnTo>
                    <a:pt x="0" y="407"/>
                  </a:lnTo>
                  <a:lnTo>
                    <a:pt x="176" y="481"/>
                  </a:lnTo>
                  <a:lnTo>
                    <a:pt x="374" y="766"/>
                  </a:lnTo>
                  <a:lnTo>
                    <a:pt x="374" y="1174"/>
                  </a:lnTo>
                  <a:lnTo>
                    <a:pt x="502" y="1189"/>
                  </a:lnTo>
                  <a:lnTo>
                    <a:pt x="620" y="1142"/>
                  </a:lnTo>
                  <a:lnTo>
                    <a:pt x="886" y="1275"/>
                  </a:lnTo>
                  <a:lnTo>
                    <a:pt x="1147" y="1507"/>
                  </a:lnTo>
                  <a:lnTo>
                    <a:pt x="1367" y="1689"/>
                  </a:lnTo>
                  <a:lnTo>
                    <a:pt x="1432" y="1984"/>
                  </a:lnTo>
                  <a:lnTo>
                    <a:pt x="1422" y="2269"/>
                  </a:lnTo>
                  <a:lnTo>
                    <a:pt x="1588" y="2461"/>
                  </a:lnTo>
                  <a:lnTo>
                    <a:pt x="2171" y="2487"/>
                  </a:lnTo>
                  <a:lnTo>
                    <a:pt x="2142" y="2042"/>
                  </a:lnTo>
                  <a:lnTo>
                    <a:pt x="2067" y="1813"/>
                  </a:lnTo>
                  <a:lnTo>
                    <a:pt x="2184" y="1672"/>
                  </a:lnTo>
                  <a:lnTo>
                    <a:pt x="2320" y="1368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152">
              <a:extLst>
                <a:ext uri="{FF2B5EF4-FFF2-40B4-BE49-F238E27FC236}">
                  <a16:creationId xmlns:a16="http://schemas.microsoft.com/office/drawing/2014/main" id="{6878C4A6-B1F0-457B-A776-66D9CD53A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439" y="1992461"/>
              <a:ext cx="557213" cy="71437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181" y="120"/>
                </a:cxn>
                <a:cxn ang="0">
                  <a:pos x="203" y="369"/>
                </a:cxn>
                <a:cxn ang="0">
                  <a:pos x="294" y="625"/>
                </a:cxn>
                <a:cxn ang="0">
                  <a:pos x="201" y="802"/>
                </a:cxn>
                <a:cxn ang="0">
                  <a:pos x="326" y="1182"/>
                </a:cxn>
                <a:cxn ang="0">
                  <a:pos x="128" y="1243"/>
                </a:cxn>
                <a:cxn ang="0">
                  <a:pos x="1" y="1496"/>
                </a:cxn>
                <a:cxn ang="0">
                  <a:pos x="0" y="1608"/>
                </a:cxn>
                <a:cxn ang="0">
                  <a:pos x="735" y="1916"/>
                </a:cxn>
                <a:cxn ang="0">
                  <a:pos x="940" y="1923"/>
                </a:cxn>
                <a:cxn ang="0">
                  <a:pos x="1177" y="1855"/>
                </a:cxn>
                <a:cxn ang="0">
                  <a:pos x="1338" y="1914"/>
                </a:cxn>
                <a:cxn ang="0">
                  <a:pos x="1440" y="2073"/>
                </a:cxn>
                <a:cxn ang="0">
                  <a:pos x="1824" y="2445"/>
                </a:cxn>
                <a:cxn ang="0">
                  <a:pos x="2047" y="2973"/>
                </a:cxn>
                <a:cxn ang="0">
                  <a:pos x="2173" y="2878"/>
                </a:cxn>
                <a:cxn ang="0">
                  <a:pos x="2290" y="2656"/>
                </a:cxn>
                <a:cxn ang="0">
                  <a:pos x="2245" y="2424"/>
                </a:cxn>
                <a:cxn ang="0">
                  <a:pos x="2149" y="2176"/>
                </a:cxn>
                <a:cxn ang="0">
                  <a:pos x="2113" y="1896"/>
                </a:cxn>
                <a:cxn ang="0">
                  <a:pos x="2134" y="1627"/>
                </a:cxn>
                <a:cxn ang="0">
                  <a:pos x="2049" y="1536"/>
                </a:cxn>
                <a:cxn ang="0">
                  <a:pos x="1906" y="1656"/>
                </a:cxn>
                <a:cxn ang="0">
                  <a:pos x="1788" y="1542"/>
                </a:cxn>
                <a:cxn ang="0">
                  <a:pos x="1724" y="1311"/>
                </a:cxn>
                <a:cxn ang="0">
                  <a:pos x="1680" y="1162"/>
                </a:cxn>
                <a:cxn ang="0">
                  <a:pos x="1759" y="957"/>
                </a:cxn>
                <a:cxn ang="0">
                  <a:pos x="1620" y="817"/>
                </a:cxn>
                <a:cxn ang="0">
                  <a:pos x="1665" y="644"/>
                </a:cxn>
                <a:cxn ang="0">
                  <a:pos x="1577" y="554"/>
                </a:cxn>
                <a:cxn ang="0">
                  <a:pos x="1384" y="584"/>
                </a:cxn>
                <a:cxn ang="0">
                  <a:pos x="1227" y="444"/>
                </a:cxn>
                <a:cxn ang="0">
                  <a:pos x="1183" y="324"/>
                </a:cxn>
                <a:cxn ang="0">
                  <a:pos x="1384" y="130"/>
                </a:cxn>
                <a:cxn ang="0">
                  <a:pos x="1315" y="10"/>
                </a:cxn>
                <a:cxn ang="0">
                  <a:pos x="843" y="40"/>
                </a:cxn>
                <a:cxn ang="0">
                  <a:pos x="291" y="0"/>
                </a:cxn>
              </a:cxnLst>
              <a:rect l="0" t="0" r="r" b="b"/>
              <a:pathLst>
                <a:path w="2290" h="2973">
                  <a:moveTo>
                    <a:pt x="291" y="0"/>
                  </a:moveTo>
                  <a:lnTo>
                    <a:pt x="181" y="120"/>
                  </a:lnTo>
                  <a:lnTo>
                    <a:pt x="203" y="369"/>
                  </a:lnTo>
                  <a:lnTo>
                    <a:pt x="294" y="625"/>
                  </a:lnTo>
                  <a:lnTo>
                    <a:pt x="201" y="802"/>
                  </a:lnTo>
                  <a:lnTo>
                    <a:pt x="326" y="1182"/>
                  </a:lnTo>
                  <a:lnTo>
                    <a:pt x="128" y="1243"/>
                  </a:lnTo>
                  <a:lnTo>
                    <a:pt x="1" y="1496"/>
                  </a:lnTo>
                  <a:lnTo>
                    <a:pt x="0" y="1608"/>
                  </a:lnTo>
                  <a:lnTo>
                    <a:pt x="735" y="1916"/>
                  </a:lnTo>
                  <a:lnTo>
                    <a:pt x="940" y="1923"/>
                  </a:lnTo>
                  <a:lnTo>
                    <a:pt x="1177" y="1855"/>
                  </a:lnTo>
                  <a:lnTo>
                    <a:pt x="1338" y="1914"/>
                  </a:lnTo>
                  <a:lnTo>
                    <a:pt x="1440" y="2073"/>
                  </a:lnTo>
                  <a:lnTo>
                    <a:pt x="1824" y="2445"/>
                  </a:lnTo>
                  <a:lnTo>
                    <a:pt x="2047" y="2973"/>
                  </a:lnTo>
                  <a:lnTo>
                    <a:pt x="2173" y="2878"/>
                  </a:lnTo>
                  <a:lnTo>
                    <a:pt x="2290" y="2656"/>
                  </a:lnTo>
                  <a:lnTo>
                    <a:pt x="2245" y="2424"/>
                  </a:lnTo>
                  <a:lnTo>
                    <a:pt x="2149" y="2176"/>
                  </a:lnTo>
                  <a:lnTo>
                    <a:pt x="2113" y="1896"/>
                  </a:lnTo>
                  <a:lnTo>
                    <a:pt x="2134" y="1627"/>
                  </a:lnTo>
                  <a:lnTo>
                    <a:pt x="2049" y="1536"/>
                  </a:lnTo>
                  <a:lnTo>
                    <a:pt x="1906" y="1656"/>
                  </a:lnTo>
                  <a:lnTo>
                    <a:pt x="1788" y="1542"/>
                  </a:lnTo>
                  <a:lnTo>
                    <a:pt x="1724" y="1311"/>
                  </a:lnTo>
                  <a:lnTo>
                    <a:pt x="1680" y="1162"/>
                  </a:lnTo>
                  <a:lnTo>
                    <a:pt x="1759" y="957"/>
                  </a:lnTo>
                  <a:lnTo>
                    <a:pt x="1620" y="817"/>
                  </a:lnTo>
                  <a:lnTo>
                    <a:pt x="1665" y="644"/>
                  </a:lnTo>
                  <a:lnTo>
                    <a:pt x="1577" y="554"/>
                  </a:lnTo>
                  <a:lnTo>
                    <a:pt x="1384" y="584"/>
                  </a:lnTo>
                  <a:lnTo>
                    <a:pt x="1227" y="444"/>
                  </a:lnTo>
                  <a:lnTo>
                    <a:pt x="1183" y="324"/>
                  </a:lnTo>
                  <a:lnTo>
                    <a:pt x="1384" y="130"/>
                  </a:lnTo>
                  <a:lnTo>
                    <a:pt x="1315" y="10"/>
                  </a:lnTo>
                  <a:lnTo>
                    <a:pt x="843" y="40"/>
                  </a:lnTo>
                  <a:lnTo>
                    <a:pt x="291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153">
              <a:extLst>
                <a:ext uri="{FF2B5EF4-FFF2-40B4-BE49-F238E27FC236}">
                  <a16:creationId xmlns:a16="http://schemas.microsoft.com/office/drawing/2014/main" id="{FB18A59C-6B36-4A49-96D8-80FB7F9A6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6" y="2103586"/>
              <a:ext cx="220663" cy="287338"/>
            </a:xfrm>
            <a:custGeom>
              <a:avLst/>
              <a:gdLst/>
              <a:ahLst/>
              <a:cxnLst>
                <a:cxn ang="0">
                  <a:pos x="41" y="175"/>
                </a:cxn>
                <a:cxn ang="0">
                  <a:pos x="174" y="130"/>
                </a:cxn>
                <a:cxn ang="0">
                  <a:pos x="311" y="0"/>
                </a:cxn>
                <a:cxn ang="0">
                  <a:pos x="678" y="120"/>
                </a:cxn>
                <a:cxn ang="0">
                  <a:pos x="905" y="88"/>
                </a:cxn>
                <a:cxn ang="0">
                  <a:pos x="839" y="359"/>
                </a:cxn>
                <a:cxn ang="0">
                  <a:pos x="702" y="668"/>
                </a:cxn>
                <a:cxn ang="0">
                  <a:pos x="547" y="848"/>
                </a:cxn>
                <a:cxn ang="0">
                  <a:pos x="614" y="1133"/>
                </a:cxn>
                <a:cxn ang="0">
                  <a:pos x="512" y="1163"/>
                </a:cxn>
                <a:cxn ang="0">
                  <a:pos x="423" y="1072"/>
                </a:cxn>
                <a:cxn ang="0">
                  <a:pos x="281" y="1192"/>
                </a:cxn>
                <a:cxn ang="0">
                  <a:pos x="164" y="1077"/>
                </a:cxn>
                <a:cxn ang="0">
                  <a:pos x="57" y="700"/>
                </a:cxn>
                <a:cxn ang="0">
                  <a:pos x="137" y="495"/>
                </a:cxn>
                <a:cxn ang="0">
                  <a:pos x="0" y="355"/>
                </a:cxn>
                <a:cxn ang="0">
                  <a:pos x="41" y="175"/>
                </a:cxn>
              </a:cxnLst>
              <a:rect l="0" t="0" r="r" b="b"/>
              <a:pathLst>
                <a:path w="905" h="1192">
                  <a:moveTo>
                    <a:pt x="41" y="175"/>
                  </a:moveTo>
                  <a:lnTo>
                    <a:pt x="174" y="130"/>
                  </a:lnTo>
                  <a:lnTo>
                    <a:pt x="311" y="0"/>
                  </a:lnTo>
                  <a:lnTo>
                    <a:pt x="678" y="120"/>
                  </a:lnTo>
                  <a:lnTo>
                    <a:pt x="905" y="88"/>
                  </a:lnTo>
                  <a:lnTo>
                    <a:pt x="839" y="359"/>
                  </a:lnTo>
                  <a:lnTo>
                    <a:pt x="702" y="668"/>
                  </a:lnTo>
                  <a:lnTo>
                    <a:pt x="547" y="848"/>
                  </a:lnTo>
                  <a:lnTo>
                    <a:pt x="614" y="1133"/>
                  </a:lnTo>
                  <a:lnTo>
                    <a:pt x="512" y="1163"/>
                  </a:lnTo>
                  <a:lnTo>
                    <a:pt x="423" y="1072"/>
                  </a:lnTo>
                  <a:lnTo>
                    <a:pt x="281" y="1192"/>
                  </a:lnTo>
                  <a:lnTo>
                    <a:pt x="164" y="1077"/>
                  </a:lnTo>
                  <a:lnTo>
                    <a:pt x="57" y="700"/>
                  </a:lnTo>
                  <a:lnTo>
                    <a:pt x="137" y="495"/>
                  </a:lnTo>
                  <a:lnTo>
                    <a:pt x="0" y="355"/>
                  </a:lnTo>
                  <a:lnTo>
                    <a:pt x="41" y="175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154">
              <a:extLst>
                <a:ext uri="{FF2B5EF4-FFF2-40B4-BE49-F238E27FC236}">
                  <a16:creationId xmlns:a16="http://schemas.microsoft.com/office/drawing/2014/main" id="{9F8B18E7-5944-42C4-8EE0-002A07B34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1" y="1492399"/>
              <a:ext cx="876300" cy="654050"/>
            </a:xfrm>
            <a:custGeom>
              <a:avLst/>
              <a:gdLst/>
              <a:ahLst/>
              <a:cxnLst>
                <a:cxn ang="0">
                  <a:pos x="720" y="1148"/>
                </a:cxn>
                <a:cxn ang="0">
                  <a:pos x="531" y="1271"/>
                </a:cxn>
                <a:cxn ang="0">
                  <a:pos x="399" y="1431"/>
                </a:cxn>
                <a:cxn ang="0">
                  <a:pos x="0" y="1720"/>
                </a:cxn>
                <a:cxn ang="0">
                  <a:pos x="25" y="1879"/>
                </a:cxn>
                <a:cxn ang="0">
                  <a:pos x="143" y="2080"/>
                </a:cxn>
                <a:cxn ang="0">
                  <a:pos x="689" y="2120"/>
                </a:cxn>
                <a:cxn ang="0">
                  <a:pos x="1164" y="2088"/>
                </a:cxn>
                <a:cxn ang="0">
                  <a:pos x="1235" y="2213"/>
                </a:cxn>
                <a:cxn ang="0">
                  <a:pos x="1035" y="2404"/>
                </a:cxn>
                <a:cxn ang="0">
                  <a:pos x="1078" y="2522"/>
                </a:cxn>
                <a:cxn ang="0">
                  <a:pos x="1235" y="2662"/>
                </a:cxn>
                <a:cxn ang="0">
                  <a:pos x="1424" y="2631"/>
                </a:cxn>
                <a:cxn ang="0">
                  <a:pos x="1514" y="2718"/>
                </a:cxn>
                <a:cxn ang="0">
                  <a:pos x="1652" y="2671"/>
                </a:cxn>
                <a:cxn ang="0">
                  <a:pos x="1787" y="2546"/>
                </a:cxn>
                <a:cxn ang="0">
                  <a:pos x="2155" y="2662"/>
                </a:cxn>
                <a:cxn ang="0">
                  <a:pos x="2382" y="2628"/>
                </a:cxn>
                <a:cxn ang="0">
                  <a:pos x="2437" y="2378"/>
                </a:cxn>
                <a:cxn ang="0">
                  <a:pos x="2511" y="2208"/>
                </a:cxn>
                <a:cxn ang="0">
                  <a:pos x="2662" y="2268"/>
                </a:cxn>
                <a:cxn ang="0">
                  <a:pos x="2982" y="2266"/>
                </a:cxn>
                <a:cxn ang="0">
                  <a:pos x="3529" y="1496"/>
                </a:cxn>
                <a:cxn ang="0">
                  <a:pos x="3559" y="1316"/>
                </a:cxn>
                <a:cxn ang="0">
                  <a:pos x="3539" y="654"/>
                </a:cxn>
                <a:cxn ang="0">
                  <a:pos x="3597" y="358"/>
                </a:cxn>
                <a:cxn ang="0">
                  <a:pos x="3377" y="190"/>
                </a:cxn>
                <a:cxn ang="0">
                  <a:pos x="3184" y="0"/>
                </a:cxn>
                <a:cxn ang="0">
                  <a:pos x="2998" y="25"/>
                </a:cxn>
                <a:cxn ang="0">
                  <a:pos x="2623" y="10"/>
                </a:cxn>
                <a:cxn ang="0">
                  <a:pos x="2417" y="359"/>
                </a:cxn>
                <a:cxn ang="0">
                  <a:pos x="2387" y="504"/>
                </a:cxn>
                <a:cxn ang="0">
                  <a:pos x="2299" y="474"/>
                </a:cxn>
                <a:cxn ang="0">
                  <a:pos x="2244" y="142"/>
                </a:cxn>
                <a:cxn ang="0">
                  <a:pos x="1838" y="89"/>
                </a:cxn>
                <a:cxn ang="0">
                  <a:pos x="1817" y="269"/>
                </a:cxn>
                <a:cxn ang="0">
                  <a:pos x="1874" y="569"/>
                </a:cxn>
                <a:cxn ang="0">
                  <a:pos x="2010" y="700"/>
                </a:cxn>
                <a:cxn ang="0">
                  <a:pos x="2122" y="892"/>
                </a:cxn>
                <a:cxn ang="0">
                  <a:pos x="2289" y="957"/>
                </a:cxn>
                <a:cxn ang="0">
                  <a:pos x="2447" y="972"/>
                </a:cxn>
                <a:cxn ang="0">
                  <a:pos x="2452" y="1241"/>
                </a:cxn>
                <a:cxn ang="0">
                  <a:pos x="2491" y="1416"/>
                </a:cxn>
                <a:cxn ang="0">
                  <a:pos x="2313" y="1580"/>
                </a:cxn>
                <a:cxn ang="0">
                  <a:pos x="2127" y="1600"/>
                </a:cxn>
                <a:cxn ang="0">
                  <a:pos x="1840" y="1585"/>
                </a:cxn>
                <a:cxn ang="0">
                  <a:pos x="1664" y="1506"/>
                </a:cxn>
                <a:cxn ang="0">
                  <a:pos x="1462" y="1271"/>
                </a:cxn>
                <a:cxn ang="0">
                  <a:pos x="1447" y="1072"/>
                </a:cxn>
                <a:cxn ang="0">
                  <a:pos x="1369" y="907"/>
                </a:cxn>
                <a:cxn ang="0">
                  <a:pos x="1225" y="862"/>
                </a:cxn>
                <a:cxn ang="0">
                  <a:pos x="1191" y="997"/>
                </a:cxn>
                <a:cxn ang="0">
                  <a:pos x="1270" y="1251"/>
                </a:cxn>
                <a:cxn ang="0">
                  <a:pos x="1280" y="1446"/>
                </a:cxn>
                <a:cxn ang="0">
                  <a:pos x="720" y="1148"/>
                </a:cxn>
              </a:cxnLst>
              <a:rect l="0" t="0" r="r" b="b"/>
              <a:pathLst>
                <a:path w="3597" h="2718">
                  <a:moveTo>
                    <a:pt x="720" y="1148"/>
                  </a:moveTo>
                  <a:lnTo>
                    <a:pt x="531" y="1271"/>
                  </a:lnTo>
                  <a:lnTo>
                    <a:pt x="399" y="1431"/>
                  </a:lnTo>
                  <a:lnTo>
                    <a:pt x="0" y="1720"/>
                  </a:lnTo>
                  <a:lnTo>
                    <a:pt x="25" y="1879"/>
                  </a:lnTo>
                  <a:lnTo>
                    <a:pt x="143" y="2080"/>
                  </a:lnTo>
                  <a:lnTo>
                    <a:pt x="689" y="2120"/>
                  </a:lnTo>
                  <a:lnTo>
                    <a:pt x="1164" y="2088"/>
                  </a:lnTo>
                  <a:lnTo>
                    <a:pt x="1235" y="2213"/>
                  </a:lnTo>
                  <a:lnTo>
                    <a:pt x="1035" y="2404"/>
                  </a:lnTo>
                  <a:lnTo>
                    <a:pt x="1078" y="2522"/>
                  </a:lnTo>
                  <a:lnTo>
                    <a:pt x="1235" y="2662"/>
                  </a:lnTo>
                  <a:lnTo>
                    <a:pt x="1424" y="2631"/>
                  </a:lnTo>
                  <a:lnTo>
                    <a:pt x="1514" y="2718"/>
                  </a:lnTo>
                  <a:lnTo>
                    <a:pt x="1652" y="2671"/>
                  </a:lnTo>
                  <a:lnTo>
                    <a:pt x="1787" y="2546"/>
                  </a:lnTo>
                  <a:lnTo>
                    <a:pt x="2155" y="2662"/>
                  </a:lnTo>
                  <a:lnTo>
                    <a:pt x="2382" y="2628"/>
                  </a:lnTo>
                  <a:lnTo>
                    <a:pt x="2437" y="2378"/>
                  </a:lnTo>
                  <a:lnTo>
                    <a:pt x="2511" y="2208"/>
                  </a:lnTo>
                  <a:lnTo>
                    <a:pt x="2662" y="2268"/>
                  </a:lnTo>
                  <a:lnTo>
                    <a:pt x="2982" y="2266"/>
                  </a:lnTo>
                  <a:lnTo>
                    <a:pt x="3529" y="1496"/>
                  </a:lnTo>
                  <a:lnTo>
                    <a:pt x="3559" y="1316"/>
                  </a:lnTo>
                  <a:lnTo>
                    <a:pt x="3539" y="654"/>
                  </a:lnTo>
                  <a:lnTo>
                    <a:pt x="3597" y="358"/>
                  </a:lnTo>
                  <a:lnTo>
                    <a:pt x="3377" y="190"/>
                  </a:lnTo>
                  <a:lnTo>
                    <a:pt x="3184" y="0"/>
                  </a:lnTo>
                  <a:lnTo>
                    <a:pt x="2998" y="25"/>
                  </a:lnTo>
                  <a:lnTo>
                    <a:pt x="2623" y="10"/>
                  </a:lnTo>
                  <a:lnTo>
                    <a:pt x="2417" y="359"/>
                  </a:lnTo>
                  <a:lnTo>
                    <a:pt x="2387" y="504"/>
                  </a:lnTo>
                  <a:lnTo>
                    <a:pt x="2299" y="474"/>
                  </a:lnTo>
                  <a:lnTo>
                    <a:pt x="2244" y="142"/>
                  </a:lnTo>
                  <a:lnTo>
                    <a:pt x="1838" y="89"/>
                  </a:lnTo>
                  <a:lnTo>
                    <a:pt x="1817" y="269"/>
                  </a:lnTo>
                  <a:lnTo>
                    <a:pt x="1874" y="569"/>
                  </a:lnTo>
                  <a:lnTo>
                    <a:pt x="2010" y="700"/>
                  </a:lnTo>
                  <a:lnTo>
                    <a:pt x="2122" y="892"/>
                  </a:lnTo>
                  <a:lnTo>
                    <a:pt x="2289" y="957"/>
                  </a:lnTo>
                  <a:lnTo>
                    <a:pt x="2447" y="972"/>
                  </a:lnTo>
                  <a:lnTo>
                    <a:pt x="2452" y="1241"/>
                  </a:lnTo>
                  <a:lnTo>
                    <a:pt x="2491" y="1416"/>
                  </a:lnTo>
                  <a:lnTo>
                    <a:pt x="2313" y="1580"/>
                  </a:lnTo>
                  <a:lnTo>
                    <a:pt x="2127" y="1600"/>
                  </a:lnTo>
                  <a:lnTo>
                    <a:pt x="1840" y="1585"/>
                  </a:lnTo>
                  <a:lnTo>
                    <a:pt x="1664" y="1506"/>
                  </a:lnTo>
                  <a:lnTo>
                    <a:pt x="1462" y="1271"/>
                  </a:lnTo>
                  <a:lnTo>
                    <a:pt x="1447" y="1072"/>
                  </a:lnTo>
                  <a:lnTo>
                    <a:pt x="1369" y="907"/>
                  </a:lnTo>
                  <a:lnTo>
                    <a:pt x="1225" y="862"/>
                  </a:lnTo>
                  <a:lnTo>
                    <a:pt x="1191" y="997"/>
                  </a:lnTo>
                  <a:lnTo>
                    <a:pt x="1270" y="1251"/>
                  </a:lnTo>
                  <a:lnTo>
                    <a:pt x="1280" y="1446"/>
                  </a:lnTo>
                  <a:lnTo>
                    <a:pt x="720" y="1148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155">
              <a:extLst>
                <a:ext uri="{FF2B5EF4-FFF2-40B4-BE49-F238E27FC236}">
                  <a16:creationId xmlns:a16="http://schemas.microsoft.com/office/drawing/2014/main" id="{AFCE6E68-7F1A-43CC-96DA-EF2285EB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9" y="1462236"/>
              <a:ext cx="433388" cy="415925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478" y="243"/>
                </a:cxn>
                <a:cxn ang="0">
                  <a:pos x="264" y="288"/>
                </a:cxn>
                <a:cxn ang="0">
                  <a:pos x="0" y="695"/>
                </a:cxn>
                <a:cxn ang="0">
                  <a:pos x="56" y="926"/>
                </a:cxn>
                <a:cxn ang="0">
                  <a:pos x="8" y="1271"/>
                </a:cxn>
                <a:cxn ang="0">
                  <a:pos x="570" y="1572"/>
                </a:cxn>
                <a:cxn ang="0">
                  <a:pos x="560" y="1380"/>
                </a:cxn>
                <a:cxn ang="0">
                  <a:pos x="480" y="1124"/>
                </a:cxn>
                <a:cxn ang="0">
                  <a:pos x="514" y="987"/>
                </a:cxn>
                <a:cxn ang="0">
                  <a:pos x="655" y="1030"/>
                </a:cxn>
                <a:cxn ang="0">
                  <a:pos x="733" y="1182"/>
                </a:cxn>
                <a:cxn ang="0">
                  <a:pos x="750" y="1395"/>
                </a:cxn>
                <a:cxn ang="0">
                  <a:pos x="957" y="1631"/>
                </a:cxn>
                <a:cxn ang="0">
                  <a:pos x="1137" y="1710"/>
                </a:cxn>
                <a:cxn ang="0">
                  <a:pos x="1407" y="1725"/>
                </a:cxn>
                <a:cxn ang="0">
                  <a:pos x="1603" y="1704"/>
                </a:cxn>
                <a:cxn ang="0">
                  <a:pos x="1779" y="1537"/>
                </a:cxn>
                <a:cxn ang="0">
                  <a:pos x="1741" y="1354"/>
                </a:cxn>
                <a:cxn ang="0">
                  <a:pos x="1738" y="1100"/>
                </a:cxn>
                <a:cxn ang="0">
                  <a:pos x="1576" y="1077"/>
                </a:cxn>
                <a:cxn ang="0">
                  <a:pos x="1411" y="1016"/>
                </a:cxn>
                <a:cxn ang="0">
                  <a:pos x="1298" y="826"/>
                </a:cxn>
                <a:cxn ang="0">
                  <a:pos x="1163" y="693"/>
                </a:cxn>
                <a:cxn ang="0">
                  <a:pos x="1106" y="383"/>
                </a:cxn>
                <a:cxn ang="0">
                  <a:pos x="1126" y="213"/>
                </a:cxn>
                <a:cxn ang="0">
                  <a:pos x="854" y="230"/>
                </a:cxn>
                <a:cxn ang="0">
                  <a:pos x="559" y="0"/>
                </a:cxn>
              </a:cxnLst>
              <a:rect l="0" t="0" r="r" b="b"/>
              <a:pathLst>
                <a:path w="1779" h="1725">
                  <a:moveTo>
                    <a:pt x="559" y="0"/>
                  </a:moveTo>
                  <a:lnTo>
                    <a:pt x="478" y="243"/>
                  </a:lnTo>
                  <a:lnTo>
                    <a:pt x="264" y="288"/>
                  </a:lnTo>
                  <a:lnTo>
                    <a:pt x="0" y="695"/>
                  </a:lnTo>
                  <a:lnTo>
                    <a:pt x="56" y="926"/>
                  </a:lnTo>
                  <a:lnTo>
                    <a:pt x="8" y="1271"/>
                  </a:lnTo>
                  <a:lnTo>
                    <a:pt x="570" y="1572"/>
                  </a:lnTo>
                  <a:lnTo>
                    <a:pt x="560" y="1380"/>
                  </a:lnTo>
                  <a:lnTo>
                    <a:pt x="480" y="1124"/>
                  </a:lnTo>
                  <a:lnTo>
                    <a:pt x="514" y="987"/>
                  </a:lnTo>
                  <a:lnTo>
                    <a:pt x="655" y="1030"/>
                  </a:lnTo>
                  <a:lnTo>
                    <a:pt x="733" y="1182"/>
                  </a:lnTo>
                  <a:lnTo>
                    <a:pt x="750" y="1395"/>
                  </a:lnTo>
                  <a:lnTo>
                    <a:pt x="957" y="1631"/>
                  </a:lnTo>
                  <a:lnTo>
                    <a:pt x="1137" y="1710"/>
                  </a:lnTo>
                  <a:lnTo>
                    <a:pt x="1407" y="1725"/>
                  </a:lnTo>
                  <a:lnTo>
                    <a:pt x="1603" y="1704"/>
                  </a:lnTo>
                  <a:lnTo>
                    <a:pt x="1779" y="1537"/>
                  </a:lnTo>
                  <a:lnTo>
                    <a:pt x="1741" y="1354"/>
                  </a:lnTo>
                  <a:lnTo>
                    <a:pt x="1738" y="1100"/>
                  </a:lnTo>
                  <a:lnTo>
                    <a:pt x="1576" y="1077"/>
                  </a:lnTo>
                  <a:lnTo>
                    <a:pt x="1411" y="1016"/>
                  </a:lnTo>
                  <a:lnTo>
                    <a:pt x="1298" y="826"/>
                  </a:lnTo>
                  <a:lnTo>
                    <a:pt x="1163" y="693"/>
                  </a:lnTo>
                  <a:lnTo>
                    <a:pt x="1106" y="383"/>
                  </a:lnTo>
                  <a:lnTo>
                    <a:pt x="1126" y="213"/>
                  </a:lnTo>
                  <a:lnTo>
                    <a:pt x="854" y="230"/>
                  </a:lnTo>
                  <a:lnTo>
                    <a:pt x="559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156">
              <a:extLst>
                <a:ext uri="{FF2B5EF4-FFF2-40B4-BE49-F238E27FC236}">
                  <a16:creationId xmlns:a16="http://schemas.microsoft.com/office/drawing/2014/main" id="{34E3A616-35E9-4CD6-BA92-20C82A62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4" y="2708424"/>
              <a:ext cx="376238" cy="598488"/>
            </a:xfrm>
            <a:custGeom>
              <a:avLst/>
              <a:gdLst/>
              <a:ahLst/>
              <a:cxnLst>
                <a:cxn ang="0">
                  <a:pos x="496" y="100"/>
                </a:cxn>
                <a:cxn ang="0">
                  <a:pos x="732" y="93"/>
                </a:cxn>
                <a:cxn ang="0">
                  <a:pos x="928" y="0"/>
                </a:cxn>
                <a:cxn ang="0">
                  <a:pos x="1098" y="133"/>
                </a:cxn>
                <a:cxn ang="0">
                  <a:pos x="1236" y="264"/>
                </a:cxn>
                <a:cxn ang="0">
                  <a:pos x="1142" y="655"/>
                </a:cxn>
                <a:cxn ang="0">
                  <a:pos x="1016" y="979"/>
                </a:cxn>
                <a:cxn ang="0">
                  <a:pos x="1059" y="1170"/>
                </a:cxn>
                <a:cxn ang="0">
                  <a:pos x="1039" y="1505"/>
                </a:cxn>
                <a:cxn ang="0">
                  <a:pos x="894" y="1629"/>
                </a:cxn>
                <a:cxn ang="0">
                  <a:pos x="909" y="1996"/>
                </a:cxn>
                <a:cxn ang="0">
                  <a:pos x="298" y="1726"/>
                </a:cxn>
                <a:cxn ang="0">
                  <a:pos x="212" y="1588"/>
                </a:cxn>
                <a:cxn ang="0">
                  <a:pos x="120" y="1500"/>
                </a:cxn>
                <a:cxn ang="0">
                  <a:pos x="35" y="1398"/>
                </a:cxn>
                <a:cxn ang="0">
                  <a:pos x="10" y="1140"/>
                </a:cxn>
                <a:cxn ang="0">
                  <a:pos x="0" y="918"/>
                </a:cxn>
                <a:cxn ang="0">
                  <a:pos x="102" y="832"/>
                </a:cxn>
                <a:cxn ang="0">
                  <a:pos x="152" y="714"/>
                </a:cxn>
                <a:cxn ang="0">
                  <a:pos x="283" y="572"/>
                </a:cxn>
                <a:cxn ang="0">
                  <a:pos x="408" y="418"/>
                </a:cxn>
                <a:cxn ang="0">
                  <a:pos x="496" y="250"/>
                </a:cxn>
                <a:cxn ang="0">
                  <a:pos x="496" y="100"/>
                </a:cxn>
              </a:cxnLst>
              <a:rect l="0" t="0" r="r" b="b"/>
              <a:pathLst>
                <a:path w="1236" h="1996">
                  <a:moveTo>
                    <a:pt x="496" y="100"/>
                  </a:moveTo>
                  <a:lnTo>
                    <a:pt x="732" y="93"/>
                  </a:lnTo>
                  <a:lnTo>
                    <a:pt x="928" y="0"/>
                  </a:lnTo>
                  <a:lnTo>
                    <a:pt x="1098" y="133"/>
                  </a:lnTo>
                  <a:lnTo>
                    <a:pt x="1236" y="264"/>
                  </a:lnTo>
                  <a:lnTo>
                    <a:pt x="1142" y="655"/>
                  </a:lnTo>
                  <a:lnTo>
                    <a:pt x="1016" y="979"/>
                  </a:lnTo>
                  <a:lnTo>
                    <a:pt x="1059" y="1170"/>
                  </a:lnTo>
                  <a:lnTo>
                    <a:pt x="1039" y="1505"/>
                  </a:lnTo>
                  <a:lnTo>
                    <a:pt x="894" y="1629"/>
                  </a:lnTo>
                  <a:lnTo>
                    <a:pt x="909" y="1996"/>
                  </a:lnTo>
                  <a:lnTo>
                    <a:pt x="298" y="1726"/>
                  </a:lnTo>
                  <a:lnTo>
                    <a:pt x="212" y="1588"/>
                  </a:lnTo>
                  <a:lnTo>
                    <a:pt x="120" y="1500"/>
                  </a:lnTo>
                  <a:lnTo>
                    <a:pt x="35" y="1398"/>
                  </a:lnTo>
                  <a:lnTo>
                    <a:pt x="10" y="1140"/>
                  </a:lnTo>
                  <a:lnTo>
                    <a:pt x="0" y="918"/>
                  </a:lnTo>
                  <a:lnTo>
                    <a:pt x="102" y="832"/>
                  </a:lnTo>
                  <a:lnTo>
                    <a:pt x="152" y="714"/>
                  </a:lnTo>
                  <a:lnTo>
                    <a:pt x="283" y="572"/>
                  </a:lnTo>
                  <a:lnTo>
                    <a:pt x="408" y="418"/>
                  </a:lnTo>
                  <a:lnTo>
                    <a:pt x="496" y="250"/>
                  </a:lnTo>
                  <a:lnTo>
                    <a:pt x="496" y="10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157">
              <a:extLst>
                <a:ext uri="{FF2B5EF4-FFF2-40B4-BE49-F238E27FC236}">
                  <a16:creationId xmlns:a16="http://schemas.microsoft.com/office/drawing/2014/main" id="{208F7843-66B4-46BC-80A2-D5AE1AB0E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851" y="1811486"/>
              <a:ext cx="660400" cy="590550"/>
            </a:xfrm>
            <a:custGeom>
              <a:avLst/>
              <a:gdLst/>
              <a:ahLst/>
              <a:cxnLst>
                <a:cxn ang="0">
                  <a:pos x="465" y="0"/>
                </a:cxn>
                <a:cxn ang="0">
                  <a:pos x="651" y="98"/>
                </a:cxn>
                <a:cxn ang="0">
                  <a:pos x="1063" y="431"/>
                </a:cxn>
                <a:cxn ang="0">
                  <a:pos x="1300" y="598"/>
                </a:cxn>
                <a:cxn ang="0">
                  <a:pos x="1516" y="866"/>
                </a:cxn>
                <a:cxn ang="0">
                  <a:pos x="2166" y="1357"/>
                </a:cxn>
                <a:cxn ang="0">
                  <a:pos x="2107" y="1508"/>
                </a:cxn>
                <a:cxn ang="0">
                  <a:pos x="2020" y="1652"/>
                </a:cxn>
                <a:cxn ang="0">
                  <a:pos x="1914" y="1967"/>
                </a:cxn>
                <a:cxn ang="0">
                  <a:pos x="1503" y="1926"/>
                </a:cxn>
                <a:cxn ang="0">
                  <a:pos x="992" y="1927"/>
                </a:cxn>
                <a:cxn ang="0">
                  <a:pos x="739" y="1890"/>
                </a:cxn>
                <a:cxn ang="0">
                  <a:pos x="709" y="1736"/>
                </a:cxn>
                <a:cxn ang="0">
                  <a:pos x="725" y="1137"/>
                </a:cxn>
                <a:cxn ang="0">
                  <a:pos x="721" y="754"/>
                </a:cxn>
                <a:cxn ang="0">
                  <a:pos x="0" y="754"/>
                </a:cxn>
                <a:cxn ang="0">
                  <a:pos x="441" y="136"/>
                </a:cxn>
                <a:cxn ang="0">
                  <a:pos x="465" y="0"/>
                </a:cxn>
              </a:cxnLst>
              <a:rect l="0" t="0" r="r" b="b"/>
              <a:pathLst>
                <a:path w="2166" h="1967">
                  <a:moveTo>
                    <a:pt x="465" y="0"/>
                  </a:moveTo>
                  <a:lnTo>
                    <a:pt x="651" y="98"/>
                  </a:lnTo>
                  <a:lnTo>
                    <a:pt x="1063" y="431"/>
                  </a:lnTo>
                  <a:lnTo>
                    <a:pt x="1300" y="598"/>
                  </a:lnTo>
                  <a:lnTo>
                    <a:pt x="1516" y="866"/>
                  </a:lnTo>
                  <a:lnTo>
                    <a:pt x="2166" y="1357"/>
                  </a:lnTo>
                  <a:lnTo>
                    <a:pt x="2107" y="1508"/>
                  </a:lnTo>
                  <a:lnTo>
                    <a:pt x="2020" y="1652"/>
                  </a:lnTo>
                  <a:lnTo>
                    <a:pt x="1914" y="1967"/>
                  </a:lnTo>
                  <a:lnTo>
                    <a:pt x="1503" y="1926"/>
                  </a:lnTo>
                  <a:lnTo>
                    <a:pt x="992" y="1927"/>
                  </a:lnTo>
                  <a:lnTo>
                    <a:pt x="739" y="1890"/>
                  </a:lnTo>
                  <a:lnTo>
                    <a:pt x="709" y="1736"/>
                  </a:lnTo>
                  <a:lnTo>
                    <a:pt x="725" y="1137"/>
                  </a:lnTo>
                  <a:lnTo>
                    <a:pt x="721" y="754"/>
                  </a:lnTo>
                  <a:lnTo>
                    <a:pt x="0" y="754"/>
                  </a:lnTo>
                  <a:lnTo>
                    <a:pt x="441" y="136"/>
                  </a:lnTo>
                  <a:lnTo>
                    <a:pt x="465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158">
              <a:extLst>
                <a:ext uri="{FF2B5EF4-FFF2-40B4-BE49-F238E27FC236}">
                  <a16:creationId xmlns:a16="http://schemas.microsoft.com/office/drawing/2014/main" id="{B3103132-18C2-4DFD-A6D6-6D19284BC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1579711"/>
              <a:ext cx="646113" cy="6397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71" y="227"/>
                </a:cxn>
                <a:cxn ang="0">
                  <a:pos x="818" y="808"/>
                </a:cxn>
                <a:cxn ang="0">
                  <a:pos x="1078" y="908"/>
                </a:cxn>
                <a:cxn ang="0">
                  <a:pos x="1313" y="936"/>
                </a:cxn>
                <a:cxn ang="0">
                  <a:pos x="1530" y="1162"/>
                </a:cxn>
                <a:cxn ang="0">
                  <a:pos x="1919" y="1392"/>
                </a:cxn>
                <a:cxn ang="0">
                  <a:pos x="2155" y="1537"/>
                </a:cxn>
                <a:cxn ang="0">
                  <a:pos x="2482" y="1627"/>
                </a:cxn>
                <a:cxn ang="0">
                  <a:pos x="2515" y="1777"/>
                </a:cxn>
                <a:cxn ang="0">
                  <a:pos x="2647" y="1927"/>
                </a:cxn>
                <a:cxn ang="0">
                  <a:pos x="2480" y="2091"/>
                </a:cxn>
                <a:cxn ang="0">
                  <a:pos x="2249" y="2425"/>
                </a:cxn>
                <a:cxn ang="0">
                  <a:pos x="2145" y="2664"/>
                </a:cxn>
                <a:cxn ang="0">
                  <a:pos x="1329" y="2046"/>
                </a:cxn>
                <a:cxn ang="0">
                  <a:pos x="1066" y="1717"/>
                </a:cxn>
                <a:cxn ang="0">
                  <a:pos x="758" y="1497"/>
                </a:cxn>
                <a:cxn ang="0">
                  <a:pos x="253" y="1088"/>
                </a:cxn>
                <a:cxn ang="0">
                  <a:pos x="21" y="968"/>
                </a:cxn>
                <a:cxn ang="0">
                  <a:pos x="0" y="297"/>
                </a:cxn>
                <a:cxn ang="0">
                  <a:pos x="58" y="0"/>
                </a:cxn>
              </a:cxnLst>
              <a:rect l="0" t="0" r="r" b="b"/>
              <a:pathLst>
                <a:path w="2647" h="2664">
                  <a:moveTo>
                    <a:pt x="58" y="0"/>
                  </a:moveTo>
                  <a:lnTo>
                    <a:pt x="171" y="227"/>
                  </a:lnTo>
                  <a:lnTo>
                    <a:pt x="818" y="808"/>
                  </a:lnTo>
                  <a:lnTo>
                    <a:pt x="1078" y="908"/>
                  </a:lnTo>
                  <a:lnTo>
                    <a:pt x="1313" y="936"/>
                  </a:lnTo>
                  <a:lnTo>
                    <a:pt x="1530" y="1162"/>
                  </a:lnTo>
                  <a:lnTo>
                    <a:pt x="1919" y="1392"/>
                  </a:lnTo>
                  <a:lnTo>
                    <a:pt x="2155" y="1537"/>
                  </a:lnTo>
                  <a:lnTo>
                    <a:pt x="2482" y="1627"/>
                  </a:lnTo>
                  <a:lnTo>
                    <a:pt x="2515" y="1777"/>
                  </a:lnTo>
                  <a:lnTo>
                    <a:pt x="2647" y="1927"/>
                  </a:lnTo>
                  <a:lnTo>
                    <a:pt x="2480" y="2091"/>
                  </a:lnTo>
                  <a:lnTo>
                    <a:pt x="2249" y="2425"/>
                  </a:lnTo>
                  <a:lnTo>
                    <a:pt x="2145" y="2664"/>
                  </a:lnTo>
                  <a:lnTo>
                    <a:pt x="1329" y="2046"/>
                  </a:lnTo>
                  <a:lnTo>
                    <a:pt x="1066" y="1717"/>
                  </a:lnTo>
                  <a:lnTo>
                    <a:pt x="758" y="1497"/>
                  </a:lnTo>
                  <a:lnTo>
                    <a:pt x="253" y="1088"/>
                  </a:lnTo>
                  <a:lnTo>
                    <a:pt x="21" y="968"/>
                  </a:lnTo>
                  <a:lnTo>
                    <a:pt x="0" y="297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59">
              <a:extLst>
                <a:ext uri="{FF2B5EF4-FFF2-40B4-BE49-F238E27FC236}">
                  <a16:creationId xmlns:a16="http://schemas.microsoft.com/office/drawing/2014/main" id="{344B7FA7-D88F-4BC5-ADF6-989A8F579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6" y="2298849"/>
              <a:ext cx="534988" cy="488950"/>
            </a:xfrm>
            <a:custGeom>
              <a:avLst/>
              <a:gdLst/>
              <a:ahLst/>
              <a:cxnLst>
                <a:cxn ang="0">
                  <a:pos x="2200" y="643"/>
                </a:cxn>
                <a:cxn ang="0">
                  <a:pos x="2131" y="434"/>
                </a:cxn>
                <a:cxn ang="0">
                  <a:pos x="2175" y="160"/>
                </a:cxn>
                <a:cxn ang="0">
                  <a:pos x="1905" y="105"/>
                </a:cxn>
                <a:cxn ang="0">
                  <a:pos x="1776" y="225"/>
                </a:cxn>
                <a:cxn ang="0">
                  <a:pos x="1569" y="160"/>
                </a:cxn>
                <a:cxn ang="0">
                  <a:pos x="1254" y="135"/>
                </a:cxn>
                <a:cxn ang="0">
                  <a:pos x="1061" y="30"/>
                </a:cxn>
                <a:cxn ang="0">
                  <a:pos x="825" y="0"/>
                </a:cxn>
                <a:cxn ang="0">
                  <a:pos x="559" y="40"/>
                </a:cxn>
                <a:cxn ang="0">
                  <a:pos x="432" y="429"/>
                </a:cxn>
                <a:cxn ang="0">
                  <a:pos x="458" y="520"/>
                </a:cxn>
                <a:cxn ang="0">
                  <a:pos x="365" y="573"/>
                </a:cxn>
                <a:cxn ang="0">
                  <a:pos x="357" y="719"/>
                </a:cxn>
                <a:cxn ang="0">
                  <a:pos x="418" y="820"/>
                </a:cxn>
                <a:cxn ang="0">
                  <a:pos x="238" y="1108"/>
                </a:cxn>
                <a:cxn ang="0">
                  <a:pos x="13" y="1446"/>
                </a:cxn>
                <a:cxn ang="0">
                  <a:pos x="43" y="1683"/>
                </a:cxn>
                <a:cxn ang="0">
                  <a:pos x="0" y="1828"/>
                </a:cxn>
                <a:cxn ang="0">
                  <a:pos x="288" y="1825"/>
                </a:cxn>
                <a:cxn ang="0">
                  <a:pos x="546" y="1705"/>
                </a:cxn>
                <a:cxn ang="0">
                  <a:pos x="756" y="1870"/>
                </a:cxn>
                <a:cxn ang="0">
                  <a:pos x="929" y="2035"/>
                </a:cxn>
                <a:cxn ang="0">
                  <a:pos x="1249" y="1638"/>
                </a:cxn>
                <a:cxn ang="0">
                  <a:pos x="2200" y="643"/>
                </a:cxn>
              </a:cxnLst>
              <a:rect l="0" t="0" r="r" b="b"/>
              <a:pathLst>
                <a:path w="2200" h="2035">
                  <a:moveTo>
                    <a:pt x="2200" y="643"/>
                  </a:moveTo>
                  <a:lnTo>
                    <a:pt x="2131" y="434"/>
                  </a:lnTo>
                  <a:lnTo>
                    <a:pt x="2175" y="160"/>
                  </a:lnTo>
                  <a:lnTo>
                    <a:pt x="1905" y="105"/>
                  </a:lnTo>
                  <a:lnTo>
                    <a:pt x="1776" y="225"/>
                  </a:lnTo>
                  <a:lnTo>
                    <a:pt x="1569" y="160"/>
                  </a:lnTo>
                  <a:lnTo>
                    <a:pt x="1254" y="135"/>
                  </a:lnTo>
                  <a:lnTo>
                    <a:pt x="1061" y="30"/>
                  </a:lnTo>
                  <a:lnTo>
                    <a:pt x="825" y="0"/>
                  </a:lnTo>
                  <a:lnTo>
                    <a:pt x="559" y="40"/>
                  </a:lnTo>
                  <a:lnTo>
                    <a:pt x="432" y="429"/>
                  </a:lnTo>
                  <a:lnTo>
                    <a:pt x="458" y="520"/>
                  </a:lnTo>
                  <a:lnTo>
                    <a:pt x="365" y="573"/>
                  </a:lnTo>
                  <a:lnTo>
                    <a:pt x="357" y="719"/>
                  </a:lnTo>
                  <a:lnTo>
                    <a:pt x="418" y="820"/>
                  </a:lnTo>
                  <a:lnTo>
                    <a:pt x="238" y="1108"/>
                  </a:lnTo>
                  <a:lnTo>
                    <a:pt x="13" y="1446"/>
                  </a:lnTo>
                  <a:lnTo>
                    <a:pt x="43" y="1683"/>
                  </a:lnTo>
                  <a:lnTo>
                    <a:pt x="0" y="1828"/>
                  </a:lnTo>
                  <a:lnTo>
                    <a:pt x="288" y="1825"/>
                  </a:lnTo>
                  <a:lnTo>
                    <a:pt x="546" y="1705"/>
                  </a:lnTo>
                  <a:lnTo>
                    <a:pt x="756" y="1870"/>
                  </a:lnTo>
                  <a:lnTo>
                    <a:pt x="929" y="2035"/>
                  </a:lnTo>
                  <a:lnTo>
                    <a:pt x="1249" y="1638"/>
                  </a:lnTo>
                  <a:lnTo>
                    <a:pt x="2200" y="643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0">
              <a:extLst>
                <a:ext uri="{FF2B5EF4-FFF2-40B4-BE49-F238E27FC236}">
                  <a16:creationId xmlns:a16="http://schemas.microsoft.com/office/drawing/2014/main" id="{8E1F9697-6B50-4BA7-B7AA-70181605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1" y="2067074"/>
              <a:ext cx="298450" cy="385763"/>
            </a:xfrm>
            <a:custGeom>
              <a:avLst/>
              <a:gdLst/>
              <a:ahLst/>
              <a:cxnLst>
                <a:cxn ang="0">
                  <a:pos x="723" y="0"/>
                </a:cxn>
                <a:cxn ang="0">
                  <a:pos x="678" y="284"/>
                </a:cxn>
                <a:cxn ang="0">
                  <a:pos x="570" y="584"/>
                </a:cxn>
                <a:cxn ang="0">
                  <a:pos x="191" y="898"/>
                </a:cxn>
                <a:cxn ang="0">
                  <a:pos x="42" y="1123"/>
                </a:cxn>
                <a:cxn ang="0">
                  <a:pos x="0" y="1401"/>
                </a:cxn>
                <a:cxn ang="0">
                  <a:pos x="68" y="1607"/>
                </a:cxn>
                <a:cxn ang="0">
                  <a:pos x="280" y="1422"/>
                </a:cxn>
                <a:cxn ang="0">
                  <a:pos x="659" y="1203"/>
                </a:cxn>
                <a:cxn ang="0">
                  <a:pos x="1087" y="1003"/>
                </a:cxn>
                <a:cxn ang="0">
                  <a:pos x="1195" y="719"/>
                </a:cxn>
                <a:cxn ang="0">
                  <a:pos x="1225" y="499"/>
                </a:cxn>
                <a:cxn ang="0">
                  <a:pos x="1117" y="95"/>
                </a:cxn>
                <a:cxn ang="0">
                  <a:pos x="856" y="80"/>
                </a:cxn>
                <a:cxn ang="0">
                  <a:pos x="723" y="0"/>
                </a:cxn>
              </a:cxnLst>
              <a:rect l="0" t="0" r="r" b="b"/>
              <a:pathLst>
                <a:path w="1225" h="1607">
                  <a:moveTo>
                    <a:pt x="723" y="0"/>
                  </a:moveTo>
                  <a:lnTo>
                    <a:pt x="678" y="284"/>
                  </a:lnTo>
                  <a:lnTo>
                    <a:pt x="570" y="584"/>
                  </a:lnTo>
                  <a:lnTo>
                    <a:pt x="191" y="898"/>
                  </a:lnTo>
                  <a:lnTo>
                    <a:pt x="42" y="1123"/>
                  </a:lnTo>
                  <a:lnTo>
                    <a:pt x="0" y="1401"/>
                  </a:lnTo>
                  <a:lnTo>
                    <a:pt x="68" y="1607"/>
                  </a:lnTo>
                  <a:lnTo>
                    <a:pt x="280" y="1422"/>
                  </a:lnTo>
                  <a:lnTo>
                    <a:pt x="659" y="1203"/>
                  </a:lnTo>
                  <a:lnTo>
                    <a:pt x="1087" y="1003"/>
                  </a:lnTo>
                  <a:lnTo>
                    <a:pt x="1195" y="719"/>
                  </a:lnTo>
                  <a:lnTo>
                    <a:pt x="1225" y="499"/>
                  </a:lnTo>
                  <a:lnTo>
                    <a:pt x="1117" y="95"/>
                  </a:lnTo>
                  <a:lnTo>
                    <a:pt x="856" y="8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3CFF386C-F411-4A1C-BE74-3EABA1323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6085036"/>
              <a:ext cx="333375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7"/>
                </a:cxn>
                <a:cxn ang="0">
                  <a:pos x="14" y="198"/>
                </a:cxn>
                <a:cxn ang="0">
                  <a:pos x="12" y="293"/>
                </a:cxn>
                <a:cxn ang="0">
                  <a:pos x="104" y="285"/>
                </a:cxn>
                <a:cxn ang="0">
                  <a:pos x="150" y="288"/>
                </a:cxn>
                <a:cxn ang="0">
                  <a:pos x="177" y="308"/>
                </a:cxn>
                <a:cxn ang="0">
                  <a:pos x="227" y="281"/>
                </a:cxn>
                <a:cxn ang="0">
                  <a:pos x="248" y="290"/>
                </a:cxn>
                <a:cxn ang="0">
                  <a:pos x="278" y="270"/>
                </a:cxn>
                <a:cxn ang="0">
                  <a:pos x="276" y="234"/>
                </a:cxn>
                <a:cxn ang="0">
                  <a:pos x="233" y="234"/>
                </a:cxn>
                <a:cxn ang="0">
                  <a:pos x="194" y="227"/>
                </a:cxn>
                <a:cxn ang="0">
                  <a:pos x="79" y="150"/>
                </a:cxn>
                <a:cxn ang="0">
                  <a:pos x="24" y="59"/>
                </a:cxn>
                <a:cxn ang="0">
                  <a:pos x="33" y="39"/>
                </a:cxn>
                <a:cxn ang="0">
                  <a:pos x="29" y="23"/>
                </a:cxn>
                <a:cxn ang="0">
                  <a:pos x="0" y="0"/>
                </a:cxn>
              </a:cxnLst>
              <a:rect l="0" t="0" r="r" b="b"/>
              <a:pathLst>
                <a:path w="278" h="308">
                  <a:moveTo>
                    <a:pt x="0" y="0"/>
                  </a:moveTo>
                  <a:lnTo>
                    <a:pt x="6" y="77"/>
                  </a:lnTo>
                  <a:lnTo>
                    <a:pt x="14" y="198"/>
                  </a:lnTo>
                  <a:lnTo>
                    <a:pt x="12" y="293"/>
                  </a:lnTo>
                  <a:lnTo>
                    <a:pt x="104" y="285"/>
                  </a:lnTo>
                  <a:lnTo>
                    <a:pt x="150" y="288"/>
                  </a:lnTo>
                  <a:lnTo>
                    <a:pt x="177" y="308"/>
                  </a:lnTo>
                  <a:lnTo>
                    <a:pt x="227" y="281"/>
                  </a:lnTo>
                  <a:lnTo>
                    <a:pt x="248" y="290"/>
                  </a:lnTo>
                  <a:lnTo>
                    <a:pt x="278" y="270"/>
                  </a:lnTo>
                  <a:lnTo>
                    <a:pt x="276" y="234"/>
                  </a:lnTo>
                  <a:lnTo>
                    <a:pt x="233" y="234"/>
                  </a:lnTo>
                  <a:lnTo>
                    <a:pt x="194" y="227"/>
                  </a:lnTo>
                  <a:lnTo>
                    <a:pt x="79" y="150"/>
                  </a:lnTo>
                  <a:lnTo>
                    <a:pt x="24" y="59"/>
                  </a:lnTo>
                  <a:lnTo>
                    <a:pt x="33" y="39"/>
                  </a:lnTo>
                  <a:lnTo>
                    <a:pt x="29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val 25">
              <a:extLst>
                <a:ext uri="{FF2B5EF4-FFF2-40B4-BE49-F238E27FC236}">
                  <a16:creationId xmlns:a16="http://schemas.microsoft.com/office/drawing/2014/main" id="{973389CF-C9A9-410D-866C-9C1DA95BE1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78133" y="2321851"/>
              <a:ext cx="114456" cy="12544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57" name="Google Shape;78;p13">
            <a:extLst>
              <a:ext uri="{FF2B5EF4-FFF2-40B4-BE49-F238E27FC236}">
                <a16:creationId xmlns:a16="http://schemas.microsoft.com/office/drawing/2014/main" id="{EE6BDB90-FAA8-4CB9-B1FE-A8B6BF689172}"/>
              </a:ext>
            </a:extLst>
          </p:cNvPr>
          <p:cNvSpPr txBox="1"/>
          <p:nvPr/>
        </p:nvSpPr>
        <p:spPr>
          <a:xfrm>
            <a:off x="1327125" y="3678837"/>
            <a:ext cx="6284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AR" b="1" i="1" dirty="0">
                <a:solidFill>
                  <a:schemeClr val="accent2"/>
                </a:solidFill>
                <a:latin typeface="Source Sans Pro"/>
                <a:ea typeface="Source Sans Pro"/>
              </a:rPr>
              <a:t>La mayoría de las empresas en Latinoamérica se financian mayor parte mediante el financiamiento interno (61,00% en Argentina).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accent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5FFDD2-23BE-4229-9690-9ADF427B585C}"/>
              </a:ext>
            </a:extLst>
          </p:cNvPr>
          <p:cNvSpPr txBox="1"/>
          <p:nvPr/>
        </p:nvSpPr>
        <p:spPr>
          <a:xfrm>
            <a:off x="6308424" y="4313583"/>
            <a:ext cx="19346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World Bank Group</a:t>
            </a:r>
            <a:endParaRPr lang="es-AR" sz="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65264" y="626762"/>
            <a:ext cx="47557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F5077B-75C0-46A9-AB84-EF141CB31CE3}"/>
              </a:ext>
            </a:extLst>
          </p:cNvPr>
          <p:cNvSpPr/>
          <p:nvPr/>
        </p:nvSpPr>
        <p:spPr>
          <a:xfrm>
            <a:off x="3511296" y="592531"/>
            <a:ext cx="1587398" cy="1131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C0AFC411-CB22-4FD0-894D-81E6F5EE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40">
            <a:extLst>
              <a:ext uri="{FF2B5EF4-FFF2-40B4-BE49-F238E27FC236}">
                <a16:creationId xmlns:a16="http://schemas.microsoft.com/office/drawing/2014/main" id="{D8DF6FD8-5C12-416B-9CCB-A6A41B0876D3}"/>
              </a:ext>
            </a:extLst>
          </p:cNvPr>
          <p:cNvGrpSpPr/>
          <p:nvPr/>
        </p:nvGrpSpPr>
        <p:grpSpPr>
          <a:xfrm>
            <a:off x="1731518" y="1818020"/>
            <a:ext cx="3643206" cy="3312626"/>
            <a:chOff x="1569022" y="1657523"/>
            <a:chExt cx="5617573" cy="5088315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1FADBCCA-0C38-4E61-A454-BBDCB8D1F702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E64C847A-4377-4F41-A026-97B503894DE9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910" cap="flat">
              <a:solidFill>
                <a:srgbClr val="3E3E3D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43">
              <a:extLst>
                <a:ext uri="{FF2B5EF4-FFF2-40B4-BE49-F238E27FC236}">
                  <a16:creationId xmlns:a16="http://schemas.microsoft.com/office/drawing/2014/main" id="{EB32E5E7-7DBB-48B5-9324-9A16E85E8E80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910" cap="flat">
              <a:solidFill>
                <a:schemeClr val="accent5">
                  <a:lumMod val="1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44">
              <a:extLst>
                <a:ext uri="{FF2B5EF4-FFF2-40B4-BE49-F238E27FC236}">
                  <a16:creationId xmlns:a16="http://schemas.microsoft.com/office/drawing/2014/main" id="{465ECB69-B5FB-4A2A-85E7-D753957E85DE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45">
              <a:extLst>
                <a:ext uri="{FF2B5EF4-FFF2-40B4-BE49-F238E27FC236}">
                  <a16:creationId xmlns:a16="http://schemas.microsoft.com/office/drawing/2014/main" id="{2AF06104-74B4-4446-9A30-B7432D128C7A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46">
              <a:extLst>
                <a:ext uri="{FF2B5EF4-FFF2-40B4-BE49-F238E27FC236}">
                  <a16:creationId xmlns:a16="http://schemas.microsoft.com/office/drawing/2014/main" id="{0F1CDA2E-F8B5-42C8-A303-9844E38E2A76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47">
              <a:extLst>
                <a:ext uri="{FF2B5EF4-FFF2-40B4-BE49-F238E27FC236}">
                  <a16:creationId xmlns:a16="http://schemas.microsoft.com/office/drawing/2014/main" id="{33D06726-F62A-400B-8876-39A1F031FBB9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48">
              <a:extLst>
                <a:ext uri="{FF2B5EF4-FFF2-40B4-BE49-F238E27FC236}">
                  <a16:creationId xmlns:a16="http://schemas.microsoft.com/office/drawing/2014/main" id="{92F48848-0F8D-44D7-801A-8BE1738E2744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49">
              <a:extLst>
                <a:ext uri="{FF2B5EF4-FFF2-40B4-BE49-F238E27FC236}">
                  <a16:creationId xmlns:a16="http://schemas.microsoft.com/office/drawing/2014/main" id="{CF3462C8-6BC9-481B-BE10-3DB3C2CB6583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50">
              <a:extLst>
                <a:ext uri="{FF2B5EF4-FFF2-40B4-BE49-F238E27FC236}">
                  <a16:creationId xmlns:a16="http://schemas.microsoft.com/office/drawing/2014/main" id="{6A339753-B24C-4B59-8F2E-9B8241FC9EF8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51">
              <a:extLst>
                <a:ext uri="{FF2B5EF4-FFF2-40B4-BE49-F238E27FC236}">
                  <a16:creationId xmlns:a16="http://schemas.microsoft.com/office/drawing/2014/main" id="{67F5B67D-02EA-4DAF-9474-04B245455E01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6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52">
              <a:extLst>
                <a:ext uri="{FF2B5EF4-FFF2-40B4-BE49-F238E27FC236}">
                  <a16:creationId xmlns:a16="http://schemas.microsoft.com/office/drawing/2014/main" id="{D4EA2C58-7172-40D3-9947-67EA44A3AAC5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6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: Shape 53">
              <a:extLst>
                <a:ext uri="{FF2B5EF4-FFF2-40B4-BE49-F238E27FC236}">
                  <a16:creationId xmlns:a16="http://schemas.microsoft.com/office/drawing/2014/main" id="{68746218-9C03-4FC7-A5BE-E928C4FF647E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: Shape 54">
              <a:extLst>
                <a:ext uri="{FF2B5EF4-FFF2-40B4-BE49-F238E27FC236}">
                  <a16:creationId xmlns:a16="http://schemas.microsoft.com/office/drawing/2014/main" id="{5C5B7F1F-8218-4A3E-B8DE-BA0C302068C7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55">
              <a:extLst>
                <a:ext uri="{FF2B5EF4-FFF2-40B4-BE49-F238E27FC236}">
                  <a16:creationId xmlns:a16="http://schemas.microsoft.com/office/drawing/2014/main" id="{D0F55421-A25E-4B22-8AA5-5C21BF97EA35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accent6">
                <a:lumMod val="10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Graphic 124">
              <a:extLst>
                <a:ext uri="{FF2B5EF4-FFF2-40B4-BE49-F238E27FC236}">
                  <a16:creationId xmlns:a16="http://schemas.microsoft.com/office/drawing/2014/main" id="{689EA95F-D806-48BB-A5D5-8D10D10E17AB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Google Shape;75;p13">
            <a:extLst>
              <a:ext uri="{FF2B5EF4-FFF2-40B4-BE49-F238E27FC236}">
                <a16:creationId xmlns:a16="http://schemas.microsoft.com/office/drawing/2014/main" id="{78F2E4A3-1B53-41DA-8BB5-BF0B73174590}"/>
              </a:ext>
            </a:extLst>
          </p:cNvPr>
          <p:cNvSpPr txBox="1">
            <a:spLocks/>
          </p:cNvSpPr>
          <p:nvPr/>
        </p:nvSpPr>
        <p:spPr>
          <a:xfrm>
            <a:off x="189363" y="385658"/>
            <a:ext cx="3212059" cy="726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Trabajo de campo</a:t>
            </a:r>
            <a:endParaRPr lang="es-AR" sz="2800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grpSp>
        <p:nvGrpSpPr>
          <p:cNvPr id="26" name="Google Shape;907;p48">
            <a:extLst>
              <a:ext uri="{FF2B5EF4-FFF2-40B4-BE49-F238E27FC236}">
                <a16:creationId xmlns:a16="http://schemas.microsoft.com/office/drawing/2014/main" id="{BA64EE0C-1B06-4C71-8ED4-5BF9F142A162}"/>
              </a:ext>
            </a:extLst>
          </p:cNvPr>
          <p:cNvGrpSpPr/>
          <p:nvPr/>
        </p:nvGrpSpPr>
        <p:grpSpPr>
          <a:xfrm>
            <a:off x="3399224" y="723824"/>
            <a:ext cx="259857" cy="272585"/>
            <a:chOff x="3292425" y="3664250"/>
            <a:chExt cx="397025" cy="391525"/>
          </a:xfrm>
          <a:solidFill>
            <a:schemeClr val="accent3"/>
          </a:solidFill>
        </p:grpSpPr>
        <p:sp>
          <p:nvSpPr>
            <p:cNvPr id="27" name="Google Shape;908;p48">
              <a:extLst>
                <a:ext uri="{FF2B5EF4-FFF2-40B4-BE49-F238E27FC236}">
                  <a16:creationId xmlns:a16="http://schemas.microsoft.com/office/drawing/2014/main" id="{FCF910A6-99AE-46CE-92B3-458318C339C8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909;p48">
              <a:extLst>
                <a:ext uri="{FF2B5EF4-FFF2-40B4-BE49-F238E27FC236}">
                  <a16:creationId xmlns:a16="http://schemas.microsoft.com/office/drawing/2014/main" id="{33E07384-2D39-4033-9359-707192C8E100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910;p48">
              <a:extLst>
                <a:ext uri="{FF2B5EF4-FFF2-40B4-BE49-F238E27FC236}">
                  <a16:creationId xmlns:a16="http://schemas.microsoft.com/office/drawing/2014/main" id="{383B1A32-E809-4A27-B25B-130CD45571EB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" name="Trapezoid 3">
            <a:extLst>
              <a:ext uri="{FF2B5EF4-FFF2-40B4-BE49-F238E27FC236}">
                <a16:creationId xmlns:a16="http://schemas.microsoft.com/office/drawing/2014/main" id="{C5D74A31-23B1-43ED-B644-536E9FC9CFA3}"/>
              </a:ext>
            </a:extLst>
          </p:cNvPr>
          <p:cNvSpPr>
            <a:spLocks noChangeAspect="1"/>
          </p:cNvSpPr>
          <p:nvPr/>
        </p:nvSpPr>
        <p:spPr>
          <a:xfrm>
            <a:off x="5526165" y="1233782"/>
            <a:ext cx="431636" cy="43991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3ED9E03E-DBED-4DD7-8969-04D724ADD41D}"/>
              </a:ext>
            </a:extLst>
          </p:cNvPr>
          <p:cNvSpPr>
            <a:spLocks noChangeAspect="1"/>
          </p:cNvSpPr>
          <p:nvPr/>
        </p:nvSpPr>
        <p:spPr>
          <a:xfrm rot="2648398">
            <a:off x="5654831" y="2181488"/>
            <a:ext cx="183488" cy="469275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90B108DC-EB62-4108-BCBD-1DD27E12FB42}"/>
              </a:ext>
            </a:extLst>
          </p:cNvPr>
          <p:cNvSpPr>
            <a:spLocks noChangeAspect="1"/>
          </p:cNvSpPr>
          <p:nvPr/>
        </p:nvSpPr>
        <p:spPr>
          <a:xfrm>
            <a:off x="5566331" y="3112305"/>
            <a:ext cx="370784" cy="37388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628E3751-EA50-4B35-9888-067D8C8BCC7B}"/>
              </a:ext>
            </a:extLst>
          </p:cNvPr>
          <p:cNvSpPr/>
          <p:nvPr/>
        </p:nvSpPr>
        <p:spPr>
          <a:xfrm rot="9900000">
            <a:off x="5599304" y="4092088"/>
            <a:ext cx="333758" cy="2834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046111B5-B1E4-40EE-A0B5-9C07F96F879C}"/>
              </a:ext>
            </a:extLst>
          </p:cNvPr>
          <p:cNvGrpSpPr/>
          <p:nvPr/>
        </p:nvGrpSpPr>
        <p:grpSpPr>
          <a:xfrm>
            <a:off x="6145309" y="1106825"/>
            <a:ext cx="2523116" cy="707819"/>
            <a:chOff x="827584" y="4922586"/>
            <a:chExt cx="1830680" cy="943759"/>
          </a:xfrm>
        </p:grpSpPr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F6BF466D-1D79-4472-93C6-2EA0221DADC1}"/>
                </a:ext>
              </a:extLst>
            </p:cNvPr>
            <p:cNvSpPr txBox="1"/>
            <p:nvPr/>
          </p:nvSpPr>
          <p:spPr>
            <a:xfrm>
              <a:off x="827584" y="4922586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Objetivos planteados</a:t>
              </a:r>
            </a:p>
          </p:txBody>
        </p:sp>
        <p:sp>
          <p:nvSpPr>
            <p:cNvPr id="38" name="TextBox 28">
              <a:extLst>
                <a:ext uri="{FF2B5EF4-FFF2-40B4-BE49-F238E27FC236}">
                  <a16:creationId xmlns:a16="http://schemas.microsoft.com/office/drawing/2014/main" id="{91B47E5C-7772-4147-85AB-808F935CDA37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Establecer escenarios futuros les permitirá crear bases sólidas que sostengan el crecimiento y desarrollo de la compañía.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29">
            <a:extLst>
              <a:ext uri="{FF2B5EF4-FFF2-40B4-BE49-F238E27FC236}">
                <a16:creationId xmlns:a16="http://schemas.microsoft.com/office/drawing/2014/main" id="{6B87DB41-9808-49F2-BD63-C75FFAEC85DE}"/>
              </a:ext>
            </a:extLst>
          </p:cNvPr>
          <p:cNvGrpSpPr/>
          <p:nvPr/>
        </p:nvGrpSpPr>
        <p:grpSpPr>
          <a:xfrm>
            <a:off x="6145309" y="2025196"/>
            <a:ext cx="2523116" cy="707821"/>
            <a:chOff x="827584" y="4922584"/>
            <a:chExt cx="1830680" cy="943760"/>
          </a:xfrm>
        </p:grpSpPr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DE6C09ED-E143-4402-B2B1-7E8332914B23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Indicadores de gestión</a:t>
              </a:r>
            </a:p>
          </p:txBody>
        </p:sp>
        <p:sp>
          <p:nvSpPr>
            <p:cNvPr id="41" name="TextBox 31">
              <a:extLst>
                <a:ext uri="{FF2B5EF4-FFF2-40B4-BE49-F238E27FC236}">
                  <a16:creationId xmlns:a16="http://schemas.microsoft.com/office/drawing/2014/main" id="{84A9DB7D-2DFB-4C68-A190-A43E1CB4A226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Enfocarse en la utilización de indicadores útiles para el negocio, saliendo de lo estrictamente financiero</a:t>
              </a:r>
              <a:r>
                <a:rPr lang="es-AR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2">
            <a:extLst>
              <a:ext uri="{FF2B5EF4-FFF2-40B4-BE49-F238E27FC236}">
                <a16:creationId xmlns:a16="http://schemas.microsoft.com/office/drawing/2014/main" id="{37AFBDBE-1507-48EC-915A-15DE568BB247}"/>
              </a:ext>
            </a:extLst>
          </p:cNvPr>
          <p:cNvGrpSpPr/>
          <p:nvPr/>
        </p:nvGrpSpPr>
        <p:grpSpPr>
          <a:xfrm>
            <a:off x="6145309" y="2912319"/>
            <a:ext cx="2523116" cy="707821"/>
            <a:chOff x="827584" y="4922584"/>
            <a:chExt cx="1830680" cy="943760"/>
          </a:xfrm>
        </p:grpSpPr>
        <p:sp>
          <p:nvSpPr>
            <p:cNvPr id="43" name="TextBox 33">
              <a:extLst>
                <a:ext uri="{FF2B5EF4-FFF2-40B4-BE49-F238E27FC236}">
                  <a16:creationId xmlns:a16="http://schemas.microsoft.com/office/drawing/2014/main" id="{6869BF1B-62E8-48BC-8C18-17DE297929F3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Formalizar procesos</a:t>
              </a:r>
            </a:p>
          </p:txBody>
        </p: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F7609C4B-157F-4539-9D15-22B4913B5E75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implementación de una estrategia definida es indispensable para generar una ventaja competitiva.</a:t>
              </a: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id="{19D3EF46-9815-4488-B549-B223E42A1436}"/>
              </a:ext>
            </a:extLst>
          </p:cNvPr>
          <p:cNvGrpSpPr/>
          <p:nvPr/>
        </p:nvGrpSpPr>
        <p:grpSpPr>
          <a:xfrm>
            <a:off x="6145309" y="3817559"/>
            <a:ext cx="2523116" cy="707821"/>
            <a:chOff x="827584" y="4922584"/>
            <a:chExt cx="1830680" cy="943761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C175DD1F-0789-4F55-8A00-2A2F9071CA4C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Influencia del contexto</a:t>
              </a:r>
            </a:p>
          </p:txBody>
        </p:sp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9A4F8BDD-F47A-48CD-99E6-EE9D8D32B736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 bien es inevitable el efecto del entorno en la actividad, si se puede reducir el impacto o incidencia en sus objetivos organizacionales.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21">
            <a:extLst>
              <a:ext uri="{FF2B5EF4-FFF2-40B4-BE49-F238E27FC236}">
                <a16:creationId xmlns:a16="http://schemas.microsoft.com/office/drawing/2014/main" id="{F1AEC41E-6560-4AE9-9F72-E1B078383A19}"/>
              </a:ext>
            </a:extLst>
          </p:cNvPr>
          <p:cNvSpPr txBox="1"/>
          <p:nvPr/>
        </p:nvSpPr>
        <p:spPr>
          <a:xfrm>
            <a:off x="329080" y="1353540"/>
            <a:ext cx="18746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altLang="ko-KR" sz="1800" dirty="0">
                <a:solidFill>
                  <a:schemeClr val="accent2"/>
                </a:solidFill>
                <a:cs typeface="Arial" pitchFamily="34" charset="0"/>
              </a:rPr>
              <a:t>Análisis de los datos obtenidos</a:t>
            </a:r>
            <a:endParaRPr lang="es-AR" altLang="ko-KR" sz="1800" dirty="0">
              <a:cs typeface="Arial" pitchFamily="34" charset="0"/>
            </a:endParaRPr>
          </a:p>
        </p:txBody>
      </p:sp>
      <p:sp>
        <p:nvSpPr>
          <p:cNvPr id="50" name="TextBox 95">
            <a:extLst>
              <a:ext uri="{FF2B5EF4-FFF2-40B4-BE49-F238E27FC236}">
                <a16:creationId xmlns:a16="http://schemas.microsoft.com/office/drawing/2014/main" id="{E625B6F8-44F1-4EAE-87D9-75CFF654EA14}"/>
              </a:ext>
            </a:extLst>
          </p:cNvPr>
          <p:cNvSpPr txBox="1"/>
          <p:nvPr/>
        </p:nvSpPr>
        <p:spPr>
          <a:xfrm>
            <a:off x="329080" y="2117634"/>
            <a:ext cx="14295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Estas herramientas de recolección de datos permite sacar conclusiones sobre temas previamente investigados durante el desarrollo del trabajo de investigación.</a:t>
            </a:r>
            <a:endParaRPr lang="es-AR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CF933E-DD5F-4F03-A29C-8B43BB27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7380"/>
            <a:ext cx="2151550" cy="9164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98266"/>
            <a:ext cx="6356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noProof="0" dirty="0">
                <a:solidFill>
                  <a:schemeClr val="accent4"/>
                </a:solidFill>
              </a:rPr>
              <a:t>4. </a:t>
            </a:r>
            <a:r>
              <a:rPr lang="es-AR" dirty="0"/>
              <a:t>Propuesta de Ejecución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345234"/>
            <a:ext cx="5832600" cy="104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grandes proyectos se construyen a largo plazo y este se construye mediante la ejecución de las actividades y tareas a corto plazo.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302692" y="3657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5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115224F-BF86-4363-AD32-97D1FC7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9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74149" y="234706"/>
            <a:ext cx="4202816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Aspectos preliminares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Representativo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La metodología en su conjunto debe representar los objetivos organizacionales.</a:t>
            </a:r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dirty="0"/>
              <a:t>Aplica a todas</a:t>
            </a:r>
            <a:endParaRPr lang="es-AR" b="1" noProof="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No importa el tamaño, ni el tiempo de actividad, todas las empresas deben contar con un plan.</a:t>
            </a: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6" y="1543050"/>
            <a:ext cx="2626435" cy="1331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Estructura y largo plazo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Deben contar con una estructura de trabajo y objetivos claros en lo que respecta al largo plazo.</a:t>
            </a:r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Dependencia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Cada empresa debe ser consientes que dependen, principalmente, de su accionar.</a:t>
            </a:r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b="1" noProof="0" dirty="0"/>
              <a:t>Profesionalización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Profesionalizar los procesos ayudara a que el plan no quede simplemente en un papel.</a:t>
            </a: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4776965" y="523552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10579" y="40739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56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9B21D9E-9305-4454-B1A3-FC3287E7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oogle Shape;830;p48">
            <a:extLst>
              <a:ext uri="{FF2B5EF4-FFF2-40B4-BE49-F238E27FC236}">
                <a16:creationId xmlns:a16="http://schemas.microsoft.com/office/drawing/2014/main" id="{9A6DB507-ECFC-43B3-86EC-444E42D624D8}"/>
              </a:ext>
            </a:extLst>
          </p:cNvPr>
          <p:cNvGrpSpPr/>
          <p:nvPr/>
        </p:nvGrpSpPr>
        <p:grpSpPr>
          <a:xfrm>
            <a:off x="864684" y="2954514"/>
            <a:ext cx="320378" cy="320378"/>
            <a:chOff x="1278900" y="2333250"/>
            <a:chExt cx="381175" cy="381175"/>
          </a:xfrm>
        </p:grpSpPr>
        <p:sp>
          <p:nvSpPr>
            <p:cNvPr id="59" name="Google Shape;831;p48">
              <a:extLst>
                <a:ext uri="{FF2B5EF4-FFF2-40B4-BE49-F238E27FC236}">
                  <a16:creationId xmlns:a16="http://schemas.microsoft.com/office/drawing/2014/main" id="{F4E80E5A-4790-4875-9085-1865C1606125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832;p48">
              <a:extLst>
                <a:ext uri="{FF2B5EF4-FFF2-40B4-BE49-F238E27FC236}">
                  <a16:creationId xmlns:a16="http://schemas.microsoft.com/office/drawing/2014/main" id="{4A22750D-C245-4758-8381-F52667E00526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833;p48">
              <a:extLst>
                <a:ext uri="{FF2B5EF4-FFF2-40B4-BE49-F238E27FC236}">
                  <a16:creationId xmlns:a16="http://schemas.microsoft.com/office/drawing/2014/main" id="{A9F685B6-0769-4B23-983B-ACE5ED2BBEF3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834;p48">
              <a:extLst>
                <a:ext uri="{FF2B5EF4-FFF2-40B4-BE49-F238E27FC236}">
                  <a16:creationId xmlns:a16="http://schemas.microsoft.com/office/drawing/2014/main" id="{63A0C5B0-06BE-4772-88D5-472EB77C58F1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" name="Google Shape;292;p31">
            <a:extLst>
              <a:ext uri="{FF2B5EF4-FFF2-40B4-BE49-F238E27FC236}">
                <a16:creationId xmlns:a16="http://schemas.microsoft.com/office/drawing/2014/main" id="{8CC35B62-8533-46F6-A871-9C218506E7AF}"/>
              </a:ext>
            </a:extLst>
          </p:cNvPr>
          <p:cNvSpPr txBox="1">
            <a:spLocks/>
          </p:cNvSpPr>
          <p:nvPr/>
        </p:nvSpPr>
        <p:spPr>
          <a:xfrm>
            <a:off x="6333265" y="3274892"/>
            <a:ext cx="24198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AR" sz="1200" dirty="0">
                <a:solidFill>
                  <a:schemeClr val="accent2"/>
                </a:solidFill>
              </a:rPr>
              <a:t>¿Cuál es el rumbo de la organización ?</a:t>
            </a:r>
          </a:p>
          <a:p>
            <a:pPr marL="0" indent="0">
              <a:buFont typeface="Source Sans Pro"/>
              <a:buNone/>
            </a:pPr>
            <a:r>
              <a:rPr lang="es-AR" sz="1200" dirty="0">
                <a:solidFill>
                  <a:schemeClr val="accent2"/>
                </a:solidFill>
              </a:rPr>
              <a:t>¿Cómo van a lograrlo?</a:t>
            </a:r>
          </a:p>
          <a:p>
            <a:pPr marL="0" indent="0">
              <a:buFont typeface="Source Sans Pro"/>
              <a:buNone/>
            </a:pPr>
            <a:r>
              <a:rPr lang="es-AR" sz="1200" dirty="0">
                <a:solidFill>
                  <a:schemeClr val="accent2"/>
                </a:solidFill>
              </a:rPr>
              <a:t>¿Por qué alcanzar ese objetivo?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0AF75D7-F5C3-4CE6-ABE3-B1F3349E1199}"/>
              </a:ext>
            </a:extLst>
          </p:cNvPr>
          <p:cNvCxnSpPr>
            <a:cxnSpLocks/>
          </p:cNvCxnSpPr>
          <p:nvPr/>
        </p:nvCxnSpPr>
        <p:spPr>
          <a:xfrm flipV="1">
            <a:off x="5651000" y="3686861"/>
            <a:ext cx="574254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1B2D0308-715E-4A2F-872B-EB548A6BA056}"/>
              </a:ext>
            </a:extLst>
          </p:cNvPr>
          <p:cNvCxnSpPr>
            <a:cxnSpLocks/>
          </p:cNvCxnSpPr>
          <p:nvPr/>
        </p:nvCxnSpPr>
        <p:spPr>
          <a:xfrm>
            <a:off x="5643457" y="3906317"/>
            <a:ext cx="574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D5290A18-4066-4C1A-8281-9F30A13C3511}"/>
              </a:ext>
            </a:extLst>
          </p:cNvPr>
          <p:cNvCxnSpPr>
            <a:cxnSpLocks/>
          </p:cNvCxnSpPr>
          <p:nvPr/>
        </p:nvCxnSpPr>
        <p:spPr>
          <a:xfrm>
            <a:off x="5643457" y="3899002"/>
            <a:ext cx="574254" cy="2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3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377779" y="2773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4EE4C061-58FD-435F-8DF8-5382E0243414}"/>
              </a:ext>
            </a:extLst>
          </p:cNvPr>
          <p:cNvSpPr txBox="1">
            <a:spLocks/>
          </p:cNvSpPr>
          <p:nvPr/>
        </p:nvSpPr>
        <p:spPr>
          <a:xfrm>
            <a:off x="189363" y="385658"/>
            <a:ext cx="5575015" cy="726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 dirty="0">
                <a:solidFill>
                  <a:schemeClr val="accent3"/>
                </a:solidFill>
                <a:latin typeface="Roboto Slab"/>
                <a:ea typeface="Roboto Slab"/>
                <a:sym typeface="Roboto Slab"/>
              </a:rPr>
              <a:t>1. </a:t>
            </a:r>
            <a:r>
              <a:rPr lang="es-AR" sz="2800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Concentrar los esfuerzos en lo que es determinante</a:t>
            </a:r>
            <a:endParaRPr lang="es-AR" sz="2800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8C78B97C-F918-4B86-8639-23DC4ECD4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679119"/>
              </p:ext>
            </p:extLst>
          </p:nvPr>
        </p:nvGraphicFramePr>
        <p:xfrm>
          <a:off x="1312085" y="1111963"/>
          <a:ext cx="6310352" cy="336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F76584DD-3858-41F2-86C4-0822B965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198214" y="3481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Hoja de ruta</a:t>
            </a:r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602615" y="3438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800" dirty="0"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5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800" dirty="0"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5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800" dirty="0"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5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400" dirty="0"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400" dirty="0"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400" dirty="0"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s-AR" dirty="0">
                <a:sym typeface="Source Sans Pro"/>
              </a:rPr>
              <a:t>Presentación del tema</a:t>
            </a:r>
          </a:p>
          <a:p>
            <a:endParaRPr lang="es-AR" dirty="0"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s-AR" dirty="0">
                <a:sym typeface="Source Sans Pro"/>
              </a:rPr>
              <a:t>Desarrollo de ejes temáticos</a:t>
            </a:r>
          </a:p>
          <a:p>
            <a:endParaRPr lang="es-AR" dirty="0"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s-AR" dirty="0">
                <a:sym typeface="Source Sans Pro"/>
              </a:rPr>
              <a:t>Propuesta</a:t>
            </a:r>
          </a:p>
          <a:p>
            <a:endParaRPr lang="es-AR" dirty="0"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endParaRPr lang="en" dirty="0">
              <a:sym typeface="Source Sans Pro"/>
            </a:endParaRPr>
          </a:p>
          <a:p>
            <a:r>
              <a:rPr lang="en" dirty="0">
                <a:sym typeface="Source Sans Pro"/>
              </a:rPr>
              <a:t>Objetivos</a:t>
            </a:r>
            <a:endParaRPr dirty="0"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endParaRPr lang="en">
              <a:sym typeface="Source Sans Pro"/>
            </a:endParaRPr>
          </a:p>
          <a:p>
            <a:r>
              <a:rPr lang="en">
                <a:sym typeface="Source Sans Pro"/>
              </a:rPr>
              <a:t>Trabajo de campo</a:t>
            </a: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dirty="0">
                <a:sym typeface="Source Sans Pro"/>
              </a:rPr>
              <a:t>Conclusiones del </a:t>
            </a:r>
            <a:r>
              <a:rPr lang="es-AR" dirty="0">
                <a:sym typeface="Source Sans Pro"/>
              </a:rPr>
              <a:t>trabajo</a:t>
            </a:r>
          </a:p>
        </p:txBody>
      </p:sp>
      <p:pic>
        <p:nvPicPr>
          <p:cNvPr id="30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FDA1B4E2-ABA2-4E21-ABF3-FF1B90ED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444" y="4646754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5937" y="4033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4EE4C061-58FD-435F-8DF8-5382E0243414}"/>
              </a:ext>
            </a:extLst>
          </p:cNvPr>
          <p:cNvSpPr txBox="1">
            <a:spLocks/>
          </p:cNvSpPr>
          <p:nvPr/>
        </p:nvSpPr>
        <p:spPr>
          <a:xfrm>
            <a:off x="189363" y="307238"/>
            <a:ext cx="6833229" cy="863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 dirty="0">
                <a:solidFill>
                  <a:schemeClr val="accent3"/>
                </a:solidFill>
                <a:latin typeface="Roboto Slab"/>
                <a:ea typeface="Roboto Slab"/>
                <a:sym typeface="Roboto Slab"/>
              </a:rPr>
              <a:t>2. </a:t>
            </a:r>
            <a:r>
              <a:rPr lang="es-AR" sz="2400" dirty="0">
                <a:solidFill>
                  <a:schemeClr val="accent1"/>
                </a:solidFill>
                <a:latin typeface="Roboto Slab"/>
                <a:ea typeface="Roboto Slab"/>
              </a:rPr>
              <a:t>Actuar sobre lo que está al alcance de la operación y que incide en los resultados</a:t>
            </a:r>
            <a:endParaRPr lang="es-AR" sz="2800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4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F76584DD-3858-41F2-86C4-0822B965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244771-09CA-40F1-B587-903A6ECCAA1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0" b="34893"/>
          <a:stretch/>
        </p:blipFill>
        <p:spPr bwMode="auto">
          <a:xfrm>
            <a:off x="274983" y="1326188"/>
            <a:ext cx="6226555" cy="1163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830A50-DCF7-4BB2-8D68-3B458875006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4" t="27665" r="22031"/>
          <a:stretch/>
        </p:blipFill>
        <p:spPr bwMode="auto">
          <a:xfrm>
            <a:off x="2803742" y="3284662"/>
            <a:ext cx="1169035" cy="2279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846905-5959-452D-9FAD-CDFFD0BEB96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6" t="25979" b="27116"/>
          <a:stretch/>
        </p:blipFill>
        <p:spPr bwMode="auto">
          <a:xfrm>
            <a:off x="4714524" y="3240895"/>
            <a:ext cx="1181735" cy="14776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FC23D0-1A28-4DD4-B63D-D90EAC5D3662}"/>
              </a:ext>
            </a:extLst>
          </p:cNvPr>
          <p:cNvCxnSpPr/>
          <p:nvPr/>
        </p:nvCxnSpPr>
        <p:spPr>
          <a:xfrm>
            <a:off x="3379828" y="2649190"/>
            <a:ext cx="0" cy="499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4B6F93-3A18-45FF-A99B-6DF9C7B44B9C}"/>
              </a:ext>
            </a:extLst>
          </p:cNvPr>
          <p:cNvCxnSpPr/>
          <p:nvPr/>
        </p:nvCxnSpPr>
        <p:spPr>
          <a:xfrm>
            <a:off x="5316675" y="2649190"/>
            <a:ext cx="0" cy="499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Servicios IT para empresas y pymes en Madrid y Lleida">
            <a:extLst>
              <a:ext uri="{FF2B5EF4-FFF2-40B4-BE49-F238E27FC236}">
                <a16:creationId xmlns:a16="http://schemas.microsoft.com/office/drawing/2014/main" id="{F7BAC863-4123-408E-A64D-D3E94E08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44" y="1858838"/>
            <a:ext cx="2814789" cy="24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ios cloud para Empresas - Netexplora Cloud">
            <a:extLst>
              <a:ext uri="{FF2B5EF4-FFF2-40B4-BE49-F238E27FC236}">
                <a16:creationId xmlns:a16="http://schemas.microsoft.com/office/drawing/2014/main" id="{09842BC3-50BC-40BA-B3C0-8B267440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" y="2527182"/>
            <a:ext cx="1452535" cy="1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5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31725" y="34750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6" name="Google Shape;75;p13">
            <a:extLst>
              <a:ext uri="{FF2B5EF4-FFF2-40B4-BE49-F238E27FC236}">
                <a16:creationId xmlns:a16="http://schemas.microsoft.com/office/drawing/2014/main" id="{89C2D7B8-C4B0-4993-811F-5DB45EDB816F}"/>
              </a:ext>
            </a:extLst>
          </p:cNvPr>
          <p:cNvSpPr txBox="1">
            <a:spLocks/>
          </p:cNvSpPr>
          <p:nvPr/>
        </p:nvSpPr>
        <p:spPr>
          <a:xfrm>
            <a:off x="211308" y="327763"/>
            <a:ext cx="6833229" cy="863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 dirty="0">
                <a:solidFill>
                  <a:schemeClr val="accent3"/>
                </a:solidFill>
                <a:latin typeface="Roboto Slab"/>
                <a:ea typeface="Roboto Slab"/>
                <a:sym typeface="Roboto Slab"/>
              </a:rPr>
              <a:t>3. </a:t>
            </a:r>
            <a:r>
              <a:rPr lang="es-AR" sz="2800" dirty="0">
                <a:solidFill>
                  <a:schemeClr val="accent1"/>
                </a:solidFill>
                <a:latin typeface="Roboto Slab"/>
                <a:ea typeface="Roboto Slab"/>
              </a:rPr>
              <a:t>Crear un sistema de indicadores de desempeño</a:t>
            </a:r>
            <a:endParaRPr lang="es-AR" sz="2400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2AA70ED5-AF1B-4096-95C3-CF15FD419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403900"/>
              </p:ext>
            </p:extLst>
          </p:nvPr>
        </p:nvGraphicFramePr>
        <p:xfrm>
          <a:off x="3800216" y="1154446"/>
          <a:ext cx="5069434" cy="309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Marketing Digital | IT Creativos">
            <a:extLst>
              <a:ext uri="{FF2B5EF4-FFF2-40B4-BE49-F238E27FC236}">
                <a16:creationId xmlns:a16="http://schemas.microsoft.com/office/drawing/2014/main" id="{B0651EB6-2CE6-4634-AA6B-ADD359AE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25" y="3244415"/>
            <a:ext cx="1001593" cy="10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4CCFA6A9-B11A-4021-8420-54A1477F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77;p13">
            <a:extLst>
              <a:ext uri="{FF2B5EF4-FFF2-40B4-BE49-F238E27FC236}">
                <a16:creationId xmlns:a16="http://schemas.microsoft.com/office/drawing/2014/main" id="{848FB7CF-9E08-4EBD-932D-F91A3229BC53}"/>
              </a:ext>
            </a:extLst>
          </p:cNvPr>
          <p:cNvSpPr txBox="1"/>
          <p:nvPr/>
        </p:nvSpPr>
        <p:spPr>
          <a:xfrm>
            <a:off x="1053629" y="1190956"/>
            <a:ext cx="2281739" cy="310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chemeClr val="accent2"/>
                </a:solidFill>
                <a:latin typeface="Source Sans Pro"/>
                <a:ea typeface="Source Sans Pro"/>
              </a:rPr>
              <a:t>Características</a:t>
            </a:r>
            <a:br>
              <a:rPr lang="es-AR" sz="1600" b="1" dirty="0">
                <a:solidFill>
                  <a:schemeClr val="accent2"/>
                </a:solidFill>
                <a:latin typeface="Source Sans Pro"/>
                <a:ea typeface="Source Sans Pro"/>
              </a:rPr>
            </a:br>
            <a:endParaRPr lang="es-AR" sz="1600" b="1" dirty="0">
              <a:solidFill>
                <a:schemeClr val="accent2"/>
              </a:solidFill>
              <a:latin typeface="Source Sans Pro"/>
              <a:ea typeface="Source Sans Pro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Simplicidad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De fácil acceso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Historial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Fácil interpretación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153;p21">
            <a:extLst>
              <a:ext uri="{FF2B5EF4-FFF2-40B4-BE49-F238E27FC236}">
                <a16:creationId xmlns:a16="http://schemas.microsoft.com/office/drawing/2014/main" id="{1961F642-29C0-44B9-A003-CD984FC4B95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736333" y="3344931"/>
            <a:ext cx="154584" cy="88960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53;p21">
            <a:extLst>
              <a:ext uri="{FF2B5EF4-FFF2-40B4-BE49-F238E27FC236}">
                <a16:creationId xmlns:a16="http://schemas.microsoft.com/office/drawing/2014/main" id="{C4EF1B5E-2304-4714-B293-5FC7E2DAEDE4}"/>
              </a:ext>
            </a:extLst>
          </p:cNvPr>
          <p:cNvCxnSpPr>
            <a:cxnSpLocks/>
          </p:cNvCxnSpPr>
          <p:nvPr/>
        </p:nvCxnSpPr>
        <p:spPr>
          <a:xfrm flipH="1">
            <a:off x="5147270" y="3349015"/>
            <a:ext cx="931662" cy="69785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53;p21">
            <a:extLst>
              <a:ext uri="{FF2B5EF4-FFF2-40B4-BE49-F238E27FC236}">
                <a16:creationId xmlns:a16="http://schemas.microsoft.com/office/drawing/2014/main" id="{FDCD9722-962C-4DEA-84E0-698B475B772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545242" y="3047718"/>
            <a:ext cx="2197190" cy="41262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53;p21">
            <a:extLst>
              <a:ext uri="{FF2B5EF4-FFF2-40B4-BE49-F238E27FC236}">
                <a16:creationId xmlns:a16="http://schemas.microsoft.com/office/drawing/2014/main" id="{FCDA0ABD-C40D-4C7A-ACCF-227C566A6FD7}"/>
              </a:ext>
            </a:extLst>
          </p:cNvPr>
          <p:cNvCxnSpPr>
            <a:cxnSpLocks/>
            <a:stCxn id="149" idx="2"/>
            <a:endCxn id="17" idx="3"/>
          </p:cNvCxnSpPr>
          <p:nvPr/>
        </p:nvCxnSpPr>
        <p:spPr>
          <a:xfrm flipH="1" flipV="1">
            <a:off x="3218687" y="2423683"/>
            <a:ext cx="2408131" cy="18466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53;p21">
            <a:extLst>
              <a:ext uri="{FF2B5EF4-FFF2-40B4-BE49-F238E27FC236}">
                <a16:creationId xmlns:a16="http://schemas.microsoft.com/office/drawing/2014/main" id="{C6955077-2036-46F2-8C46-C810AA92902E}"/>
              </a:ext>
            </a:extLst>
          </p:cNvPr>
          <p:cNvCxnSpPr>
            <a:cxnSpLocks/>
            <a:stCxn id="149" idx="1"/>
            <a:endCxn id="7" idx="3"/>
          </p:cNvCxnSpPr>
          <p:nvPr/>
        </p:nvCxnSpPr>
        <p:spPr>
          <a:xfrm flipH="1" flipV="1">
            <a:off x="4217213" y="1618287"/>
            <a:ext cx="1658755" cy="387613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1"/>
          <p:cNvSpPr/>
          <p:nvPr/>
        </p:nvSpPr>
        <p:spPr>
          <a:xfrm>
            <a:off x="5626818" y="1756357"/>
            <a:ext cx="1701303" cy="1703985"/>
          </a:xfrm>
          <a:prstGeom prst="ellipse">
            <a:avLst/>
          </a:prstGeom>
          <a:ln w="57150"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298015" y="3936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12" name="Google Shape;75;p13">
            <a:extLst>
              <a:ext uri="{FF2B5EF4-FFF2-40B4-BE49-F238E27FC236}">
                <a16:creationId xmlns:a16="http://schemas.microsoft.com/office/drawing/2014/main" id="{EF8BDCF5-7EAB-4FC3-AD68-9779C41E1E72}"/>
              </a:ext>
            </a:extLst>
          </p:cNvPr>
          <p:cNvSpPr txBox="1">
            <a:spLocks/>
          </p:cNvSpPr>
          <p:nvPr/>
        </p:nvSpPr>
        <p:spPr>
          <a:xfrm>
            <a:off x="182047" y="357335"/>
            <a:ext cx="6833229" cy="863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 dirty="0">
                <a:solidFill>
                  <a:schemeClr val="accent3"/>
                </a:solidFill>
                <a:latin typeface="Roboto Slab"/>
                <a:ea typeface="Roboto Slab"/>
                <a:sym typeface="Roboto Slab"/>
              </a:rPr>
              <a:t>4. </a:t>
            </a:r>
            <a:r>
              <a:rPr lang="es-AR" sz="2800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</a:t>
            </a:r>
            <a:r>
              <a:rPr lang="es-AR" sz="2800" dirty="0">
                <a:solidFill>
                  <a:schemeClr val="accent1"/>
                </a:solidFill>
                <a:latin typeface="Roboto Slab"/>
                <a:ea typeface="Roboto Slab"/>
              </a:rPr>
              <a:t>rabajar en base a una ventaja competitiva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233392-AF4D-4D32-91C1-B3BE971E757C}"/>
              </a:ext>
            </a:extLst>
          </p:cNvPr>
          <p:cNvSpPr txBox="1"/>
          <p:nvPr/>
        </p:nvSpPr>
        <p:spPr>
          <a:xfrm>
            <a:off x="2615185" y="1433621"/>
            <a:ext cx="1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Agregar Valor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0A35819-EFF1-4929-BA4F-F6DD1F720D6B}"/>
              </a:ext>
            </a:extLst>
          </p:cNvPr>
          <p:cNvSpPr txBox="1"/>
          <p:nvPr/>
        </p:nvSpPr>
        <p:spPr>
          <a:xfrm>
            <a:off x="1307992" y="2239017"/>
            <a:ext cx="191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>
                <a:solidFill>
                  <a:schemeClr val="dk1"/>
                </a:solidFill>
                <a:latin typeface="Source Sans Pro"/>
                <a:ea typeface="Source Sans Pro"/>
              </a:rPr>
              <a:t>Difícil de imitar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348FEE-2688-4ABF-9CDC-8A5C45C4D951}"/>
              </a:ext>
            </a:extLst>
          </p:cNvPr>
          <p:cNvSpPr txBox="1"/>
          <p:nvPr/>
        </p:nvSpPr>
        <p:spPr>
          <a:xfrm>
            <a:off x="1943214" y="3137176"/>
            <a:ext cx="160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>
                <a:solidFill>
                  <a:schemeClr val="dk1"/>
                </a:solidFill>
                <a:latin typeface="Source Sans Pro"/>
                <a:ea typeface="Source Sans Pro"/>
              </a:rPr>
              <a:t>Sostenible en el tiempo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F966DD-16CE-48CC-8B15-24E09CB808F4}"/>
              </a:ext>
            </a:extLst>
          </p:cNvPr>
          <p:cNvSpPr txBox="1"/>
          <p:nvPr/>
        </p:nvSpPr>
        <p:spPr>
          <a:xfrm>
            <a:off x="5756219" y="4234536"/>
            <a:ext cx="196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>
                <a:solidFill>
                  <a:schemeClr val="dk1"/>
                </a:solidFill>
                <a:latin typeface="Source Sans Pro"/>
                <a:ea typeface="Source Sans Pro"/>
              </a:rPr>
              <a:t>Ayuda a lograr los objetivos organizacionales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73AFB7-F6E7-416D-9896-F1089DE03A0A}"/>
              </a:ext>
            </a:extLst>
          </p:cNvPr>
          <p:cNvSpPr txBox="1"/>
          <p:nvPr/>
        </p:nvSpPr>
        <p:spPr>
          <a:xfrm>
            <a:off x="3545242" y="4103520"/>
            <a:ext cx="174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>
                <a:solidFill>
                  <a:schemeClr val="dk1"/>
                </a:solidFill>
                <a:latin typeface="Source Sans Pro"/>
                <a:ea typeface="Source Sans Pro"/>
              </a:rPr>
              <a:t>Adaptabilidad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7DEC962-90D4-4EF3-B918-8A81E5DFAD30}"/>
              </a:ext>
            </a:extLst>
          </p:cNvPr>
          <p:cNvSpPr txBox="1"/>
          <p:nvPr/>
        </p:nvSpPr>
        <p:spPr>
          <a:xfrm>
            <a:off x="5680378" y="2263316"/>
            <a:ext cx="160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accent1"/>
                </a:solidFill>
                <a:latin typeface="Source Sans Pro"/>
                <a:ea typeface="Source Sans Pro"/>
              </a:rPr>
              <a:t>Ventaja</a:t>
            </a:r>
          </a:p>
          <a:p>
            <a:pPr algn="ctr"/>
            <a:r>
              <a:rPr lang="es-AR" sz="1800" b="1" dirty="0">
                <a:solidFill>
                  <a:schemeClr val="accent1"/>
                </a:solidFill>
                <a:latin typeface="Source Sans Pro"/>
                <a:ea typeface="Source Sans Pro"/>
              </a:rPr>
              <a:t>Competitiva</a:t>
            </a:r>
          </a:p>
        </p:txBody>
      </p:sp>
      <p:pic>
        <p:nvPicPr>
          <p:cNvPr id="22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AB687B34-9EE1-485F-85B9-FC92E678D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1077;p48">
            <a:extLst>
              <a:ext uri="{FF2B5EF4-FFF2-40B4-BE49-F238E27FC236}">
                <a16:creationId xmlns:a16="http://schemas.microsoft.com/office/drawing/2014/main" id="{9B96DC68-33D5-499B-A619-94585AAEFA2A}"/>
              </a:ext>
            </a:extLst>
          </p:cNvPr>
          <p:cNvGrpSpPr/>
          <p:nvPr/>
        </p:nvGrpSpPr>
        <p:grpSpPr>
          <a:xfrm>
            <a:off x="172017" y="3667981"/>
            <a:ext cx="169169" cy="215570"/>
            <a:chOff x="6718575" y="2318625"/>
            <a:chExt cx="256950" cy="407375"/>
          </a:xfrm>
        </p:grpSpPr>
        <p:sp>
          <p:nvSpPr>
            <p:cNvPr id="43" name="Google Shape;1078;p48">
              <a:extLst>
                <a:ext uri="{FF2B5EF4-FFF2-40B4-BE49-F238E27FC236}">
                  <a16:creationId xmlns:a16="http://schemas.microsoft.com/office/drawing/2014/main" id="{3848A35C-ADA6-4D92-B7E8-BDFF13FC382C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1079;p48">
              <a:extLst>
                <a:ext uri="{FF2B5EF4-FFF2-40B4-BE49-F238E27FC236}">
                  <a16:creationId xmlns:a16="http://schemas.microsoft.com/office/drawing/2014/main" id="{36380689-9B27-4EA8-838B-B37F603E959E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1080;p48">
              <a:extLst>
                <a:ext uri="{FF2B5EF4-FFF2-40B4-BE49-F238E27FC236}">
                  <a16:creationId xmlns:a16="http://schemas.microsoft.com/office/drawing/2014/main" id="{E87DC678-A6C5-48A5-8480-922990B69A8B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1081;p48">
              <a:extLst>
                <a:ext uri="{FF2B5EF4-FFF2-40B4-BE49-F238E27FC236}">
                  <a16:creationId xmlns:a16="http://schemas.microsoft.com/office/drawing/2014/main" id="{8A5501BA-239D-4A82-9880-7AEB07037A63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1082;p48">
              <a:extLst>
                <a:ext uri="{FF2B5EF4-FFF2-40B4-BE49-F238E27FC236}">
                  <a16:creationId xmlns:a16="http://schemas.microsoft.com/office/drawing/2014/main" id="{3903C2A1-DE8B-4292-83CB-3A0284CADBD4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1083;p48">
              <a:extLst>
                <a:ext uri="{FF2B5EF4-FFF2-40B4-BE49-F238E27FC236}">
                  <a16:creationId xmlns:a16="http://schemas.microsoft.com/office/drawing/2014/main" id="{CB9C4827-E34E-4B51-B719-C3EEB18A5711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1084;p48">
              <a:extLst>
                <a:ext uri="{FF2B5EF4-FFF2-40B4-BE49-F238E27FC236}">
                  <a16:creationId xmlns:a16="http://schemas.microsoft.com/office/drawing/2014/main" id="{D8B48304-FE67-480E-A2F9-C1B7F54F4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1085;p48">
              <a:extLst>
                <a:ext uri="{FF2B5EF4-FFF2-40B4-BE49-F238E27FC236}">
                  <a16:creationId xmlns:a16="http://schemas.microsoft.com/office/drawing/2014/main" id="{22F5D971-1277-4E5E-8A1B-DB426A9D389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oogle Shape;1077;p48">
            <a:extLst>
              <a:ext uri="{FF2B5EF4-FFF2-40B4-BE49-F238E27FC236}">
                <a16:creationId xmlns:a16="http://schemas.microsoft.com/office/drawing/2014/main" id="{437F2D2E-1F9E-4A19-8090-07C51523EB3E}"/>
              </a:ext>
            </a:extLst>
          </p:cNvPr>
          <p:cNvGrpSpPr/>
          <p:nvPr/>
        </p:nvGrpSpPr>
        <p:grpSpPr>
          <a:xfrm>
            <a:off x="430211" y="3667981"/>
            <a:ext cx="169169" cy="215570"/>
            <a:chOff x="6718575" y="2318625"/>
            <a:chExt cx="256950" cy="407375"/>
          </a:xfrm>
        </p:grpSpPr>
        <p:sp>
          <p:nvSpPr>
            <p:cNvPr id="54" name="Google Shape;1078;p48">
              <a:extLst>
                <a:ext uri="{FF2B5EF4-FFF2-40B4-BE49-F238E27FC236}">
                  <a16:creationId xmlns:a16="http://schemas.microsoft.com/office/drawing/2014/main" id="{904275C8-3FCC-4729-B016-74224990EEE5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1079;p48">
              <a:extLst>
                <a:ext uri="{FF2B5EF4-FFF2-40B4-BE49-F238E27FC236}">
                  <a16:creationId xmlns:a16="http://schemas.microsoft.com/office/drawing/2014/main" id="{994D0F4E-A4FE-4317-828C-54FF88B5E34E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1080;p48">
              <a:extLst>
                <a:ext uri="{FF2B5EF4-FFF2-40B4-BE49-F238E27FC236}">
                  <a16:creationId xmlns:a16="http://schemas.microsoft.com/office/drawing/2014/main" id="{6894610E-EFCB-4B8D-868A-28757877FB35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1081;p48">
              <a:extLst>
                <a:ext uri="{FF2B5EF4-FFF2-40B4-BE49-F238E27FC236}">
                  <a16:creationId xmlns:a16="http://schemas.microsoft.com/office/drawing/2014/main" id="{A2F65F47-BBB6-4C83-BAA7-F90E64B032F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1082;p48">
              <a:extLst>
                <a:ext uri="{FF2B5EF4-FFF2-40B4-BE49-F238E27FC236}">
                  <a16:creationId xmlns:a16="http://schemas.microsoft.com/office/drawing/2014/main" id="{5ED3CDE1-8517-4DA5-8A79-BC2E3898B641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1083;p48">
              <a:extLst>
                <a:ext uri="{FF2B5EF4-FFF2-40B4-BE49-F238E27FC236}">
                  <a16:creationId xmlns:a16="http://schemas.microsoft.com/office/drawing/2014/main" id="{C1E46D48-5B82-4971-9DA4-763684F6E46D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1084;p48">
              <a:extLst>
                <a:ext uri="{FF2B5EF4-FFF2-40B4-BE49-F238E27FC236}">
                  <a16:creationId xmlns:a16="http://schemas.microsoft.com/office/drawing/2014/main" id="{71063B0E-0F3F-4041-BF5C-CB1A8C455368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1085;p48">
              <a:extLst>
                <a:ext uri="{FF2B5EF4-FFF2-40B4-BE49-F238E27FC236}">
                  <a16:creationId xmlns:a16="http://schemas.microsoft.com/office/drawing/2014/main" id="{7E5083B1-382D-4D0A-8FB7-0252E9D78380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oogle Shape;1077;p48">
            <a:extLst>
              <a:ext uri="{FF2B5EF4-FFF2-40B4-BE49-F238E27FC236}">
                <a16:creationId xmlns:a16="http://schemas.microsoft.com/office/drawing/2014/main" id="{1983E9FA-FFF3-4AC9-B2A0-DFB44B62665C}"/>
              </a:ext>
            </a:extLst>
          </p:cNvPr>
          <p:cNvGrpSpPr/>
          <p:nvPr/>
        </p:nvGrpSpPr>
        <p:grpSpPr>
          <a:xfrm>
            <a:off x="678488" y="3670481"/>
            <a:ext cx="169169" cy="215570"/>
            <a:chOff x="6718575" y="2318625"/>
            <a:chExt cx="256950" cy="407375"/>
          </a:xfrm>
          <a:solidFill>
            <a:schemeClr val="accent1"/>
          </a:solidFill>
        </p:grpSpPr>
        <p:sp>
          <p:nvSpPr>
            <p:cNvPr id="63" name="Google Shape;1078;p48">
              <a:extLst>
                <a:ext uri="{FF2B5EF4-FFF2-40B4-BE49-F238E27FC236}">
                  <a16:creationId xmlns:a16="http://schemas.microsoft.com/office/drawing/2014/main" id="{FC39CCC8-3EDD-4BBB-B678-8FAAEE96EE8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Google Shape;1079;p48">
              <a:extLst>
                <a:ext uri="{FF2B5EF4-FFF2-40B4-BE49-F238E27FC236}">
                  <a16:creationId xmlns:a16="http://schemas.microsoft.com/office/drawing/2014/main" id="{C9E94526-6F4F-4440-99A0-F81742B6C172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Google Shape;1080;p48">
              <a:extLst>
                <a:ext uri="{FF2B5EF4-FFF2-40B4-BE49-F238E27FC236}">
                  <a16:creationId xmlns:a16="http://schemas.microsoft.com/office/drawing/2014/main" id="{F10A6E2B-6B71-4789-A75C-8A71CB92FD79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Google Shape;1081;p48">
              <a:extLst>
                <a:ext uri="{FF2B5EF4-FFF2-40B4-BE49-F238E27FC236}">
                  <a16:creationId xmlns:a16="http://schemas.microsoft.com/office/drawing/2014/main" id="{FA2AB4A0-5AE5-4533-B6EC-5B8C9CFF9D5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Google Shape;1082;p48">
              <a:extLst>
                <a:ext uri="{FF2B5EF4-FFF2-40B4-BE49-F238E27FC236}">
                  <a16:creationId xmlns:a16="http://schemas.microsoft.com/office/drawing/2014/main" id="{0B7651C9-7D9E-4E7D-A643-88BEFA24DA5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Google Shape;1083;p48">
              <a:extLst>
                <a:ext uri="{FF2B5EF4-FFF2-40B4-BE49-F238E27FC236}">
                  <a16:creationId xmlns:a16="http://schemas.microsoft.com/office/drawing/2014/main" id="{D24FE46D-B3BA-4538-A2B6-1238C016398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Google Shape;1084;p48">
              <a:extLst>
                <a:ext uri="{FF2B5EF4-FFF2-40B4-BE49-F238E27FC236}">
                  <a16:creationId xmlns:a16="http://schemas.microsoft.com/office/drawing/2014/main" id="{A91B1C7D-5017-4ADE-9E53-A843B8E9E257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Google Shape;1085;p48">
              <a:extLst>
                <a:ext uri="{FF2B5EF4-FFF2-40B4-BE49-F238E27FC236}">
                  <a16:creationId xmlns:a16="http://schemas.microsoft.com/office/drawing/2014/main" id="{8BD58CE9-3830-438F-A61F-581DD093D405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Google Shape;1077;p48">
            <a:extLst>
              <a:ext uri="{FF2B5EF4-FFF2-40B4-BE49-F238E27FC236}">
                <a16:creationId xmlns:a16="http://schemas.microsoft.com/office/drawing/2014/main" id="{A0D876B4-369B-43BE-AE46-448779A13939}"/>
              </a:ext>
            </a:extLst>
          </p:cNvPr>
          <p:cNvGrpSpPr/>
          <p:nvPr/>
        </p:nvGrpSpPr>
        <p:grpSpPr>
          <a:xfrm>
            <a:off x="939693" y="3675722"/>
            <a:ext cx="169169" cy="215570"/>
            <a:chOff x="6718575" y="2318625"/>
            <a:chExt cx="256950" cy="407375"/>
          </a:xfrm>
        </p:grpSpPr>
        <p:sp>
          <p:nvSpPr>
            <p:cNvPr id="72" name="Google Shape;1078;p48">
              <a:extLst>
                <a:ext uri="{FF2B5EF4-FFF2-40B4-BE49-F238E27FC236}">
                  <a16:creationId xmlns:a16="http://schemas.microsoft.com/office/drawing/2014/main" id="{F2FEDE69-C3EB-4CC4-B4A9-32D7F199CA77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1079;p48">
              <a:extLst>
                <a:ext uri="{FF2B5EF4-FFF2-40B4-BE49-F238E27FC236}">
                  <a16:creationId xmlns:a16="http://schemas.microsoft.com/office/drawing/2014/main" id="{6EB1EA12-A03B-4658-BA0A-3FDB9CDEBEAF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1080;p48">
              <a:extLst>
                <a:ext uri="{FF2B5EF4-FFF2-40B4-BE49-F238E27FC236}">
                  <a16:creationId xmlns:a16="http://schemas.microsoft.com/office/drawing/2014/main" id="{AFBA6B2C-FC0A-422A-96A6-E7330FE9C9B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1081;p48">
              <a:extLst>
                <a:ext uri="{FF2B5EF4-FFF2-40B4-BE49-F238E27FC236}">
                  <a16:creationId xmlns:a16="http://schemas.microsoft.com/office/drawing/2014/main" id="{3EA3070E-497A-45C8-8C52-079A2B34C6D0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1082;p48">
              <a:extLst>
                <a:ext uri="{FF2B5EF4-FFF2-40B4-BE49-F238E27FC236}">
                  <a16:creationId xmlns:a16="http://schemas.microsoft.com/office/drawing/2014/main" id="{5D3E1B99-8669-433F-B40B-8E96122B6D36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1083;p48">
              <a:extLst>
                <a:ext uri="{FF2B5EF4-FFF2-40B4-BE49-F238E27FC236}">
                  <a16:creationId xmlns:a16="http://schemas.microsoft.com/office/drawing/2014/main" id="{8E9BB41C-A6C2-4961-BC8C-B01059CC0A0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1084;p48">
              <a:extLst>
                <a:ext uri="{FF2B5EF4-FFF2-40B4-BE49-F238E27FC236}">
                  <a16:creationId xmlns:a16="http://schemas.microsoft.com/office/drawing/2014/main" id="{CA0F5ACA-1663-47D8-ACAF-046157A71D1F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1085;p48">
              <a:extLst>
                <a:ext uri="{FF2B5EF4-FFF2-40B4-BE49-F238E27FC236}">
                  <a16:creationId xmlns:a16="http://schemas.microsoft.com/office/drawing/2014/main" id="{FE7B2461-175E-4231-AF0E-30503CB6BEF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076" name="Picture 4" descr="Nuestra Propuesta de Valor - NORINVER">
            <a:extLst>
              <a:ext uri="{FF2B5EF4-FFF2-40B4-BE49-F238E27FC236}">
                <a16:creationId xmlns:a16="http://schemas.microsoft.com/office/drawing/2014/main" id="{675C5514-41EB-4F53-ACC9-84E88A21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45" y="3066504"/>
            <a:ext cx="980370" cy="9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944;p48">
            <a:extLst>
              <a:ext uri="{FF2B5EF4-FFF2-40B4-BE49-F238E27FC236}">
                <a16:creationId xmlns:a16="http://schemas.microsoft.com/office/drawing/2014/main" id="{9A360B80-35C0-4A67-8EA1-B3FD402E0552}"/>
              </a:ext>
            </a:extLst>
          </p:cNvPr>
          <p:cNvSpPr/>
          <p:nvPr/>
        </p:nvSpPr>
        <p:spPr>
          <a:xfrm>
            <a:off x="2351261" y="1515796"/>
            <a:ext cx="252261" cy="21175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944;p48">
            <a:extLst>
              <a:ext uri="{FF2B5EF4-FFF2-40B4-BE49-F238E27FC236}">
                <a16:creationId xmlns:a16="http://schemas.microsoft.com/office/drawing/2014/main" id="{728F90C7-FECA-4829-8563-F73B6691E5A4}"/>
              </a:ext>
            </a:extLst>
          </p:cNvPr>
          <p:cNvSpPr/>
          <p:nvPr/>
        </p:nvSpPr>
        <p:spPr>
          <a:xfrm>
            <a:off x="1095897" y="2297148"/>
            <a:ext cx="252261" cy="21175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944;p48">
            <a:extLst>
              <a:ext uri="{FF2B5EF4-FFF2-40B4-BE49-F238E27FC236}">
                <a16:creationId xmlns:a16="http://schemas.microsoft.com/office/drawing/2014/main" id="{8C2F1EDE-BCE9-4B0B-8B70-E9DB3B672320}"/>
              </a:ext>
            </a:extLst>
          </p:cNvPr>
          <p:cNvSpPr/>
          <p:nvPr/>
        </p:nvSpPr>
        <p:spPr>
          <a:xfrm>
            <a:off x="1677988" y="3344931"/>
            <a:ext cx="252261" cy="21175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944;p48">
            <a:extLst>
              <a:ext uri="{FF2B5EF4-FFF2-40B4-BE49-F238E27FC236}">
                <a16:creationId xmlns:a16="http://schemas.microsoft.com/office/drawing/2014/main" id="{6A22D5BE-70AA-4C3D-94E6-1491017BD4C6}"/>
              </a:ext>
            </a:extLst>
          </p:cNvPr>
          <p:cNvSpPr/>
          <p:nvPr/>
        </p:nvSpPr>
        <p:spPr>
          <a:xfrm>
            <a:off x="3250200" y="4182307"/>
            <a:ext cx="252261" cy="21175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944;p48">
            <a:extLst>
              <a:ext uri="{FF2B5EF4-FFF2-40B4-BE49-F238E27FC236}">
                <a16:creationId xmlns:a16="http://schemas.microsoft.com/office/drawing/2014/main" id="{AF303352-DE48-42BF-957F-CA0B4C9EDCC4}"/>
              </a:ext>
            </a:extLst>
          </p:cNvPr>
          <p:cNvSpPr/>
          <p:nvPr/>
        </p:nvSpPr>
        <p:spPr>
          <a:xfrm>
            <a:off x="5428117" y="4499974"/>
            <a:ext cx="252261" cy="21175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8EDBD24E-DB47-4274-9BCA-D88C740A4597}"/>
              </a:ext>
            </a:extLst>
          </p:cNvPr>
          <p:cNvSpPr/>
          <p:nvPr/>
        </p:nvSpPr>
        <p:spPr>
          <a:xfrm>
            <a:off x="678487" y="3297608"/>
            <a:ext cx="169169" cy="1627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n 99">
            <a:extLst>
              <a:ext uri="{FF2B5EF4-FFF2-40B4-BE49-F238E27FC236}">
                <a16:creationId xmlns:a16="http://schemas.microsoft.com/office/drawing/2014/main" id="{23A64E3F-93A8-49B6-AEE9-474C924662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5" t="3142" r="-86" b="28157"/>
          <a:stretch/>
        </p:blipFill>
        <p:spPr bwMode="auto">
          <a:xfrm>
            <a:off x="3920753" y="3676803"/>
            <a:ext cx="1319329" cy="9919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320950" y="31718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56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9B21D9E-9305-4454-B1A3-FC3287E7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75;p13">
            <a:extLst>
              <a:ext uri="{FF2B5EF4-FFF2-40B4-BE49-F238E27FC236}">
                <a16:creationId xmlns:a16="http://schemas.microsoft.com/office/drawing/2014/main" id="{83D95C85-E3EA-44C8-AEB0-344788729FFB}"/>
              </a:ext>
            </a:extLst>
          </p:cNvPr>
          <p:cNvSpPr txBox="1">
            <a:spLocks/>
          </p:cNvSpPr>
          <p:nvPr/>
        </p:nvSpPr>
        <p:spPr>
          <a:xfrm>
            <a:off x="225292" y="-46239"/>
            <a:ext cx="6833229" cy="863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 dirty="0">
                <a:solidFill>
                  <a:schemeClr val="accent3"/>
                </a:solidFill>
                <a:latin typeface="Roboto Slab"/>
                <a:ea typeface="Roboto Slab"/>
                <a:sym typeface="Roboto Slab"/>
              </a:rPr>
              <a:t>5. </a:t>
            </a:r>
            <a:r>
              <a:rPr lang="es-AR" sz="2800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Liderazgo</a:t>
            </a:r>
            <a:endParaRPr lang="es-AR" sz="2800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grpSp>
        <p:nvGrpSpPr>
          <p:cNvPr id="73" name="Group 2">
            <a:extLst>
              <a:ext uri="{FF2B5EF4-FFF2-40B4-BE49-F238E27FC236}">
                <a16:creationId xmlns:a16="http://schemas.microsoft.com/office/drawing/2014/main" id="{9ED81D4A-2F4F-4D04-B91E-8F6E2E38D4C7}"/>
              </a:ext>
            </a:extLst>
          </p:cNvPr>
          <p:cNvGrpSpPr/>
          <p:nvPr/>
        </p:nvGrpSpPr>
        <p:grpSpPr>
          <a:xfrm>
            <a:off x="3065179" y="1648826"/>
            <a:ext cx="2965438" cy="2965438"/>
            <a:chOff x="3018304" y="1378094"/>
            <a:chExt cx="3096667" cy="3096667"/>
          </a:xfrm>
        </p:grpSpPr>
        <p:sp>
          <p:nvSpPr>
            <p:cNvPr id="74" name="Block Arc 3">
              <a:extLst>
                <a:ext uri="{FF2B5EF4-FFF2-40B4-BE49-F238E27FC236}">
                  <a16:creationId xmlns:a16="http://schemas.microsoft.com/office/drawing/2014/main" id="{66051188-1A2F-4395-9723-B2FE3D22DD45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Block Arc 4">
              <a:extLst>
                <a:ext uri="{FF2B5EF4-FFF2-40B4-BE49-F238E27FC236}">
                  <a16:creationId xmlns:a16="http://schemas.microsoft.com/office/drawing/2014/main" id="{F74227F1-DDC4-4D0C-A400-949FD4ECD5E2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6" name="Group 5">
              <a:extLst>
                <a:ext uri="{FF2B5EF4-FFF2-40B4-BE49-F238E27FC236}">
                  <a16:creationId xmlns:a16="http://schemas.microsoft.com/office/drawing/2014/main" id="{D0C01BAE-3FF3-4571-94CE-D1C546E19ABF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79" name="Block Arc 8">
                <a:extLst>
                  <a:ext uri="{FF2B5EF4-FFF2-40B4-BE49-F238E27FC236}">
                    <a16:creationId xmlns:a16="http://schemas.microsoft.com/office/drawing/2014/main" id="{84052386-227F-4AB6-88B9-508336EC9B7E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Block Arc 9">
                <a:extLst>
                  <a:ext uri="{FF2B5EF4-FFF2-40B4-BE49-F238E27FC236}">
                    <a16:creationId xmlns:a16="http://schemas.microsoft.com/office/drawing/2014/main" id="{5B5EB37D-938A-40EF-AEAF-F7914D54A6AF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7" name="Block Arc 6">
              <a:extLst>
                <a:ext uri="{FF2B5EF4-FFF2-40B4-BE49-F238E27FC236}">
                  <a16:creationId xmlns:a16="http://schemas.microsoft.com/office/drawing/2014/main" id="{C841ED4B-C8EE-46D3-9E2C-3F89AC9744DE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Block Arc 7">
              <a:extLst>
                <a:ext uri="{FF2B5EF4-FFF2-40B4-BE49-F238E27FC236}">
                  <a16:creationId xmlns:a16="http://schemas.microsoft.com/office/drawing/2014/main" id="{6D5E6C69-A1BA-4BFB-96BD-1E3F0D51F52C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Freeform 98">
            <a:extLst>
              <a:ext uri="{FF2B5EF4-FFF2-40B4-BE49-F238E27FC236}">
                <a16:creationId xmlns:a16="http://schemas.microsoft.com/office/drawing/2014/main" id="{1F189635-2FA8-4A5A-B3E3-8925EEBE5F38}"/>
              </a:ext>
            </a:extLst>
          </p:cNvPr>
          <p:cNvSpPr/>
          <p:nvPr/>
        </p:nvSpPr>
        <p:spPr>
          <a:xfrm>
            <a:off x="5240082" y="1420479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EA9C9E95-E901-48C1-ABDC-B83608460B79}"/>
              </a:ext>
            </a:extLst>
          </p:cNvPr>
          <p:cNvSpPr/>
          <p:nvPr/>
        </p:nvSpPr>
        <p:spPr>
          <a:xfrm flipH="1">
            <a:off x="3212093" y="1420479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103">
            <a:extLst>
              <a:ext uri="{FF2B5EF4-FFF2-40B4-BE49-F238E27FC236}">
                <a16:creationId xmlns:a16="http://schemas.microsoft.com/office/drawing/2014/main" id="{61B5C3BD-7938-4DBC-A25B-040513202B72}"/>
              </a:ext>
            </a:extLst>
          </p:cNvPr>
          <p:cNvSpPr/>
          <p:nvPr/>
        </p:nvSpPr>
        <p:spPr>
          <a:xfrm flipH="1">
            <a:off x="2293013" y="2673749"/>
            <a:ext cx="513437" cy="143916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Freeform 103">
            <a:extLst>
              <a:ext uri="{FF2B5EF4-FFF2-40B4-BE49-F238E27FC236}">
                <a16:creationId xmlns:a16="http://schemas.microsoft.com/office/drawing/2014/main" id="{C03F3947-22AC-4A95-93C0-EF19A9242DE6}"/>
              </a:ext>
            </a:extLst>
          </p:cNvPr>
          <p:cNvSpPr/>
          <p:nvPr/>
        </p:nvSpPr>
        <p:spPr>
          <a:xfrm>
            <a:off x="6231926" y="2956708"/>
            <a:ext cx="513437" cy="143916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Cómo mostrar liderazgo en tiempos de crisis?">
            <a:extLst>
              <a:ext uri="{FF2B5EF4-FFF2-40B4-BE49-F238E27FC236}">
                <a16:creationId xmlns:a16="http://schemas.microsoft.com/office/drawing/2014/main" id="{C2C4DAB7-B834-4E7B-8D0B-4019D3514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r="11943"/>
          <a:stretch/>
        </p:blipFill>
        <p:spPr bwMode="auto">
          <a:xfrm>
            <a:off x="3683306" y="2357944"/>
            <a:ext cx="1729184" cy="1318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26">
            <a:extLst>
              <a:ext uri="{FF2B5EF4-FFF2-40B4-BE49-F238E27FC236}">
                <a16:creationId xmlns:a16="http://schemas.microsoft.com/office/drawing/2014/main" id="{FFBC37C2-A3FB-4C1F-A30D-0CA12BAAAF54}"/>
              </a:ext>
            </a:extLst>
          </p:cNvPr>
          <p:cNvGrpSpPr/>
          <p:nvPr/>
        </p:nvGrpSpPr>
        <p:grpSpPr>
          <a:xfrm>
            <a:off x="6088388" y="1394907"/>
            <a:ext cx="2523116" cy="707819"/>
            <a:chOff x="827584" y="4922586"/>
            <a:chExt cx="1830680" cy="943760"/>
          </a:xfrm>
        </p:grpSpPr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4494F09-059A-4A05-80D9-ADB4B6D7C7BF}"/>
                </a:ext>
              </a:extLst>
            </p:cNvPr>
            <p:cNvSpPr txBox="1"/>
            <p:nvPr/>
          </p:nvSpPr>
          <p:spPr>
            <a:xfrm>
              <a:off x="827584" y="4922586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Gestión del cambio</a:t>
              </a:r>
            </a:p>
          </p:txBody>
        </p:sp>
        <p:sp>
          <p:nvSpPr>
            <p:cNvPr id="90" name="TextBox 28">
              <a:extLst>
                <a:ext uri="{FF2B5EF4-FFF2-40B4-BE49-F238E27FC236}">
                  <a16:creationId xmlns:a16="http://schemas.microsoft.com/office/drawing/2014/main" id="{9534C937-F558-4C0F-8103-E265F72DFEBA}"/>
                </a:ext>
              </a:extLst>
            </p:cNvPr>
            <p:cNvSpPr txBox="1"/>
            <p:nvPr/>
          </p:nvSpPr>
          <p:spPr>
            <a:xfrm>
              <a:off x="827584" y="5189237"/>
              <a:ext cx="1818923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competencia constante obliga a los lideres a estar un paso por delante y anticiparse a los cambios que puedan presentarse.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26">
            <a:extLst>
              <a:ext uri="{FF2B5EF4-FFF2-40B4-BE49-F238E27FC236}">
                <a16:creationId xmlns:a16="http://schemas.microsoft.com/office/drawing/2014/main" id="{A59106F2-969A-4655-8246-6FFCF7D0555F}"/>
              </a:ext>
            </a:extLst>
          </p:cNvPr>
          <p:cNvGrpSpPr/>
          <p:nvPr/>
        </p:nvGrpSpPr>
        <p:grpSpPr>
          <a:xfrm>
            <a:off x="402417" y="1194919"/>
            <a:ext cx="2523116" cy="707819"/>
            <a:chOff x="827584" y="4922586"/>
            <a:chExt cx="1830680" cy="943760"/>
          </a:xfrm>
        </p:grpSpPr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82BE340-63BA-4567-982B-2AF92770483F}"/>
                </a:ext>
              </a:extLst>
            </p:cNvPr>
            <p:cNvSpPr txBox="1"/>
            <p:nvPr/>
          </p:nvSpPr>
          <p:spPr>
            <a:xfrm>
              <a:off x="827584" y="4922586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Autonomía</a:t>
              </a:r>
            </a:p>
          </p:txBody>
        </p:sp>
        <p:sp>
          <p:nvSpPr>
            <p:cNvPr id="93" name="TextBox 28">
              <a:extLst>
                <a:ext uri="{FF2B5EF4-FFF2-40B4-BE49-F238E27FC236}">
                  <a16:creationId xmlns:a16="http://schemas.microsoft.com/office/drawing/2014/main" id="{BC918CF7-5292-42F5-B3E6-A892EF0CC535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toma de decisiones debe ser de manera independiente, además debe comprender el impacto de su accionar. 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26">
            <a:extLst>
              <a:ext uri="{FF2B5EF4-FFF2-40B4-BE49-F238E27FC236}">
                <a16:creationId xmlns:a16="http://schemas.microsoft.com/office/drawing/2014/main" id="{0859BF9B-07BA-413E-AC2F-595F3A44BCED}"/>
              </a:ext>
            </a:extLst>
          </p:cNvPr>
          <p:cNvGrpSpPr/>
          <p:nvPr/>
        </p:nvGrpSpPr>
        <p:grpSpPr>
          <a:xfrm>
            <a:off x="147167" y="3028666"/>
            <a:ext cx="2523116" cy="707819"/>
            <a:chOff x="827584" y="4922586"/>
            <a:chExt cx="1830680" cy="943759"/>
          </a:xfrm>
        </p:grpSpPr>
        <p:sp>
          <p:nvSpPr>
            <p:cNvPr id="95" name="TextBox 27">
              <a:extLst>
                <a:ext uri="{FF2B5EF4-FFF2-40B4-BE49-F238E27FC236}">
                  <a16:creationId xmlns:a16="http://schemas.microsoft.com/office/drawing/2014/main" id="{2FC33ACF-E068-452A-997C-150A1980915B}"/>
                </a:ext>
              </a:extLst>
            </p:cNvPr>
            <p:cNvSpPr txBox="1"/>
            <p:nvPr/>
          </p:nvSpPr>
          <p:spPr>
            <a:xfrm>
              <a:off x="827584" y="4922586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Enfoque a largo plazo</a:t>
              </a:r>
            </a:p>
          </p:txBody>
        </p:sp>
        <p:sp>
          <p:nvSpPr>
            <p:cNvPr id="96" name="TextBox 28">
              <a:extLst>
                <a:ext uri="{FF2B5EF4-FFF2-40B4-BE49-F238E27FC236}">
                  <a16:creationId xmlns:a16="http://schemas.microsoft.com/office/drawing/2014/main" id="{860DC328-4585-4F33-94B3-B5BF5AEA1948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planificación debe ser construida con las acciones o tareas necesarias a corto plazo, pero con un claro enfoque a largo plazo.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7" name="Group 26">
            <a:extLst>
              <a:ext uri="{FF2B5EF4-FFF2-40B4-BE49-F238E27FC236}">
                <a16:creationId xmlns:a16="http://schemas.microsoft.com/office/drawing/2014/main" id="{43A9184C-AADB-4FB5-8663-C4E43836FD41}"/>
              </a:ext>
            </a:extLst>
          </p:cNvPr>
          <p:cNvGrpSpPr/>
          <p:nvPr/>
        </p:nvGrpSpPr>
        <p:grpSpPr>
          <a:xfrm>
            <a:off x="6363981" y="3227614"/>
            <a:ext cx="2523116" cy="707819"/>
            <a:chOff x="827584" y="4922586"/>
            <a:chExt cx="1830680" cy="943759"/>
          </a:xfrm>
        </p:grpSpPr>
        <p:sp>
          <p:nvSpPr>
            <p:cNvPr id="98" name="TextBox 27">
              <a:extLst>
                <a:ext uri="{FF2B5EF4-FFF2-40B4-BE49-F238E27FC236}">
                  <a16:creationId xmlns:a16="http://schemas.microsoft.com/office/drawing/2014/main" id="{44976024-EFED-49A3-859E-D80E2DBB147A}"/>
                </a:ext>
              </a:extLst>
            </p:cNvPr>
            <p:cNvSpPr txBox="1"/>
            <p:nvPr/>
          </p:nvSpPr>
          <p:spPr>
            <a:xfrm>
              <a:off x="827584" y="4922586"/>
              <a:ext cx="18306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050" b="1" dirty="0">
                  <a:solidFill>
                    <a:schemeClr val="accent1"/>
                  </a:solidFill>
                  <a:cs typeface="Arial" pitchFamily="34" charset="0"/>
                </a:rPr>
                <a:t>Trabajo en equipo</a:t>
              </a:r>
            </a:p>
          </p:txBody>
        </p:sp>
        <p:sp>
          <p:nvSpPr>
            <p:cNvPr id="99" name="TextBox 28">
              <a:extLst>
                <a:ext uri="{FF2B5EF4-FFF2-40B4-BE49-F238E27FC236}">
                  <a16:creationId xmlns:a16="http://schemas.microsoft.com/office/drawing/2014/main" id="{DB8CBEC7-6121-48E7-A98D-E0F0084BD318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Serán importante las habilidades que le permitan trabajar las relaciones personales, fomentando así el trabajo en equipo</a:t>
              </a:r>
              <a:endParaRPr lang="es-AR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Google Shape;763;p48">
            <a:extLst>
              <a:ext uri="{FF2B5EF4-FFF2-40B4-BE49-F238E27FC236}">
                <a16:creationId xmlns:a16="http://schemas.microsoft.com/office/drawing/2014/main" id="{6AFF728B-F63B-4BA9-843B-6942D6213AA6}"/>
              </a:ext>
            </a:extLst>
          </p:cNvPr>
          <p:cNvSpPr/>
          <p:nvPr/>
        </p:nvSpPr>
        <p:spPr>
          <a:xfrm>
            <a:off x="2489140" y="362491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2" name="Google Shape;763;p48">
            <a:extLst>
              <a:ext uri="{FF2B5EF4-FFF2-40B4-BE49-F238E27FC236}">
                <a16:creationId xmlns:a16="http://schemas.microsoft.com/office/drawing/2014/main" id="{79C1C340-E305-4691-AE01-15E42EC5DAEF}"/>
              </a:ext>
            </a:extLst>
          </p:cNvPr>
          <p:cNvSpPr/>
          <p:nvPr/>
        </p:nvSpPr>
        <p:spPr>
          <a:xfrm>
            <a:off x="2565340" y="440883"/>
            <a:ext cx="164910" cy="1505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0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12251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Metodología de ejecución</a:t>
            </a:r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357850" y="3566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Concentrar los esfuerzos en lo que es determinante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Actuar sobre lo que esta al alcance de la operacion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Crear un sistema de indicadores de desempeño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Trabajar en base a una ventaja competitiva</a:t>
            </a: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pic>
        <p:nvPicPr>
          <p:cNvPr id="1026" name="Picture 2" descr="Junta de tiro al blanco Stock de Foto gratis - Public Domain Pictures">
            <a:extLst>
              <a:ext uri="{FF2B5EF4-FFF2-40B4-BE49-F238E27FC236}">
                <a16:creationId xmlns:a16="http://schemas.microsoft.com/office/drawing/2014/main" id="{E0B1A57A-E577-4134-868B-B061ED53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53" y="1694687"/>
            <a:ext cx="728033" cy="72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cance social - Iconos gratis de márketing">
            <a:extLst>
              <a:ext uri="{FF2B5EF4-FFF2-40B4-BE49-F238E27FC236}">
                <a16:creationId xmlns:a16="http://schemas.microsoft.com/office/drawing/2014/main" id="{52C8A659-76B3-4698-8948-3E319935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976" y="1790100"/>
            <a:ext cx="594420" cy="59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icador - Iconos gratis de negocio">
            <a:extLst>
              <a:ext uri="{FF2B5EF4-FFF2-40B4-BE49-F238E27FC236}">
                <a16:creationId xmlns:a16="http://schemas.microsoft.com/office/drawing/2014/main" id="{E6729175-7572-42D2-88E3-FADDC8E6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13" y="2894771"/>
            <a:ext cx="587264" cy="5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 de Bandera a Cuadros | Club Penguin Wiki | Fandom">
            <a:extLst>
              <a:ext uri="{FF2B5EF4-FFF2-40B4-BE49-F238E27FC236}">
                <a16:creationId xmlns:a16="http://schemas.microsoft.com/office/drawing/2014/main" id="{5480F4F2-35B2-4695-9D5B-DA18E04B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98" y="2928945"/>
            <a:ext cx="600546" cy="5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DB84CFD-2D7C-4EE9-B0B2-5FA9E1A339E6}"/>
              </a:ext>
            </a:extLst>
          </p:cNvPr>
          <p:cNvSpPr txBox="1"/>
          <p:nvPr/>
        </p:nvSpPr>
        <p:spPr>
          <a:xfrm>
            <a:off x="454750" y="1879108"/>
            <a:ext cx="18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LIDERAZGO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407B414-9545-47A2-AA4D-8C46076744D7}"/>
              </a:ext>
            </a:extLst>
          </p:cNvPr>
          <p:cNvSpPr txBox="1"/>
          <p:nvPr/>
        </p:nvSpPr>
        <p:spPr>
          <a:xfrm>
            <a:off x="3507274" y="4299847"/>
            <a:ext cx="241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  I  D  E  R  A  Z  G  O </a:t>
            </a:r>
          </a:p>
        </p:txBody>
      </p:sp>
      <p:grpSp>
        <p:nvGrpSpPr>
          <p:cNvPr id="23" name="Google Shape;821;p48">
            <a:extLst>
              <a:ext uri="{FF2B5EF4-FFF2-40B4-BE49-F238E27FC236}">
                <a16:creationId xmlns:a16="http://schemas.microsoft.com/office/drawing/2014/main" id="{AD697354-969D-46A1-8021-BDBF84122BCA}"/>
              </a:ext>
            </a:extLst>
          </p:cNvPr>
          <p:cNvGrpSpPr/>
          <p:nvPr/>
        </p:nvGrpSpPr>
        <p:grpSpPr>
          <a:xfrm>
            <a:off x="4125677" y="390186"/>
            <a:ext cx="304009" cy="326513"/>
            <a:chOff x="616425" y="2329600"/>
            <a:chExt cx="361700" cy="388475"/>
          </a:xfrm>
        </p:grpSpPr>
        <p:sp>
          <p:nvSpPr>
            <p:cNvPr id="24" name="Google Shape;822;p48">
              <a:extLst>
                <a:ext uri="{FF2B5EF4-FFF2-40B4-BE49-F238E27FC236}">
                  <a16:creationId xmlns:a16="http://schemas.microsoft.com/office/drawing/2014/main" id="{44D2FDE6-44C0-495A-87A7-4828316E74E4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823;p48">
              <a:extLst>
                <a:ext uri="{FF2B5EF4-FFF2-40B4-BE49-F238E27FC236}">
                  <a16:creationId xmlns:a16="http://schemas.microsoft.com/office/drawing/2014/main" id="{FC48E841-8348-412D-B2E3-BF0DE781E3BF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824;p48">
              <a:extLst>
                <a:ext uri="{FF2B5EF4-FFF2-40B4-BE49-F238E27FC236}">
                  <a16:creationId xmlns:a16="http://schemas.microsoft.com/office/drawing/2014/main" id="{5A83F615-11BC-432A-A47E-29236E8FA70D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825;p48">
              <a:extLst>
                <a:ext uri="{FF2B5EF4-FFF2-40B4-BE49-F238E27FC236}">
                  <a16:creationId xmlns:a16="http://schemas.microsoft.com/office/drawing/2014/main" id="{0CD5BB49-0CCE-499A-97A0-F1946C3854DC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826;p48">
              <a:extLst>
                <a:ext uri="{FF2B5EF4-FFF2-40B4-BE49-F238E27FC236}">
                  <a16:creationId xmlns:a16="http://schemas.microsoft.com/office/drawing/2014/main" id="{DC1BA7ED-2ADB-4842-866B-78C66672624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827;p48">
              <a:extLst>
                <a:ext uri="{FF2B5EF4-FFF2-40B4-BE49-F238E27FC236}">
                  <a16:creationId xmlns:a16="http://schemas.microsoft.com/office/drawing/2014/main" id="{F0384026-46F3-4CE1-9348-4382667FF691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828;p48">
              <a:extLst>
                <a:ext uri="{FF2B5EF4-FFF2-40B4-BE49-F238E27FC236}">
                  <a16:creationId xmlns:a16="http://schemas.microsoft.com/office/drawing/2014/main" id="{36575844-76B7-4249-A0F1-5B3AF5F33FB1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829;p48">
              <a:extLst>
                <a:ext uri="{FF2B5EF4-FFF2-40B4-BE49-F238E27FC236}">
                  <a16:creationId xmlns:a16="http://schemas.microsoft.com/office/drawing/2014/main" id="{0C7E4C70-7A57-4B97-86CE-44C178320176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2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1AB2511E-B818-4B94-8EA6-916DEE75C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56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dirty="0">
                <a:solidFill>
                  <a:schemeClr val="accent4"/>
                </a:solidFill>
              </a:rPr>
              <a:t>5. </a:t>
            </a:r>
            <a:r>
              <a:rPr lang="es-AR" dirty="0"/>
              <a:t>Conclusiones Finales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/>
              <a:t>Es necesario eliminar el pensamiento de que las grandes estrategias son para las grandes empresas.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56312" y="2414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pic>
        <p:nvPicPr>
          <p:cNvPr id="5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115224F-BF86-4363-AD32-97D1FC7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6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420390" y="12774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Conclusiones Finales</a:t>
            </a:r>
          </a:p>
        </p:txBody>
      </p:sp>
      <p:sp>
        <p:nvSpPr>
          <p:cNvPr id="256" name="Google Shape;256;p28"/>
          <p:cNvSpPr txBox="1"/>
          <p:nvPr/>
        </p:nvSpPr>
        <p:spPr>
          <a:xfrm>
            <a:off x="2296086" y="3972559"/>
            <a:ext cx="1041197" cy="37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Exportación</a:t>
            </a:r>
            <a:endParaRPr sz="1200" b="1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377779" y="28224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6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640454FC-6702-45AB-86FA-DB6F3F789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En App&amp;amp;web Somos El Punto De Partida De Tus Ideas - Symmetry  Transparent PNG Image - NicePNG.com">
            <a:extLst>
              <a:ext uri="{FF2B5EF4-FFF2-40B4-BE49-F238E27FC236}">
                <a16:creationId xmlns:a16="http://schemas.microsoft.com/office/drawing/2014/main" id="{B668AA62-21B0-42E2-844D-E83D3734F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2" y="1660748"/>
            <a:ext cx="937749" cy="2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PS Transparent Background PNG – Free PNG Images Vector, PSD, Clipart,  Templates">
            <a:extLst>
              <a:ext uri="{FF2B5EF4-FFF2-40B4-BE49-F238E27FC236}">
                <a16:creationId xmlns:a16="http://schemas.microsoft.com/office/drawing/2014/main" id="{AC51DA15-097B-4CEE-B799-83857C99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61" y="1395688"/>
            <a:ext cx="258470" cy="25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IDOR | Tamaño de Empresa">
            <a:extLst>
              <a:ext uri="{FF2B5EF4-FFF2-40B4-BE49-F238E27FC236}">
                <a16:creationId xmlns:a16="http://schemas.microsoft.com/office/drawing/2014/main" id="{B07AE297-1AE0-47CC-A75F-833FC018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01" y="1231281"/>
            <a:ext cx="54870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55;p28">
            <a:extLst>
              <a:ext uri="{FF2B5EF4-FFF2-40B4-BE49-F238E27FC236}">
                <a16:creationId xmlns:a16="http://schemas.microsoft.com/office/drawing/2014/main" id="{95647269-5271-4202-8ACB-8F31C86F8EF1}"/>
              </a:ext>
            </a:extLst>
          </p:cNvPr>
          <p:cNvSpPr txBox="1">
            <a:spLocks/>
          </p:cNvSpPr>
          <p:nvPr/>
        </p:nvSpPr>
        <p:spPr>
          <a:xfrm>
            <a:off x="972922" y="2033919"/>
            <a:ext cx="1561623" cy="5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Font typeface="Source Sans Pro"/>
              <a:buNone/>
            </a:pPr>
            <a:r>
              <a:rPr lang="es-AR" sz="1400" b="1" dirty="0"/>
              <a:t>Punto de partida en común</a:t>
            </a:r>
            <a:endParaRPr lang="es-AR" sz="1400" b="1" dirty="0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pic>
        <p:nvPicPr>
          <p:cNvPr id="1036" name="Picture 12" descr="Encadenado - Iconos gratis de personas">
            <a:extLst>
              <a:ext uri="{FF2B5EF4-FFF2-40B4-BE49-F238E27FC236}">
                <a16:creationId xmlns:a16="http://schemas.microsoft.com/office/drawing/2014/main" id="{C020CC70-D983-4C20-9624-530DB92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26" y="965302"/>
            <a:ext cx="1286110" cy="12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55;p28">
            <a:extLst>
              <a:ext uri="{FF2B5EF4-FFF2-40B4-BE49-F238E27FC236}">
                <a16:creationId xmlns:a16="http://schemas.microsoft.com/office/drawing/2014/main" id="{B830ABA1-84BC-4DF4-8A44-31AFABB90C0F}"/>
              </a:ext>
            </a:extLst>
          </p:cNvPr>
          <p:cNvSpPr txBox="1">
            <a:spLocks/>
          </p:cNvSpPr>
          <p:nvPr/>
        </p:nvSpPr>
        <p:spPr>
          <a:xfrm>
            <a:off x="3742907" y="2035418"/>
            <a:ext cx="1472148" cy="5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Font typeface="Source Sans Pro"/>
              <a:buNone/>
            </a:pPr>
            <a:r>
              <a:rPr lang="es-AR" sz="1400" b="1" dirty="0"/>
              <a:t>Dependencia del estado</a:t>
            </a:r>
            <a:endParaRPr lang="es-AR" sz="1400" b="1" dirty="0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pic>
        <p:nvPicPr>
          <p:cNvPr id="1038" name="Picture 14" descr="Estrategia de contenidos, un elemento clave en el marketing industrial">
            <a:extLst>
              <a:ext uri="{FF2B5EF4-FFF2-40B4-BE49-F238E27FC236}">
                <a16:creationId xmlns:a16="http://schemas.microsoft.com/office/drawing/2014/main" id="{AA7671BC-E2EF-41AA-A5BE-398DBF11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85" y="1126585"/>
            <a:ext cx="1646420" cy="8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55;p28">
            <a:extLst>
              <a:ext uri="{FF2B5EF4-FFF2-40B4-BE49-F238E27FC236}">
                <a16:creationId xmlns:a16="http://schemas.microsoft.com/office/drawing/2014/main" id="{0E33AB95-07B5-49F7-A6F3-E689A376388B}"/>
              </a:ext>
            </a:extLst>
          </p:cNvPr>
          <p:cNvSpPr txBox="1">
            <a:spLocks/>
          </p:cNvSpPr>
          <p:nvPr/>
        </p:nvSpPr>
        <p:spPr>
          <a:xfrm>
            <a:off x="6321421" y="2033919"/>
            <a:ext cx="1472148" cy="5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Font typeface="Source Sans Pro"/>
              <a:buNone/>
            </a:pPr>
            <a:r>
              <a:rPr lang="es-AR" sz="1400" b="1" dirty="0"/>
              <a:t>Ejecución estratégica</a:t>
            </a:r>
            <a:endParaRPr lang="es-AR" sz="1400" b="1" dirty="0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pic>
        <p:nvPicPr>
          <p:cNvPr id="1040" name="Picture 16" descr="Exportación - Iconos gratis de envío y entrega">
            <a:extLst>
              <a:ext uri="{FF2B5EF4-FFF2-40B4-BE49-F238E27FC236}">
                <a16:creationId xmlns:a16="http://schemas.microsoft.com/office/drawing/2014/main" id="{945AB288-31F0-495E-8256-6DB73457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61" y="3069227"/>
            <a:ext cx="824845" cy="8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▷ Financiamiento Bancario para Empresas | 【Larrea Brokers 】">
            <a:extLst>
              <a:ext uri="{FF2B5EF4-FFF2-40B4-BE49-F238E27FC236}">
                <a16:creationId xmlns:a16="http://schemas.microsoft.com/office/drawing/2014/main" id="{699D6DAF-A59F-4199-B3F8-A76FDD9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51" y="2945632"/>
            <a:ext cx="946098" cy="94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Ns, Bonos y Títulos Públicos | Empresas | BBVA Argentina">
            <a:extLst>
              <a:ext uri="{FF2B5EF4-FFF2-40B4-BE49-F238E27FC236}">
                <a16:creationId xmlns:a16="http://schemas.microsoft.com/office/drawing/2014/main" id="{D015C1CC-46AD-44CF-A5B4-874EC5562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31" y="2867144"/>
            <a:ext cx="1105415" cy="110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56;p28">
            <a:extLst>
              <a:ext uri="{FF2B5EF4-FFF2-40B4-BE49-F238E27FC236}">
                <a16:creationId xmlns:a16="http://schemas.microsoft.com/office/drawing/2014/main" id="{76CF78C7-86F7-4367-AD35-595D40D37776}"/>
              </a:ext>
            </a:extLst>
          </p:cNvPr>
          <p:cNvSpPr txBox="1"/>
          <p:nvPr/>
        </p:nvSpPr>
        <p:spPr>
          <a:xfrm>
            <a:off x="4001184" y="3972559"/>
            <a:ext cx="1265760" cy="37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Financiamiento</a:t>
            </a:r>
            <a:endParaRPr sz="1200" b="1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Google Shape;256;p28">
            <a:extLst>
              <a:ext uri="{FF2B5EF4-FFF2-40B4-BE49-F238E27FC236}">
                <a16:creationId xmlns:a16="http://schemas.microsoft.com/office/drawing/2014/main" id="{94B6CA6E-5267-4E63-8CF8-CA67ED2D936B}"/>
              </a:ext>
            </a:extLst>
          </p:cNvPr>
          <p:cNvSpPr txBox="1"/>
          <p:nvPr/>
        </p:nvSpPr>
        <p:spPr>
          <a:xfrm>
            <a:off x="5592662" y="3941641"/>
            <a:ext cx="1200154" cy="51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Mercado de capitales</a:t>
            </a:r>
            <a:endParaRPr sz="1200" b="1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/>
              <a:t>Gracias!</a:t>
            </a:r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3600" b="1" dirty="0"/>
              <a:t>¿Preguntas…?</a:t>
            </a:r>
          </a:p>
        </p:txBody>
      </p:sp>
      <p:pic>
        <p:nvPicPr>
          <p:cNvPr id="6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FD762D6B-2A49-498C-9375-3B526105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9" y="2681966"/>
            <a:ext cx="4031235" cy="10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0;p12">
            <a:extLst>
              <a:ext uri="{FF2B5EF4-FFF2-40B4-BE49-F238E27FC236}">
                <a16:creationId xmlns:a16="http://schemas.microsoft.com/office/drawing/2014/main" id="{AA4CC412-C952-4B91-BBE7-ACAF7614243B}"/>
              </a:ext>
            </a:extLst>
          </p:cNvPr>
          <p:cNvSpPr txBox="1">
            <a:spLocks/>
          </p:cNvSpPr>
          <p:nvPr/>
        </p:nvSpPr>
        <p:spPr>
          <a:xfrm>
            <a:off x="356026" y="2571750"/>
            <a:ext cx="4219155" cy="157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Licenciatura en Administración</a:t>
            </a:r>
            <a:r>
              <a:rPr lang="es-A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s-A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Agustín Vanetta</a:t>
            </a:r>
            <a:endParaRPr lang="es-A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Legajo: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17819</a:t>
            </a:r>
            <a:endParaRPr lang="es-A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182880" algn="just"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Tutor: </a:t>
            </a:r>
            <a:r>
              <a:rPr lang="es-A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Néstor Claudio Carreño</a:t>
            </a:r>
            <a:endParaRPr lang="es-AR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515488" y="667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Presentación del tema de investigación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1470476" y="2027583"/>
            <a:ext cx="6203047" cy="122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i="0">
                <a:solidFill>
                  <a:srgbClr val="333333"/>
                </a:solidFill>
                <a:effectLst/>
                <a:latin typeface="Lato"/>
              </a:rPr>
              <a:t>«Menos del 10% de las estrategias formuladas correctamente, son ejecutadas con éxito».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Revista Fortune 1999</a:t>
            </a:r>
            <a:endParaRPr sz="105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43373" y="30812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DD8E2672-9CB0-485C-848B-7AD6EAE8A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444" y="4646754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7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035753" y="8137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Objetivo general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1882991" y="2564198"/>
            <a:ext cx="2364192" cy="994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AR" sz="1400" dirty="0"/>
              <a:t>Explicar los elementos que contempla la </a:t>
            </a:r>
            <a:r>
              <a:rPr lang="es-AR" sz="1400" dirty="0">
                <a:solidFill>
                  <a:schemeClr val="accent2"/>
                </a:solidFill>
              </a:rPr>
              <a:t>estrategia corporativa</a:t>
            </a:r>
            <a:r>
              <a:rPr lang="es-AR" sz="1400" dirty="0"/>
              <a:t>.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5261069" y="2571750"/>
            <a:ext cx="2419800" cy="107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AR" sz="1400" dirty="0"/>
              <a:t>Describir cómo es el proceso de formulación y </a:t>
            </a:r>
            <a:r>
              <a:rPr lang="es-AR" sz="1400" dirty="0">
                <a:solidFill>
                  <a:schemeClr val="accent2"/>
                </a:solidFill>
              </a:rPr>
              <a:t>ejecución estratégica</a:t>
            </a:r>
            <a:r>
              <a:rPr lang="es-AR" sz="1400" dirty="0"/>
              <a:t>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1882991" y="3489776"/>
            <a:ext cx="2419800" cy="113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AR" sz="1400" dirty="0"/>
              <a:t>Mencionar las características principales de las </a:t>
            </a:r>
            <a:r>
              <a:rPr lang="es-AR" sz="1400" dirty="0">
                <a:solidFill>
                  <a:schemeClr val="accent2"/>
                </a:solidFill>
              </a:rPr>
              <a:t>pequeñas y medianas empresas argentinas</a:t>
            </a:r>
            <a:r>
              <a:rPr lang="es-AR" sz="1400" dirty="0"/>
              <a:t>.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78411" y="32270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8" name="Google Shape;140;p20">
            <a:extLst>
              <a:ext uri="{FF2B5EF4-FFF2-40B4-BE49-F238E27FC236}">
                <a16:creationId xmlns:a16="http://schemas.microsoft.com/office/drawing/2014/main" id="{DF6BEC1F-20EA-4D16-ABB0-FAD1A34D2567}"/>
              </a:ext>
            </a:extLst>
          </p:cNvPr>
          <p:cNvSpPr txBox="1">
            <a:spLocks/>
          </p:cNvSpPr>
          <p:nvPr/>
        </p:nvSpPr>
        <p:spPr>
          <a:xfrm rot="16200000">
            <a:off x="-256037" y="3138476"/>
            <a:ext cx="153980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s-AR"/>
          </a:p>
          <a:p>
            <a:pPr algn="ctr"/>
            <a:r>
              <a:rPr lang="es-AR"/>
              <a:t>Objetivos Específicos</a:t>
            </a:r>
          </a:p>
        </p:txBody>
      </p:sp>
      <p:sp>
        <p:nvSpPr>
          <p:cNvPr id="9" name="Google Shape;141;p20">
            <a:extLst>
              <a:ext uri="{FF2B5EF4-FFF2-40B4-BE49-F238E27FC236}">
                <a16:creationId xmlns:a16="http://schemas.microsoft.com/office/drawing/2014/main" id="{198D417C-7AD6-47ED-B58E-9F17C5ED3D7D}"/>
              </a:ext>
            </a:extLst>
          </p:cNvPr>
          <p:cNvSpPr txBox="1">
            <a:spLocks/>
          </p:cNvSpPr>
          <p:nvPr/>
        </p:nvSpPr>
        <p:spPr>
          <a:xfrm>
            <a:off x="1838404" y="933847"/>
            <a:ext cx="5467192" cy="118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s-AR" sz="2000" b="1"/>
              <a:t>Proponer una metodología de ejecución a aplicar por las PyMEs argentinas para lograr el éxito en la implementación de su estrategia.</a:t>
            </a:r>
            <a:endParaRPr lang="en-US" sz="2000" b="1"/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86A4CFDF-E4B0-4191-B417-470140D967D6}"/>
              </a:ext>
            </a:extLst>
          </p:cNvPr>
          <p:cNvSpPr txBox="1">
            <a:spLocks/>
          </p:cNvSpPr>
          <p:nvPr/>
        </p:nvSpPr>
        <p:spPr>
          <a:xfrm>
            <a:off x="5165181" y="3515511"/>
            <a:ext cx="2796595" cy="121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182880" lvl="0" indent="0">
              <a:spcAft>
                <a:spcPts val="800"/>
              </a:spcAft>
              <a:buNone/>
            </a:pPr>
            <a:r>
              <a:rPr lang="es-AR" sz="1400"/>
              <a:t>Proponer una </a:t>
            </a:r>
            <a:r>
              <a:rPr lang="es-AR" sz="1400">
                <a:solidFill>
                  <a:schemeClr val="accent2"/>
                </a:solidFill>
              </a:rPr>
              <a:t>metodología de ejecución</a:t>
            </a:r>
            <a:r>
              <a:rPr lang="es-AR" sz="1400"/>
              <a:t> estratégica para pequeñas y medianas argentinas.</a:t>
            </a:r>
          </a:p>
        </p:txBody>
      </p:sp>
      <p:grpSp>
        <p:nvGrpSpPr>
          <p:cNvPr id="11" name="Google Shape;1294;p49">
            <a:extLst>
              <a:ext uri="{FF2B5EF4-FFF2-40B4-BE49-F238E27FC236}">
                <a16:creationId xmlns:a16="http://schemas.microsoft.com/office/drawing/2014/main" id="{D66251C9-6C33-49C1-9F15-3A1F61CF5CA2}"/>
              </a:ext>
            </a:extLst>
          </p:cNvPr>
          <p:cNvGrpSpPr/>
          <p:nvPr/>
        </p:nvGrpSpPr>
        <p:grpSpPr>
          <a:xfrm>
            <a:off x="1422829" y="2900004"/>
            <a:ext cx="378457" cy="350345"/>
            <a:chOff x="6506504" y="937343"/>
            <a:chExt cx="744273" cy="793950"/>
          </a:xfrm>
        </p:grpSpPr>
        <p:sp>
          <p:nvSpPr>
            <p:cNvPr id="12" name="Google Shape;1295;p49">
              <a:extLst>
                <a:ext uri="{FF2B5EF4-FFF2-40B4-BE49-F238E27FC236}">
                  <a16:creationId xmlns:a16="http://schemas.microsoft.com/office/drawing/2014/main" id="{53F85C55-75E8-44A8-9E9F-FF2D8AA7418A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96;p49">
              <a:extLst>
                <a:ext uri="{FF2B5EF4-FFF2-40B4-BE49-F238E27FC236}">
                  <a16:creationId xmlns:a16="http://schemas.microsoft.com/office/drawing/2014/main" id="{A5B9ADD8-E95E-45E9-9071-D0E342B31309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97;p49">
              <a:extLst>
                <a:ext uri="{FF2B5EF4-FFF2-40B4-BE49-F238E27FC236}">
                  <a16:creationId xmlns:a16="http://schemas.microsoft.com/office/drawing/2014/main" id="{70E48AD9-34C1-406A-B982-943B6A81F36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" name="Google Shape;1298;p49">
              <a:extLst>
                <a:ext uri="{FF2B5EF4-FFF2-40B4-BE49-F238E27FC236}">
                  <a16:creationId xmlns:a16="http://schemas.microsoft.com/office/drawing/2014/main" id="{BF77FD59-F3A8-47E0-AEB0-1198C8257451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6" name="Google Shape;1299;p49">
                <a:extLst>
                  <a:ext uri="{FF2B5EF4-FFF2-40B4-BE49-F238E27FC236}">
                    <a16:creationId xmlns:a16="http://schemas.microsoft.com/office/drawing/2014/main" id="{AF512598-9361-4BB1-B6E8-3678560DE43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00;p49">
                <a:extLst>
                  <a:ext uri="{FF2B5EF4-FFF2-40B4-BE49-F238E27FC236}">
                    <a16:creationId xmlns:a16="http://schemas.microsoft.com/office/drawing/2014/main" id="{0AF8EFEA-EAA2-4A40-B454-DE21ABDE155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01;p49">
                <a:extLst>
                  <a:ext uri="{FF2B5EF4-FFF2-40B4-BE49-F238E27FC236}">
                    <a16:creationId xmlns:a16="http://schemas.microsoft.com/office/drawing/2014/main" id="{81FC3F9E-75F7-42CC-A344-7415680FE646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02;p49">
                <a:extLst>
                  <a:ext uri="{FF2B5EF4-FFF2-40B4-BE49-F238E27FC236}">
                    <a16:creationId xmlns:a16="http://schemas.microsoft.com/office/drawing/2014/main" id="{E1D946A5-3D28-44D4-86AD-AC5988578445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03;p49">
                <a:extLst>
                  <a:ext uri="{FF2B5EF4-FFF2-40B4-BE49-F238E27FC236}">
                    <a16:creationId xmlns:a16="http://schemas.microsoft.com/office/drawing/2014/main" id="{39B1F5C4-3D76-4646-9718-A7CBE1037ED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04;p49">
                <a:extLst>
                  <a:ext uri="{FF2B5EF4-FFF2-40B4-BE49-F238E27FC236}">
                    <a16:creationId xmlns:a16="http://schemas.microsoft.com/office/drawing/2014/main" id="{706C0E5D-6369-4B85-B27F-61871EB240E3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05;p49">
                <a:extLst>
                  <a:ext uri="{FF2B5EF4-FFF2-40B4-BE49-F238E27FC236}">
                    <a16:creationId xmlns:a16="http://schemas.microsoft.com/office/drawing/2014/main" id="{BDFC6DF1-AC58-415E-A5E4-194A7FA93D2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06;p49">
                <a:extLst>
                  <a:ext uri="{FF2B5EF4-FFF2-40B4-BE49-F238E27FC236}">
                    <a16:creationId xmlns:a16="http://schemas.microsoft.com/office/drawing/2014/main" id="{4BF49E7E-EE63-4767-B040-E5794AB9424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307;p49">
                <a:extLst>
                  <a:ext uri="{FF2B5EF4-FFF2-40B4-BE49-F238E27FC236}">
                    <a16:creationId xmlns:a16="http://schemas.microsoft.com/office/drawing/2014/main" id="{04FB7320-5263-41DA-8772-9646A37AB90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08;p49">
                <a:extLst>
                  <a:ext uri="{FF2B5EF4-FFF2-40B4-BE49-F238E27FC236}">
                    <a16:creationId xmlns:a16="http://schemas.microsoft.com/office/drawing/2014/main" id="{FB781C71-BD21-422C-9024-EFD1462EB93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" name="Google Shape;1309;p49">
            <a:extLst>
              <a:ext uri="{FF2B5EF4-FFF2-40B4-BE49-F238E27FC236}">
                <a16:creationId xmlns:a16="http://schemas.microsoft.com/office/drawing/2014/main" id="{59356E27-94C9-4FD0-BF65-639DAF5BD4AF}"/>
              </a:ext>
            </a:extLst>
          </p:cNvPr>
          <p:cNvGrpSpPr/>
          <p:nvPr/>
        </p:nvGrpSpPr>
        <p:grpSpPr>
          <a:xfrm>
            <a:off x="1464104" y="3800488"/>
            <a:ext cx="291392" cy="290391"/>
            <a:chOff x="7638277" y="937343"/>
            <a:chExt cx="744273" cy="793950"/>
          </a:xfrm>
        </p:grpSpPr>
        <p:sp>
          <p:nvSpPr>
            <p:cNvPr id="27" name="Google Shape;1310;p49">
              <a:extLst>
                <a:ext uri="{FF2B5EF4-FFF2-40B4-BE49-F238E27FC236}">
                  <a16:creationId xmlns:a16="http://schemas.microsoft.com/office/drawing/2014/main" id="{185AFEC4-DFD3-4BB1-A837-B0C33431F14D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11;p49">
              <a:extLst>
                <a:ext uri="{FF2B5EF4-FFF2-40B4-BE49-F238E27FC236}">
                  <a16:creationId xmlns:a16="http://schemas.microsoft.com/office/drawing/2014/main" id="{A8F20593-E9CB-4B0D-9378-2A59AC0824D6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312;p49">
              <a:extLst>
                <a:ext uri="{FF2B5EF4-FFF2-40B4-BE49-F238E27FC236}">
                  <a16:creationId xmlns:a16="http://schemas.microsoft.com/office/drawing/2014/main" id="{BC3DD9DA-C0EA-4509-9031-C7E597029952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313;p49">
              <a:extLst>
                <a:ext uri="{FF2B5EF4-FFF2-40B4-BE49-F238E27FC236}">
                  <a16:creationId xmlns:a16="http://schemas.microsoft.com/office/drawing/2014/main" id="{D79CB647-5E6F-4F00-84C2-AD47596691F9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" name="Google Shape;1314;p49">
              <a:extLst>
                <a:ext uri="{FF2B5EF4-FFF2-40B4-BE49-F238E27FC236}">
                  <a16:creationId xmlns:a16="http://schemas.microsoft.com/office/drawing/2014/main" id="{89463C6C-8F1F-4229-A94C-CB9579D1C850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32" name="Google Shape;1315;p49">
                <a:extLst>
                  <a:ext uri="{FF2B5EF4-FFF2-40B4-BE49-F238E27FC236}">
                    <a16:creationId xmlns:a16="http://schemas.microsoft.com/office/drawing/2014/main" id="{FFC63806-950E-4793-8E38-014A17AC48E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316;p49">
                <a:extLst>
                  <a:ext uri="{FF2B5EF4-FFF2-40B4-BE49-F238E27FC236}">
                    <a16:creationId xmlns:a16="http://schemas.microsoft.com/office/drawing/2014/main" id="{CB6EB031-DC52-4951-8B7B-2D1CAEDA4689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317;p49">
                <a:extLst>
                  <a:ext uri="{FF2B5EF4-FFF2-40B4-BE49-F238E27FC236}">
                    <a16:creationId xmlns:a16="http://schemas.microsoft.com/office/drawing/2014/main" id="{817D3D7A-B688-4A41-820A-CA4725200146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318;p49">
                <a:extLst>
                  <a:ext uri="{FF2B5EF4-FFF2-40B4-BE49-F238E27FC236}">
                    <a16:creationId xmlns:a16="http://schemas.microsoft.com/office/drawing/2014/main" id="{0FDC4C38-4AFC-4859-A4FC-A3CA7E3DE9E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319;p49">
                <a:extLst>
                  <a:ext uri="{FF2B5EF4-FFF2-40B4-BE49-F238E27FC236}">
                    <a16:creationId xmlns:a16="http://schemas.microsoft.com/office/drawing/2014/main" id="{F6255746-F08C-4486-9559-341BC1EF59A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320;p49">
                <a:extLst>
                  <a:ext uri="{FF2B5EF4-FFF2-40B4-BE49-F238E27FC236}">
                    <a16:creationId xmlns:a16="http://schemas.microsoft.com/office/drawing/2014/main" id="{86F4731A-86D3-471C-AFBF-2E24D701FAB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321;p49">
                <a:extLst>
                  <a:ext uri="{FF2B5EF4-FFF2-40B4-BE49-F238E27FC236}">
                    <a16:creationId xmlns:a16="http://schemas.microsoft.com/office/drawing/2014/main" id="{D35CF9C8-37A1-4CF2-975C-E40E2695ED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22;p49">
                <a:extLst>
                  <a:ext uri="{FF2B5EF4-FFF2-40B4-BE49-F238E27FC236}">
                    <a16:creationId xmlns:a16="http://schemas.microsoft.com/office/drawing/2014/main" id="{E8DA67A6-B3F6-43ED-8BE6-498A3F2B81BA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23;p49">
                <a:extLst>
                  <a:ext uri="{FF2B5EF4-FFF2-40B4-BE49-F238E27FC236}">
                    <a16:creationId xmlns:a16="http://schemas.microsoft.com/office/drawing/2014/main" id="{221D5941-0C57-4F75-B132-286E233082D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24;p49">
                <a:extLst>
                  <a:ext uri="{FF2B5EF4-FFF2-40B4-BE49-F238E27FC236}">
                    <a16:creationId xmlns:a16="http://schemas.microsoft.com/office/drawing/2014/main" id="{F7CDFCAA-0B12-46D6-B04A-B85826AA6DA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" name="Google Shape;1277;p49">
            <a:extLst>
              <a:ext uri="{FF2B5EF4-FFF2-40B4-BE49-F238E27FC236}">
                <a16:creationId xmlns:a16="http://schemas.microsoft.com/office/drawing/2014/main" id="{1CE022DC-F1B7-4CA4-BE05-CE511C696122}"/>
              </a:ext>
            </a:extLst>
          </p:cNvPr>
          <p:cNvGrpSpPr/>
          <p:nvPr/>
        </p:nvGrpSpPr>
        <p:grpSpPr>
          <a:xfrm>
            <a:off x="4729308" y="2869409"/>
            <a:ext cx="346048" cy="309559"/>
            <a:chOff x="8770051" y="937343"/>
            <a:chExt cx="744273" cy="793950"/>
          </a:xfrm>
        </p:grpSpPr>
        <p:sp>
          <p:nvSpPr>
            <p:cNvPr id="43" name="Google Shape;1278;p49">
              <a:extLst>
                <a:ext uri="{FF2B5EF4-FFF2-40B4-BE49-F238E27FC236}">
                  <a16:creationId xmlns:a16="http://schemas.microsoft.com/office/drawing/2014/main" id="{A9CCBC06-6B6B-4791-A4C2-736AEC9FB999}"/>
                </a:ext>
              </a:extLst>
            </p:cNvPr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79;p49">
              <a:extLst>
                <a:ext uri="{FF2B5EF4-FFF2-40B4-BE49-F238E27FC236}">
                  <a16:creationId xmlns:a16="http://schemas.microsoft.com/office/drawing/2014/main" id="{DBAA241F-361B-42EC-857E-23968D463A8A}"/>
                </a:ext>
              </a:extLst>
            </p:cNvPr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80;p49">
              <a:extLst>
                <a:ext uri="{FF2B5EF4-FFF2-40B4-BE49-F238E27FC236}">
                  <a16:creationId xmlns:a16="http://schemas.microsoft.com/office/drawing/2014/main" id="{7ECB23E8-29C8-49DB-A2AC-AA3C85C35476}"/>
                </a:ext>
              </a:extLst>
            </p:cNvPr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81;p49">
              <a:extLst>
                <a:ext uri="{FF2B5EF4-FFF2-40B4-BE49-F238E27FC236}">
                  <a16:creationId xmlns:a16="http://schemas.microsoft.com/office/drawing/2014/main" id="{75AD1341-3CB6-4C8B-BBFB-69474DD74423}"/>
                </a:ext>
              </a:extLst>
            </p:cNvPr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82;p49">
              <a:extLst>
                <a:ext uri="{FF2B5EF4-FFF2-40B4-BE49-F238E27FC236}">
                  <a16:creationId xmlns:a16="http://schemas.microsoft.com/office/drawing/2014/main" id="{B9517CAE-208D-4D17-BD88-9D5D59597254}"/>
                </a:ext>
              </a:extLst>
            </p:cNvPr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1283;p49">
              <a:extLst>
                <a:ext uri="{FF2B5EF4-FFF2-40B4-BE49-F238E27FC236}">
                  <a16:creationId xmlns:a16="http://schemas.microsoft.com/office/drawing/2014/main" id="{DAEB4B1F-25F0-4BF8-AFA3-41244D9D474D}"/>
                </a:ext>
              </a:extLst>
            </p:cNvPr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9" name="Google Shape;1284;p49">
                <a:extLst>
                  <a:ext uri="{FF2B5EF4-FFF2-40B4-BE49-F238E27FC236}">
                    <a16:creationId xmlns:a16="http://schemas.microsoft.com/office/drawing/2014/main" id="{B05D9300-07C0-4CE7-87D4-5FE2512F9DF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85;p49">
                <a:extLst>
                  <a:ext uri="{FF2B5EF4-FFF2-40B4-BE49-F238E27FC236}">
                    <a16:creationId xmlns:a16="http://schemas.microsoft.com/office/drawing/2014/main" id="{6AEB32F1-9E29-403A-8E32-BB03E1B3D578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86;p49">
                <a:extLst>
                  <a:ext uri="{FF2B5EF4-FFF2-40B4-BE49-F238E27FC236}">
                    <a16:creationId xmlns:a16="http://schemas.microsoft.com/office/drawing/2014/main" id="{B1C74139-F595-473F-A9BF-459FD49134C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87;p49">
                <a:extLst>
                  <a:ext uri="{FF2B5EF4-FFF2-40B4-BE49-F238E27FC236}">
                    <a16:creationId xmlns:a16="http://schemas.microsoft.com/office/drawing/2014/main" id="{311D5DBF-D500-4FCA-AF88-E48A2CDE7F2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88;p49">
                <a:extLst>
                  <a:ext uri="{FF2B5EF4-FFF2-40B4-BE49-F238E27FC236}">
                    <a16:creationId xmlns:a16="http://schemas.microsoft.com/office/drawing/2014/main" id="{944F597B-B47D-4142-B360-59021A4A600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89;p49">
                <a:extLst>
                  <a:ext uri="{FF2B5EF4-FFF2-40B4-BE49-F238E27FC236}">
                    <a16:creationId xmlns:a16="http://schemas.microsoft.com/office/drawing/2014/main" id="{E9BCE743-746B-4A1B-9E5C-3864A4E08F21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90;p49">
                <a:extLst>
                  <a:ext uri="{FF2B5EF4-FFF2-40B4-BE49-F238E27FC236}">
                    <a16:creationId xmlns:a16="http://schemas.microsoft.com/office/drawing/2014/main" id="{99D436DB-3D87-4EF2-9B55-002459DB25F2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91;p49">
                <a:extLst>
                  <a:ext uri="{FF2B5EF4-FFF2-40B4-BE49-F238E27FC236}">
                    <a16:creationId xmlns:a16="http://schemas.microsoft.com/office/drawing/2014/main" id="{D2FE850E-199A-48AA-9997-BF7B2FE59F4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92;p49">
                <a:extLst>
                  <a:ext uri="{FF2B5EF4-FFF2-40B4-BE49-F238E27FC236}">
                    <a16:creationId xmlns:a16="http://schemas.microsoft.com/office/drawing/2014/main" id="{A07AD789-7A99-4BAF-B7B0-2FD5CF5C467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93;p49">
                <a:extLst>
                  <a:ext uri="{FF2B5EF4-FFF2-40B4-BE49-F238E27FC236}">
                    <a16:creationId xmlns:a16="http://schemas.microsoft.com/office/drawing/2014/main" id="{271CB780-4022-4798-B190-0CFBD2367C13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" name="Google Shape;1231;p49">
            <a:extLst>
              <a:ext uri="{FF2B5EF4-FFF2-40B4-BE49-F238E27FC236}">
                <a16:creationId xmlns:a16="http://schemas.microsoft.com/office/drawing/2014/main" id="{17144E3B-33C3-4FAF-BE4A-F8C1E34CD72A}"/>
              </a:ext>
            </a:extLst>
          </p:cNvPr>
          <p:cNvGrpSpPr/>
          <p:nvPr/>
        </p:nvGrpSpPr>
        <p:grpSpPr>
          <a:xfrm>
            <a:off x="4715518" y="3823227"/>
            <a:ext cx="310447" cy="264723"/>
            <a:chOff x="9901824" y="937343"/>
            <a:chExt cx="744273" cy="793950"/>
          </a:xfrm>
        </p:grpSpPr>
        <p:grpSp>
          <p:nvGrpSpPr>
            <p:cNvPr id="60" name="Google Shape;1232;p49">
              <a:extLst>
                <a:ext uri="{FF2B5EF4-FFF2-40B4-BE49-F238E27FC236}">
                  <a16:creationId xmlns:a16="http://schemas.microsoft.com/office/drawing/2014/main" id="{5D614D09-6FB1-4B9B-A460-C47F129AD850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7" name="Google Shape;1233;p49">
                <a:extLst>
                  <a:ext uri="{FF2B5EF4-FFF2-40B4-BE49-F238E27FC236}">
                    <a16:creationId xmlns:a16="http://schemas.microsoft.com/office/drawing/2014/main" id="{A02BB073-AB71-495A-9DC2-FBCBFE9BE828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234;p49">
                <a:extLst>
                  <a:ext uri="{FF2B5EF4-FFF2-40B4-BE49-F238E27FC236}">
                    <a16:creationId xmlns:a16="http://schemas.microsoft.com/office/drawing/2014/main" id="{95F3332E-592B-47E4-A2B6-0FDDC5CAB9BC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235;p49">
                <a:extLst>
                  <a:ext uri="{FF2B5EF4-FFF2-40B4-BE49-F238E27FC236}">
                    <a16:creationId xmlns:a16="http://schemas.microsoft.com/office/drawing/2014/main" id="{88147FF1-AE20-440C-A166-7530B2E1261E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236;p49">
                <a:extLst>
                  <a:ext uri="{FF2B5EF4-FFF2-40B4-BE49-F238E27FC236}">
                    <a16:creationId xmlns:a16="http://schemas.microsoft.com/office/drawing/2014/main" id="{E6012E90-AB53-4018-9CD4-54EA67E99205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237;p49">
                <a:extLst>
                  <a:ext uri="{FF2B5EF4-FFF2-40B4-BE49-F238E27FC236}">
                    <a16:creationId xmlns:a16="http://schemas.microsoft.com/office/drawing/2014/main" id="{DE3B4C26-0441-4C19-B84A-7499C3C8FDD6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1238;p49">
                <a:extLst>
                  <a:ext uri="{FF2B5EF4-FFF2-40B4-BE49-F238E27FC236}">
                    <a16:creationId xmlns:a16="http://schemas.microsoft.com/office/drawing/2014/main" id="{F19C0719-FD86-4940-A390-4123DA007337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239;p49">
                <a:extLst>
                  <a:ext uri="{FF2B5EF4-FFF2-40B4-BE49-F238E27FC236}">
                    <a16:creationId xmlns:a16="http://schemas.microsoft.com/office/drawing/2014/main" id="{2C1FCE2B-6DF2-43AD-8B5B-C7F53D7DAF1B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240;p49">
                <a:extLst>
                  <a:ext uri="{FF2B5EF4-FFF2-40B4-BE49-F238E27FC236}">
                    <a16:creationId xmlns:a16="http://schemas.microsoft.com/office/drawing/2014/main" id="{6037EDC1-4236-4594-AC53-1B89CD8E11E8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1241;p49">
                <a:extLst>
                  <a:ext uri="{FF2B5EF4-FFF2-40B4-BE49-F238E27FC236}">
                    <a16:creationId xmlns:a16="http://schemas.microsoft.com/office/drawing/2014/main" id="{C1E2FE3B-76D7-4DB9-8E33-7D22AFD00B82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242;p49">
                <a:extLst>
                  <a:ext uri="{FF2B5EF4-FFF2-40B4-BE49-F238E27FC236}">
                    <a16:creationId xmlns:a16="http://schemas.microsoft.com/office/drawing/2014/main" id="{0E0EE540-7F4F-4122-A6D8-E03AF0E5B5DC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" name="Google Shape;1243;p49">
              <a:extLst>
                <a:ext uri="{FF2B5EF4-FFF2-40B4-BE49-F238E27FC236}">
                  <a16:creationId xmlns:a16="http://schemas.microsoft.com/office/drawing/2014/main" id="{F0BB3915-8BB9-4524-BBBC-B1B6B8A8AD27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244;p49">
              <a:extLst>
                <a:ext uri="{FF2B5EF4-FFF2-40B4-BE49-F238E27FC236}">
                  <a16:creationId xmlns:a16="http://schemas.microsoft.com/office/drawing/2014/main" id="{3B2E28BC-C28B-490D-A8C6-BAD1D4FA2772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45;p49">
              <a:extLst>
                <a:ext uri="{FF2B5EF4-FFF2-40B4-BE49-F238E27FC236}">
                  <a16:creationId xmlns:a16="http://schemas.microsoft.com/office/drawing/2014/main" id="{128BB510-6685-470C-956C-03933DA42129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46;p49">
              <a:extLst>
                <a:ext uri="{FF2B5EF4-FFF2-40B4-BE49-F238E27FC236}">
                  <a16:creationId xmlns:a16="http://schemas.microsoft.com/office/drawing/2014/main" id="{57608B2E-4557-41A9-8CE6-FC4C2ABA4AF5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47;p49">
              <a:extLst>
                <a:ext uri="{FF2B5EF4-FFF2-40B4-BE49-F238E27FC236}">
                  <a16:creationId xmlns:a16="http://schemas.microsoft.com/office/drawing/2014/main" id="{C07514EF-6034-4267-A2AB-577A44461F1D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48;p49">
              <a:extLst>
                <a:ext uri="{FF2B5EF4-FFF2-40B4-BE49-F238E27FC236}">
                  <a16:creationId xmlns:a16="http://schemas.microsoft.com/office/drawing/2014/main" id="{703E6FC1-4A55-438F-8803-3980417EACD4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527A8960-7B2D-4993-8F7F-CA496B57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oogle Shape;938;p48">
            <a:extLst>
              <a:ext uri="{FF2B5EF4-FFF2-40B4-BE49-F238E27FC236}">
                <a16:creationId xmlns:a16="http://schemas.microsoft.com/office/drawing/2014/main" id="{CBD5DBAC-59C0-4FD4-A968-118F409A4A20}"/>
              </a:ext>
            </a:extLst>
          </p:cNvPr>
          <p:cNvGrpSpPr/>
          <p:nvPr/>
        </p:nvGrpSpPr>
        <p:grpSpPr>
          <a:xfrm>
            <a:off x="663425" y="393600"/>
            <a:ext cx="313699" cy="251806"/>
            <a:chOff x="576250" y="4319400"/>
            <a:chExt cx="442075" cy="442050"/>
          </a:xfrm>
        </p:grpSpPr>
        <p:sp>
          <p:nvSpPr>
            <p:cNvPr id="79" name="Google Shape;939;p48">
              <a:extLst>
                <a:ext uri="{FF2B5EF4-FFF2-40B4-BE49-F238E27FC236}">
                  <a16:creationId xmlns:a16="http://schemas.microsoft.com/office/drawing/2014/main" id="{1B639235-3A5A-4448-BF76-C5ED795FB96B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940;p48">
              <a:extLst>
                <a:ext uri="{FF2B5EF4-FFF2-40B4-BE49-F238E27FC236}">
                  <a16:creationId xmlns:a16="http://schemas.microsoft.com/office/drawing/2014/main" id="{8CEF0082-4FA4-4F60-BF09-8FFCC7B67060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941;p48">
              <a:extLst>
                <a:ext uri="{FF2B5EF4-FFF2-40B4-BE49-F238E27FC236}">
                  <a16:creationId xmlns:a16="http://schemas.microsoft.com/office/drawing/2014/main" id="{B748082B-9A78-4A13-8FBC-5A2C2DBB0D59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942;p48">
              <a:extLst>
                <a:ext uri="{FF2B5EF4-FFF2-40B4-BE49-F238E27FC236}">
                  <a16:creationId xmlns:a16="http://schemas.microsoft.com/office/drawing/2014/main" id="{9B24D876-1C71-4BD7-8F68-379CA943E5EF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3493218" y="802278"/>
            <a:ext cx="2002800" cy="1937916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562170" y="882414"/>
            <a:ext cx="1891325" cy="177764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Ejecucion</a:t>
            </a:r>
            <a:b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Estratégica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6373103" y="921527"/>
            <a:ext cx="2077720" cy="1937916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1" name="Google Shape;281;p30"/>
          <p:cNvCxnSpPr>
            <a:cxnSpLocks/>
            <a:endCxn id="278" idx="2"/>
          </p:cNvCxnSpPr>
          <p:nvPr/>
        </p:nvCxnSpPr>
        <p:spPr>
          <a:xfrm>
            <a:off x="5475355" y="1759618"/>
            <a:ext cx="897748" cy="130867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50823" y="2008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3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778630FF-AD7D-49FF-BD3B-DA32E470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67" y="465342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oogle Shape;281;p30">
            <a:extLst>
              <a:ext uri="{FF2B5EF4-FFF2-40B4-BE49-F238E27FC236}">
                <a16:creationId xmlns:a16="http://schemas.microsoft.com/office/drawing/2014/main" id="{ABC21B98-1069-4A52-AE13-736A48511576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2620184" y="1680478"/>
            <a:ext cx="850027" cy="168118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77;p30">
            <a:extLst>
              <a:ext uri="{FF2B5EF4-FFF2-40B4-BE49-F238E27FC236}">
                <a16:creationId xmlns:a16="http://schemas.microsoft.com/office/drawing/2014/main" id="{7E766AE3-C933-4B27-B890-04CC4B97E08A}"/>
              </a:ext>
            </a:extLst>
          </p:cNvPr>
          <p:cNvSpPr/>
          <p:nvPr/>
        </p:nvSpPr>
        <p:spPr>
          <a:xfrm>
            <a:off x="693178" y="951959"/>
            <a:ext cx="1882382" cy="1761657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Estrategia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Corporativa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6;p30">
            <a:extLst>
              <a:ext uri="{FF2B5EF4-FFF2-40B4-BE49-F238E27FC236}">
                <a16:creationId xmlns:a16="http://schemas.microsoft.com/office/drawing/2014/main" id="{A8DB99C9-DF66-4A03-90F5-696CEED2C9B5}"/>
              </a:ext>
            </a:extLst>
          </p:cNvPr>
          <p:cNvSpPr/>
          <p:nvPr/>
        </p:nvSpPr>
        <p:spPr>
          <a:xfrm>
            <a:off x="617384" y="898221"/>
            <a:ext cx="2002800" cy="190074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807;p48">
            <a:extLst>
              <a:ext uri="{FF2B5EF4-FFF2-40B4-BE49-F238E27FC236}">
                <a16:creationId xmlns:a16="http://schemas.microsoft.com/office/drawing/2014/main" id="{845E4F6D-16F9-48E6-AA49-87F3EEFAA536}"/>
              </a:ext>
            </a:extLst>
          </p:cNvPr>
          <p:cNvGrpSpPr/>
          <p:nvPr/>
        </p:nvGrpSpPr>
        <p:grpSpPr>
          <a:xfrm>
            <a:off x="4299667" y="1912928"/>
            <a:ext cx="416329" cy="385295"/>
            <a:chOff x="5961125" y="1623900"/>
            <a:chExt cx="427450" cy="448175"/>
          </a:xfrm>
        </p:grpSpPr>
        <p:sp>
          <p:nvSpPr>
            <p:cNvPr id="54" name="Google Shape;808;p48">
              <a:extLst>
                <a:ext uri="{FF2B5EF4-FFF2-40B4-BE49-F238E27FC236}">
                  <a16:creationId xmlns:a16="http://schemas.microsoft.com/office/drawing/2014/main" id="{F21445DD-6A24-4D40-BB59-A7D8CFB30DC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809;p48">
              <a:extLst>
                <a:ext uri="{FF2B5EF4-FFF2-40B4-BE49-F238E27FC236}">
                  <a16:creationId xmlns:a16="http://schemas.microsoft.com/office/drawing/2014/main" id="{8ADF66CA-4C08-48BB-BDC1-2FEF17E95443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810;p48">
              <a:extLst>
                <a:ext uri="{FF2B5EF4-FFF2-40B4-BE49-F238E27FC236}">
                  <a16:creationId xmlns:a16="http://schemas.microsoft.com/office/drawing/2014/main" id="{BD1066DD-F602-42E7-95E4-6D974C29A2E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811;p48">
              <a:extLst>
                <a:ext uri="{FF2B5EF4-FFF2-40B4-BE49-F238E27FC236}">
                  <a16:creationId xmlns:a16="http://schemas.microsoft.com/office/drawing/2014/main" id="{FC44FB05-E711-4C75-96FD-6B978270D85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812;p48">
              <a:extLst>
                <a:ext uri="{FF2B5EF4-FFF2-40B4-BE49-F238E27FC236}">
                  <a16:creationId xmlns:a16="http://schemas.microsoft.com/office/drawing/2014/main" id="{B52CA4A3-C628-40D0-8604-00185D9972D5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813;p48">
              <a:extLst>
                <a:ext uri="{FF2B5EF4-FFF2-40B4-BE49-F238E27FC236}">
                  <a16:creationId xmlns:a16="http://schemas.microsoft.com/office/drawing/2014/main" id="{162A56FF-5F37-4DAD-A859-C9FF288A53DF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814;p48">
              <a:extLst>
                <a:ext uri="{FF2B5EF4-FFF2-40B4-BE49-F238E27FC236}">
                  <a16:creationId xmlns:a16="http://schemas.microsoft.com/office/drawing/2014/main" id="{1B37BCA6-4946-4CB8-855B-0EC79ECE840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oogle Shape;999;p48">
            <a:extLst>
              <a:ext uri="{FF2B5EF4-FFF2-40B4-BE49-F238E27FC236}">
                <a16:creationId xmlns:a16="http://schemas.microsoft.com/office/drawing/2014/main" id="{B5A64DC9-5268-4137-99F4-4D1CC5071C15}"/>
              </a:ext>
            </a:extLst>
          </p:cNvPr>
          <p:cNvGrpSpPr/>
          <p:nvPr/>
        </p:nvGrpSpPr>
        <p:grpSpPr>
          <a:xfrm>
            <a:off x="1437274" y="2009252"/>
            <a:ext cx="387933" cy="345971"/>
            <a:chOff x="3927500" y="301425"/>
            <a:chExt cx="461550" cy="411625"/>
          </a:xfrm>
        </p:grpSpPr>
        <p:sp>
          <p:nvSpPr>
            <p:cNvPr id="62" name="Google Shape;1000;p48">
              <a:extLst>
                <a:ext uri="{FF2B5EF4-FFF2-40B4-BE49-F238E27FC236}">
                  <a16:creationId xmlns:a16="http://schemas.microsoft.com/office/drawing/2014/main" id="{2C53C782-5775-4506-8D93-D8011F7C165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1001;p48">
              <a:extLst>
                <a:ext uri="{FF2B5EF4-FFF2-40B4-BE49-F238E27FC236}">
                  <a16:creationId xmlns:a16="http://schemas.microsoft.com/office/drawing/2014/main" id="{0C87C454-51D7-4188-8DD1-4E237778E81C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1002;p48">
              <a:extLst>
                <a:ext uri="{FF2B5EF4-FFF2-40B4-BE49-F238E27FC236}">
                  <a16:creationId xmlns:a16="http://schemas.microsoft.com/office/drawing/2014/main" id="{081E5B04-84C4-429C-9983-8BCD96A50943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1003;p48">
              <a:extLst>
                <a:ext uri="{FF2B5EF4-FFF2-40B4-BE49-F238E27FC236}">
                  <a16:creationId xmlns:a16="http://schemas.microsoft.com/office/drawing/2014/main" id="{FBA79879-DFB0-4459-9F46-9B26AA1F8B80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1004;p48">
              <a:extLst>
                <a:ext uri="{FF2B5EF4-FFF2-40B4-BE49-F238E27FC236}">
                  <a16:creationId xmlns:a16="http://schemas.microsoft.com/office/drawing/2014/main" id="{EE567C05-80E0-43C4-A513-9220432E05FC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" name="Google Shape;1005;p48">
              <a:extLst>
                <a:ext uri="{FF2B5EF4-FFF2-40B4-BE49-F238E27FC236}">
                  <a16:creationId xmlns:a16="http://schemas.microsoft.com/office/drawing/2014/main" id="{34314BB9-0313-4345-BEBE-E524F3472321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1006;p48">
              <a:extLst>
                <a:ext uri="{FF2B5EF4-FFF2-40B4-BE49-F238E27FC236}">
                  <a16:creationId xmlns:a16="http://schemas.microsoft.com/office/drawing/2014/main" id="{E66C8392-E786-4FF4-AE3F-A01AF384656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1007;p48">
              <a:extLst>
                <a:ext uri="{FF2B5EF4-FFF2-40B4-BE49-F238E27FC236}">
                  <a16:creationId xmlns:a16="http://schemas.microsoft.com/office/drawing/2014/main" id="{357A846F-D3B8-4445-9749-2A33FB9BDDCA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1008;p48">
              <a:extLst>
                <a:ext uri="{FF2B5EF4-FFF2-40B4-BE49-F238E27FC236}">
                  <a16:creationId xmlns:a16="http://schemas.microsoft.com/office/drawing/2014/main" id="{75DA809C-013F-4E21-88DA-88E9B24631D3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1009;p48">
              <a:extLst>
                <a:ext uri="{FF2B5EF4-FFF2-40B4-BE49-F238E27FC236}">
                  <a16:creationId xmlns:a16="http://schemas.microsoft.com/office/drawing/2014/main" id="{1591B608-9835-4A8E-92CC-5501E7F034C6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1010;p48">
              <a:extLst>
                <a:ext uri="{FF2B5EF4-FFF2-40B4-BE49-F238E27FC236}">
                  <a16:creationId xmlns:a16="http://schemas.microsoft.com/office/drawing/2014/main" id="{74F876D7-2A2C-41EC-AF7B-39311FD05842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1011;p48">
              <a:extLst>
                <a:ext uri="{FF2B5EF4-FFF2-40B4-BE49-F238E27FC236}">
                  <a16:creationId xmlns:a16="http://schemas.microsoft.com/office/drawing/2014/main" id="{08B7F2C1-5F7F-49BB-99C1-FE8B68231031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1012;p48">
              <a:extLst>
                <a:ext uri="{FF2B5EF4-FFF2-40B4-BE49-F238E27FC236}">
                  <a16:creationId xmlns:a16="http://schemas.microsoft.com/office/drawing/2014/main" id="{9D3B6D3E-8F31-445B-9D21-D77988153AA8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1013;p48">
              <a:extLst>
                <a:ext uri="{FF2B5EF4-FFF2-40B4-BE49-F238E27FC236}">
                  <a16:creationId xmlns:a16="http://schemas.microsoft.com/office/drawing/2014/main" id="{C18C9233-FC43-4794-9731-80BA66FDBF42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1014;p48">
              <a:extLst>
                <a:ext uri="{FF2B5EF4-FFF2-40B4-BE49-F238E27FC236}">
                  <a16:creationId xmlns:a16="http://schemas.microsoft.com/office/drawing/2014/main" id="{F2537C5B-8B3B-4A90-ACDB-22F0295EF86A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1015;p48">
              <a:extLst>
                <a:ext uri="{FF2B5EF4-FFF2-40B4-BE49-F238E27FC236}">
                  <a16:creationId xmlns:a16="http://schemas.microsoft.com/office/drawing/2014/main" id="{73840A1A-1639-4849-A4E4-FB172062E97F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1016;p48">
              <a:extLst>
                <a:ext uri="{FF2B5EF4-FFF2-40B4-BE49-F238E27FC236}">
                  <a16:creationId xmlns:a16="http://schemas.microsoft.com/office/drawing/2014/main" id="{64B3D4D5-46D8-4EAD-9B24-62D70C1291EF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1017;p48">
              <a:extLst>
                <a:ext uri="{FF2B5EF4-FFF2-40B4-BE49-F238E27FC236}">
                  <a16:creationId xmlns:a16="http://schemas.microsoft.com/office/drawing/2014/main" id="{A5B129F2-CBA5-49CC-A078-E51C6DD98D6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1018;p48">
              <a:extLst>
                <a:ext uri="{FF2B5EF4-FFF2-40B4-BE49-F238E27FC236}">
                  <a16:creationId xmlns:a16="http://schemas.microsoft.com/office/drawing/2014/main" id="{AA2299A6-0643-4BE6-AEA4-CBED8735D70A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1019;p48">
              <a:extLst>
                <a:ext uri="{FF2B5EF4-FFF2-40B4-BE49-F238E27FC236}">
                  <a16:creationId xmlns:a16="http://schemas.microsoft.com/office/drawing/2014/main" id="{3F2BCC8A-A8B7-477A-BFA9-8514CD17973B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1020;p48">
              <a:extLst>
                <a:ext uri="{FF2B5EF4-FFF2-40B4-BE49-F238E27FC236}">
                  <a16:creationId xmlns:a16="http://schemas.microsoft.com/office/drawing/2014/main" id="{70746189-9C32-4942-BB17-DF5818DBB43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1021;p48">
              <a:extLst>
                <a:ext uri="{FF2B5EF4-FFF2-40B4-BE49-F238E27FC236}">
                  <a16:creationId xmlns:a16="http://schemas.microsoft.com/office/drawing/2014/main" id="{1A789048-CC90-4334-8F91-AB8B1798EB81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1022;p48">
              <a:extLst>
                <a:ext uri="{FF2B5EF4-FFF2-40B4-BE49-F238E27FC236}">
                  <a16:creationId xmlns:a16="http://schemas.microsoft.com/office/drawing/2014/main" id="{DBB3B45E-9BA8-4EF0-9898-511564E06CFB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1023;p48">
              <a:extLst>
                <a:ext uri="{FF2B5EF4-FFF2-40B4-BE49-F238E27FC236}">
                  <a16:creationId xmlns:a16="http://schemas.microsoft.com/office/drawing/2014/main" id="{133996B5-1F8D-4838-82BF-1DC454E7C1DE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1024;p48">
              <a:extLst>
                <a:ext uri="{FF2B5EF4-FFF2-40B4-BE49-F238E27FC236}">
                  <a16:creationId xmlns:a16="http://schemas.microsoft.com/office/drawing/2014/main" id="{3C76CB00-511E-4EDE-8264-3355854AB183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1025;p48">
              <a:extLst>
                <a:ext uri="{FF2B5EF4-FFF2-40B4-BE49-F238E27FC236}">
                  <a16:creationId xmlns:a16="http://schemas.microsoft.com/office/drawing/2014/main" id="{0CB791F7-CD56-4B35-A57C-A33115F7BDAC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1026;p48">
              <a:extLst>
                <a:ext uri="{FF2B5EF4-FFF2-40B4-BE49-F238E27FC236}">
                  <a16:creationId xmlns:a16="http://schemas.microsoft.com/office/drawing/2014/main" id="{16400A24-5E7A-431E-A118-7210B6130689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" name="Google Shape;907;p48">
            <a:extLst>
              <a:ext uri="{FF2B5EF4-FFF2-40B4-BE49-F238E27FC236}">
                <a16:creationId xmlns:a16="http://schemas.microsoft.com/office/drawing/2014/main" id="{C6757628-5E6F-4700-87D6-5E29265E6EB2}"/>
              </a:ext>
            </a:extLst>
          </p:cNvPr>
          <p:cNvGrpSpPr/>
          <p:nvPr/>
        </p:nvGrpSpPr>
        <p:grpSpPr>
          <a:xfrm>
            <a:off x="7237304" y="1994581"/>
            <a:ext cx="433617" cy="390347"/>
            <a:chOff x="3292425" y="3664250"/>
            <a:chExt cx="397025" cy="391525"/>
          </a:xfrm>
        </p:grpSpPr>
        <p:sp>
          <p:nvSpPr>
            <p:cNvPr id="90" name="Google Shape;908;p48">
              <a:extLst>
                <a:ext uri="{FF2B5EF4-FFF2-40B4-BE49-F238E27FC236}">
                  <a16:creationId xmlns:a16="http://schemas.microsoft.com/office/drawing/2014/main" id="{34F4018B-6118-4E5C-952F-269E19363768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909;p48">
              <a:extLst>
                <a:ext uri="{FF2B5EF4-FFF2-40B4-BE49-F238E27FC236}">
                  <a16:creationId xmlns:a16="http://schemas.microsoft.com/office/drawing/2014/main" id="{2C2941D4-C57E-4D2B-BE8F-9AD93C3FE5C4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910;p48">
              <a:extLst>
                <a:ext uri="{FF2B5EF4-FFF2-40B4-BE49-F238E27FC236}">
                  <a16:creationId xmlns:a16="http://schemas.microsoft.com/office/drawing/2014/main" id="{8EC1FF68-4068-4662-8C6D-67E2E7A28197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" name="Google Shape;277;p30">
            <a:extLst>
              <a:ext uri="{FF2B5EF4-FFF2-40B4-BE49-F238E27FC236}">
                <a16:creationId xmlns:a16="http://schemas.microsoft.com/office/drawing/2014/main" id="{95256B37-6B1F-4BE1-9CC8-899C396DC7A3}"/>
              </a:ext>
            </a:extLst>
          </p:cNvPr>
          <p:cNvSpPr/>
          <p:nvPr/>
        </p:nvSpPr>
        <p:spPr>
          <a:xfrm>
            <a:off x="6466300" y="1001663"/>
            <a:ext cx="1891325" cy="177764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75;p13">
            <a:extLst>
              <a:ext uri="{FF2B5EF4-FFF2-40B4-BE49-F238E27FC236}">
                <a16:creationId xmlns:a16="http://schemas.microsoft.com/office/drawing/2014/main" id="{6A16E836-F627-4EC8-A482-128B3AB4E4BC}"/>
              </a:ext>
            </a:extLst>
          </p:cNvPr>
          <p:cNvSpPr txBox="1">
            <a:spLocks/>
          </p:cNvSpPr>
          <p:nvPr/>
        </p:nvSpPr>
        <p:spPr>
          <a:xfrm>
            <a:off x="204360" y="-10810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"/>
              <a:t>Presentación del tema de investigación</a:t>
            </a:r>
          </a:p>
        </p:txBody>
      </p:sp>
      <p:sp>
        <p:nvSpPr>
          <p:cNvPr id="258" name="Flecha: a la derecha 257">
            <a:extLst>
              <a:ext uri="{FF2B5EF4-FFF2-40B4-BE49-F238E27FC236}">
                <a16:creationId xmlns:a16="http://schemas.microsoft.com/office/drawing/2014/main" id="{2E21467D-592C-468D-8657-C772E1117E2A}"/>
              </a:ext>
            </a:extLst>
          </p:cNvPr>
          <p:cNvSpPr/>
          <p:nvPr/>
        </p:nvSpPr>
        <p:spPr>
          <a:xfrm>
            <a:off x="1555490" y="3385544"/>
            <a:ext cx="814606" cy="62739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Google Shape;118;p18">
            <a:extLst>
              <a:ext uri="{FF2B5EF4-FFF2-40B4-BE49-F238E27FC236}">
                <a16:creationId xmlns:a16="http://schemas.microsoft.com/office/drawing/2014/main" id="{E6D1E96A-F243-44AC-A163-294B9F754F38}"/>
              </a:ext>
            </a:extLst>
          </p:cNvPr>
          <p:cNvSpPr txBox="1">
            <a:spLocks/>
          </p:cNvSpPr>
          <p:nvPr/>
        </p:nvSpPr>
        <p:spPr>
          <a:xfrm>
            <a:off x="3323580" y="3049915"/>
            <a:ext cx="3005106" cy="129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s-AR" sz="3200" b="1"/>
              <a:t>Propuesta </a:t>
            </a:r>
          </a:p>
          <a:p>
            <a:pPr algn="ctr"/>
            <a:r>
              <a:rPr lang="es-AR" sz="3200" b="1"/>
              <a:t>de ejecución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552089"/>
            <a:ext cx="696155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dirty="0">
                <a:solidFill>
                  <a:schemeClr val="accent4"/>
                </a:solidFill>
              </a:rPr>
              <a:t>1. </a:t>
            </a:r>
            <a:r>
              <a:rPr lang="es-AR" dirty="0"/>
              <a:t>Estrategia Corporativa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/>
              <a:t>Una estrategia no garantiza el éxito, pero no tenerla asegura el fracaso.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377779" y="200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115224F-BF86-4363-AD32-97D1FC7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994727" y="53450"/>
            <a:ext cx="367238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Estrategia Corporativa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431131" y="2571750"/>
            <a:ext cx="2281739" cy="17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91EA"/>
                </a:solidFill>
                <a:latin typeface="Source Sans Pro"/>
                <a:ea typeface="Source Sans Pro"/>
              </a:rPr>
              <a:t>Peter F. Drucker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Descentralización</a:t>
            </a: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las organizaciones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Gestion por Objetivos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rol que ocupa el Liderazgo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429950" y="829470"/>
            <a:ext cx="6284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b="1" i="1" dirty="0">
                <a:solidFill>
                  <a:schemeClr val="accent2"/>
                </a:solidFill>
                <a:latin typeface="Source Sans Pro"/>
                <a:ea typeface="Source Sans Pro"/>
              </a:rPr>
              <a:t>La elaboración de un plan de acción que permita el desarrollo y el alcance de una ventaja competitiva</a:t>
            </a:r>
            <a:endParaRPr lang="en-US" b="1" i="1" dirty="0">
              <a:solidFill>
                <a:schemeClr val="accent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377779" y="26602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7" name="Google Shape;77;p13">
            <a:extLst>
              <a:ext uri="{FF2B5EF4-FFF2-40B4-BE49-F238E27FC236}">
                <a16:creationId xmlns:a16="http://schemas.microsoft.com/office/drawing/2014/main" id="{935C6B03-9781-474C-987B-844BB410A882}"/>
              </a:ext>
            </a:extLst>
          </p:cNvPr>
          <p:cNvSpPr txBox="1"/>
          <p:nvPr/>
        </p:nvSpPr>
        <p:spPr>
          <a:xfrm>
            <a:off x="612976" y="2608205"/>
            <a:ext cx="2281739" cy="17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0091EA"/>
                </a:solidFill>
                <a:latin typeface="Source Sans Pro"/>
                <a:ea typeface="Source Sans Pro"/>
              </a:rPr>
              <a:t>Alfred D. Chandler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Relacion con la </a:t>
            </a: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Teoria de la Mano </a:t>
            </a:r>
            <a:b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visible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77;p13">
            <a:extLst>
              <a:ext uri="{FF2B5EF4-FFF2-40B4-BE49-F238E27FC236}">
                <a16:creationId xmlns:a16="http://schemas.microsoft.com/office/drawing/2014/main" id="{8DD3D012-D2C4-4485-932D-0824AC634161}"/>
              </a:ext>
            </a:extLst>
          </p:cNvPr>
          <p:cNvSpPr txBox="1"/>
          <p:nvPr/>
        </p:nvSpPr>
        <p:spPr>
          <a:xfrm>
            <a:off x="6249286" y="2571750"/>
            <a:ext cx="2281739" cy="17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91EA"/>
                </a:solidFill>
                <a:latin typeface="Source Sans Pro"/>
                <a:ea typeface="Source Sans Pro"/>
              </a:rPr>
              <a:t>Michael E. Porter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Desarrollo de una </a:t>
            </a:r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ventaja</a:t>
            </a: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competitiva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diferencial mediante generar Valor</a:t>
            </a:r>
          </a:p>
        </p:txBody>
      </p:sp>
      <p:pic>
        <p:nvPicPr>
          <p:cNvPr id="9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044E4A60-3800-419F-8002-F0A58BB7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804;p48">
            <a:extLst>
              <a:ext uri="{FF2B5EF4-FFF2-40B4-BE49-F238E27FC236}">
                <a16:creationId xmlns:a16="http://schemas.microsoft.com/office/drawing/2014/main" id="{8D2CA655-6CCE-4F1A-8715-93357EA6795A}"/>
              </a:ext>
            </a:extLst>
          </p:cNvPr>
          <p:cNvGrpSpPr/>
          <p:nvPr/>
        </p:nvGrpSpPr>
        <p:grpSpPr>
          <a:xfrm>
            <a:off x="422740" y="353259"/>
            <a:ext cx="380445" cy="306361"/>
            <a:chOff x="5290137" y="1645825"/>
            <a:chExt cx="425025" cy="420750"/>
          </a:xfrm>
        </p:grpSpPr>
        <p:sp>
          <p:nvSpPr>
            <p:cNvPr id="11" name="Google Shape;805;p48">
              <a:extLst>
                <a:ext uri="{FF2B5EF4-FFF2-40B4-BE49-F238E27FC236}">
                  <a16:creationId xmlns:a16="http://schemas.microsoft.com/office/drawing/2014/main" id="{137C5799-B7B4-4DFE-AE58-BAF9C4230FF8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" name="Google Shape;806;p48">
              <a:extLst>
                <a:ext uri="{FF2B5EF4-FFF2-40B4-BE49-F238E27FC236}">
                  <a16:creationId xmlns:a16="http://schemas.microsoft.com/office/drawing/2014/main" id="{C0F38CFD-35D2-48AF-93E3-4F173BE061B4}"/>
                </a:ext>
              </a:extLst>
            </p:cNvPr>
            <p:cNvSpPr/>
            <p:nvPr/>
          </p:nvSpPr>
          <p:spPr>
            <a:xfrm>
              <a:off x="5290137" y="1645825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CC0BCACF-45AC-4968-9E05-45D2BB0A8DAA}"/>
              </a:ext>
            </a:extLst>
          </p:cNvPr>
          <p:cNvSpPr txBox="1"/>
          <p:nvPr/>
        </p:nvSpPr>
        <p:spPr>
          <a:xfrm>
            <a:off x="6762465" y="1804524"/>
            <a:ext cx="138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>
                <a:solidFill>
                  <a:schemeClr val="accent2"/>
                </a:solidFill>
                <a:latin typeface="Source Sans Pro"/>
                <a:ea typeface="Source Sans Pro"/>
              </a:rPr>
              <a:t>Compromiso</a:t>
            </a:r>
          </a:p>
          <a:p>
            <a:endParaRPr lang="es-AR" sz="16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FE4A56-85B2-4422-BB90-96DA35243337}"/>
              </a:ext>
            </a:extLst>
          </p:cNvPr>
          <p:cNvSpPr txBox="1"/>
          <p:nvPr/>
        </p:nvSpPr>
        <p:spPr>
          <a:xfrm>
            <a:off x="3831160" y="1760995"/>
            <a:ext cx="1481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>
                <a:solidFill>
                  <a:schemeClr val="accent2"/>
                </a:solidFill>
                <a:latin typeface="Source Sans Pro"/>
                <a:ea typeface="Source Sans Pro"/>
              </a:rPr>
              <a:t>Plan de acción</a:t>
            </a:r>
          </a:p>
          <a:p>
            <a:endParaRPr lang="es-AR" sz="16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40F1B8-64CF-45D6-8CDA-DA30BCE33AD7}"/>
              </a:ext>
            </a:extLst>
          </p:cNvPr>
          <p:cNvSpPr txBox="1"/>
          <p:nvPr/>
        </p:nvSpPr>
        <p:spPr>
          <a:xfrm>
            <a:off x="930906" y="1760995"/>
            <a:ext cx="126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>
                <a:solidFill>
                  <a:schemeClr val="accent2"/>
                </a:solidFill>
                <a:latin typeface="Source Sans Pro"/>
                <a:ea typeface="Source Sans Pro"/>
              </a:rPr>
              <a:t>Recursos</a:t>
            </a:r>
          </a:p>
          <a:p>
            <a:endParaRPr lang="es-AR" sz="1600"/>
          </a:p>
        </p:txBody>
      </p:sp>
      <p:grpSp>
        <p:nvGrpSpPr>
          <p:cNvPr id="18" name="Google Shape;1185;p49">
            <a:extLst>
              <a:ext uri="{FF2B5EF4-FFF2-40B4-BE49-F238E27FC236}">
                <a16:creationId xmlns:a16="http://schemas.microsoft.com/office/drawing/2014/main" id="{48F92607-903F-4764-91E4-B324A99E96C6}"/>
              </a:ext>
            </a:extLst>
          </p:cNvPr>
          <p:cNvGrpSpPr/>
          <p:nvPr/>
        </p:nvGrpSpPr>
        <p:grpSpPr>
          <a:xfrm>
            <a:off x="798510" y="1804525"/>
            <a:ext cx="281158" cy="271033"/>
            <a:chOff x="5732756" y="2682276"/>
            <a:chExt cx="719905" cy="719856"/>
          </a:xfrm>
        </p:grpSpPr>
        <p:sp>
          <p:nvSpPr>
            <p:cNvPr id="19" name="Google Shape;1186;p49">
              <a:extLst>
                <a:ext uri="{FF2B5EF4-FFF2-40B4-BE49-F238E27FC236}">
                  <a16:creationId xmlns:a16="http://schemas.microsoft.com/office/drawing/2014/main" id="{C11C4AE8-8F18-4109-93DB-05A29C352751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87;p49">
              <a:extLst>
                <a:ext uri="{FF2B5EF4-FFF2-40B4-BE49-F238E27FC236}">
                  <a16:creationId xmlns:a16="http://schemas.microsoft.com/office/drawing/2014/main" id="{737FEDA0-6FF0-480B-A322-2ACFA6E67E77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88;p49">
              <a:extLst>
                <a:ext uri="{FF2B5EF4-FFF2-40B4-BE49-F238E27FC236}">
                  <a16:creationId xmlns:a16="http://schemas.microsoft.com/office/drawing/2014/main" id="{9AC2FE2F-4693-4E1C-B814-56DDE13B9D02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1185;p49">
            <a:extLst>
              <a:ext uri="{FF2B5EF4-FFF2-40B4-BE49-F238E27FC236}">
                <a16:creationId xmlns:a16="http://schemas.microsoft.com/office/drawing/2014/main" id="{64BB33C0-4155-493D-9491-009091A6086A}"/>
              </a:ext>
            </a:extLst>
          </p:cNvPr>
          <p:cNvGrpSpPr/>
          <p:nvPr/>
        </p:nvGrpSpPr>
        <p:grpSpPr>
          <a:xfrm>
            <a:off x="3558154" y="1800165"/>
            <a:ext cx="281158" cy="271033"/>
            <a:chOff x="5732756" y="2682276"/>
            <a:chExt cx="719905" cy="719856"/>
          </a:xfrm>
        </p:grpSpPr>
        <p:sp>
          <p:nvSpPr>
            <p:cNvPr id="23" name="Google Shape;1186;p49">
              <a:extLst>
                <a:ext uri="{FF2B5EF4-FFF2-40B4-BE49-F238E27FC236}">
                  <a16:creationId xmlns:a16="http://schemas.microsoft.com/office/drawing/2014/main" id="{58B1B73D-8209-4144-8651-58D8F46F8C66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87;p49">
              <a:extLst>
                <a:ext uri="{FF2B5EF4-FFF2-40B4-BE49-F238E27FC236}">
                  <a16:creationId xmlns:a16="http://schemas.microsoft.com/office/drawing/2014/main" id="{16A9B3F7-A5BD-484C-B311-FF15B2D6EEA8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88;p49">
              <a:extLst>
                <a:ext uri="{FF2B5EF4-FFF2-40B4-BE49-F238E27FC236}">
                  <a16:creationId xmlns:a16="http://schemas.microsoft.com/office/drawing/2014/main" id="{F847BBD1-5B30-4CD8-8044-2419D4133135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185;p49">
            <a:extLst>
              <a:ext uri="{FF2B5EF4-FFF2-40B4-BE49-F238E27FC236}">
                <a16:creationId xmlns:a16="http://schemas.microsoft.com/office/drawing/2014/main" id="{3EE8C194-236B-4664-BF0E-45DE5B434C83}"/>
              </a:ext>
            </a:extLst>
          </p:cNvPr>
          <p:cNvGrpSpPr/>
          <p:nvPr/>
        </p:nvGrpSpPr>
        <p:grpSpPr>
          <a:xfrm>
            <a:off x="6560260" y="1831319"/>
            <a:ext cx="281158" cy="271033"/>
            <a:chOff x="5732756" y="2682276"/>
            <a:chExt cx="719905" cy="719856"/>
          </a:xfrm>
        </p:grpSpPr>
        <p:sp>
          <p:nvSpPr>
            <p:cNvPr id="27" name="Google Shape;1186;p49">
              <a:extLst>
                <a:ext uri="{FF2B5EF4-FFF2-40B4-BE49-F238E27FC236}">
                  <a16:creationId xmlns:a16="http://schemas.microsoft.com/office/drawing/2014/main" id="{121D94DA-3413-41A4-98DF-A301E6BCF5EE}"/>
                </a:ext>
              </a:extLst>
            </p:cNvPr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87;p49">
              <a:extLst>
                <a:ext uri="{FF2B5EF4-FFF2-40B4-BE49-F238E27FC236}">
                  <a16:creationId xmlns:a16="http://schemas.microsoft.com/office/drawing/2014/main" id="{50905A86-4C8F-452E-A1D6-5487FC0C859D}"/>
                </a:ext>
              </a:extLst>
            </p:cNvPr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88;p49">
              <a:extLst>
                <a:ext uri="{FF2B5EF4-FFF2-40B4-BE49-F238E27FC236}">
                  <a16:creationId xmlns:a16="http://schemas.microsoft.com/office/drawing/2014/main" id="{D4AD1B83-8ACD-4B22-B082-BF120FD4147E}"/>
                </a:ext>
              </a:extLst>
            </p:cNvPr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noFill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23936" y="85378"/>
            <a:ext cx="45270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/>
              <a:t>Elementos de una estrategia corporativa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7462" y="3537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F0E065C-E419-41A1-BC96-6EC5C81F7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40198"/>
              </p:ext>
            </p:extLst>
          </p:nvPr>
        </p:nvGraphicFramePr>
        <p:xfrm>
          <a:off x="3244143" y="1158834"/>
          <a:ext cx="5241564" cy="3479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6174AB50-FACF-4D4C-9B2A-081F62F7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077;p48">
            <a:extLst>
              <a:ext uri="{FF2B5EF4-FFF2-40B4-BE49-F238E27FC236}">
                <a16:creationId xmlns:a16="http://schemas.microsoft.com/office/drawing/2014/main" id="{9EF23E36-AE91-4EA4-BBC8-F6FCE6BF0BD2}"/>
              </a:ext>
            </a:extLst>
          </p:cNvPr>
          <p:cNvGrpSpPr/>
          <p:nvPr/>
        </p:nvGrpSpPr>
        <p:grpSpPr>
          <a:xfrm>
            <a:off x="3529594" y="387102"/>
            <a:ext cx="215966" cy="342399"/>
            <a:chOff x="6718575" y="2318625"/>
            <a:chExt cx="256950" cy="407375"/>
          </a:xfrm>
        </p:grpSpPr>
        <p:sp>
          <p:nvSpPr>
            <p:cNvPr id="16" name="Google Shape;1078;p48">
              <a:extLst>
                <a:ext uri="{FF2B5EF4-FFF2-40B4-BE49-F238E27FC236}">
                  <a16:creationId xmlns:a16="http://schemas.microsoft.com/office/drawing/2014/main" id="{C28E4611-05D0-45F9-8A54-4330BCF2C4C2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79;p48">
              <a:extLst>
                <a:ext uri="{FF2B5EF4-FFF2-40B4-BE49-F238E27FC236}">
                  <a16:creationId xmlns:a16="http://schemas.microsoft.com/office/drawing/2014/main" id="{A5E8E0CE-5611-4C91-9004-96F83E86E58F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1080;p48">
              <a:extLst>
                <a:ext uri="{FF2B5EF4-FFF2-40B4-BE49-F238E27FC236}">
                  <a16:creationId xmlns:a16="http://schemas.microsoft.com/office/drawing/2014/main" id="{D18A8AE8-C019-4A74-98A9-45031D3A72C1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1081;p48">
              <a:extLst>
                <a:ext uri="{FF2B5EF4-FFF2-40B4-BE49-F238E27FC236}">
                  <a16:creationId xmlns:a16="http://schemas.microsoft.com/office/drawing/2014/main" id="{9BD869F5-16D5-4547-916E-FB558736D2C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82;p48">
              <a:extLst>
                <a:ext uri="{FF2B5EF4-FFF2-40B4-BE49-F238E27FC236}">
                  <a16:creationId xmlns:a16="http://schemas.microsoft.com/office/drawing/2014/main" id="{098CF71E-987C-4EF8-8730-683884F628BF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1083;p48">
              <a:extLst>
                <a:ext uri="{FF2B5EF4-FFF2-40B4-BE49-F238E27FC236}">
                  <a16:creationId xmlns:a16="http://schemas.microsoft.com/office/drawing/2014/main" id="{47F59366-D331-41CA-B96D-2396CFEB118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1084;p48">
              <a:extLst>
                <a:ext uri="{FF2B5EF4-FFF2-40B4-BE49-F238E27FC236}">
                  <a16:creationId xmlns:a16="http://schemas.microsoft.com/office/drawing/2014/main" id="{D0EAFF6F-9C10-4183-8585-AA7C6C297DE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85;p48">
              <a:extLst>
                <a:ext uri="{FF2B5EF4-FFF2-40B4-BE49-F238E27FC236}">
                  <a16:creationId xmlns:a16="http://schemas.microsoft.com/office/drawing/2014/main" id="{CCD7AE1C-E357-49CD-A3FF-1AB359F1C0EA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oogle Shape;815;p48">
            <a:extLst>
              <a:ext uri="{FF2B5EF4-FFF2-40B4-BE49-F238E27FC236}">
                <a16:creationId xmlns:a16="http://schemas.microsoft.com/office/drawing/2014/main" id="{7E81717D-CC1C-4217-B89F-E6353046D08A}"/>
              </a:ext>
            </a:extLst>
          </p:cNvPr>
          <p:cNvGrpSpPr/>
          <p:nvPr/>
        </p:nvGrpSpPr>
        <p:grpSpPr>
          <a:xfrm>
            <a:off x="2080637" y="2168804"/>
            <a:ext cx="383835" cy="363369"/>
            <a:chOff x="6618700" y="1635475"/>
            <a:chExt cx="456675" cy="432325"/>
          </a:xfrm>
        </p:grpSpPr>
        <p:sp>
          <p:nvSpPr>
            <p:cNvPr id="25" name="Google Shape;816;p48">
              <a:extLst>
                <a:ext uri="{FF2B5EF4-FFF2-40B4-BE49-F238E27FC236}">
                  <a16:creationId xmlns:a16="http://schemas.microsoft.com/office/drawing/2014/main" id="{44A7DF9D-7138-46B3-B095-280CD3AF7543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817;p48">
              <a:extLst>
                <a:ext uri="{FF2B5EF4-FFF2-40B4-BE49-F238E27FC236}">
                  <a16:creationId xmlns:a16="http://schemas.microsoft.com/office/drawing/2014/main" id="{5E5204E0-AD69-4203-B17D-24539C918B2E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818;p48">
              <a:extLst>
                <a:ext uri="{FF2B5EF4-FFF2-40B4-BE49-F238E27FC236}">
                  <a16:creationId xmlns:a16="http://schemas.microsoft.com/office/drawing/2014/main" id="{8965EA1B-376A-47F8-8326-561AA7166FB6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819;p48">
              <a:extLst>
                <a:ext uri="{FF2B5EF4-FFF2-40B4-BE49-F238E27FC236}">
                  <a16:creationId xmlns:a16="http://schemas.microsoft.com/office/drawing/2014/main" id="{70DA85AE-8EA8-4802-B1EA-604720027F8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820;p48">
              <a:extLst>
                <a:ext uri="{FF2B5EF4-FFF2-40B4-BE49-F238E27FC236}">
                  <a16:creationId xmlns:a16="http://schemas.microsoft.com/office/drawing/2014/main" id="{BFF5B44B-F3CF-433C-A219-4FA2FAAE72BA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oogle Shape;1121;p48">
            <a:extLst>
              <a:ext uri="{FF2B5EF4-FFF2-40B4-BE49-F238E27FC236}">
                <a16:creationId xmlns:a16="http://schemas.microsoft.com/office/drawing/2014/main" id="{1B6F0915-1C8E-46C2-AC95-F0E5D4E85EB9}"/>
              </a:ext>
            </a:extLst>
          </p:cNvPr>
          <p:cNvGrpSpPr/>
          <p:nvPr/>
        </p:nvGrpSpPr>
        <p:grpSpPr>
          <a:xfrm>
            <a:off x="2058121" y="2791102"/>
            <a:ext cx="452420" cy="433992"/>
            <a:chOff x="5233525" y="4954450"/>
            <a:chExt cx="538275" cy="516350"/>
          </a:xfrm>
        </p:grpSpPr>
        <p:sp>
          <p:nvSpPr>
            <p:cNvPr id="31" name="Google Shape;1122;p48">
              <a:extLst>
                <a:ext uri="{FF2B5EF4-FFF2-40B4-BE49-F238E27FC236}">
                  <a16:creationId xmlns:a16="http://schemas.microsoft.com/office/drawing/2014/main" id="{EC15AA8D-8700-4FCC-942F-5135506F750F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1123;p48">
              <a:extLst>
                <a:ext uri="{FF2B5EF4-FFF2-40B4-BE49-F238E27FC236}">
                  <a16:creationId xmlns:a16="http://schemas.microsoft.com/office/drawing/2014/main" id="{2391D0DC-44AA-4733-BC24-1A5BE1ED103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1124;p48">
              <a:extLst>
                <a:ext uri="{FF2B5EF4-FFF2-40B4-BE49-F238E27FC236}">
                  <a16:creationId xmlns:a16="http://schemas.microsoft.com/office/drawing/2014/main" id="{E68922DD-0CDC-41A3-BAE0-6661902B4B1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1125;p48">
              <a:extLst>
                <a:ext uri="{FF2B5EF4-FFF2-40B4-BE49-F238E27FC236}">
                  <a16:creationId xmlns:a16="http://schemas.microsoft.com/office/drawing/2014/main" id="{14F1A2D3-B03D-423F-9CB6-1FFBC9FD0CD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1126;p48">
              <a:extLst>
                <a:ext uri="{FF2B5EF4-FFF2-40B4-BE49-F238E27FC236}">
                  <a16:creationId xmlns:a16="http://schemas.microsoft.com/office/drawing/2014/main" id="{508FF248-890E-407D-8B0C-5B7AC6AC39CF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1127;p48">
              <a:extLst>
                <a:ext uri="{FF2B5EF4-FFF2-40B4-BE49-F238E27FC236}">
                  <a16:creationId xmlns:a16="http://schemas.microsoft.com/office/drawing/2014/main" id="{533121B0-6FC5-4E48-BA5B-0F885ACAED18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1128;p48">
              <a:extLst>
                <a:ext uri="{FF2B5EF4-FFF2-40B4-BE49-F238E27FC236}">
                  <a16:creationId xmlns:a16="http://schemas.microsoft.com/office/drawing/2014/main" id="{DC6D4F59-B1DC-43E6-B421-BAA68FF8F602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1129;p48">
              <a:extLst>
                <a:ext uri="{FF2B5EF4-FFF2-40B4-BE49-F238E27FC236}">
                  <a16:creationId xmlns:a16="http://schemas.microsoft.com/office/drawing/2014/main" id="{7460E338-4CFD-4C2C-8E05-17D1478EE4B4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1130;p48">
              <a:extLst>
                <a:ext uri="{FF2B5EF4-FFF2-40B4-BE49-F238E27FC236}">
                  <a16:creationId xmlns:a16="http://schemas.microsoft.com/office/drawing/2014/main" id="{0D19906F-A2C9-479F-9BC3-31D6B966714D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Google Shape;1131;p48">
              <a:extLst>
                <a:ext uri="{FF2B5EF4-FFF2-40B4-BE49-F238E27FC236}">
                  <a16:creationId xmlns:a16="http://schemas.microsoft.com/office/drawing/2014/main" id="{738AC162-183B-406F-91EE-74A156A16041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1132;p48">
              <a:extLst>
                <a:ext uri="{FF2B5EF4-FFF2-40B4-BE49-F238E27FC236}">
                  <a16:creationId xmlns:a16="http://schemas.microsoft.com/office/drawing/2014/main" id="{2BAD4F66-AC2E-4635-B3C7-0CFE72AEE84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oogle Shape;845;p48">
            <a:extLst>
              <a:ext uri="{FF2B5EF4-FFF2-40B4-BE49-F238E27FC236}">
                <a16:creationId xmlns:a16="http://schemas.microsoft.com/office/drawing/2014/main" id="{56598328-EBBF-4B3C-AB07-C83A920FBC37}"/>
              </a:ext>
            </a:extLst>
          </p:cNvPr>
          <p:cNvGrpSpPr/>
          <p:nvPr/>
        </p:nvGrpSpPr>
        <p:grpSpPr>
          <a:xfrm>
            <a:off x="2192339" y="3514527"/>
            <a:ext cx="170937" cy="426827"/>
            <a:chOff x="3384375" y="2267500"/>
            <a:chExt cx="203375" cy="507825"/>
          </a:xfrm>
          <a:solidFill>
            <a:schemeClr val="accent1"/>
          </a:solidFill>
        </p:grpSpPr>
        <p:sp>
          <p:nvSpPr>
            <p:cNvPr id="43" name="Google Shape;846;p48">
              <a:extLst>
                <a:ext uri="{FF2B5EF4-FFF2-40B4-BE49-F238E27FC236}">
                  <a16:creationId xmlns:a16="http://schemas.microsoft.com/office/drawing/2014/main" id="{C5B89353-5D4D-4587-AAD3-826F0B13ECF1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47;p48">
              <a:extLst>
                <a:ext uri="{FF2B5EF4-FFF2-40B4-BE49-F238E27FC236}">
                  <a16:creationId xmlns:a16="http://schemas.microsoft.com/office/drawing/2014/main" id="{8296823D-CCB1-4A62-9825-3FDF97F70B40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oogle Shape;845;p48">
            <a:extLst>
              <a:ext uri="{FF2B5EF4-FFF2-40B4-BE49-F238E27FC236}">
                <a16:creationId xmlns:a16="http://schemas.microsoft.com/office/drawing/2014/main" id="{E5B549E5-F760-4AAD-804C-D7D5807E796E}"/>
              </a:ext>
            </a:extLst>
          </p:cNvPr>
          <p:cNvGrpSpPr/>
          <p:nvPr/>
        </p:nvGrpSpPr>
        <p:grpSpPr>
          <a:xfrm>
            <a:off x="2394245" y="3514527"/>
            <a:ext cx="170937" cy="426827"/>
            <a:chOff x="3384375" y="2267500"/>
            <a:chExt cx="203375" cy="507825"/>
          </a:xfrm>
        </p:grpSpPr>
        <p:sp>
          <p:nvSpPr>
            <p:cNvPr id="49" name="Google Shape;846;p48">
              <a:extLst>
                <a:ext uri="{FF2B5EF4-FFF2-40B4-BE49-F238E27FC236}">
                  <a16:creationId xmlns:a16="http://schemas.microsoft.com/office/drawing/2014/main" id="{17ABB6A2-4946-42AF-B467-ACB4A18EC7B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847;p48">
              <a:extLst>
                <a:ext uri="{FF2B5EF4-FFF2-40B4-BE49-F238E27FC236}">
                  <a16:creationId xmlns:a16="http://schemas.microsoft.com/office/drawing/2014/main" id="{C02E29EF-DAAC-4244-ACFE-FB7C6AED18F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oogle Shape;851;p48">
            <a:extLst>
              <a:ext uri="{FF2B5EF4-FFF2-40B4-BE49-F238E27FC236}">
                <a16:creationId xmlns:a16="http://schemas.microsoft.com/office/drawing/2014/main" id="{790603EF-93CE-4D04-AA9B-1B5AC8892CA0}"/>
              </a:ext>
            </a:extLst>
          </p:cNvPr>
          <p:cNvGrpSpPr/>
          <p:nvPr/>
        </p:nvGrpSpPr>
        <p:grpSpPr>
          <a:xfrm>
            <a:off x="2007966" y="3518625"/>
            <a:ext cx="145343" cy="422729"/>
            <a:chOff x="4071800" y="2269925"/>
            <a:chExt cx="172925" cy="502950"/>
          </a:xfrm>
        </p:grpSpPr>
        <p:sp>
          <p:nvSpPr>
            <p:cNvPr id="52" name="Google Shape;852;p48">
              <a:extLst>
                <a:ext uri="{FF2B5EF4-FFF2-40B4-BE49-F238E27FC236}">
                  <a16:creationId xmlns:a16="http://schemas.microsoft.com/office/drawing/2014/main" id="{D26B6ED3-CA92-42AB-AA9D-8246BEDE1743}"/>
                </a:ext>
              </a:extLst>
            </p:cNvPr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853;p48">
              <a:extLst>
                <a:ext uri="{FF2B5EF4-FFF2-40B4-BE49-F238E27FC236}">
                  <a16:creationId xmlns:a16="http://schemas.microsoft.com/office/drawing/2014/main" id="{45974720-D400-472E-B258-58409782AC60}"/>
                </a:ext>
              </a:extLst>
            </p:cNvPr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715A397-EEA0-41AE-923A-AC6D921F5568}"/>
              </a:ext>
            </a:extLst>
          </p:cNvPr>
          <p:cNvSpPr txBox="1"/>
          <p:nvPr/>
        </p:nvSpPr>
        <p:spPr>
          <a:xfrm>
            <a:off x="369696" y="2193619"/>
            <a:ext cx="138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>
                <a:solidFill>
                  <a:srgbClr val="263238"/>
                </a:solidFill>
                <a:latin typeface="Source Sans Pro"/>
                <a:ea typeface="Source Sans Pro"/>
              </a:rPr>
              <a:t>Comunicarse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40ADB71-7DAC-4E99-BE88-1885F310C8E1}"/>
              </a:ext>
            </a:extLst>
          </p:cNvPr>
          <p:cNvSpPr txBox="1"/>
          <p:nvPr/>
        </p:nvSpPr>
        <p:spPr>
          <a:xfrm>
            <a:off x="443195" y="2863364"/>
            <a:ext cx="138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263238"/>
                </a:solidFill>
                <a:latin typeface="Source Sans Pro"/>
                <a:ea typeface="Source Sans Pro"/>
              </a:rPr>
              <a:t>Esenciales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CD20A56-95B4-4B85-9807-1078B5D9CED3}"/>
              </a:ext>
            </a:extLst>
          </p:cNvPr>
          <p:cNvSpPr txBox="1"/>
          <p:nvPr/>
        </p:nvSpPr>
        <p:spPr>
          <a:xfrm>
            <a:off x="239950" y="3514527"/>
            <a:ext cx="161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>
                <a:solidFill>
                  <a:srgbClr val="263238"/>
                </a:solidFill>
                <a:latin typeface="Source Sans Pro"/>
                <a:ea typeface="Source Sans Pro"/>
              </a:rPr>
              <a:t>Representativos</a:t>
            </a:r>
          </a:p>
        </p:txBody>
      </p:sp>
      <p:pic>
        <p:nvPicPr>
          <p:cNvPr id="1026" name="Picture 2" descr="Imágenes de Empresa | Vectores, fotos de stock y PSD gratuitos">
            <a:extLst>
              <a:ext uri="{FF2B5EF4-FFF2-40B4-BE49-F238E27FC236}">
                <a16:creationId xmlns:a16="http://schemas.microsoft.com/office/drawing/2014/main" id="{3AF4FAA4-995B-4843-BF4C-7E1A534B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50" y="2460841"/>
            <a:ext cx="1563150" cy="9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552089"/>
            <a:ext cx="75286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dirty="0">
                <a:solidFill>
                  <a:schemeClr val="accent4"/>
                </a:solidFill>
              </a:rPr>
              <a:t>2. </a:t>
            </a:r>
            <a:r>
              <a:rPr lang="es-AR" dirty="0"/>
              <a:t>Ejecución Estrategica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958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/>
              <a:t>Las </a:t>
            </a:r>
            <a:r>
              <a:rPr lang="es-ES" sz="1800" dirty="0"/>
              <a:t>ideas no valen nada a menos que se ejecuten, en cambio la ejecución vale millones.</a:t>
            </a:r>
            <a:endParaRPr lang="es-AR" sz="18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18197" y="29260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2" descr="Identidad Identidad - Universidad de Congreso - Objetivos, Misión, Visión y  Valores - Universidad de Congreso">
            <a:extLst>
              <a:ext uri="{FF2B5EF4-FFF2-40B4-BE49-F238E27FC236}">
                <a16:creationId xmlns:a16="http://schemas.microsoft.com/office/drawing/2014/main" id="{3115224F-BF86-4363-AD32-97D1FC7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69" y="4638499"/>
            <a:ext cx="1393821" cy="3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0740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1322</Words>
  <Application>Microsoft Office PowerPoint</Application>
  <PresentationFormat>Presentación en pantalla (16:9)</PresentationFormat>
  <Paragraphs>248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Roboto Slab</vt:lpstr>
      <vt:lpstr>Courier New</vt:lpstr>
      <vt:lpstr>Calibri</vt:lpstr>
      <vt:lpstr>Source Sans Pro</vt:lpstr>
      <vt:lpstr>Arial</vt:lpstr>
      <vt:lpstr>Lato</vt:lpstr>
      <vt:lpstr>Cordelia template</vt:lpstr>
      <vt:lpstr>PROPUESTA DE APLICACIÓN DE LA METODOLOGIA DE EJECUCION ESTRATEGICA EN LOS OBJETIVOS ESTRATEGICOS</vt:lpstr>
      <vt:lpstr>Hoja de ruta</vt:lpstr>
      <vt:lpstr>Presentación del tema de investigación</vt:lpstr>
      <vt:lpstr>Objetivo general</vt:lpstr>
      <vt:lpstr>Presentación de PowerPoint</vt:lpstr>
      <vt:lpstr>1. Estrategia Corporativa</vt:lpstr>
      <vt:lpstr>Estrategia Corporativa</vt:lpstr>
      <vt:lpstr>Elementos de una estrategia corporativa</vt:lpstr>
      <vt:lpstr>2. Ejecución Estrategica</vt:lpstr>
      <vt:lpstr>Ejecución estratégica</vt:lpstr>
      <vt:lpstr>Procesos básicos de la ejecución</vt:lpstr>
      <vt:lpstr>Indicadores de gestión</vt:lpstr>
      <vt:lpstr>3. Pequeñas y Medianas Empresas</vt:lpstr>
      <vt:lpstr>Pymes Argentinas </vt:lpstr>
      <vt:lpstr>Situación Actual</vt:lpstr>
      <vt:lpstr>Presentación de PowerPoint</vt:lpstr>
      <vt:lpstr>4. Propuesta de Ejecución</vt:lpstr>
      <vt:lpstr>Aspectos preliminares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Metodología de ejecución</vt:lpstr>
      <vt:lpstr>5. Conclusiones Finales</vt:lpstr>
      <vt:lpstr>Conclusiones Finales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APLICACIÓN DE LA METODOLOGIA DE EJECUCION ESTRATEGICA EN LOS OBJETIVOS ESTRATEGICOS</dc:title>
  <cp:lastModifiedBy>Agustin Vanetta</cp:lastModifiedBy>
  <cp:revision>56</cp:revision>
  <dcterms:modified xsi:type="dcterms:W3CDTF">2021-10-07T21:45:01Z</dcterms:modified>
</cp:coreProperties>
</file>