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61" r:id="rId2"/>
    <p:sldId id="290" r:id="rId3"/>
    <p:sldId id="277" r:id="rId4"/>
    <p:sldId id="291" r:id="rId5"/>
    <p:sldId id="307" r:id="rId6"/>
    <p:sldId id="292" r:id="rId7"/>
    <p:sldId id="279" r:id="rId8"/>
    <p:sldId id="281" r:id="rId9"/>
    <p:sldId id="282" r:id="rId10"/>
    <p:sldId id="293" r:id="rId11"/>
    <p:sldId id="294" r:id="rId12"/>
    <p:sldId id="295" r:id="rId13"/>
    <p:sldId id="283" r:id="rId14"/>
    <p:sldId id="296" r:id="rId15"/>
    <p:sldId id="284" r:id="rId16"/>
    <p:sldId id="297" r:id="rId17"/>
    <p:sldId id="298" r:id="rId18"/>
    <p:sldId id="300" r:id="rId19"/>
    <p:sldId id="301" r:id="rId20"/>
    <p:sldId id="302" r:id="rId21"/>
    <p:sldId id="303" r:id="rId22"/>
    <p:sldId id="299" r:id="rId23"/>
    <p:sldId id="285" r:id="rId24"/>
    <p:sldId id="304" r:id="rId25"/>
    <p:sldId id="305" r:id="rId26"/>
    <p:sldId id="288" r:id="rId27"/>
    <p:sldId id="30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590" autoAdjust="0"/>
  </p:normalViewPr>
  <p:slideViewPr>
    <p:cSldViewPr>
      <p:cViewPr varScale="1">
        <p:scale>
          <a:sx n="72" d="100"/>
          <a:sy n="72" d="100"/>
        </p:scale>
        <p:origin x="122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11/26/2021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11/26/2021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8</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26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26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26 November 2021</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26 November 2021</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26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26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26 November 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numpy.org/" TargetMode="External"/><Relationship Id="rId2" Type="http://schemas.openxmlformats.org/officeDocument/2006/relationships/hyperlink" Target="https://opencv.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26 November 2021</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954107"/>
          </a:xfrm>
          <a:prstGeom prst="rect">
            <a:avLst/>
          </a:prstGeom>
        </p:spPr>
        <p:txBody>
          <a:bodyPr wrap="square">
            <a:spAutoFit/>
          </a:bodyPr>
          <a:lstStyle/>
          <a:p>
            <a:pPr algn="ctr"/>
            <a:r>
              <a:rPr lang="en-IN" sz="2800" dirty="0">
                <a:latin typeface="Arial" panose="020B0604020202020204" pitchFamily="34" charset="0"/>
                <a:cs typeface="Arial" panose="020B0604020202020204" pitchFamily="34" charset="0"/>
              </a:rPr>
              <a:t>ADVANCED FACIAL RECOGNITION ATTENDANCE SYSTEM</a:t>
            </a:r>
          </a:p>
        </p:txBody>
      </p:sp>
      <p:sp>
        <p:nvSpPr>
          <p:cNvPr id="8" name="Rectangle 7"/>
          <p:cNvSpPr/>
          <p:nvPr/>
        </p:nvSpPr>
        <p:spPr>
          <a:xfrm>
            <a:off x="762000" y="3048000"/>
            <a:ext cx="6400800" cy="1841530"/>
          </a:xfrm>
          <a:prstGeom prst="rect">
            <a:avLst/>
          </a:prstGeom>
        </p:spPr>
        <p:txBody>
          <a:bodyPr wrap="square">
            <a:spAutoFit/>
          </a:bodyPr>
          <a:lstStyle/>
          <a:p>
            <a:r>
              <a:rPr lang="en-US" dirty="0">
                <a:latin typeface="Arial" pitchFamily="34" charset="0"/>
                <a:cs typeface="Arial" pitchFamily="34" charset="0"/>
              </a:rPr>
              <a:t>Project Supervisor: </a:t>
            </a:r>
            <a:r>
              <a:rPr lang="en-US" b="1" dirty="0">
                <a:latin typeface="Arial" pitchFamily="34" charset="0"/>
                <a:cs typeface="Arial" pitchFamily="34" charset="0"/>
              </a:rPr>
              <a:t>Dr. M. MAHESWARI, M.E., Ph.D.,</a:t>
            </a:r>
          </a:p>
          <a:p>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Name of the Student: </a:t>
            </a:r>
            <a:r>
              <a:rPr lang="en-US" b="1" dirty="0">
                <a:latin typeface="Arial" pitchFamily="34" charset="0"/>
                <a:cs typeface="Arial" pitchFamily="34" charset="0"/>
              </a:rPr>
              <a:t>Mr. ARIKATLA GOPI VENKATA SUDHEER</a:t>
            </a:r>
          </a:p>
          <a:p>
            <a:pPr>
              <a:lnSpc>
                <a:spcPct val="150000"/>
              </a:lnSpc>
            </a:pPr>
            <a:r>
              <a:rPr lang="en-US" dirty="0">
                <a:latin typeface="Arial" pitchFamily="34" charset="0"/>
                <a:cs typeface="Arial" pitchFamily="34" charset="0"/>
              </a:rPr>
              <a:t>Register Number: </a:t>
            </a:r>
            <a:r>
              <a:rPr lang="en-US" b="1" dirty="0">
                <a:latin typeface="Arial" pitchFamily="34" charset="0"/>
                <a:cs typeface="Arial" pitchFamily="34" charset="0"/>
              </a:rPr>
              <a:t>38110046</a:t>
            </a: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600200"/>
            <a:ext cx="8305800" cy="4800600"/>
          </a:xfrm>
        </p:spPr>
        <p:txBody>
          <a:bodyPr>
            <a:normAutofit/>
          </a:bodyPr>
          <a:lstStyle/>
          <a:p>
            <a:pPr marL="6350" marR="558165" indent="-6350" algn="l">
              <a:lnSpc>
                <a:spcPct val="103000"/>
              </a:lnSpc>
              <a:spcBef>
                <a:spcPts val="0"/>
              </a:spcBef>
              <a:spcAft>
                <a:spcPts val="65"/>
              </a:spcAft>
            </a:pPr>
            <a:r>
              <a:rPr lang="en-US"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OpenCV</a:t>
            </a:r>
            <a:endPar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6350" marR="0" indent="-6350" algn="just">
              <a:lnSpc>
                <a:spcPct val="103000"/>
              </a:lnSpc>
              <a:spcBef>
                <a:spcPts val="0"/>
              </a:spcBef>
              <a:spcAft>
                <a:spcPts val="25"/>
              </a:spcAft>
            </a:pP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OpenCV (Open source computer vision) is a library of programming functions mainly aimed at real-time computer vision.  </a:t>
            </a:r>
          </a:p>
          <a:p>
            <a:pPr marL="6350" marR="0" indent="-6350" algn="just">
              <a:lnSpc>
                <a:spcPct val="103000"/>
              </a:lnSpc>
              <a:spcBef>
                <a:spcPts val="0"/>
              </a:spcBef>
              <a:spcAft>
                <a:spcPts val="25"/>
              </a:spcAft>
            </a:pP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The OpenCV project was initially an Intel Research initiative to advance CPU-intensive applications, part of a series of projects including real-time raytracing and 3Ddisplay walls. The main contributors to the project included several optimization experts in Intel Russia, as well as Intel's Performance Library Team. </a:t>
            </a:r>
          </a:p>
          <a:p>
            <a:pPr>
              <a:buNone/>
            </a:pPr>
            <a:endParaRPr lang="en-US" dirty="0"/>
          </a:p>
        </p:txBody>
      </p:sp>
    </p:spTree>
    <p:extLst>
      <p:ext uri="{BB962C8B-B14F-4D97-AF65-F5344CB8AC3E}">
        <p14:creationId xmlns:p14="http://schemas.microsoft.com/office/powerpoint/2010/main" val="376079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600200"/>
            <a:ext cx="8305800" cy="4800600"/>
          </a:xfrm>
        </p:spPr>
        <p:txBody>
          <a:bodyPr>
            <a:normAutofit/>
          </a:bodyPr>
          <a:lstStyle/>
          <a:p>
            <a:pPr marL="6350" marR="558165" indent="-6350" algn="l">
              <a:lnSpc>
                <a:spcPct val="103000"/>
              </a:lnSpc>
              <a:spcBef>
                <a:spcPts val="0"/>
              </a:spcBef>
              <a:spcAft>
                <a:spcPts val="65"/>
              </a:spcAft>
            </a:pPr>
            <a:r>
              <a:rPr lang="en-US"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NumPy” </a:t>
            </a:r>
            <a:endPar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NumPy is a package that defines a multi-dimensional array object and associated fast math functions that operate on it. It also provides simple routines for linear algebra and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fft</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sophisticated random-number generation. NumPy replaces both Numeric and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Numarray</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US"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p>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The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numpy</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namespace includes all names under the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numpy.core</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numpy.lib namespaces as well. Thus, import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numpy</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will also import the names from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numpy.core</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numpy.lib. This is the recommended way to use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numpy</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p>
            <a:endParaRPr lang="en-US" dirty="0"/>
          </a:p>
        </p:txBody>
      </p:sp>
    </p:spTree>
    <p:extLst>
      <p:ext uri="{BB962C8B-B14F-4D97-AF65-F5344CB8AC3E}">
        <p14:creationId xmlns:p14="http://schemas.microsoft.com/office/powerpoint/2010/main" val="393789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600200"/>
            <a:ext cx="8305800" cy="4800600"/>
          </a:xfrm>
        </p:spPr>
        <p:txBody>
          <a:bodyPr>
            <a:normAutofit/>
          </a:bodyPr>
          <a:lstStyle/>
          <a:p>
            <a:pPr marL="0" marR="558165" indent="0" algn="l">
              <a:lnSpc>
                <a:spcPct val="103000"/>
              </a:lnSpc>
              <a:spcBef>
                <a:spcPts val="0"/>
              </a:spcBef>
              <a:spcAft>
                <a:spcPts val="65"/>
              </a:spcAft>
              <a:buNone/>
            </a:pPr>
            <a:r>
              <a:rPr lang="en-US"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Hardware Development</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p>
            <a:pPr algn="just" fontAlgn="base">
              <a:lnSpc>
                <a:spcPct val="103000"/>
              </a:lnSpc>
              <a:spcBef>
                <a:spcPts val="0"/>
              </a:spcBef>
              <a:spcAft>
                <a:spcPts val="25"/>
              </a:spcAft>
              <a:buClr>
                <a:srgbClr val="000000"/>
              </a:buClr>
              <a:buSzPts val="1000"/>
              <a:buFont typeface="Wingdings" panose="05000000000000000000" pitchFamily="2" charset="2"/>
              <a:buChar char="q"/>
            </a:pPr>
            <a:r>
              <a:rPr lang="en-US"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Camera Module with good mega pixels. </a:t>
            </a:r>
          </a:p>
          <a:p>
            <a:pPr algn="just" fontAlgn="base">
              <a:lnSpc>
                <a:spcPct val="103000"/>
              </a:lnSpc>
              <a:spcBef>
                <a:spcPts val="0"/>
              </a:spcBef>
              <a:spcAft>
                <a:spcPts val="25"/>
              </a:spcAft>
              <a:buClr>
                <a:srgbClr val="000000"/>
              </a:buClr>
              <a:buSzPts val="1000"/>
              <a:buFont typeface="Wingdings" panose="05000000000000000000" pitchFamily="2" charset="2"/>
              <a:buChar char="q"/>
            </a:pPr>
            <a:r>
              <a:rPr lang="en-US"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Power Supply Cable </a:t>
            </a:r>
          </a:p>
          <a:p>
            <a:pPr algn="just" fontAlgn="base">
              <a:lnSpc>
                <a:spcPct val="103000"/>
              </a:lnSpc>
              <a:spcBef>
                <a:spcPts val="0"/>
              </a:spcBef>
              <a:spcAft>
                <a:spcPts val="25"/>
              </a:spcAft>
              <a:buClr>
                <a:srgbClr val="000000"/>
              </a:buClr>
              <a:buSzPts val="1000"/>
              <a:buFont typeface="Wingdings" panose="05000000000000000000" pitchFamily="2" charset="2"/>
              <a:buChar char="q"/>
            </a:pPr>
            <a:r>
              <a:rPr lang="en-US"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16Gb Micro SD Card Class 10 </a:t>
            </a:r>
          </a:p>
          <a:p>
            <a:pPr marL="0" indent="0">
              <a:buNone/>
            </a:pPr>
            <a:r>
              <a:rPr lang="en-US" sz="2400" b="1" dirty="0">
                <a:latin typeface="Arial" panose="020B0604020202020204" pitchFamily="34" charset="0"/>
                <a:cs typeface="Arial" panose="020B0604020202020204" pitchFamily="34" charset="0"/>
              </a:rPr>
              <a:t>SOFTWARE REQUIREMENT</a:t>
            </a:r>
          </a:p>
          <a:p>
            <a:r>
              <a:rPr lang="en-US" sz="2400" dirty="0">
                <a:latin typeface="Arial" panose="020B0604020202020204" pitchFamily="34" charset="0"/>
                <a:cs typeface="Arial" panose="020B0604020202020204" pitchFamily="34" charset="0"/>
              </a:rPr>
              <a:t>PYTHON 3.6</a:t>
            </a:r>
          </a:p>
          <a:p>
            <a:r>
              <a:rPr lang="en-US" sz="2400" dirty="0">
                <a:latin typeface="Arial" panose="020B0604020202020204" pitchFamily="34" charset="0"/>
                <a:cs typeface="Arial" panose="020B0604020202020204" pitchFamily="34" charset="0"/>
              </a:rPr>
              <a:t>IDE(SPYDER)</a:t>
            </a:r>
          </a:p>
          <a:p>
            <a:r>
              <a:rPr lang="en-US" sz="2400" dirty="0">
                <a:latin typeface="Arial" panose="020B0604020202020204" pitchFamily="34" charset="0"/>
                <a:cs typeface="Arial" panose="020B0604020202020204" pitchFamily="34" charset="0"/>
              </a:rPr>
              <a:t>OPENCV</a:t>
            </a:r>
          </a:p>
          <a:p>
            <a:r>
              <a:rPr lang="en-US" sz="2400" dirty="0">
                <a:latin typeface="Arial" panose="020B0604020202020204" pitchFamily="34" charset="0"/>
                <a:cs typeface="Arial" panose="020B0604020202020204" pitchFamily="34" charset="0"/>
              </a:rPr>
              <a:t>NUMPY</a:t>
            </a:r>
          </a:p>
          <a:p>
            <a:pPr marL="0" indent="0">
              <a:buNone/>
            </a:pPr>
            <a:endParaRPr lang="en-US" dirty="0"/>
          </a:p>
          <a:p>
            <a:endParaRPr lang="en-US" dirty="0"/>
          </a:p>
          <a:p>
            <a:pPr>
              <a:buNone/>
            </a:pPr>
            <a:endParaRPr lang="en-US" b="1" dirty="0"/>
          </a:p>
        </p:txBody>
      </p:sp>
    </p:spTree>
    <p:extLst>
      <p:ext uri="{BB962C8B-B14F-4D97-AF65-F5344CB8AC3E}">
        <p14:creationId xmlns:p14="http://schemas.microsoft.com/office/powerpoint/2010/main" val="225608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a:normAutofit lnSpcReduction="10000"/>
          </a:bodyPr>
          <a:lstStyle/>
          <a:p>
            <a:pPr algn="just">
              <a:lnSpc>
                <a:spcPct val="90000"/>
              </a:lnSpc>
            </a:pPr>
            <a:endParaRPr lang="en-US" sz="2800" dirty="0">
              <a:latin typeface="Arial" pitchFamily="34" charset="0"/>
              <a:cs typeface="Arial" pitchFamily="34" charset="0"/>
            </a:endParaRPr>
          </a:p>
          <a:p>
            <a:r>
              <a:rPr lang="en-US" sz="2400" dirty="0">
                <a:solidFill>
                  <a:srgbClr val="000000"/>
                </a:solidFill>
                <a:effectLst/>
                <a:latin typeface="Arial" panose="020B0604020202020204" pitchFamily="34" charset="0"/>
                <a:ea typeface="Times New Roman" panose="02020603050405020304" pitchFamily="18" charset="0"/>
              </a:rPr>
              <a:t>Before the attendance management system can work, there are a set of data needed to be inputted into the system which essentially consist of the </a:t>
            </a:r>
            <a:r>
              <a:rPr lang="en-US" sz="2400" dirty="0" err="1">
                <a:solidFill>
                  <a:srgbClr val="000000"/>
                </a:solidFill>
                <a:effectLst/>
                <a:latin typeface="Arial" panose="020B0604020202020204" pitchFamily="34" charset="0"/>
                <a:ea typeface="Times New Roman" panose="02020603050405020304" pitchFamily="18" charset="0"/>
              </a:rPr>
              <a:t>individual‟s</a:t>
            </a:r>
            <a:r>
              <a:rPr lang="en-US" sz="2400" dirty="0">
                <a:solidFill>
                  <a:srgbClr val="000000"/>
                </a:solidFill>
                <a:effectLst/>
                <a:latin typeface="Arial" panose="020B0604020202020204" pitchFamily="34" charset="0"/>
                <a:ea typeface="Times New Roman" panose="02020603050405020304" pitchFamily="18" charset="0"/>
              </a:rPr>
              <a:t> basic information which is their ID and their faces. </a:t>
            </a:r>
          </a:p>
          <a:p>
            <a:r>
              <a:rPr lang="en-US" sz="2400" dirty="0">
                <a:solidFill>
                  <a:srgbClr val="000000"/>
                </a:solidFill>
                <a:effectLst/>
                <a:latin typeface="Arial" panose="020B0604020202020204" pitchFamily="34" charset="0"/>
                <a:ea typeface="Times New Roman" panose="02020603050405020304" pitchFamily="18" charset="0"/>
              </a:rPr>
              <a:t>The first procedure of portrait acquisition can be done by using the Camera to capture the faces of the individual. </a:t>
            </a:r>
          </a:p>
          <a:p>
            <a:r>
              <a:rPr lang="en-US" sz="2400" dirty="0">
                <a:solidFill>
                  <a:srgbClr val="000000"/>
                </a:solidFill>
                <a:effectLst/>
                <a:latin typeface="Arial" panose="020B0604020202020204" pitchFamily="34" charset="0"/>
                <a:ea typeface="Times New Roman" panose="02020603050405020304" pitchFamily="18" charset="0"/>
              </a:rPr>
              <a:t>In this process the system will first detect the presence of a face in the captured image, if there are no face detected, the system will prompt the user to capture their face again until it meets certain number of portraits which will be 10 required portraits in this project for each student</a:t>
            </a:r>
            <a:endParaRPr lang="en-US" sz="2400" dirty="0"/>
          </a:p>
        </p:txBody>
      </p:sp>
    </p:spTree>
    <p:extLst>
      <p:ext uri="{BB962C8B-B14F-4D97-AF65-F5344CB8AC3E}">
        <p14:creationId xmlns:p14="http://schemas.microsoft.com/office/powerpoint/2010/main" val="1250361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a:normAutofit/>
          </a:bodyPr>
          <a:lstStyle/>
          <a:p>
            <a:pPr algn="just">
              <a:lnSpc>
                <a:spcPct val="90000"/>
              </a:lnSpc>
            </a:pPr>
            <a:r>
              <a:rPr lang="en-US" sz="2400" kern="1200" dirty="0">
                <a:solidFill>
                  <a:srgbClr val="000000"/>
                </a:solidFill>
                <a:effectLst/>
                <a:latin typeface="Arial" panose="020B0604020202020204" pitchFamily="34" charset="0"/>
                <a:ea typeface="Times New Roman" panose="02020603050405020304" pitchFamily="18" charset="0"/>
                <a:cs typeface="+mn-cs"/>
              </a:rPr>
              <a:t>. The decision of storing only 10 portrait per student is due to the consideration of the limited storage space in the raspberry pi because the total amount of students in the university is considered heavy. </a:t>
            </a:r>
          </a:p>
          <a:p>
            <a:pPr algn="just">
              <a:lnSpc>
                <a:spcPct val="90000"/>
              </a:lnSpc>
            </a:pPr>
            <a:r>
              <a:rPr lang="en-US" sz="2400" kern="1200" dirty="0">
                <a:solidFill>
                  <a:srgbClr val="000000"/>
                </a:solidFill>
                <a:effectLst/>
                <a:latin typeface="Arial" panose="020B0604020202020204" pitchFamily="34" charset="0"/>
                <a:ea typeface="Times New Roman" panose="02020603050405020304" pitchFamily="18" charset="0"/>
                <a:cs typeface="+mn-cs"/>
              </a:rPr>
              <a:t>Then, the images will undergo several pre-processing procedures to obtain a grayscale image and cropped faces of equal sized images because those are the prerequisites of using the </a:t>
            </a:r>
            <a:r>
              <a:rPr lang="en-US" sz="2400" kern="1200" dirty="0" err="1">
                <a:solidFill>
                  <a:srgbClr val="000000"/>
                </a:solidFill>
                <a:effectLst/>
                <a:latin typeface="Arial" panose="020B0604020202020204" pitchFamily="34" charset="0"/>
                <a:ea typeface="Times New Roman" panose="02020603050405020304" pitchFamily="18" charset="0"/>
                <a:cs typeface="+mn-cs"/>
              </a:rPr>
              <a:t>EigenFaces</a:t>
            </a:r>
            <a:r>
              <a:rPr lang="en-US" sz="2400" kern="1200" dirty="0">
                <a:solidFill>
                  <a:srgbClr val="000000"/>
                </a:solidFill>
                <a:effectLst/>
                <a:latin typeface="Arial" panose="020B0604020202020204" pitchFamily="34" charset="0"/>
                <a:ea typeface="Times New Roman" panose="02020603050405020304" pitchFamily="18" charset="0"/>
                <a:cs typeface="+mn-cs"/>
              </a:rPr>
              <a:t> Recognizer. </a:t>
            </a:r>
          </a:p>
          <a:p>
            <a:pPr algn="just">
              <a:lnSpc>
                <a:spcPct val="90000"/>
              </a:lnSpc>
            </a:pPr>
            <a:r>
              <a:rPr lang="en-US" sz="2400" kern="1200" dirty="0">
                <a:solidFill>
                  <a:srgbClr val="000000"/>
                </a:solidFill>
                <a:effectLst/>
                <a:latin typeface="Arial" panose="020B0604020202020204" pitchFamily="34" charset="0"/>
                <a:ea typeface="Times New Roman" panose="02020603050405020304" pitchFamily="18" charset="0"/>
                <a:cs typeface="+mn-cs"/>
              </a:rPr>
              <a:t>Both of the processes mentioned above can be represented in the diagram below</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332359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57200" y="1600200"/>
            <a:ext cx="8305800" cy="4572000"/>
          </a:xfrm>
        </p:spPr>
        <p:txBody>
          <a:bodyPr/>
          <a:lstStyle/>
          <a:p>
            <a:r>
              <a:rPr lang="en-US" sz="2400" dirty="0">
                <a:effectLst/>
                <a:latin typeface="Arial" panose="020B0604020202020204" pitchFamily="34" charset="0"/>
                <a:ea typeface="Arial" panose="020B0604020202020204" pitchFamily="34" charset="0"/>
              </a:rPr>
              <a:t>The result of this program is an application that enhances the user to store the attendance of their students.</a:t>
            </a:r>
          </a:p>
          <a:p>
            <a:r>
              <a:rPr lang="en-US" sz="2400" dirty="0">
                <a:effectLst/>
                <a:latin typeface="Arial" panose="020B0604020202020204" pitchFamily="34" charset="0"/>
                <a:ea typeface="Arial" panose="020B0604020202020204" pitchFamily="34" charset="0"/>
              </a:rPr>
              <a:t> </a:t>
            </a:r>
            <a:r>
              <a:rPr lang="en-US" sz="2400" dirty="0">
                <a:solidFill>
                  <a:srgbClr val="000000"/>
                </a:solidFill>
                <a:effectLst/>
                <a:latin typeface="Arial" panose="020B0604020202020204" pitchFamily="34" charset="0"/>
                <a:ea typeface="Arial" panose="020B0604020202020204" pitchFamily="34" charset="0"/>
              </a:rPr>
              <a:t>Advanced Facial Recognition Attendance System is a technological opportunity for the school, college, university and coaching </a:t>
            </a:r>
            <a:r>
              <a:rPr lang="en-US" sz="2400" dirty="0" err="1">
                <a:solidFill>
                  <a:srgbClr val="000000"/>
                </a:solidFill>
                <a:effectLst/>
                <a:latin typeface="Arial" panose="020B0604020202020204" pitchFamily="34" charset="0"/>
                <a:ea typeface="Arial" panose="020B0604020202020204" pitchFamily="34" charset="0"/>
              </a:rPr>
              <a:t>centre</a:t>
            </a:r>
            <a:r>
              <a:rPr lang="en-US" sz="2400" dirty="0">
                <a:solidFill>
                  <a:srgbClr val="000000"/>
                </a:solidFill>
                <a:effectLst/>
                <a:latin typeface="Arial" panose="020B0604020202020204" pitchFamily="34" charset="0"/>
                <a:ea typeface="Arial" panose="020B0604020202020204" pitchFamily="34" charset="0"/>
              </a:rPr>
              <a:t> institutions searching for a secure, simple and alternative solution to the conventional paper-based exam results evaluation, reporting and distribution.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25862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pic>
        <p:nvPicPr>
          <p:cNvPr id="9" name="Content Placeholder 8">
            <a:extLst>
              <a:ext uri="{FF2B5EF4-FFF2-40B4-BE49-F238E27FC236}">
                <a16:creationId xmlns:a16="http://schemas.microsoft.com/office/drawing/2014/main" id="{18DEC653-9C6E-4C95-BABF-6135589B364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1000" y="1224862"/>
            <a:ext cx="8305800" cy="4408276"/>
          </a:xfrm>
          <a:prstGeom prst="rect">
            <a:avLst/>
          </a:prstGeom>
        </p:spPr>
      </p:pic>
      <p:sp>
        <p:nvSpPr>
          <p:cNvPr id="10" name="TextBox 9">
            <a:extLst>
              <a:ext uri="{FF2B5EF4-FFF2-40B4-BE49-F238E27FC236}">
                <a16:creationId xmlns:a16="http://schemas.microsoft.com/office/drawing/2014/main" id="{397264D9-309F-4D94-A2C7-D7F6128EB435}"/>
              </a:ext>
            </a:extLst>
          </p:cNvPr>
          <p:cNvSpPr txBox="1"/>
          <p:nvPr/>
        </p:nvSpPr>
        <p:spPr>
          <a:xfrm>
            <a:off x="2362200" y="5791200"/>
            <a:ext cx="4572000" cy="369332"/>
          </a:xfrm>
          <a:prstGeom prst="rect">
            <a:avLst/>
          </a:prstGeom>
          <a:noFill/>
        </p:spPr>
        <p:txBody>
          <a:bodyPr wrap="square">
            <a:spAutoFit/>
          </a:bodyPr>
          <a:lstStyle/>
          <a:p>
            <a:r>
              <a:rPr lang="en-US" sz="1800" b="1" dirty="0">
                <a:solidFill>
                  <a:srgbClr val="222222"/>
                </a:solidFill>
                <a:effectLst/>
                <a:latin typeface="Arial" panose="020B0604020202020204" pitchFamily="34" charset="0"/>
                <a:ea typeface="Arial" panose="020B0604020202020204" pitchFamily="34" charset="0"/>
              </a:rPr>
              <a:t>FIG 4.1.1 ATTENDANCE SYSTEM</a:t>
            </a:r>
            <a:endParaRPr lang="en-US" dirty="0"/>
          </a:p>
        </p:txBody>
      </p:sp>
    </p:spTree>
    <p:extLst>
      <p:ext uri="{BB962C8B-B14F-4D97-AF65-F5344CB8AC3E}">
        <p14:creationId xmlns:p14="http://schemas.microsoft.com/office/powerpoint/2010/main" val="201582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2" name="Rectangle 2">
            <a:extLst>
              <a:ext uri="{FF2B5EF4-FFF2-40B4-BE49-F238E27FC236}">
                <a16:creationId xmlns:a16="http://schemas.microsoft.com/office/drawing/2014/main" id="{8ED23D9C-3576-42CB-AB28-867CD664A996}"/>
              </a:ext>
            </a:extLst>
          </p:cNvPr>
          <p:cNvSpPr>
            <a:spLocks noChangeArrowheads="1"/>
          </p:cNvSpPr>
          <p:nvPr/>
        </p:nvSpPr>
        <p:spPr bwMode="auto">
          <a:xfrm>
            <a:off x="762000" y="110324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35">
            <a:extLst>
              <a:ext uri="{FF2B5EF4-FFF2-40B4-BE49-F238E27FC236}">
                <a16:creationId xmlns:a16="http://schemas.microsoft.com/office/drawing/2014/main" id="{8EA3C99B-B3C0-488F-AE8E-A2B78AFE1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60443"/>
            <a:ext cx="6775724" cy="39259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7E53C05-7F7F-442A-9CDE-B231346A80F2}"/>
              </a:ext>
            </a:extLst>
          </p:cNvPr>
          <p:cNvSpPr>
            <a:spLocks noChangeArrowheads="1"/>
          </p:cNvSpPr>
          <p:nvPr/>
        </p:nvSpPr>
        <p:spPr bwMode="auto">
          <a:xfrm>
            <a:off x="-1066800" y="5648055"/>
            <a:ext cx="883312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22222"/>
                </a:solidFill>
                <a:effectLst/>
                <a:latin typeface="Arial" panose="020B0604020202020204" pitchFamily="34" charset="0"/>
                <a:ea typeface="Arial" panose="020B0604020202020204" pitchFamily="34" charset="0"/>
              </a:rPr>
              <a:t>		</a:t>
            </a:r>
            <a:r>
              <a:rPr kumimoji="0" lang="en-US" altLang="en-US" sz="2400" b="1" i="0" u="none" strike="noStrike" cap="none" normalizeH="0" baseline="0" dirty="0">
                <a:ln>
                  <a:noFill/>
                </a:ln>
                <a:solidFill>
                  <a:srgbClr val="222222"/>
                </a:solidFill>
                <a:effectLst/>
                <a:latin typeface="Arial" panose="020B0604020202020204" pitchFamily="34" charset="0"/>
                <a:ea typeface="Arial" panose="020B0604020202020204" pitchFamily="34" charset="0"/>
              </a:rPr>
              <a:t>        FIG 4.1.2 TAKING IMAGES FOR DATA SET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3795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pic>
        <p:nvPicPr>
          <p:cNvPr id="10" name="Picture 9">
            <a:extLst>
              <a:ext uri="{FF2B5EF4-FFF2-40B4-BE49-F238E27FC236}">
                <a16:creationId xmlns:a16="http://schemas.microsoft.com/office/drawing/2014/main" id="{D9233541-BD2E-4689-9C75-EB0179FFBE10}"/>
              </a:ext>
            </a:extLst>
          </p:cNvPr>
          <p:cNvPicPr/>
          <p:nvPr/>
        </p:nvPicPr>
        <p:blipFill>
          <a:blip r:embed="rId2">
            <a:extLst>
              <a:ext uri="{28A0092B-C50C-407E-A947-70E740481C1C}">
                <a14:useLocalDpi xmlns:a14="http://schemas.microsoft.com/office/drawing/2010/main" val="0"/>
              </a:ext>
            </a:extLst>
          </a:blip>
          <a:stretch>
            <a:fillRect/>
          </a:stretch>
        </p:blipFill>
        <p:spPr>
          <a:xfrm>
            <a:off x="704850" y="1524000"/>
            <a:ext cx="2724150" cy="1600200"/>
          </a:xfrm>
          <a:prstGeom prst="rect">
            <a:avLst/>
          </a:prstGeom>
        </p:spPr>
      </p:pic>
      <p:sp>
        <p:nvSpPr>
          <p:cNvPr id="12" name="TextBox 11">
            <a:extLst>
              <a:ext uri="{FF2B5EF4-FFF2-40B4-BE49-F238E27FC236}">
                <a16:creationId xmlns:a16="http://schemas.microsoft.com/office/drawing/2014/main" id="{48D8C5C6-28F4-44A1-9E41-B784FD7A4D67}"/>
              </a:ext>
            </a:extLst>
          </p:cNvPr>
          <p:cNvSpPr txBox="1"/>
          <p:nvPr/>
        </p:nvSpPr>
        <p:spPr>
          <a:xfrm>
            <a:off x="3867150" y="1481177"/>
            <a:ext cx="4572000" cy="1685846"/>
          </a:xfrm>
          <a:prstGeom prst="rect">
            <a:avLst/>
          </a:prstGeom>
          <a:noFill/>
        </p:spPr>
        <p:txBody>
          <a:bodyPr wrap="square">
            <a:spAutoFit/>
          </a:bodyPr>
          <a:lstStyle/>
          <a:p>
            <a:pPr marL="457200" marR="0" indent="457200">
              <a:lnSpc>
                <a:spcPct val="150000"/>
              </a:lnSpc>
              <a:spcBef>
                <a:spcPts val="0"/>
              </a:spcBef>
              <a:spcAft>
                <a:spcPts val="0"/>
              </a:spcAft>
            </a:pPr>
            <a:r>
              <a:rPr lang="en-US" sz="2400" b="1" dirty="0">
                <a:solidFill>
                  <a:srgbClr val="222222"/>
                </a:solidFill>
                <a:effectLst/>
                <a:latin typeface="Arial" panose="020B0604020202020204" pitchFamily="34" charset="0"/>
                <a:ea typeface="Arial" panose="020B0604020202020204" pitchFamily="34" charset="0"/>
              </a:rPr>
              <a:t>FIG 4.1.3 ENTER PASSWORD TO SAVE STUDENT PROFILE</a:t>
            </a:r>
            <a:endParaRPr lang="en-US" sz="2400" dirty="0">
              <a:effectLst/>
              <a:latin typeface="Arial" panose="020B0604020202020204" pitchFamily="34" charset="0"/>
              <a:ea typeface="Arial" panose="020B0604020202020204" pitchFamily="34" charset="0"/>
            </a:endParaRPr>
          </a:p>
        </p:txBody>
      </p:sp>
      <p:pic>
        <p:nvPicPr>
          <p:cNvPr id="13" name="Picture 12">
            <a:extLst>
              <a:ext uri="{FF2B5EF4-FFF2-40B4-BE49-F238E27FC236}">
                <a16:creationId xmlns:a16="http://schemas.microsoft.com/office/drawing/2014/main" id="{2E7AB36B-8C9E-4FF3-8A03-F43CEECC23AF}"/>
              </a:ext>
            </a:extLst>
          </p:cNvPr>
          <p:cNvPicPr>
            <a:picLocks noChangeAspect="1"/>
          </p:cNvPicPr>
          <p:nvPr/>
        </p:nvPicPr>
        <p:blipFill>
          <a:blip r:embed="rId3"/>
          <a:stretch>
            <a:fillRect/>
          </a:stretch>
        </p:blipFill>
        <p:spPr>
          <a:xfrm>
            <a:off x="1143000" y="3886200"/>
            <a:ext cx="2895600" cy="2057400"/>
          </a:xfrm>
          <a:prstGeom prst="rect">
            <a:avLst/>
          </a:prstGeom>
        </p:spPr>
      </p:pic>
      <p:sp>
        <p:nvSpPr>
          <p:cNvPr id="16" name="TextBox 15">
            <a:extLst>
              <a:ext uri="{FF2B5EF4-FFF2-40B4-BE49-F238E27FC236}">
                <a16:creationId xmlns:a16="http://schemas.microsoft.com/office/drawing/2014/main" id="{89EC458C-F346-46A1-A4DA-77B4DF52A4F5}"/>
              </a:ext>
            </a:extLst>
          </p:cNvPr>
          <p:cNvSpPr txBox="1"/>
          <p:nvPr/>
        </p:nvSpPr>
        <p:spPr>
          <a:xfrm>
            <a:off x="4147930" y="4833997"/>
            <a:ext cx="4572000" cy="461665"/>
          </a:xfrm>
          <a:prstGeom prst="rect">
            <a:avLst/>
          </a:prstGeom>
          <a:noFill/>
        </p:spPr>
        <p:txBody>
          <a:bodyPr wrap="square">
            <a:spAutoFit/>
          </a:bodyPr>
          <a:lstStyle/>
          <a:p>
            <a:r>
              <a:rPr lang="en-US" sz="1800" b="1" dirty="0">
                <a:solidFill>
                  <a:srgbClr val="222222"/>
                </a:solidFill>
                <a:effectLst/>
                <a:latin typeface="Arial" panose="020B0604020202020204" pitchFamily="34" charset="0"/>
                <a:ea typeface="Arial" panose="020B0604020202020204" pitchFamily="34" charset="0"/>
              </a:rPr>
              <a:t> </a:t>
            </a:r>
            <a:r>
              <a:rPr lang="en-US" sz="2400" b="1" dirty="0">
                <a:solidFill>
                  <a:srgbClr val="222222"/>
                </a:solidFill>
                <a:effectLst/>
                <a:latin typeface="Arial" panose="020B0604020202020204" pitchFamily="34" charset="0"/>
                <a:ea typeface="Arial" panose="020B0604020202020204" pitchFamily="34" charset="0"/>
              </a:rPr>
              <a:t>FIG 4.1.4 HELP MENU</a:t>
            </a:r>
            <a:endParaRPr lang="en-US" sz="2400" dirty="0"/>
          </a:p>
        </p:txBody>
      </p:sp>
    </p:spTree>
    <p:extLst>
      <p:ext uri="{BB962C8B-B14F-4D97-AF65-F5344CB8AC3E}">
        <p14:creationId xmlns:p14="http://schemas.microsoft.com/office/powerpoint/2010/main" val="3915173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19</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pic>
        <p:nvPicPr>
          <p:cNvPr id="3" name="Picture 2">
            <a:extLst>
              <a:ext uri="{FF2B5EF4-FFF2-40B4-BE49-F238E27FC236}">
                <a16:creationId xmlns:a16="http://schemas.microsoft.com/office/drawing/2014/main" id="{77039745-E178-4A89-AD08-2503F2756B86}"/>
              </a:ext>
            </a:extLst>
          </p:cNvPr>
          <p:cNvPicPr>
            <a:picLocks noChangeAspect="1"/>
          </p:cNvPicPr>
          <p:nvPr/>
        </p:nvPicPr>
        <p:blipFill>
          <a:blip r:embed="rId2"/>
          <a:stretch>
            <a:fillRect/>
          </a:stretch>
        </p:blipFill>
        <p:spPr>
          <a:xfrm>
            <a:off x="1628775" y="1524000"/>
            <a:ext cx="5619750" cy="3657600"/>
          </a:xfrm>
          <a:prstGeom prst="rect">
            <a:avLst/>
          </a:prstGeom>
        </p:spPr>
      </p:pic>
      <p:sp>
        <p:nvSpPr>
          <p:cNvPr id="12" name="TextBox 11">
            <a:extLst>
              <a:ext uri="{FF2B5EF4-FFF2-40B4-BE49-F238E27FC236}">
                <a16:creationId xmlns:a16="http://schemas.microsoft.com/office/drawing/2014/main" id="{8F4CE1E6-689A-4F10-BFC2-847D483E9F2F}"/>
              </a:ext>
            </a:extLst>
          </p:cNvPr>
          <p:cNvSpPr txBox="1"/>
          <p:nvPr/>
        </p:nvSpPr>
        <p:spPr>
          <a:xfrm>
            <a:off x="2438400" y="5410532"/>
            <a:ext cx="4572000" cy="456535"/>
          </a:xfrm>
          <a:prstGeom prst="rect">
            <a:avLst/>
          </a:prstGeom>
          <a:noFill/>
        </p:spPr>
        <p:txBody>
          <a:bodyPr wrap="square">
            <a:spAutoFit/>
          </a:bodyPr>
          <a:lstStyle/>
          <a:p>
            <a:pPr marL="0" marR="0">
              <a:lnSpc>
                <a:spcPct val="150000"/>
              </a:lnSpc>
              <a:spcBef>
                <a:spcPts val="0"/>
              </a:spcBef>
              <a:spcAft>
                <a:spcPts val="0"/>
              </a:spcAft>
            </a:pPr>
            <a:r>
              <a:rPr lang="en-US" sz="1800" b="1" dirty="0">
                <a:solidFill>
                  <a:srgbClr val="222222"/>
                </a:solidFill>
                <a:effectLst/>
                <a:latin typeface="Arial" panose="020B0604020202020204" pitchFamily="34" charset="0"/>
                <a:ea typeface="Arial" panose="020B0604020202020204" pitchFamily="34" charset="0"/>
              </a:rPr>
              <a:t>FIG 4.1.5 CHANGE PASSWORD</a:t>
            </a:r>
            <a:endParaRPr lang="en-US"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6305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400" dirty="0">
                <a:latin typeface="Arial" pitchFamily="34" charset="0"/>
                <a:cs typeface="Arial" pitchFamily="34" charset="0"/>
              </a:rPr>
              <a:t>Course Certificate</a:t>
            </a:r>
          </a:p>
          <a:p>
            <a:r>
              <a:rPr lang="en-US" sz="2400" dirty="0">
                <a:latin typeface="Arial" pitchFamily="34" charset="0"/>
                <a:cs typeface="Arial" pitchFamily="34" charset="0"/>
              </a:rPr>
              <a:t>Introduction</a:t>
            </a:r>
          </a:p>
          <a:p>
            <a:r>
              <a:rPr lang="en-US" sz="2400" dirty="0">
                <a:latin typeface="Arial" pitchFamily="34" charset="0"/>
                <a:cs typeface="Arial" pitchFamily="34" charset="0"/>
              </a:rPr>
              <a:t>Objectives</a:t>
            </a:r>
          </a:p>
          <a:p>
            <a:r>
              <a:rPr lang="en-US" sz="2400" dirty="0">
                <a:latin typeface="Arial" pitchFamily="34" charset="0"/>
                <a:cs typeface="Arial" pitchFamily="34" charset="0"/>
              </a:rPr>
              <a:t>System Architecture / Ideation Map</a:t>
            </a:r>
          </a:p>
          <a:p>
            <a:r>
              <a:rPr lang="en-US" sz="2400" dirty="0">
                <a:latin typeface="Arial" pitchFamily="34" charset="0"/>
                <a:cs typeface="Arial" pitchFamily="34" charset="0"/>
              </a:rPr>
              <a:t>Module Implementation</a:t>
            </a:r>
          </a:p>
          <a:p>
            <a:r>
              <a:rPr lang="en-US" sz="2400" dirty="0">
                <a:latin typeface="Arial" pitchFamily="34" charset="0"/>
                <a:cs typeface="Arial" pitchFamily="34" charset="0"/>
              </a:rPr>
              <a:t>Application Snapshots</a:t>
            </a:r>
          </a:p>
          <a:p>
            <a:r>
              <a:rPr lang="en-US" sz="2400" dirty="0">
                <a:latin typeface="Arial" pitchFamily="34" charset="0"/>
                <a:cs typeface="Arial" pitchFamily="34" charset="0"/>
              </a:rPr>
              <a:t>Results and Discussions</a:t>
            </a:r>
          </a:p>
          <a:p>
            <a:r>
              <a:rPr lang="en-US" sz="2400" dirty="0">
                <a:latin typeface="Arial" pitchFamily="34" charset="0"/>
                <a:cs typeface="Arial" pitchFamily="34" charset="0"/>
              </a:rPr>
              <a:t>Conclusion &amp; Future work</a:t>
            </a:r>
          </a:p>
          <a:p>
            <a:r>
              <a:rPr lang="en-US" sz="24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26 November 2021</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20</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pic>
        <p:nvPicPr>
          <p:cNvPr id="3" name="Picture 2">
            <a:extLst>
              <a:ext uri="{FF2B5EF4-FFF2-40B4-BE49-F238E27FC236}">
                <a16:creationId xmlns:a16="http://schemas.microsoft.com/office/drawing/2014/main" id="{CDC7241A-9B2F-40D0-9EE3-18C960869D86}"/>
              </a:ext>
            </a:extLst>
          </p:cNvPr>
          <p:cNvPicPr>
            <a:picLocks noChangeAspect="1"/>
          </p:cNvPicPr>
          <p:nvPr/>
        </p:nvPicPr>
        <p:blipFill>
          <a:blip r:embed="rId2"/>
          <a:stretch>
            <a:fillRect/>
          </a:stretch>
        </p:blipFill>
        <p:spPr>
          <a:xfrm>
            <a:off x="685800" y="1524000"/>
            <a:ext cx="3200400" cy="1981200"/>
          </a:xfrm>
          <a:prstGeom prst="rect">
            <a:avLst/>
          </a:prstGeom>
        </p:spPr>
      </p:pic>
      <p:sp>
        <p:nvSpPr>
          <p:cNvPr id="10" name="TextBox 9">
            <a:extLst>
              <a:ext uri="{FF2B5EF4-FFF2-40B4-BE49-F238E27FC236}">
                <a16:creationId xmlns:a16="http://schemas.microsoft.com/office/drawing/2014/main" id="{49C785FC-F4E1-4BC9-AE6B-F5790A276E8D}"/>
              </a:ext>
            </a:extLst>
          </p:cNvPr>
          <p:cNvSpPr txBox="1"/>
          <p:nvPr/>
        </p:nvSpPr>
        <p:spPr>
          <a:xfrm>
            <a:off x="3886200" y="1940480"/>
            <a:ext cx="4572000" cy="830997"/>
          </a:xfrm>
          <a:prstGeom prst="rect">
            <a:avLst/>
          </a:prstGeom>
          <a:noFill/>
        </p:spPr>
        <p:txBody>
          <a:bodyPr wrap="square">
            <a:spAutoFit/>
          </a:bodyPr>
          <a:lstStyle/>
          <a:p>
            <a:r>
              <a:rPr lang="en-US" sz="2400" b="1" dirty="0">
                <a:solidFill>
                  <a:srgbClr val="222222"/>
                </a:solidFill>
                <a:effectLst/>
                <a:latin typeface="Arial" panose="020B0604020202020204" pitchFamily="34" charset="0"/>
                <a:ea typeface="Arial" panose="020B0604020202020204" pitchFamily="34" charset="0"/>
              </a:rPr>
              <a:t>FIG 4.1.6 PASSWORD CHANGED</a:t>
            </a:r>
            <a:endParaRPr lang="en-US" sz="2400" dirty="0"/>
          </a:p>
        </p:txBody>
      </p:sp>
      <p:sp>
        <p:nvSpPr>
          <p:cNvPr id="12" name="TextBox 11">
            <a:extLst>
              <a:ext uri="{FF2B5EF4-FFF2-40B4-BE49-F238E27FC236}">
                <a16:creationId xmlns:a16="http://schemas.microsoft.com/office/drawing/2014/main" id="{CBA29F25-2F29-4687-9037-E335AF763EF7}"/>
              </a:ext>
            </a:extLst>
          </p:cNvPr>
          <p:cNvSpPr txBox="1"/>
          <p:nvPr/>
        </p:nvSpPr>
        <p:spPr>
          <a:xfrm>
            <a:off x="4475922" y="5037553"/>
            <a:ext cx="4572000" cy="461665"/>
          </a:xfrm>
          <a:prstGeom prst="rect">
            <a:avLst/>
          </a:prstGeom>
          <a:noFill/>
        </p:spPr>
        <p:txBody>
          <a:bodyPr wrap="square">
            <a:spAutoFit/>
          </a:bodyPr>
          <a:lstStyle/>
          <a:p>
            <a:r>
              <a:rPr lang="en-US" sz="2400" b="1" dirty="0">
                <a:solidFill>
                  <a:srgbClr val="222222"/>
                </a:solidFill>
                <a:effectLst/>
                <a:latin typeface="Arial" panose="020B0604020202020204" pitchFamily="34" charset="0"/>
                <a:ea typeface="Arial" panose="020B0604020202020204" pitchFamily="34" charset="0"/>
              </a:rPr>
              <a:t>FIG 4.1.7 CONTACT US</a:t>
            </a:r>
            <a:endParaRPr lang="en-US" sz="2400" dirty="0"/>
          </a:p>
        </p:txBody>
      </p:sp>
      <p:pic>
        <p:nvPicPr>
          <p:cNvPr id="14" name="Picture 13">
            <a:extLst>
              <a:ext uri="{FF2B5EF4-FFF2-40B4-BE49-F238E27FC236}">
                <a16:creationId xmlns:a16="http://schemas.microsoft.com/office/drawing/2014/main" id="{442481A4-E7FB-4A5D-8425-89838F159E0B}"/>
              </a:ext>
            </a:extLst>
          </p:cNvPr>
          <p:cNvPicPr>
            <a:picLocks noChangeAspect="1"/>
          </p:cNvPicPr>
          <p:nvPr/>
        </p:nvPicPr>
        <p:blipFill>
          <a:blip r:embed="rId3"/>
          <a:stretch>
            <a:fillRect/>
          </a:stretch>
        </p:blipFill>
        <p:spPr>
          <a:xfrm>
            <a:off x="685800" y="4413155"/>
            <a:ext cx="3686175" cy="1841689"/>
          </a:xfrm>
          <a:prstGeom prst="rect">
            <a:avLst/>
          </a:prstGeom>
        </p:spPr>
      </p:pic>
    </p:spTree>
    <p:extLst>
      <p:ext uri="{BB962C8B-B14F-4D97-AF65-F5344CB8AC3E}">
        <p14:creationId xmlns:p14="http://schemas.microsoft.com/office/powerpoint/2010/main" val="1307217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pic>
        <p:nvPicPr>
          <p:cNvPr id="3" name="Picture 2">
            <a:extLst>
              <a:ext uri="{FF2B5EF4-FFF2-40B4-BE49-F238E27FC236}">
                <a16:creationId xmlns:a16="http://schemas.microsoft.com/office/drawing/2014/main" id="{804486BE-C10F-45B0-8C6F-1888C07C0576}"/>
              </a:ext>
            </a:extLst>
          </p:cNvPr>
          <p:cNvPicPr>
            <a:picLocks noChangeAspect="1"/>
          </p:cNvPicPr>
          <p:nvPr/>
        </p:nvPicPr>
        <p:blipFill>
          <a:blip r:embed="rId2"/>
          <a:stretch>
            <a:fillRect/>
          </a:stretch>
        </p:blipFill>
        <p:spPr>
          <a:xfrm>
            <a:off x="838200" y="1447800"/>
            <a:ext cx="3733800" cy="2209800"/>
          </a:xfrm>
          <a:prstGeom prst="rect">
            <a:avLst/>
          </a:prstGeom>
        </p:spPr>
      </p:pic>
      <p:sp>
        <p:nvSpPr>
          <p:cNvPr id="10" name="TextBox 9">
            <a:extLst>
              <a:ext uri="{FF2B5EF4-FFF2-40B4-BE49-F238E27FC236}">
                <a16:creationId xmlns:a16="http://schemas.microsoft.com/office/drawing/2014/main" id="{28F4F8F9-C612-47E9-AD6D-86C6B7DE2F8E}"/>
              </a:ext>
            </a:extLst>
          </p:cNvPr>
          <p:cNvSpPr txBox="1"/>
          <p:nvPr/>
        </p:nvSpPr>
        <p:spPr>
          <a:xfrm>
            <a:off x="4724400" y="2183368"/>
            <a:ext cx="4572000" cy="461665"/>
          </a:xfrm>
          <a:prstGeom prst="rect">
            <a:avLst/>
          </a:prstGeom>
          <a:noFill/>
        </p:spPr>
        <p:txBody>
          <a:bodyPr wrap="square">
            <a:spAutoFit/>
          </a:bodyPr>
          <a:lstStyle/>
          <a:p>
            <a:r>
              <a:rPr lang="en-US" sz="2400" b="1" dirty="0">
                <a:solidFill>
                  <a:srgbClr val="222222"/>
                </a:solidFill>
                <a:effectLst/>
                <a:latin typeface="Arial" panose="020B0604020202020204" pitchFamily="34" charset="0"/>
                <a:ea typeface="Arial" panose="020B0604020202020204" pitchFamily="34" charset="0"/>
              </a:rPr>
              <a:t>FIG 4.1.8 PASSWOD ERROR</a:t>
            </a:r>
            <a:endParaRPr lang="en-US" sz="2400" dirty="0"/>
          </a:p>
        </p:txBody>
      </p:sp>
    </p:spTree>
    <p:extLst>
      <p:ext uri="{BB962C8B-B14F-4D97-AF65-F5344CB8AC3E}">
        <p14:creationId xmlns:p14="http://schemas.microsoft.com/office/powerpoint/2010/main" val="1007474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22</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9" name="TextBox 8">
            <a:extLst>
              <a:ext uri="{FF2B5EF4-FFF2-40B4-BE49-F238E27FC236}">
                <a16:creationId xmlns:a16="http://schemas.microsoft.com/office/drawing/2014/main" id="{BC95EB44-4E93-4D6E-BE4B-1F29A8D0F616}"/>
              </a:ext>
            </a:extLst>
          </p:cNvPr>
          <p:cNvSpPr txBox="1"/>
          <p:nvPr/>
        </p:nvSpPr>
        <p:spPr>
          <a:xfrm>
            <a:off x="2133600" y="5606579"/>
            <a:ext cx="5486400" cy="577850"/>
          </a:xfrm>
          <a:prstGeom prst="rect">
            <a:avLst/>
          </a:prstGeom>
          <a:noFill/>
        </p:spPr>
        <p:txBody>
          <a:bodyPr wrap="square">
            <a:spAutoFit/>
          </a:bodyPr>
          <a:lstStyle/>
          <a:p>
            <a:pPr marL="0" marR="0">
              <a:lnSpc>
                <a:spcPct val="150000"/>
              </a:lnSpc>
              <a:spcBef>
                <a:spcPts val="0"/>
              </a:spcBef>
              <a:spcAft>
                <a:spcPts val="0"/>
              </a:spcAft>
            </a:pPr>
            <a:r>
              <a:rPr lang="en-US" sz="2400" b="1" dirty="0">
                <a:solidFill>
                  <a:srgbClr val="222222"/>
                </a:solidFill>
                <a:effectLst/>
                <a:latin typeface="Arial" panose="020B0604020202020204" pitchFamily="34" charset="0"/>
                <a:ea typeface="Arial" panose="020B0604020202020204" pitchFamily="34" charset="0"/>
              </a:rPr>
              <a:t>FIG 4.1.9 TAKING ATTENDANCE</a:t>
            </a:r>
            <a:endParaRPr lang="en-US" sz="2400" dirty="0">
              <a:effectLst/>
              <a:latin typeface="Arial" panose="020B0604020202020204" pitchFamily="34" charset="0"/>
              <a:ea typeface="Arial" panose="020B0604020202020204" pitchFamily="34" charset="0"/>
            </a:endParaRPr>
          </a:p>
        </p:txBody>
      </p:sp>
      <p:pic>
        <p:nvPicPr>
          <p:cNvPr id="10" name="Picture 9">
            <a:extLst>
              <a:ext uri="{FF2B5EF4-FFF2-40B4-BE49-F238E27FC236}">
                <a16:creationId xmlns:a16="http://schemas.microsoft.com/office/drawing/2014/main" id="{A2A0DFD9-8E47-4526-933D-81CC65C227C2}"/>
              </a:ext>
            </a:extLst>
          </p:cNvPr>
          <p:cNvPicPr>
            <a:picLocks noChangeAspect="1"/>
          </p:cNvPicPr>
          <p:nvPr/>
        </p:nvPicPr>
        <p:blipFill>
          <a:blip r:embed="rId2"/>
          <a:stretch>
            <a:fillRect/>
          </a:stretch>
        </p:blipFill>
        <p:spPr>
          <a:xfrm>
            <a:off x="762000" y="1251421"/>
            <a:ext cx="4914900" cy="3905250"/>
          </a:xfrm>
          <a:prstGeom prst="rect">
            <a:avLst/>
          </a:prstGeom>
        </p:spPr>
      </p:pic>
    </p:spTree>
    <p:extLst>
      <p:ext uri="{BB962C8B-B14F-4D97-AF65-F5344CB8AC3E}">
        <p14:creationId xmlns:p14="http://schemas.microsoft.com/office/powerpoint/2010/main" val="137852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23</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noAutofit/>
          </a:bodyPr>
          <a:lstStyle/>
          <a:p>
            <a:pPr marL="0" marR="0">
              <a:lnSpc>
                <a:spcPct val="150000"/>
              </a:lnSpc>
              <a:spcBef>
                <a:spcPts val="0"/>
              </a:spcBef>
              <a:spcAft>
                <a:spcPts val="0"/>
              </a:spcAft>
            </a:pPr>
            <a:r>
              <a:rPr lang="en-US" sz="2400" dirty="0">
                <a:effectLst/>
                <a:latin typeface="Arial" panose="020B0604020202020204" pitchFamily="34" charset="0"/>
                <a:ea typeface="Arial" panose="020B0604020202020204" pitchFamily="34" charset="0"/>
              </a:rPr>
              <a:t>Before the development of this project. There are many loopholes in the process of taking attendance using the old method which caused many troubles to most of the institutions. </a:t>
            </a:r>
          </a:p>
          <a:p>
            <a:pPr marL="0" marR="0">
              <a:lnSpc>
                <a:spcPct val="150000"/>
              </a:lnSpc>
              <a:spcBef>
                <a:spcPts val="0"/>
              </a:spcBef>
              <a:spcAft>
                <a:spcPts val="0"/>
              </a:spcAft>
            </a:pPr>
            <a:r>
              <a:rPr lang="en-US" sz="2400" dirty="0">
                <a:effectLst/>
                <a:latin typeface="Arial" panose="020B0604020202020204" pitchFamily="34" charset="0"/>
                <a:ea typeface="Arial" panose="020B0604020202020204" pitchFamily="34" charset="0"/>
              </a:rPr>
              <a:t>Therefore, the facial recognition feature embedded in the attendance monitoring system can not only ensure attendance to be taken accurately and also eliminated the flaws in the previous system. </a:t>
            </a:r>
          </a:p>
        </p:txBody>
      </p:sp>
    </p:spTree>
    <p:extLst>
      <p:ext uri="{BB962C8B-B14F-4D97-AF65-F5344CB8AC3E}">
        <p14:creationId xmlns:p14="http://schemas.microsoft.com/office/powerpoint/2010/main" val="542845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24</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noAutofit/>
          </a:bodyPr>
          <a:lstStyle/>
          <a:p>
            <a:pPr marL="0">
              <a:lnSpc>
                <a:spcPct val="150000"/>
              </a:lnSpc>
              <a:spcBef>
                <a:spcPts val="0"/>
              </a:spcBef>
            </a:pPr>
            <a:r>
              <a:rPr lang="en-US" sz="2400"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By using technology to conquer the defects cannot merely save resources but also reduces human intervention in the whole process by handling all the complicated task to the machine. The only cost to this solution is to have sufficient space in to store all the faces into the database storage. </a:t>
            </a:r>
            <a:endParaRPr lang="en-US"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050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25</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noAutofit/>
          </a:bodyPr>
          <a:lstStyle/>
          <a:p>
            <a:pPr marL="0">
              <a:lnSpc>
                <a:spcPct val="150000"/>
              </a:lnSpc>
              <a:spcBef>
                <a:spcPts val="0"/>
              </a:spcBef>
            </a:pPr>
            <a:r>
              <a:rPr lang="en-US" sz="2400"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Fortunately, there is such existence of micro SD that can compensate with the volume of the data. In this project, the face database is successfully built. Apart from that, the face recognizing system is also working well. </a:t>
            </a:r>
            <a:endParaRPr lang="en-US" sz="2400" dirty="0">
              <a:effectLst/>
              <a:latin typeface="Arial" panose="020B0604020202020204" pitchFamily="34" charset="0"/>
              <a:cs typeface="Arial" panose="020B0604020202020204" pitchFamily="34" charset="0"/>
            </a:endParaRPr>
          </a:p>
          <a:p>
            <a:pPr marL="0">
              <a:lnSpc>
                <a:spcPct val="150000"/>
              </a:lnSpc>
              <a:spcBef>
                <a:spcPts val="0"/>
              </a:spcBef>
            </a:pPr>
            <a:r>
              <a:rPr lang="en-US" sz="2400" kern="1200" dirty="0">
                <a:solidFill>
                  <a:srgbClr val="000000"/>
                </a:solidFill>
                <a:effectLst/>
                <a:latin typeface="Arial" panose="020B0604020202020204" pitchFamily="34" charset="0"/>
                <a:ea typeface="Arial" panose="020B0604020202020204" pitchFamily="34" charset="0"/>
                <a:cs typeface="+mn-cs"/>
              </a:rPr>
              <a:t>At the end, the system not only resolve troubles that exist in the old model but also provide convenience to the user to access the information collected by mailing the attendance sheet to the respected faculty.</a:t>
            </a:r>
            <a:endParaRPr lang="en-US" sz="2400" dirty="0">
              <a:effectLst/>
            </a:endParaRPr>
          </a:p>
          <a:p>
            <a:pPr marL="0" marR="0">
              <a:lnSpc>
                <a:spcPct val="150000"/>
              </a:lnSpc>
              <a:spcBef>
                <a:spcPts val="0"/>
              </a:spcBef>
              <a:spcAft>
                <a:spcPts val="0"/>
              </a:spcAft>
            </a:pP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63270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26</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ACEC4345-0AC0-429B-BABE-0684676C0C95}"/>
              </a:ext>
            </a:extLst>
          </p:cNvPr>
          <p:cNvSpPr>
            <a:spLocks noGrp="1"/>
          </p:cNvSpPr>
          <p:nvPr>
            <p:ph idx="1"/>
          </p:nvPr>
        </p:nvSpPr>
        <p:spPr/>
        <p:txBody>
          <a:bodyPr/>
          <a:lstStyle/>
          <a:p>
            <a:pPr marL="0" marR="0">
              <a:lnSpc>
                <a:spcPct val="150000"/>
              </a:lnSpc>
              <a:spcBef>
                <a:spcPts val="0"/>
              </a:spcBef>
              <a:spcAft>
                <a:spcPts val="35"/>
              </a:spcAft>
            </a:pPr>
            <a:r>
              <a:rPr lang="en-US" sz="1800" dirty="0">
                <a:effectLst/>
                <a:latin typeface="Arial" panose="020B0604020202020204" pitchFamily="34" charset="0"/>
                <a:ea typeface="Arial" panose="020B0604020202020204" pitchFamily="34" charset="0"/>
              </a:rPr>
              <a:t>[1]. “Attendance System Using NFC Technology with Embedded Camera on Mobile Device” (</a:t>
            </a:r>
            <a:r>
              <a:rPr lang="en-US" sz="1800" dirty="0" err="1">
                <a:effectLst/>
                <a:latin typeface="Arial" panose="020B0604020202020204" pitchFamily="34" charset="0"/>
                <a:ea typeface="Arial" panose="020B0604020202020204" pitchFamily="34" charset="0"/>
              </a:rPr>
              <a:t>Bhise</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Khichi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Korde,Lokare</a:t>
            </a:r>
            <a:r>
              <a:rPr lang="en-US" sz="1800" dirty="0">
                <a:effectLst/>
                <a:latin typeface="Arial" panose="020B0604020202020204" pitchFamily="34" charset="0"/>
                <a:ea typeface="Arial" panose="020B0604020202020204" pitchFamily="34" charset="0"/>
              </a:rPr>
              <a:t>, 2015</a:t>
            </a:r>
            <a:r>
              <a:rPr lang="en-US" sz="1800">
                <a:effectLst/>
                <a:latin typeface="Arial" panose="020B0604020202020204" pitchFamily="34" charset="0"/>
                <a:ea typeface="Arial" panose="020B0604020202020204" pitchFamily="34" charset="0"/>
              </a:rPr>
              <a:t>) </a:t>
            </a:r>
          </a:p>
          <a:p>
            <a:pPr marL="0" marR="0">
              <a:lnSpc>
                <a:spcPct val="150000"/>
              </a:lnSpc>
              <a:spcBef>
                <a:spcPts val="0"/>
              </a:spcBef>
              <a:spcAft>
                <a:spcPts val="35"/>
              </a:spcAft>
            </a:pPr>
            <a:r>
              <a:rPr lang="en-US" sz="1800">
                <a:effectLst/>
                <a:latin typeface="Arial" panose="020B0604020202020204" pitchFamily="34" charset="0"/>
                <a:ea typeface="Arial" panose="020B0604020202020204" pitchFamily="34" charset="0"/>
              </a:rPr>
              <a:t>[</a:t>
            </a:r>
            <a:r>
              <a:rPr lang="en-US" sz="1800" dirty="0">
                <a:effectLst/>
                <a:latin typeface="Arial" panose="020B0604020202020204" pitchFamily="34" charset="0"/>
                <a:ea typeface="Arial" panose="020B0604020202020204" pitchFamily="34" charset="0"/>
              </a:rPr>
              <a:t>2]. </a:t>
            </a:r>
            <a:r>
              <a:rPr lang="en-US" sz="1800" dirty="0" err="1">
                <a:effectLst/>
                <a:latin typeface="Arial" panose="020B0604020202020204" pitchFamily="34" charset="0"/>
                <a:ea typeface="Arial" panose="020B0604020202020204" pitchFamily="34" charset="0"/>
              </a:rPr>
              <a:t>K.SenthamilSelvi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P.Chitrakala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A.AntonyJenitha</a:t>
            </a:r>
            <a:r>
              <a:rPr lang="en-US" sz="1800" dirty="0">
                <a:effectLst/>
                <a:latin typeface="Arial" panose="020B0604020202020204" pitchFamily="34" charset="0"/>
                <a:ea typeface="Arial" panose="020B0604020202020204" pitchFamily="34" charset="0"/>
              </a:rPr>
              <a:t>, "Face Recognition Based Attendance Marking System", IJCSMC, Vol. 3, Issue. 2, February 2014. </a:t>
            </a:r>
          </a:p>
          <a:p>
            <a:pPr marL="0" marR="0">
              <a:lnSpc>
                <a:spcPct val="150000"/>
              </a:lnSpc>
              <a:spcBef>
                <a:spcPts val="0"/>
              </a:spcBef>
              <a:spcAft>
                <a:spcPts val="35"/>
              </a:spcAft>
              <a:tabLst>
                <a:tab pos="2836545" algn="ctr"/>
              </a:tabLst>
            </a:pPr>
            <a:r>
              <a:rPr lang="en-US" sz="1800" dirty="0">
                <a:effectLst/>
                <a:latin typeface="Arial" panose="020B0604020202020204" pitchFamily="34" charset="0"/>
                <a:ea typeface="Arial" panose="020B0604020202020204" pitchFamily="34" charset="0"/>
              </a:rPr>
              <a:t>[3]. 	“Fingerprint Based Attendance System Using Microcontroller and LabView” (Kumar Yadav, Singh, Pujari, Mishra, 2015) </a:t>
            </a:r>
          </a:p>
          <a:p>
            <a:pPr marL="0" marR="0">
              <a:lnSpc>
                <a:spcPct val="150000"/>
              </a:lnSpc>
              <a:spcBef>
                <a:spcPts val="0"/>
              </a:spcBef>
              <a:spcAft>
                <a:spcPts val="35"/>
              </a:spcAft>
              <a:tabLst>
                <a:tab pos="2011045" algn="ctr"/>
              </a:tabLst>
            </a:pPr>
            <a:r>
              <a:rPr lang="en-US" sz="1800" dirty="0">
                <a:effectLst/>
                <a:latin typeface="Arial" panose="020B0604020202020204" pitchFamily="34" charset="0"/>
                <a:ea typeface="Arial" panose="020B0604020202020204" pitchFamily="34" charset="0"/>
              </a:rPr>
              <a:t>[4]. 	“RFID based Student Attendance System” (Hussain, </a:t>
            </a:r>
            <a:r>
              <a:rPr lang="en-US" sz="1800" dirty="0" err="1">
                <a:effectLst/>
                <a:latin typeface="Arial" panose="020B0604020202020204" pitchFamily="34" charset="0"/>
                <a:ea typeface="Arial" panose="020B0604020202020204" pitchFamily="34" charset="0"/>
              </a:rPr>
              <a:t>Dugar</a:t>
            </a:r>
            <a:r>
              <a:rPr lang="en-US" sz="1800" dirty="0">
                <a:effectLst/>
                <a:latin typeface="Arial" panose="020B0604020202020204" pitchFamily="34" charset="0"/>
                <a:ea typeface="Arial" panose="020B0604020202020204" pitchFamily="34" charset="0"/>
              </a:rPr>
              <a:t>, Deka, Hannan, 2014) </a:t>
            </a:r>
          </a:p>
          <a:p>
            <a:pPr marL="0" marR="0">
              <a:lnSpc>
                <a:spcPct val="150000"/>
              </a:lnSpc>
              <a:spcBef>
                <a:spcPts val="0"/>
              </a:spcBef>
              <a:spcAft>
                <a:spcPts val="35"/>
              </a:spcAft>
              <a:tabLst>
                <a:tab pos="1236345" algn="ctr"/>
              </a:tabLst>
            </a:pPr>
            <a:r>
              <a:rPr lang="en-US" sz="1800" dirty="0">
                <a:effectLst/>
                <a:latin typeface="Arial" panose="020B0604020202020204" pitchFamily="34" charset="0"/>
                <a:ea typeface="Arial" panose="020B0604020202020204" pitchFamily="34" charset="0"/>
              </a:rPr>
              <a:t>[5]. 	</a:t>
            </a:r>
            <a:r>
              <a:rPr lang="en-US" sz="1800" dirty="0" err="1">
                <a:effectLst/>
                <a:latin typeface="Arial" panose="020B0604020202020204" pitchFamily="34" charset="0"/>
                <a:ea typeface="Arial" panose="020B0604020202020204" pitchFamily="34" charset="0"/>
              </a:rPr>
              <a:t>OpenCv</a:t>
            </a:r>
            <a:r>
              <a:rPr lang="en-US" sz="1800" dirty="0">
                <a:effectLst/>
                <a:latin typeface="Arial" panose="020B0604020202020204" pitchFamily="34" charset="0"/>
                <a:ea typeface="Arial" panose="020B0604020202020204" pitchFamily="34" charset="0"/>
              </a:rPr>
              <a:t> Documentation  </a:t>
            </a:r>
            <a:r>
              <a:rPr lang="en-US" sz="1800" u="sng" dirty="0">
                <a:solidFill>
                  <a:srgbClr val="000000"/>
                </a:solidFill>
                <a:effectLst/>
                <a:latin typeface="Arial" panose="020B0604020202020204" pitchFamily="34" charset="0"/>
                <a:ea typeface="Arial" panose="020B0604020202020204" pitchFamily="34" charset="0"/>
                <a:hlinkClick r:id="rId2"/>
              </a:rPr>
              <a:t>-https://opencv.org </a:t>
            </a:r>
            <a:endParaRPr lang="en-US" sz="1800" dirty="0">
              <a:effectLst/>
              <a:latin typeface="Arial" panose="020B0604020202020204" pitchFamily="34" charset="0"/>
              <a:ea typeface="Arial" panose="020B0604020202020204" pitchFamily="34" charset="0"/>
            </a:endParaRPr>
          </a:p>
          <a:p>
            <a:pPr marL="0" marR="0">
              <a:lnSpc>
                <a:spcPct val="150000"/>
              </a:lnSpc>
              <a:spcBef>
                <a:spcPts val="0"/>
              </a:spcBef>
              <a:spcAft>
                <a:spcPts val="850"/>
              </a:spcAft>
              <a:tabLst>
                <a:tab pos="900430" algn="ctr"/>
              </a:tabLst>
            </a:pPr>
            <a:r>
              <a:rPr lang="en-US" sz="1800" dirty="0">
                <a:effectLst/>
                <a:latin typeface="Arial" panose="020B0604020202020204" pitchFamily="34" charset="0"/>
                <a:ea typeface="Arial" panose="020B0604020202020204" pitchFamily="34" charset="0"/>
              </a:rPr>
              <a:t>[6]. 	</a:t>
            </a:r>
            <a:r>
              <a:rPr lang="en-US" sz="1800" dirty="0" err="1">
                <a:effectLst/>
                <a:latin typeface="Arial" panose="020B0604020202020204" pitchFamily="34" charset="0"/>
                <a:ea typeface="Arial" panose="020B0604020202020204" pitchFamily="34" charset="0"/>
              </a:rPr>
              <a:t>Numpy</a:t>
            </a:r>
            <a:r>
              <a:rPr lang="en-US" sz="1800" dirty="0">
                <a:effectLst/>
                <a:latin typeface="Arial" panose="020B0604020202020204" pitchFamily="34" charset="0"/>
                <a:ea typeface="Arial" panose="020B0604020202020204" pitchFamily="34" charset="0"/>
              </a:rPr>
              <a:t> </a:t>
            </a:r>
            <a:r>
              <a:rPr lang="en-US" sz="1800" u="sng" dirty="0">
                <a:solidFill>
                  <a:srgbClr val="000000"/>
                </a:solidFill>
                <a:effectLst/>
                <a:latin typeface="Arial" panose="020B0604020202020204" pitchFamily="34" charset="0"/>
                <a:ea typeface="Arial" panose="020B0604020202020204" pitchFamily="34" charset="0"/>
                <a:hlinkClick r:id="rId3"/>
              </a:rPr>
              <a:t>- https://numpy.org </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979194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27</a:t>
            </a:fld>
            <a:endParaRPr lang="en-US"/>
          </a:p>
        </p:txBody>
      </p:sp>
      <p:sp>
        <p:nvSpPr>
          <p:cNvPr id="3" name="Content Placeholder 2">
            <a:extLst>
              <a:ext uri="{FF2B5EF4-FFF2-40B4-BE49-F238E27FC236}">
                <a16:creationId xmlns:a16="http://schemas.microsoft.com/office/drawing/2014/main" id="{ACEC4345-0AC0-429B-BABE-0684676C0C95}"/>
              </a:ext>
            </a:extLst>
          </p:cNvPr>
          <p:cNvSpPr>
            <a:spLocks noGrp="1"/>
          </p:cNvSpPr>
          <p:nvPr>
            <p:ph idx="1"/>
          </p:nvPr>
        </p:nvSpPr>
        <p:spPr>
          <a:xfrm>
            <a:off x="2057400" y="2895600"/>
            <a:ext cx="8229600" cy="1524000"/>
          </a:xfrm>
        </p:spPr>
        <p:txBody>
          <a:bodyPr>
            <a:noAutofit/>
          </a:bodyPr>
          <a:lstStyle/>
          <a:p>
            <a:pPr marL="0" marR="0" indent="0">
              <a:lnSpc>
                <a:spcPct val="150000"/>
              </a:lnSpc>
              <a:spcBef>
                <a:spcPts val="0"/>
              </a:spcBef>
              <a:spcAft>
                <a:spcPts val="35"/>
              </a:spcAft>
              <a:buNone/>
            </a:pPr>
            <a:r>
              <a:rPr lang="en-US" sz="7200" dirty="0">
                <a:solidFill>
                  <a:srgbClr val="FF0000"/>
                </a:solidFill>
                <a:latin typeface="Algerian" panose="04020705040A02060702" pitchFamily="82" charset="0"/>
              </a:rPr>
              <a:t>THANK YOU</a:t>
            </a:r>
          </a:p>
        </p:txBody>
      </p:sp>
      <p:sp>
        <p:nvSpPr>
          <p:cNvPr id="2" name="TextBox 1">
            <a:extLst>
              <a:ext uri="{FF2B5EF4-FFF2-40B4-BE49-F238E27FC236}">
                <a16:creationId xmlns:a16="http://schemas.microsoft.com/office/drawing/2014/main" id="{1C907634-EF68-4D07-A423-E03057EB85C8}"/>
              </a:ext>
            </a:extLst>
          </p:cNvPr>
          <p:cNvSpPr txBox="1"/>
          <p:nvPr/>
        </p:nvSpPr>
        <p:spPr>
          <a:xfrm>
            <a:off x="2895600" y="136525"/>
            <a:ext cx="4381500" cy="1107996"/>
          </a:xfrm>
          <a:prstGeom prst="rect">
            <a:avLst/>
          </a:prstGeom>
          <a:noFill/>
        </p:spPr>
        <p:txBody>
          <a:bodyPr wrap="square" rtlCol="0">
            <a:spAutoFit/>
          </a:bodyPr>
          <a:lstStyle/>
          <a:p>
            <a:r>
              <a:rPr lang="en-US" sz="6600" dirty="0">
                <a:latin typeface="Algerian" panose="04020705040A02060702" pitchFamily="82" charset="0"/>
              </a:rPr>
              <a:t>THE END</a:t>
            </a:r>
          </a:p>
        </p:txBody>
      </p:sp>
    </p:spTree>
    <p:extLst>
      <p:ext uri="{BB962C8B-B14F-4D97-AF65-F5344CB8AC3E}">
        <p14:creationId xmlns:p14="http://schemas.microsoft.com/office/powerpoint/2010/main" val="340549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80000"/>
              </a:lnSpc>
              <a:buNone/>
            </a:pPr>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26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pic>
        <p:nvPicPr>
          <p:cNvPr id="3" name="Picture 2">
            <a:extLst>
              <a:ext uri="{FF2B5EF4-FFF2-40B4-BE49-F238E27FC236}">
                <a16:creationId xmlns:a16="http://schemas.microsoft.com/office/drawing/2014/main" id="{4B2E4D3F-6912-4E72-93AC-A6BF0B7BC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826" y="1333723"/>
            <a:ext cx="7860574" cy="4979557"/>
          </a:xfrm>
          <a:prstGeom prst="rect">
            <a:avLst/>
          </a:prstGeom>
        </p:spPr>
      </p:pic>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7" name="Date Placeholder 6"/>
          <p:cNvSpPr>
            <a:spLocks noGrp="1"/>
          </p:cNvSpPr>
          <p:nvPr>
            <p:ph type="dt" sz="half" idx="10"/>
          </p:nvPr>
        </p:nvSpPr>
        <p:spPr/>
        <p:txBody>
          <a:bodyPr/>
          <a:lstStyle/>
          <a:p>
            <a:fld id="{34BF8381-4334-4BCF-A228-57F83149AF87}" type="datetime3">
              <a:rPr lang="en-US" smtClean="0"/>
              <a:pPr/>
              <a:t>26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2" name="TextBox 1">
            <a:extLst>
              <a:ext uri="{FF2B5EF4-FFF2-40B4-BE49-F238E27FC236}">
                <a16:creationId xmlns:a16="http://schemas.microsoft.com/office/drawing/2014/main" id="{F941EBF7-3AAF-4312-AB46-B97A1DAE2A34}"/>
              </a:ext>
            </a:extLst>
          </p:cNvPr>
          <p:cNvSpPr txBox="1"/>
          <p:nvPr/>
        </p:nvSpPr>
        <p:spPr>
          <a:xfrm>
            <a:off x="304801" y="1371600"/>
            <a:ext cx="8458200" cy="5324535"/>
          </a:xfrm>
          <a:prstGeom prst="rect">
            <a:avLst/>
          </a:prstGeom>
          <a:noFill/>
        </p:spPr>
        <p:txBody>
          <a:bodyPr wrap="square" rtlCol="0">
            <a:spAutoFit/>
          </a:bodyPr>
          <a:lstStyle/>
          <a:p>
            <a:pPr marL="342900" indent="-34290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According to the previous attendance management system, </a:t>
            </a:r>
            <a:r>
              <a:rPr lang="en-US" sz="2400" b="1" dirty="0">
                <a:effectLst/>
                <a:latin typeface="Arial" panose="020B0604020202020204" pitchFamily="34" charset="0"/>
                <a:ea typeface="Arial" panose="020B0604020202020204" pitchFamily="34" charset="0"/>
              </a:rPr>
              <a:t>the accuracy of the data </a:t>
            </a:r>
            <a:r>
              <a:rPr lang="en-US" sz="2400" dirty="0">
                <a:effectLst/>
                <a:latin typeface="Arial" panose="020B0604020202020204" pitchFamily="34" charset="0"/>
                <a:ea typeface="Arial" panose="020B0604020202020204" pitchFamily="34" charset="0"/>
              </a:rPr>
              <a:t>collected is the biggest issue. This is because the attendance might not be recorded personally by the original person, in another word, the attendance of a </a:t>
            </a:r>
            <a:r>
              <a:rPr lang="en-US" sz="2400" dirty="0">
                <a:latin typeface="Arial" panose="020B0604020202020204" pitchFamily="34" charset="0"/>
                <a:ea typeface="Arial" panose="020B0604020202020204" pitchFamily="34" charset="0"/>
              </a:rPr>
              <a:t>p</a:t>
            </a:r>
            <a:r>
              <a:rPr lang="en-US" sz="2400" dirty="0">
                <a:effectLst/>
                <a:latin typeface="Arial" panose="020B0604020202020204" pitchFamily="34" charset="0"/>
                <a:ea typeface="Arial" panose="020B0604020202020204" pitchFamily="34" charset="0"/>
              </a:rPr>
              <a:t>articular person can be taken by a third party without the realization of the institution which violates the accuracy of the data. </a:t>
            </a:r>
          </a:p>
          <a:p>
            <a:pPr marL="342900" indent="-34290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For example, student A is lazy to attend a particular class, so student B helped him/her to sign for the attendance which in fact student A didn’t attend the class, but the system overlooked this matter due to no enforcement practiced. </a:t>
            </a:r>
          </a:p>
          <a:p>
            <a:endParaRPr lang="en-US" sz="2400" dirty="0">
              <a:effectLst/>
              <a:latin typeface="Arial" panose="020B0604020202020204" pitchFamily="34" charset="0"/>
              <a:ea typeface="Arial" panose="020B0604020202020204" pitchFamily="34" charset="0"/>
            </a:endParaRPr>
          </a:p>
          <a:p>
            <a:endParaRPr lang="en-US" sz="2800" dirty="0"/>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7" name="Date Placeholder 6"/>
          <p:cNvSpPr>
            <a:spLocks noGrp="1"/>
          </p:cNvSpPr>
          <p:nvPr>
            <p:ph type="dt" sz="half" idx="10"/>
          </p:nvPr>
        </p:nvSpPr>
        <p:spPr/>
        <p:txBody>
          <a:bodyPr/>
          <a:lstStyle/>
          <a:p>
            <a:fld id="{34BF8381-4334-4BCF-A228-57F83149AF87}" type="datetime3">
              <a:rPr lang="en-US" smtClean="0"/>
              <a:pPr/>
              <a:t>26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2" name="TextBox 1">
            <a:extLst>
              <a:ext uri="{FF2B5EF4-FFF2-40B4-BE49-F238E27FC236}">
                <a16:creationId xmlns:a16="http://schemas.microsoft.com/office/drawing/2014/main" id="{F941EBF7-3AAF-4312-AB46-B97A1DAE2A34}"/>
              </a:ext>
            </a:extLst>
          </p:cNvPr>
          <p:cNvSpPr txBox="1"/>
          <p:nvPr/>
        </p:nvSpPr>
        <p:spPr>
          <a:xfrm>
            <a:off x="304801" y="1371600"/>
            <a:ext cx="8458200" cy="4955203"/>
          </a:xfrm>
          <a:prstGeom prst="rect">
            <a:avLst/>
          </a:prstGeom>
          <a:noFill/>
        </p:spPr>
        <p:txBody>
          <a:bodyPr wrap="square" rtlCol="0">
            <a:spAutoFit/>
          </a:bodyPr>
          <a:lstStyle/>
          <a:p>
            <a:pPr marL="342900" indent="-342900" algn="l" rtl="0" eaLnBrk="1" latinLnBrk="0" hangingPunct="1">
              <a:spcBef>
                <a:spcPts val="0"/>
              </a:spcBef>
              <a:spcAft>
                <a:spcPts val="0"/>
              </a:spcAft>
              <a:buClrTx/>
              <a:buSzPts val="2400"/>
              <a:buFont typeface="Arial" panose="020B0604020202020204" pitchFamily="34" charset="0"/>
              <a:buChar char="•"/>
            </a:pPr>
            <a:r>
              <a:rPr lang="en-US" sz="2400"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Supposing the institution establish an enforcement, it might need to waste a lot of human resource and time which in turn will not be practical at all. </a:t>
            </a:r>
            <a:endParaRPr lang="en-US" sz="2400" dirty="0">
              <a:effectLst/>
              <a:latin typeface="Arial" panose="020B0604020202020204" pitchFamily="34" charset="0"/>
              <a:cs typeface="Arial" panose="020B0604020202020204" pitchFamily="34" charset="0"/>
            </a:endParaRPr>
          </a:p>
          <a:p>
            <a:pPr marL="342900" indent="-342900" algn="l" rtl="0" eaLnBrk="1" latinLnBrk="0" hangingPunct="1">
              <a:spcBef>
                <a:spcPts val="0"/>
              </a:spcBef>
              <a:spcAft>
                <a:spcPts val="0"/>
              </a:spcAft>
              <a:buFont typeface="Arial" panose="020B0604020202020204" pitchFamily="34" charset="0"/>
              <a:buChar char="•"/>
            </a:pPr>
            <a:r>
              <a:rPr lang="en-US" sz="2400"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Thus, all the recorded attendance in the previous system is not reliable for analysis usage. </a:t>
            </a:r>
            <a:endParaRPr lang="en-US" sz="2400" dirty="0">
              <a:effectLst/>
              <a:latin typeface="Arial" panose="020B0604020202020204" pitchFamily="34" charset="0"/>
              <a:cs typeface="Arial" panose="020B0604020202020204" pitchFamily="34" charset="0"/>
            </a:endParaRPr>
          </a:p>
          <a:p>
            <a:pPr marL="342900" indent="-342900" algn="l" rtl="0" eaLnBrk="1" latinLnBrk="0" hangingPunct="1">
              <a:spcBef>
                <a:spcPts val="0"/>
              </a:spcBef>
              <a:spcAft>
                <a:spcPts val="0"/>
              </a:spcAft>
              <a:buFont typeface="Arial" panose="020B0604020202020204" pitchFamily="34" charset="0"/>
              <a:buChar char="•"/>
            </a:pPr>
            <a:r>
              <a:rPr lang="en-US" sz="2400"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The second problem of the previous system is where it is </a:t>
            </a:r>
            <a:r>
              <a:rPr lang="en-US" sz="2400" b="1"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too time consuming</a:t>
            </a:r>
            <a:r>
              <a:rPr lang="en-US" sz="2400"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n-US" sz="2400" dirty="0">
              <a:effectLst/>
              <a:latin typeface="Arial" panose="020B0604020202020204" pitchFamily="34" charset="0"/>
              <a:cs typeface="Arial" panose="020B0604020202020204" pitchFamily="34" charset="0"/>
            </a:endParaRPr>
          </a:p>
          <a:p>
            <a:pPr marL="342900" indent="-342900" algn="l" rtl="0" eaLnBrk="1" latinLnBrk="0" hangingPunct="1">
              <a:spcBef>
                <a:spcPts val="0"/>
              </a:spcBef>
              <a:spcAft>
                <a:spcPts val="0"/>
              </a:spcAft>
              <a:buFont typeface="Arial" panose="020B0604020202020204" pitchFamily="34" charset="0"/>
              <a:buChar char="•"/>
            </a:pPr>
            <a:r>
              <a:rPr lang="en-US" sz="2400"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Assuming the time taken for a student to sign his/her attendance on a 3-4 paged name list is approximately 1 minute. In 1 hour, only approximately 60 students can sign their </a:t>
            </a:r>
            <a:r>
              <a:rPr lang="en-US" sz="2400" b="1"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attendance which is obviously inefficient and time consuming</a:t>
            </a:r>
            <a:r>
              <a:rPr lang="en-US" sz="2400"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endParaRPr lang="en-US" sz="2400" dirty="0">
              <a:effectLst/>
              <a:latin typeface="Arial" panose="020B0604020202020204" pitchFamily="34" charset="0"/>
              <a:ea typeface="Arial" panose="020B0604020202020204" pitchFamily="34" charset="0"/>
              <a:cs typeface="Arial" panose="020B0604020202020204" pitchFamily="34" charset="0"/>
            </a:endParaRPr>
          </a:p>
          <a:p>
            <a:endParaRPr lang="en-US" sz="2800" dirty="0"/>
          </a:p>
        </p:txBody>
      </p:sp>
    </p:spTree>
    <p:extLst>
      <p:ext uri="{BB962C8B-B14F-4D97-AF65-F5344CB8AC3E}">
        <p14:creationId xmlns:p14="http://schemas.microsoft.com/office/powerpoint/2010/main" val="3121693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26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6</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itchFamily="34" charset="0"/>
                <a:cs typeface="Arial" pitchFamily="34" charset="0"/>
              </a:rPr>
              <a:t>Objectives</a:t>
            </a:r>
          </a:p>
        </p:txBody>
      </p:sp>
      <p:sp>
        <p:nvSpPr>
          <p:cNvPr id="11" name="Content Placeholder 2"/>
          <p:cNvSpPr>
            <a:spLocks noGrp="1"/>
          </p:cNvSpPr>
          <p:nvPr>
            <p:ph idx="1"/>
          </p:nvPr>
        </p:nvSpPr>
        <p:spPr>
          <a:xfrm>
            <a:off x="533400" y="1828800"/>
            <a:ext cx="8153400" cy="4419600"/>
          </a:xfrm>
        </p:spPr>
        <p:txBody>
          <a:bodyPr>
            <a:normAutofit/>
          </a:bodyPr>
          <a:lstStyle/>
          <a:p>
            <a:pPr algn="just"/>
            <a:endParaRPr lang="en-US" sz="2800" dirty="0">
              <a:latin typeface="Arial" pitchFamily="34" charset="0"/>
              <a:cs typeface="Arial" pitchFamily="34" charset="0"/>
            </a:endParaRPr>
          </a:p>
          <a:p>
            <a:pPr algn="just"/>
            <a:endParaRPr lang="en-US" sz="2800" dirty="0"/>
          </a:p>
        </p:txBody>
      </p:sp>
      <p:sp>
        <p:nvSpPr>
          <p:cNvPr id="12" name="TextBox 11">
            <a:extLst>
              <a:ext uri="{FF2B5EF4-FFF2-40B4-BE49-F238E27FC236}">
                <a16:creationId xmlns:a16="http://schemas.microsoft.com/office/drawing/2014/main" id="{7C54F351-BB5C-42A4-8A19-D98CBCE48505}"/>
              </a:ext>
            </a:extLst>
          </p:cNvPr>
          <p:cNvSpPr txBox="1"/>
          <p:nvPr/>
        </p:nvSpPr>
        <p:spPr>
          <a:xfrm>
            <a:off x="685800" y="1445717"/>
            <a:ext cx="7391400" cy="4501553"/>
          </a:xfrm>
          <a:prstGeom prst="rect">
            <a:avLst/>
          </a:prstGeom>
          <a:noFill/>
        </p:spPr>
        <p:txBody>
          <a:bodyPr wrap="square">
            <a:spAutoFit/>
          </a:bodyPr>
          <a:lstStyle/>
          <a:p>
            <a:pPr marL="0" marR="0" indent="0" algn="just" rtl="0" eaLnBrk="1" latinLnBrk="0" hangingPunct="1">
              <a:lnSpc>
                <a:spcPct val="103000"/>
              </a:lnSpc>
              <a:spcBef>
                <a:spcPts val="0"/>
              </a:spcBef>
              <a:spcAft>
                <a:spcPts val="25"/>
              </a:spcAft>
            </a:pPr>
            <a:r>
              <a:rPr lang="en-US" sz="1800" kern="1200" dirty="0">
                <a:solidFill>
                  <a:srgbClr val="000000"/>
                </a:solidFill>
                <a:effectLst/>
                <a:latin typeface="Times New Roman" panose="02020603050405020304" pitchFamily="18" charset="0"/>
                <a:ea typeface="Times New Roman" panose="02020603050405020304" pitchFamily="18" charset="0"/>
                <a:cs typeface="+mn-cs"/>
              </a:rPr>
              <a:t>▪ </a:t>
            </a:r>
            <a:r>
              <a:rPr lang="en-US" sz="28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To develop a portable Smart Attendance System which is handy and self-powered. </a:t>
            </a:r>
            <a:endParaRPr lang="en-US" sz="2800" dirty="0">
              <a:effectLst/>
              <a:latin typeface="Arial" panose="020B0604020202020204" pitchFamily="34" charset="0"/>
              <a:cs typeface="Arial" panose="020B0604020202020204" pitchFamily="34" charset="0"/>
            </a:endParaRPr>
          </a:p>
          <a:p>
            <a:pPr marL="0" marR="0" indent="0" algn="just" rtl="0" eaLnBrk="1" latinLnBrk="0" hangingPunct="1">
              <a:lnSpc>
                <a:spcPct val="103000"/>
              </a:lnSpc>
              <a:spcBef>
                <a:spcPts val="0"/>
              </a:spcBef>
              <a:spcAft>
                <a:spcPts val="25"/>
              </a:spcAft>
            </a:pPr>
            <a:r>
              <a:rPr lang="en-US" sz="28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To ensure the speed of the attendance recording process is faster than the previous system which can go as fast as approximately 3 second for each student. </a:t>
            </a:r>
            <a:endParaRPr lang="en-US" sz="2800" dirty="0">
              <a:effectLst/>
              <a:latin typeface="Arial" panose="020B0604020202020204" pitchFamily="34" charset="0"/>
              <a:cs typeface="Arial" panose="020B0604020202020204" pitchFamily="34" charset="0"/>
            </a:endParaRPr>
          </a:p>
          <a:p>
            <a:pPr marL="0" marR="0" indent="0" algn="just" rtl="0" eaLnBrk="1" latinLnBrk="0" hangingPunct="1">
              <a:lnSpc>
                <a:spcPct val="103000"/>
              </a:lnSpc>
              <a:spcBef>
                <a:spcPts val="0"/>
              </a:spcBef>
              <a:spcAft>
                <a:spcPts val="25"/>
              </a:spcAft>
            </a:pPr>
            <a:r>
              <a:rPr lang="en-US" sz="28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Have enough memory space to store the database. </a:t>
            </a:r>
            <a:endParaRPr lang="en-US" sz="2800" dirty="0">
              <a:effectLst/>
              <a:latin typeface="Arial" panose="020B0604020202020204" pitchFamily="34" charset="0"/>
              <a:cs typeface="Arial" panose="020B0604020202020204" pitchFamily="34" charset="0"/>
            </a:endParaRPr>
          </a:p>
          <a:p>
            <a:pPr marL="0" marR="0" indent="0" algn="just" rtl="0" eaLnBrk="1" latinLnBrk="0" hangingPunct="1">
              <a:lnSpc>
                <a:spcPct val="103000"/>
              </a:lnSpc>
              <a:spcBef>
                <a:spcPts val="0"/>
              </a:spcBef>
              <a:spcAft>
                <a:spcPts val="25"/>
              </a:spcAft>
            </a:pPr>
            <a:r>
              <a:rPr lang="en-US" sz="28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▪Able to recognize the face of an individual accurately based on the face database. </a:t>
            </a:r>
            <a:endParaRPr lang="en-US" sz="28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134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26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7</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itchFamily="34" charset="0"/>
                <a:cs typeface="Arial" pitchFamily="34" charset="0"/>
              </a:rPr>
              <a:t>Objectives</a:t>
            </a:r>
          </a:p>
        </p:txBody>
      </p:sp>
      <p:sp>
        <p:nvSpPr>
          <p:cNvPr id="11" name="Content Placeholder 2"/>
          <p:cNvSpPr>
            <a:spLocks noGrp="1"/>
          </p:cNvSpPr>
          <p:nvPr>
            <p:ph idx="1"/>
          </p:nvPr>
        </p:nvSpPr>
        <p:spPr>
          <a:xfrm>
            <a:off x="533400" y="1828800"/>
            <a:ext cx="8153400" cy="4419600"/>
          </a:xfrm>
        </p:spPr>
        <p:txBody>
          <a:bodyPr>
            <a:normAutofit/>
          </a:bodyPr>
          <a:lstStyle/>
          <a:p>
            <a:pPr algn="just"/>
            <a:endParaRPr lang="en-US" sz="2800" dirty="0">
              <a:latin typeface="Arial" pitchFamily="34" charset="0"/>
              <a:cs typeface="Arial" pitchFamily="34" charset="0"/>
            </a:endParaRPr>
          </a:p>
          <a:p>
            <a:pPr algn="just"/>
            <a:endParaRPr lang="en-US" sz="2800" dirty="0"/>
          </a:p>
        </p:txBody>
      </p:sp>
      <p:sp>
        <p:nvSpPr>
          <p:cNvPr id="12" name="TextBox 11">
            <a:extLst>
              <a:ext uri="{FF2B5EF4-FFF2-40B4-BE49-F238E27FC236}">
                <a16:creationId xmlns:a16="http://schemas.microsoft.com/office/drawing/2014/main" id="{4A0F19A7-CAF5-40C8-AFA3-BE23472F3C90}"/>
              </a:ext>
            </a:extLst>
          </p:cNvPr>
          <p:cNvSpPr txBox="1"/>
          <p:nvPr/>
        </p:nvSpPr>
        <p:spPr>
          <a:xfrm>
            <a:off x="558018" y="1144588"/>
            <a:ext cx="8166882" cy="4999958"/>
          </a:xfrm>
          <a:prstGeom prst="rect">
            <a:avLst/>
          </a:prstGeom>
          <a:noFill/>
        </p:spPr>
        <p:txBody>
          <a:bodyPr wrap="square">
            <a:spAutoFit/>
          </a:bodyPr>
          <a:lstStyle/>
          <a:p>
            <a:pPr marL="0" marR="0" indent="0" algn="just" rtl="0" eaLnBrk="1" latinLnBrk="0" hangingPunct="1">
              <a:lnSpc>
                <a:spcPct val="103000"/>
              </a:lnSpc>
              <a:spcBef>
                <a:spcPts val="0"/>
              </a:spcBef>
              <a:spcAft>
                <a:spcPts val="25"/>
              </a:spcAft>
            </a:pPr>
            <a:r>
              <a:rPr lang="en-US" sz="28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Allow parents to track their </a:t>
            </a:r>
            <a:r>
              <a:rPr lang="en-US" sz="2800" kern="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child‟s</a:t>
            </a:r>
            <a:r>
              <a:rPr lang="en-US" sz="28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attendance. </a:t>
            </a:r>
            <a:endParaRPr lang="en-US" sz="2800" dirty="0">
              <a:effectLst/>
              <a:latin typeface="Arial" panose="020B0604020202020204" pitchFamily="34" charset="0"/>
              <a:cs typeface="Arial" panose="020B0604020202020204" pitchFamily="34" charset="0"/>
            </a:endParaRPr>
          </a:p>
          <a:p>
            <a:pPr marL="0" marR="0" indent="0" algn="just" rtl="0" eaLnBrk="1" latinLnBrk="0" hangingPunct="1">
              <a:lnSpc>
                <a:spcPct val="103000"/>
              </a:lnSpc>
              <a:spcBef>
                <a:spcPts val="0"/>
              </a:spcBef>
              <a:spcAft>
                <a:spcPts val="25"/>
              </a:spcAft>
            </a:pPr>
            <a:r>
              <a:rPr lang="en-US" sz="28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Develop a database for the attendance management system. </a:t>
            </a:r>
            <a:endParaRPr lang="en-US" sz="2800" dirty="0">
              <a:effectLst/>
              <a:latin typeface="Arial" panose="020B0604020202020204" pitchFamily="34" charset="0"/>
              <a:cs typeface="Arial" panose="020B0604020202020204" pitchFamily="34" charset="0"/>
            </a:endParaRPr>
          </a:p>
          <a:p>
            <a:pPr marL="0" marR="0" indent="0" algn="just" rtl="0" eaLnBrk="1" latinLnBrk="0" hangingPunct="1">
              <a:lnSpc>
                <a:spcPct val="103000"/>
              </a:lnSpc>
              <a:spcBef>
                <a:spcPts val="0"/>
              </a:spcBef>
              <a:spcAft>
                <a:spcPts val="25"/>
              </a:spcAft>
            </a:pPr>
            <a:r>
              <a:rPr lang="en-US" sz="28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Provide a user-friendly interface for admins to access the attendance database </a:t>
            </a:r>
            <a:r>
              <a:rPr lang="en-US" sz="2800" kern="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andfor</a:t>
            </a:r>
            <a:r>
              <a:rPr lang="en-US" sz="28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non-admins (parents) to check their </a:t>
            </a:r>
            <a:r>
              <a:rPr lang="en-US" sz="2800" kern="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child‟s</a:t>
            </a:r>
            <a:r>
              <a:rPr lang="en-US" sz="28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attendance by mailing the attendance. </a:t>
            </a:r>
            <a:endParaRPr lang="en-US" sz="2800" dirty="0">
              <a:effectLst/>
              <a:latin typeface="Arial" panose="020B0604020202020204" pitchFamily="34" charset="0"/>
              <a:cs typeface="Arial" panose="020B0604020202020204" pitchFamily="34" charset="0"/>
            </a:endParaRPr>
          </a:p>
          <a:p>
            <a:pPr marL="0" marR="0" indent="0" algn="just" rtl="0" eaLnBrk="1" latinLnBrk="0" hangingPunct="1">
              <a:lnSpc>
                <a:spcPct val="103000"/>
              </a:lnSpc>
              <a:spcBef>
                <a:spcPts val="0"/>
              </a:spcBef>
              <a:spcAft>
                <a:spcPts val="25"/>
              </a:spcAft>
            </a:pPr>
            <a:r>
              <a:rPr lang="en-US" sz="28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Allow new students or staff to store their faces in the database by using a GUI. </a:t>
            </a:r>
            <a:endParaRPr lang="en-US" sz="2800" dirty="0">
              <a:effectLst/>
              <a:latin typeface="Arial" panose="020B0604020202020204" pitchFamily="34" charset="0"/>
              <a:cs typeface="Arial" panose="020B0604020202020204" pitchFamily="34" charset="0"/>
            </a:endParaRPr>
          </a:p>
          <a:p>
            <a:pPr marL="0" indent="0" algn="l" rtl="0" eaLnBrk="1" latinLnBrk="0" hangingPunct="1">
              <a:spcBef>
                <a:spcPts val="408"/>
              </a:spcBef>
              <a:spcAft>
                <a:spcPts val="0"/>
              </a:spcAft>
            </a:pPr>
            <a:r>
              <a:rPr lang="en-US" sz="28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Able to show an indication to the user whether the face- recognition process is successful or not</a:t>
            </a:r>
            <a:r>
              <a:rPr lang="en-US" sz="1800" kern="1200" dirty="0">
                <a:solidFill>
                  <a:srgbClr val="000000"/>
                </a:solidFill>
                <a:effectLst/>
                <a:latin typeface="Times New Roman" panose="02020603050405020304" pitchFamily="18" charset="0"/>
                <a:ea typeface="Times New Roman" panose="02020603050405020304" pitchFamily="18" charset="0"/>
                <a:cs typeface="+mn-cs"/>
              </a:rPr>
              <a:t>.</a:t>
            </a:r>
            <a:endParaRPr lang="en-US" dirty="0">
              <a:effectLst/>
            </a:endParaRPr>
          </a:p>
        </p:txBody>
      </p:sp>
    </p:spTree>
    <p:extLst>
      <p:ext uri="{BB962C8B-B14F-4D97-AF65-F5344CB8AC3E}">
        <p14:creationId xmlns:p14="http://schemas.microsoft.com/office/powerpoint/2010/main" val="3185972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 Ideation Map</a:t>
            </a:r>
            <a:endParaRPr lang="en-US" dirty="0">
              <a:solidFill>
                <a:srgbClr val="C00000"/>
              </a:solidFill>
            </a:endParaRPr>
          </a:p>
        </p:txBody>
      </p:sp>
      <p:sp>
        <p:nvSpPr>
          <p:cNvPr id="9" name="Content Placeholder 2"/>
          <p:cNvSpPr>
            <a:spLocks noGrp="1"/>
          </p:cNvSpPr>
          <p:nvPr>
            <p:ph idx="1"/>
          </p:nvPr>
        </p:nvSpPr>
        <p:spPr>
          <a:xfrm>
            <a:off x="1295400" y="2971800"/>
            <a:ext cx="5410200" cy="761999"/>
          </a:xfrm>
        </p:spPr>
        <p:txBody>
          <a:bodyPr>
            <a:noAutofit/>
          </a:bodyPr>
          <a:lstStyle/>
          <a:p>
            <a:pPr algn="just"/>
            <a:endParaRPr lang="en-US" b="1" dirty="0">
              <a:latin typeface="Arial" pitchFamily="34" charset="0"/>
              <a:cs typeface="Arial" pitchFamily="34" charset="0"/>
            </a:endParaRPr>
          </a:p>
          <a:p>
            <a:pPr algn="just"/>
            <a:endParaRPr lang="en-US" b="1" dirty="0"/>
          </a:p>
        </p:txBody>
      </p:sp>
      <p:pic>
        <p:nvPicPr>
          <p:cNvPr id="7" name="Picture 6">
            <a:extLst>
              <a:ext uri="{FF2B5EF4-FFF2-40B4-BE49-F238E27FC236}">
                <a16:creationId xmlns:a16="http://schemas.microsoft.com/office/drawing/2014/main" id="{571F257C-69CF-4DC4-B93F-F8FD4DEA456F}"/>
              </a:ext>
            </a:extLst>
          </p:cNvPr>
          <p:cNvPicPr/>
          <p:nvPr/>
        </p:nvPicPr>
        <p:blipFill>
          <a:blip r:embed="rId3"/>
          <a:stretch>
            <a:fillRect/>
          </a:stretch>
        </p:blipFill>
        <p:spPr>
          <a:xfrm>
            <a:off x="1981200" y="1219200"/>
            <a:ext cx="5715000" cy="5257800"/>
          </a:xfrm>
          <a:prstGeom prst="rect">
            <a:avLst/>
          </a:prstGeom>
        </p:spPr>
      </p:pic>
    </p:spTree>
    <p:extLst>
      <p:ext uri="{BB962C8B-B14F-4D97-AF65-F5344CB8AC3E}">
        <p14:creationId xmlns:p14="http://schemas.microsoft.com/office/powerpoint/2010/main" val="397855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26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600200"/>
            <a:ext cx="8305800" cy="4800600"/>
          </a:xfrm>
        </p:spPr>
        <p:txBody>
          <a:bodyPr>
            <a:noAutofit/>
          </a:bodyPr>
          <a:lstStyle/>
          <a:p>
            <a:pPr marL="6350" marR="558165" indent="-6350" algn="l">
              <a:lnSpc>
                <a:spcPct val="103000"/>
              </a:lnSpc>
              <a:spcBef>
                <a:spcPts val="0"/>
              </a:spcBef>
              <a:spcAft>
                <a:spcPts val="65"/>
              </a:spcAft>
            </a:pPr>
            <a:r>
              <a:rPr lang="en-US"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Attendance System Using NFC Technology with Embedded Camera on Mobile Device </a:t>
            </a:r>
            <a:endPar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According to research journal “Attendance System Using NFC (Near Field Communication) Technology with Embedded Camera on Mobile Device”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Bhise</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Khichi</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Korde,Lokare</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2015). </a:t>
            </a:r>
          </a:p>
          <a:p>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attendance system is improved by using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NFCtechnology</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mobile application. According to the research paper, each student is given a NFC tag that has a unique ID during their enrolment into the college. Attendance of each class will then be taken by touching or moving these tags on the lecturer mobile phone. </a:t>
            </a:r>
          </a:p>
          <a:p>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embedded camera on the phone will then capture the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student‟s</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face to send all the data to the college server to do validation and verification. The advantages of this method is where the NFC is simple to use, and the speed of connection establishment is very high. It indeed speeds up the attendance taking process a lot.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64876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1623</Words>
  <Application>Microsoft Office PowerPoint</Application>
  <PresentationFormat>On-screen Show (4:3)</PresentationFormat>
  <Paragraphs>190</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Algerian</vt:lpstr>
      <vt:lpstr>Arial</vt:lpstr>
      <vt:lpstr>Calibri</vt:lpstr>
      <vt:lpstr>Times New Roman</vt:lpstr>
      <vt:lpstr>Wingdings</vt:lpstr>
      <vt:lpstr>Custom Design</vt:lpstr>
      <vt:lpstr> </vt:lpstr>
      <vt:lpstr>Presentation Outline</vt:lpstr>
      <vt:lpstr>PowerPoint Presentation</vt:lpstr>
      <vt:lpstr>PowerPoint Presentation</vt:lpstr>
      <vt:lpstr>PowerPoint Presentation</vt:lpstr>
      <vt:lpstr>Objectives</vt:lpstr>
      <vt:lpstr>Objectives</vt:lpstr>
      <vt:lpstr>System Architecture / Ideation Map</vt:lpstr>
      <vt:lpstr>Project Implementation</vt:lpstr>
      <vt:lpstr>Project Implementation</vt:lpstr>
      <vt:lpstr>Project Implementation</vt:lpstr>
      <vt:lpstr>Project Implementation</vt:lpstr>
      <vt:lpstr>Methodology</vt:lpstr>
      <vt:lpstr>Methodology</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 Conclusion </vt:lpstr>
      <vt:lpstr> Conclusion </vt:lpstr>
      <vt:lpstr> 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gopi</cp:lastModifiedBy>
  <cp:revision>91</cp:revision>
  <dcterms:created xsi:type="dcterms:W3CDTF">2019-11-06T07:48:53Z</dcterms:created>
  <dcterms:modified xsi:type="dcterms:W3CDTF">2021-11-26T05:38:41Z</dcterms:modified>
</cp:coreProperties>
</file>