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17"/>
  </p:notesMasterIdLst>
  <p:sldIdLst>
    <p:sldId id="309" r:id="rId2"/>
    <p:sldId id="257" r:id="rId3"/>
    <p:sldId id="259" r:id="rId4"/>
    <p:sldId id="262" r:id="rId5"/>
    <p:sldId id="261" r:id="rId6"/>
    <p:sldId id="263" r:id="rId7"/>
    <p:sldId id="264" r:id="rId8"/>
    <p:sldId id="311" r:id="rId9"/>
    <p:sldId id="312" r:id="rId10"/>
    <p:sldId id="310" r:id="rId11"/>
    <p:sldId id="313" r:id="rId12"/>
    <p:sldId id="314" r:id="rId13"/>
    <p:sldId id="276" r:id="rId14"/>
    <p:sldId id="308" r:id="rId15"/>
    <p:sldId id="305" r:id="rId16"/>
  </p:sldIdLst>
  <p:sldSz cx="9144000" cy="5143500" type="screen16x9"/>
  <p:notesSz cx="6858000" cy="9144000"/>
  <p:embeddedFontLst>
    <p:embeddedFont>
      <p:font typeface="Albert Sans" panose="020B0604020202020204" charset="0"/>
      <p:regular r:id="rId18"/>
      <p:bold r:id="rId19"/>
      <p:italic r:id="rId20"/>
      <p:boldItalic r:id="rId21"/>
    </p:embeddedFont>
    <p:embeddedFont>
      <p:font typeface="Anybody SemiBold" panose="020B0604020202020204" charset="0"/>
      <p:regular r:id="rId22"/>
      <p:bold r:id="rId23"/>
      <p:italic r:id="rId24"/>
      <p:boldItalic r:id="rId25"/>
    </p:embeddedFont>
    <p:embeddedFont>
      <p:font typeface="Calibri" panose="020F0502020204030204" pitchFamily="34" charset="0"/>
      <p:regular r:id="rId26"/>
      <p:bold r:id="rId27"/>
      <p:italic r:id="rId28"/>
      <p:boldItalic r:id="rId29"/>
    </p:embeddedFont>
    <p:embeddedFont>
      <p:font typeface="Roboto Condensed Light" panose="02000000000000000000" pitchFamily="2" charset="0"/>
      <p:regular r:id="rId30"/>
      <p: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90DB6F1-6C05-4320-9EC9-B8885B4AF064}">
  <a:tblStyle styleId="{E90DB6F1-6C05-4320-9EC9-B8885B4AF06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116" autoAdjust="0"/>
    <p:restoredTop sz="85061" autoAdjust="0"/>
  </p:normalViewPr>
  <p:slideViewPr>
    <p:cSldViewPr snapToGrid="0">
      <p:cViewPr>
        <p:scale>
          <a:sx n="83" d="100"/>
          <a:sy n="83" d="100"/>
        </p:scale>
        <p:origin x="39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dd0c7d16c6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dd0c7d16c6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US" sz="3200" b="0" i="0" dirty="0">
                <a:solidFill>
                  <a:srgbClr val="000000"/>
                </a:solidFill>
                <a:effectLst/>
                <a:latin typeface="Söhne"/>
              </a:rPr>
              <a:t>In this research, we look into the global challenge faced by HR in finding the best people for big data jobs. Our approach involves checking job ads online, gathering useful information, and identifying key job categories and skills. To predict salaries, we use smart computer methods like regression models and k-nearest neighbors, even considering some made-up factors. Thanks to this detailed study, HR teams can now easily find the right people for big data jobs by matching job requirements to suitable salary levels.</a:t>
            </a:r>
          </a:p>
          <a:p>
            <a:pPr marL="158750" indent="0" algn="just" rtl="0">
              <a:spcBef>
                <a:spcPts val="0"/>
              </a:spcBef>
              <a:spcAft>
                <a:spcPts val="1000"/>
              </a:spcAft>
              <a:buNone/>
            </a:pPr>
            <a:r>
              <a:rPr lang="en-US" sz="1800" b="0" i="0" u="none" strike="noStrike" dirty="0">
                <a:solidFill>
                  <a:srgbClr val="000000"/>
                </a:solidFill>
                <a:effectLst/>
                <a:latin typeface="Times New Roman" panose="02020603050405020304" pitchFamily="18" charset="0"/>
              </a:rPr>
              <a:t>.</a:t>
            </a:r>
            <a:endParaRPr lang="en-US" b="0" dirty="0">
              <a:effectLs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db0f9523dd_0_4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db0f9523dd_0_4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br>
              <a:rPr lang="en-US" dirty="0"/>
            </a:br>
            <a:r>
              <a:rPr lang="en-US" b="0" i="0" dirty="0">
                <a:solidFill>
                  <a:srgbClr val="374151"/>
                </a:solidFill>
                <a:effectLst/>
                <a:latin typeface="Söhne"/>
              </a:rPr>
              <a:t>This research helps companies worldwide in Human Resources by making it easier to find the best candidates for big data jobs.</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dd0d3bba27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dd0d3bba27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374151"/>
                </a:solidFill>
                <a:effectLst/>
                <a:latin typeface="Söhne"/>
              </a:rPr>
              <a:t>This introduction focuses on the worldwide problem in Human Resources: finding excellent professionals for big data jobs. It suggests using both big data and machine learning to study job ads online. The main goals of the project are to explain skills, spot wanted talents, and define groups of big data jobs. The statistics in the dataset help HR recruiters by giving them specific pay levels and names for different job categories.</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db0f9523dd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db0f9523dd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US" b="0" i="0" dirty="0">
                <a:solidFill>
                  <a:srgbClr val="000000"/>
                </a:solidFill>
                <a:effectLst/>
                <a:latin typeface="Söhne"/>
              </a:rPr>
              <a:t>By checking job websites, we will make a list of different types of big data jobs, figure out which skills are highly wanted, and set standards for those skills. Using machine learning will make it better at picking the right applicants for big data jobs and predicting their salaries.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e013acee2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e013acee2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b="0" i="0" u="none" strike="noStrike" dirty="0">
                <a:solidFill>
                  <a:srgbClr val="000000"/>
                </a:solidFill>
                <a:effectLst/>
                <a:latin typeface="Times New Roman" panose="02020603050405020304" pitchFamily="18" charset="0"/>
              </a:rPr>
              <a:t>Compatibility detection, analysis of online job postings, and machine learning for salary forecasts are depicted in the conceptual diagram as interdependent components of our method. A graphical depiction of the all-encompassing strategy to enhance human resources processes within the framework of big data is also presented.</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ea355f518e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ea355f518e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b="0" i="0" u="none" strike="noStrike" dirty="0">
                <a:solidFill>
                  <a:srgbClr val="000000"/>
                </a:solidFill>
                <a:effectLst/>
                <a:latin typeface="Times New Roman" panose="02020603050405020304" pitchFamily="18" charset="0"/>
              </a:rPr>
              <a:t>Each item in this dataset has a unique identifier, and the data comes from made-up job classes found in online job ads. By include crucial elements like the family ID, pay grades in numbers, and job description, it adds to the whole information. These variables education, experience, and </a:t>
            </a:r>
            <a:r>
              <a:rPr lang="en-US" sz="1800" b="0" i="0" u="none" strike="noStrike" dirty="0" err="1">
                <a:solidFill>
                  <a:srgbClr val="000000"/>
                </a:solidFill>
                <a:effectLst/>
                <a:latin typeface="Times New Roman" panose="02020603050405020304" pitchFamily="18" charset="0"/>
              </a:rPr>
              <a:t>organisational</a:t>
            </a:r>
            <a:r>
              <a:rPr lang="en-US" sz="1800" b="0" i="0" u="none" strike="noStrike" dirty="0">
                <a:solidFill>
                  <a:srgbClr val="000000"/>
                </a:solidFill>
                <a:effectLst/>
                <a:latin typeface="Times New Roman" panose="02020603050405020304" pitchFamily="18" charset="0"/>
              </a:rPr>
              <a:t> influence can be used as machine learning algorithm inputs to facilitate pay grade prediction. Alphanumeric identifiers assigned to the job classifications enhance the interpretability of the dataset, thereby empowering human resources departments to make more informed decisions regarding hiring and compensation.</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ea355f518e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gea355f518e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b="0" i="0" u="none" strike="noStrike" dirty="0" err="1">
                <a:solidFill>
                  <a:srgbClr val="000000"/>
                </a:solidFill>
                <a:effectLst/>
                <a:latin typeface="Times New Roman" panose="02020603050405020304" pitchFamily="18" charset="0"/>
              </a:rPr>
              <a:t>Utilising</a:t>
            </a:r>
            <a:r>
              <a:rPr lang="en-US" sz="1800" b="0" i="0" u="none" strike="noStrike" dirty="0">
                <a:solidFill>
                  <a:srgbClr val="000000"/>
                </a:solidFill>
                <a:effectLst/>
                <a:latin typeface="Times New Roman" panose="02020603050405020304" pitchFamily="18" charset="0"/>
              </a:rPr>
              <a:t> innovative methods, the study tackled the global human resources issue of acquiring big data talent. Work families, critical skills, and competence criteria were ascertained through an analysis of online job advertisements and the implementation of diverse machine learning algorithms. Model assessments evaluated the accuracy of predictions, whereas </a:t>
            </a:r>
            <a:r>
              <a:rPr lang="en-US" sz="1800" b="0" i="0" u="none" strike="noStrike" dirty="0" err="1">
                <a:solidFill>
                  <a:srgbClr val="000000"/>
                </a:solidFill>
                <a:effectLst/>
                <a:latin typeface="Times New Roman" panose="02020603050405020304" pitchFamily="18" charset="0"/>
              </a:rPr>
              <a:t>visualisations</a:t>
            </a:r>
            <a:r>
              <a:rPr lang="en-US" sz="1800" b="0" i="0" u="none" strike="noStrike" dirty="0">
                <a:solidFill>
                  <a:srgbClr val="000000"/>
                </a:solidFill>
                <a:effectLst/>
                <a:latin typeface="Times New Roman" panose="02020603050405020304" pitchFamily="18" charset="0"/>
              </a:rPr>
              <a:t> presented a concise synopsis. The results facilitate HR decision-making, enhance recruiting processes, and forecast compensation. Additionally, they offer valuable insights for navigating the dynamic market of talent acquisition for big data. The Big Data Talent Analytics project, in conclusion, offers an in-depth response to the problems that human resources has while hiring for Big Data jobs. The project successfully differentiates between various employment families, unearths highly sought-after skill sets, and characterizes each task according to the required competence levels by utilizing sophisticated data analysis approaches. The Human Resources team is finally able to arrive at better judgments because of the useful information furnished by interactive visualizations and a suggestion engine, which enhance the effectiveness and efficacy of Big Data HR procedures. </a:t>
            </a:r>
            <a:r>
              <a:rPr lang="en-US" sz="1800" b="0" i="0" u="none" strike="noStrike">
                <a:solidFill>
                  <a:srgbClr val="000000"/>
                </a:solidFill>
                <a:effectLst/>
                <a:latin typeface="Times New Roman" panose="02020603050405020304" pitchFamily="18" charset="0"/>
              </a:rPr>
              <a:t>By putting talent acquisition methods closer to the dynamic requirements of the changing Big Data job market, this initiative represents a major step forward.</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9"/>
        <p:cNvGrpSpPr/>
        <p:nvPr/>
      </p:nvGrpSpPr>
      <p:grpSpPr>
        <a:xfrm>
          <a:off x="0" y="0"/>
          <a:ext cx="0" cy="0"/>
          <a:chOff x="0" y="0"/>
          <a:chExt cx="0" cy="0"/>
        </a:xfrm>
      </p:grpSpPr>
      <p:sp>
        <p:nvSpPr>
          <p:cNvPr id="1750" name="Google Shape;1750;g2232f742ce2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1" name="Google Shape;1751;g2232f742ce2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4"/>
        <p:cNvGrpSpPr/>
        <p:nvPr/>
      </p:nvGrpSpPr>
      <p:grpSpPr>
        <a:xfrm>
          <a:off x="0" y="0"/>
          <a:ext cx="0" cy="0"/>
          <a:chOff x="0" y="0"/>
          <a:chExt cx="0" cy="0"/>
        </a:xfrm>
      </p:grpSpPr>
      <p:sp>
        <p:nvSpPr>
          <p:cNvPr id="1265" name="Google Shape;1265;gdb0f9523dd_0_4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6" name="Google Shape;1266;gdb0f9523dd_0_4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hyperlink" Target="http://bit.ly/2TtBDfr" TargetMode="Externa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8" name="Google Shape;18;p4"/>
          <p:cNvSpPr txBox="1">
            <a:spLocks noGrp="1"/>
          </p:cNvSpPr>
          <p:nvPr>
            <p:ph type="body" idx="1"/>
          </p:nvPr>
        </p:nvSpPr>
        <p:spPr>
          <a:xfrm>
            <a:off x="720000" y="1203200"/>
            <a:ext cx="7704000" cy="34005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Clr>
                <a:srgbClr val="434343"/>
              </a:buClr>
              <a:buSzPts val="1200"/>
              <a:buChar char="●"/>
              <a:defRPr sz="1200"/>
            </a:lvl1pPr>
            <a:lvl2pPr marL="914400" lvl="1" indent="-304800">
              <a:spcBef>
                <a:spcPts val="0"/>
              </a:spcBef>
              <a:spcAft>
                <a:spcPts val="0"/>
              </a:spcAft>
              <a:buClr>
                <a:srgbClr val="434343"/>
              </a:buClr>
              <a:buSzPts val="1200"/>
              <a:buFont typeface="Roboto Condensed Light"/>
              <a:buChar char="○"/>
              <a:defRPr/>
            </a:lvl2pPr>
            <a:lvl3pPr marL="1371600" lvl="2" indent="-304800">
              <a:spcBef>
                <a:spcPts val="0"/>
              </a:spcBef>
              <a:spcAft>
                <a:spcPts val="0"/>
              </a:spcAft>
              <a:buClr>
                <a:srgbClr val="434343"/>
              </a:buClr>
              <a:buSzPts val="1200"/>
              <a:buFont typeface="Roboto Condensed Light"/>
              <a:buChar char="■"/>
              <a:defRPr/>
            </a:lvl3pPr>
            <a:lvl4pPr marL="1828800" lvl="3" indent="-304800">
              <a:spcBef>
                <a:spcPts val="0"/>
              </a:spcBef>
              <a:spcAft>
                <a:spcPts val="0"/>
              </a:spcAft>
              <a:buClr>
                <a:srgbClr val="434343"/>
              </a:buClr>
              <a:buSzPts val="1200"/>
              <a:buFont typeface="Roboto Condensed Light"/>
              <a:buChar char="●"/>
              <a:defRPr/>
            </a:lvl4pPr>
            <a:lvl5pPr marL="2286000" lvl="4" indent="-304800">
              <a:spcBef>
                <a:spcPts val="0"/>
              </a:spcBef>
              <a:spcAft>
                <a:spcPts val="0"/>
              </a:spcAft>
              <a:buClr>
                <a:srgbClr val="434343"/>
              </a:buClr>
              <a:buSzPts val="1200"/>
              <a:buFont typeface="Roboto Condensed Light"/>
              <a:buChar char="○"/>
              <a:defRPr/>
            </a:lvl5pPr>
            <a:lvl6pPr marL="2743200" lvl="5" indent="-304800">
              <a:spcBef>
                <a:spcPts val="0"/>
              </a:spcBef>
              <a:spcAft>
                <a:spcPts val="0"/>
              </a:spcAft>
              <a:buClr>
                <a:srgbClr val="434343"/>
              </a:buClr>
              <a:buSzPts val="1200"/>
              <a:buFont typeface="Roboto Condensed Light"/>
              <a:buChar char="■"/>
              <a:defRPr/>
            </a:lvl6pPr>
            <a:lvl7pPr marL="3200400" lvl="6" indent="-304800">
              <a:spcBef>
                <a:spcPts val="0"/>
              </a:spcBef>
              <a:spcAft>
                <a:spcPts val="0"/>
              </a:spcAft>
              <a:buClr>
                <a:srgbClr val="434343"/>
              </a:buClr>
              <a:buSzPts val="1200"/>
              <a:buFont typeface="Roboto Condensed Light"/>
              <a:buChar char="●"/>
              <a:defRPr/>
            </a:lvl7pPr>
            <a:lvl8pPr marL="3657600" lvl="7" indent="-304800">
              <a:spcBef>
                <a:spcPts val="0"/>
              </a:spcBef>
              <a:spcAft>
                <a:spcPts val="0"/>
              </a:spcAft>
              <a:buClr>
                <a:srgbClr val="434343"/>
              </a:buClr>
              <a:buSzPts val="1200"/>
              <a:buFont typeface="Roboto Condensed Light"/>
              <a:buChar char="○"/>
              <a:defRPr/>
            </a:lvl8pPr>
            <a:lvl9pPr marL="4114800" lvl="8" indent="-304800">
              <a:spcBef>
                <a:spcPts val="0"/>
              </a:spcBef>
              <a:spcAft>
                <a:spcPts val="0"/>
              </a:spcAft>
              <a:buClr>
                <a:srgbClr val="434343"/>
              </a:buClr>
              <a:buSzPts val="1200"/>
              <a:buFont typeface="Roboto Condensed Light"/>
              <a:buChar char="■"/>
              <a:defRPr/>
            </a:lvl9pPr>
          </a:lstStyle>
          <a:p>
            <a:endParaRPr/>
          </a:p>
        </p:txBody>
      </p:sp>
      <p:sp>
        <p:nvSpPr>
          <p:cNvPr id="19" name="Google Shape;19;p4"/>
          <p:cNvSpPr/>
          <p:nvPr/>
        </p:nvSpPr>
        <p:spPr>
          <a:xfrm rot="10800000" flipH="1">
            <a:off x="8503500" y="-24000"/>
            <a:ext cx="6405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184"/>
        <p:cNvGrpSpPr/>
        <p:nvPr/>
      </p:nvGrpSpPr>
      <p:grpSpPr>
        <a:xfrm>
          <a:off x="0" y="0"/>
          <a:ext cx="0" cy="0"/>
          <a:chOff x="0" y="0"/>
          <a:chExt cx="0" cy="0"/>
        </a:xfrm>
      </p:grpSpPr>
      <p:grpSp>
        <p:nvGrpSpPr>
          <p:cNvPr id="185" name="Google Shape;185;p33"/>
          <p:cNvGrpSpPr/>
          <p:nvPr/>
        </p:nvGrpSpPr>
        <p:grpSpPr>
          <a:xfrm>
            <a:off x="-571475" y="4622841"/>
            <a:ext cx="10286950" cy="527576"/>
            <a:chOff x="-100" y="4622841"/>
            <a:chExt cx="10286950" cy="527576"/>
          </a:xfrm>
        </p:grpSpPr>
        <p:pic>
          <p:nvPicPr>
            <p:cNvPr id="186" name="Google Shape;186;p33"/>
            <p:cNvPicPr preferRelativeResize="0"/>
            <p:nvPr/>
          </p:nvPicPr>
          <p:blipFill rotWithShape="1">
            <a:blip r:embed="rId2">
              <a:alphaModFix/>
            </a:blip>
            <a:srcRect l="73809" r="-2"/>
            <a:stretch/>
          </p:blipFill>
          <p:spPr>
            <a:xfrm rot="5400000">
              <a:off x="2307850" y="2314891"/>
              <a:ext cx="527576" cy="5143475"/>
            </a:xfrm>
            <a:prstGeom prst="rect">
              <a:avLst/>
            </a:prstGeom>
            <a:noFill/>
            <a:ln>
              <a:noFill/>
            </a:ln>
          </p:spPr>
        </p:pic>
        <p:pic>
          <p:nvPicPr>
            <p:cNvPr id="187" name="Google Shape;187;p33"/>
            <p:cNvPicPr preferRelativeResize="0"/>
            <p:nvPr/>
          </p:nvPicPr>
          <p:blipFill rotWithShape="1">
            <a:blip r:embed="rId2">
              <a:alphaModFix/>
            </a:blip>
            <a:srcRect l="73809" t="-510" r="-2" b="510"/>
            <a:stretch/>
          </p:blipFill>
          <p:spPr>
            <a:xfrm rot="5400000">
              <a:off x="7451325" y="2314891"/>
              <a:ext cx="527576" cy="5143475"/>
            </a:xfrm>
            <a:prstGeom prst="rect">
              <a:avLst/>
            </a:prstGeom>
            <a:noFill/>
            <a:ln>
              <a:noFill/>
            </a:ln>
          </p:spPr>
        </p:pic>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9" name="Google Shape;29;p6"/>
          <p:cNvSpPr/>
          <p:nvPr/>
        </p:nvSpPr>
        <p:spPr>
          <a:xfrm>
            <a:off x="8503500" y="-24000"/>
            <a:ext cx="6405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2812500" y="2725200"/>
            <a:ext cx="5239800" cy="8412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6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2" name="Google Shape;32;p7"/>
          <p:cNvSpPr txBox="1">
            <a:spLocks noGrp="1"/>
          </p:cNvSpPr>
          <p:nvPr>
            <p:ph type="subTitle" idx="1"/>
          </p:nvPr>
        </p:nvSpPr>
        <p:spPr>
          <a:xfrm>
            <a:off x="2812500" y="3762301"/>
            <a:ext cx="5239800" cy="8412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4"/>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CUSTOM_8">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720000" y="3858588"/>
            <a:ext cx="4550400" cy="4041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2" name="Google Shape;62;p14"/>
          <p:cNvSpPr txBox="1">
            <a:spLocks noGrp="1"/>
          </p:cNvSpPr>
          <p:nvPr>
            <p:ph type="subTitle" idx="1"/>
          </p:nvPr>
        </p:nvSpPr>
        <p:spPr>
          <a:xfrm>
            <a:off x="720000" y="854013"/>
            <a:ext cx="4550400" cy="2958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78"/>
        <p:cNvGrpSpPr/>
        <p:nvPr/>
      </p:nvGrpSpPr>
      <p:grpSpPr>
        <a:xfrm>
          <a:off x="0" y="0"/>
          <a:ext cx="0" cy="0"/>
          <a:chOff x="0" y="0"/>
          <a:chExt cx="0" cy="0"/>
        </a:xfrm>
      </p:grpSpPr>
      <p:sp>
        <p:nvSpPr>
          <p:cNvPr id="79" name="Google Shape;79;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0" name="Google Shape;80;p18"/>
          <p:cNvSpPr/>
          <p:nvPr/>
        </p:nvSpPr>
        <p:spPr>
          <a:xfrm rot="10800000" flipH="1">
            <a:off x="8503500" y="-24000"/>
            <a:ext cx="6405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four columns">
  <p:cSld name="CUSTOM_1">
    <p:spTree>
      <p:nvGrpSpPr>
        <p:cNvPr id="1" name="Shape 124"/>
        <p:cNvGrpSpPr/>
        <p:nvPr/>
      </p:nvGrpSpPr>
      <p:grpSpPr>
        <a:xfrm>
          <a:off x="0" y="0"/>
          <a:ext cx="0" cy="0"/>
          <a:chOff x="0" y="0"/>
          <a:chExt cx="0" cy="0"/>
        </a:xfrm>
      </p:grpSpPr>
      <p:sp>
        <p:nvSpPr>
          <p:cNvPr id="125" name="Google Shape;125;p25"/>
          <p:cNvSpPr txBox="1">
            <a:spLocks noGrp="1"/>
          </p:cNvSpPr>
          <p:nvPr>
            <p:ph type="title"/>
          </p:nvPr>
        </p:nvSpPr>
        <p:spPr>
          <a:xfrm>
            <a:off x="720007" y="1695975"/>
            <a:ext cx="2878500" cy="3936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000"/>
              <a:buNone/>
              <a:defRPr sz="2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26" name="Google Shape;126;p25"/>
          <p:cNvSpPr txBox="1">
            <a:spLocks noGrp="1"/>
          </p:cNvSpPr>
          <p:nvPr>
            <p:ph type="title" idx="2"/>
          </p:nvPr>
        </p:nvSpPr>
        <p:spPr>
          <a:xfrm>
            <a:off x="4571588" y="1695975"/>
            <a:ext cx="2878500" cy="3936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000"/>
              <a:buNone/>
              <a:defRPr sz="2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27" name="Google Shape;127;p25"/>
          <p:cNvSpPr txBox="1">
            <a:spLocks noGrp="1"/>
          </p:cNvSpPr>
          <p:nvPr>
            <p:ph type="subTitle" idx="1"/>
          </p:nvPr>
        </p:nvSpPr>
        <p:spPr>
          <a:xfrm>
            <a:off x="720000" y="2089575"/>
            <a:ext cx="28785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8" name="Google Shape;128;p25"/>
          <p:cNvSpPr txBox="1">
            <a:spLocks noGrp="1"/>
          </p:cNvSpPr>
          <p:nvPr>
            <p:ph type="subTitle" idx="3"/>
          </p:nvPr>
        </p:nvSpPr>
        <p:spPr>
          <a:xfrm>
            <a:off x="4571581" y="2089575"/>
            <a:ext cx="28785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9" name="Google Shape;129;p25"/>
          <p:cNvSpPr txBox="1">
            <a:spLocks noGrp="1"/>
          </p:cNvSpPr>
          <p:nvPr>
            <p:ph type="title" idx="4"/>
          </p:nvPr>
        </p:nvSpPr>
        <p:spPr>
          <a:xfrm>
            <a:off x="720007" y="3220475"/>
            <a:ext cx="2878500" cy="3936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000"/>
              <a:buNone/>
              <a:defRPr sz="2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30" name="Google Shape;130;p25"/>
          <p:cNvSpPr txBox="1">
            <a:spLocks noGrp="1"/>
          </p:cNvSpPr>
          <p:nvPr>
            <p:ph type="title" idx="5"/>
          </p:nvPr>
        </p:nvSpPr>
        <p:spPr>
          <a:xfrm>
            <a:off x="4571588" y="3220475"/>
            <a:ext cx="2878500" cy="3936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000"/>
              <a:buNone/>
              <a:defRPr sz="2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31" name="Google Shape;131;p25"/>
          <p:cNvSpPr txBox="1">
            <a:spLocks noGrp="1"/>
          </p:cNvSpPr>
          <p:nvPr>
            <p:ph type="subTitle" idx="6"/>
          </p:nvPr>
        </p:nvSpPr>
        <p:spPr>
          <a:xfrm>
            <a:off x="720000" y="3614075"/>
            <a:ext cx="28785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32" name="Google Shape;132;p25"/>
          <p:cNvSpPr txBox="1">
            <a:spLocks noGrp="1"/>
          </p:cNvSpPr>
          <p:nvPr>
            <p:ph type="subTitle" idx="7"/>
          </p:nvPr>
        </p:nvSpPr>
        <p:spPr>
          <a:xfrm>
            <a:off x="4571581" y="3614075"/>
            <a:ext cx="28785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33" name="Google Shape;133;p25"/>
          <p:cNvSpPr txBox="1">
            <a:spLocks noGrp="1"/>
          </p:cNvSpPr>
          <p:nvPr>
            <p:ph type="title" idx="8"/>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pic>
        <p:nvPicPr>
          <p:cNvPr id="134" name="Google Shape;134;p25"/>
          <p:cNvPicPr preferRelativeResize="0"/>
          <p:nvPr/>
        </p:nvPicPr>
        <p:blipFill rotWithShape="1">
          <a:blip r:embed="rId2">
            <a:alphaModFix/>
          </a:blip>
          <a:srcRect l="68198" r="3"/>
          <a:stretch/>
        </p:blipFill>
        <p:spPr>
          <a:xfrm flipH="1">
            <a:off x="8503500" y="0"/>
            <a:ext cx="640499" cy="5143475"/>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anks">
  <p:cSld name="CUSTOM_7">
    <p:spTree>
      <p:nvGrpSpPr>
        <p:cNvPr id="1" name="Shape 175"/>
        <p:cNvGrpSpPr/>
        <p:nvPr/>
      </p:nvGrpSpPr>
      <p:grpSpPr>
        <a:xfrm>
          <a:off x="0" y="0"/>
          <a:ext cx="0" cy="0"/>
          <a:chOff x="0" y="0"/>
          <a:chExt cx="0" cy="0"/>
        </a:xfrm>
      </p:grpSpPr>
      <p:sp>
        <p:nvSpPr>
          <p:cNvPr id="176" name="Google Shape;176;p31"/>
          <p:cNvSpPr txBox="1">
            <a:spLocks noGrp="1"/>
          </p:cNvSpPr>
          <p:nvPr>
            <p:ph type="ctrTitle"/>
          </p:nvPr>
        </p:nvSpPr>
        <p:spPr>
          <a:xfrm>
            <a:off x="2876775" y="947050"/>
            <a:ext cx="4892400" cy="1341900"/>
          </a:xfrm>
          <a:prstGeom prst="rect">
            <a:avLst/>
          </a:prstGeom>
        </p:spPr>
        <p:txBody>
          <a:bodyPr spcFirstLastPara="1" wrap="square" lIns="91425" tIns="91425" rIns="91425" bIns="91425" anchor="b" anchorCtr="0">
            <a:noAutofit/>
          </a:bodyPr>
          <a:lstStyle>
            <a:lvl1pPr lvl="0" rtl="0">
              <a:spcBef>
                <a:spcPts val="0"/>
              </a:spcBef>
              <a:spcAft>
                <a:spcPts val="0"/>
              </a:spcAft>
              <a:buSzPts val="8500"/>
              <a:buNone/>
              <a:defRPr sz="6000"/>
            </a:lvl1pPr>
            <a:lvl2pPr lvl="1" algn="ctr" rtl="0">
              <a:spcBef>
                <a:spcPts val="0"/>
              </a:spcBef>
              <a:spcAft>
                <a:spcPts val="0"/>
              </a:spcAft>
              <a:buSzPts val="8500"/>
              <a:buNone/>
              <a:defRPr sz="8500"/>
            </a:lvl2pPr>
            <a:lvl3pPr lvl="2" algn="ctr" rtl="0">
              <a:spcBef>
                <a:spcPts val="0"/>
              </a:spcBef>
              <a:spcAft>
                <a:spcPts val="0"/>
              </a:spcAft>
              <a:buSzPts val="8500"/>
              <a:buNone/>
              <a:defRPr sz="8500"/>
            </a:lvl3pPr>
            <a:lvl4pPr lvl="3" algn="ctr" rtl="0">
              <a:spcBef>
                <a:spcPts val="0"/>
              </a:spcBef>
              <a:spcAft>
                <a:spcPts val="0"/>
              </a:spcAft>
              <a:buSzPts val="8500"/>
              <a:buNone/>
              <a:defRPr sz="8500"/>
            </a:lvl4pPr>
            <a:lvl5pPr lvl="4" algn="ctr" rtl="0">
              <a:spcBef>
                <a:spcPts val="0"/>
              </a:spcBef>
              <a:spcAft>
                <a:spcPts val="0"/>
              </a:spcAft>
              <a:buSzPts val="8500"/>
              <a:buNone/>
              <a:defRPr sz="8500"/>
            </a:lvl5pPr>
            <a:lvl6pPr lvl="5" algn="ctr" rtl="0">
              <a:spcBef>
                <a:spcPts val="0"/>
              </a:spcBef>
              <a:spcAft>
                <a:spcPts val="0"/>
              </a:spcAft>
              <a:buSzPts val="8500"/>
              <a:buNone/>
              <a:defRPr sz="8500"/>
            </a:lvl6pPr>
            <a:lvl7pPr lvl="6" algn="ctr" rtl="0">
              <a:spcBef>
                <a:spcPts val="0"/>
              </a:spcBef>
              <a:spcAft>
                <a:spcPts val="0"/>
              </a:spcAft>
              <a:buSzPts val="8500"/>
              <a:buNone/>
              <a:defRPr sz="8500"/>
            </a:lvl7pPr>
            <a:lvl8pPr lvl="7" algn="ctr" rtl="0">
              <a:spcBef>
                <a:spcPts val="0"/>
              </a:spcBef>
              <a:spcAft>
                <a:spcPts val="0"/>
              </a:spcAft>
              <a:buSzPts val="8500"/>
              <a:buNone/>
              <a:defRPr sz="8500"/>
            </a:lvl8pPr>
            <a:lvl9pPr lvl="8" algn="ctr" rtl="0">
              <a:spcBef>
                <a:spcPts val="0"/>
              </a:spcBef>
              <a:spcAft>
                <a:spcPts val="0"/>
              </a:spcAft>
              <a:buSzPts val="8500"/>
              <a:buNone/>
              <a:defRPr sz="8500"/>
            </a:lvl9pPr>
          </a:lstStyle>
          <a:p>
            <a:endParaRPr/>
          </a:p>
        </p:txBody>
      </p:sp>
      <p:sp>
        <p:nvSpPr>
          <p:cNvPr id="177" name="Google Shape;177;p31"/>
          <p:cNvSpPr txBox="1">
            <a:spLocks noGrp="1"/>
          </p:cNvSpPr>
          <p:nvPr>
            <p:ph type="subTitle" idx="1"/>
          </p:nvPr>
        </p:nvSpPr>
        <p:spPr>
          <a:xfrm>
            <a:off x="2876775" y="2196872"/>
            <a:ext cx="4892400" cy="102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78" name="Google Shape;178;p31"/>
          <p:cNvSpPr txBox="1">
            <a:spLocks noGrp="1"/>
          </p:cNvSpPr>
          <p:nvPr>
            <p:ph type="subTitle" idx="2"/>
          </p:nvPr>
        </p:nvSpPr>
        <p:spPr>
          <a:xfrm>
            <a:off x="2876775" y="4123900"/>
            <a:ext cx="4892400" cy="385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2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79" name="Google Shape;179;p31"/>
          <p:cNvSpPr txBox="1"/>
          <p:nvPr/>
        </p:nvSpPr>
        <p:spPr>
          <a:xfrm>
            <a:off x="2876775" y="3612725"/>
            <a:ext cx="4892400" cy="554100"/>
          </a:xfrm>
          <a:prstGeom prst="rect">
            <a:avLst/>
          </a:prstGeom>
          <a:noFill/>
          <a:ln>
            <a:noFill/>
          </a:ln>
        </p:spPr>
        <p:txBody>
          <a:bodyPr spcFirstLastPara="1" wrap="square" lIns="91425" tIns="91425" rIns="91425" bIns="91425" anchor="ctr" anchorCtr="0">
            <a:noAutofit/>
          </a:bodyPr>
          <a:lstStyle/>
          <a:p>
            <a:pPr marL="0" lvl="0" indent="0" algn="l" rtl="0">
              <a:spcBef>
                <a:spcPts val="300"/>
              </a:spcBef>
              <a:spcAft>
                <a:spcPts val="0"/>
              </a:spcAft>
              <a:buNone/>
            </a:pPr>
            <a:r>
              <a:rPr lang="en" sz="1200">
                <a:solidFill>
                  <a:schemeClr val="dk1"/>
                </a:solidFill>
                <a:latin typeface="Albert Sans"/>
                <a:ea typeface="Albert Sans"/>
                <a:cs typeface="Albert Sans"/>
                <a:sym typeface="Albert Sans"/>
              </a:rPr>
              <a:t>CREDITS: This presentation template was created by </a:t>
            </a:r>
            <a:r>
              <a:rPr lang="en" sz="1200" b="1">
                <a:solidFill>
                  <a:schemeClr val="dk1"/>
                </a:solidFill>
                <a:uFill>
                  <a:noFill/>
                </a:uFill>
                <a:latin typeface="Albert Sans"/>
                <a:ea typeface="Albert Sans"/>
                <a:cs typeface="Albert Sans"/>
                <a:sym typeface="Albert Sans"/>
                <a:hlinkClick r:id="rId2">
                  <a:extLst>
                    <a:ext uri="{A12FA001-AC4F-418D-AE19-62706E023703}">
                      <ahyp:hlinkClr xmlns:ahyp="http://schemas.microsoft.com/office/drawing/2018/hyperlinkcolor" val="tx"/>
                    </a:ext>
                  </a:extLst>
                </a:hlinkClick>
              </a:rPr>
              <a:t>Slidesgo</a:t>
            </a:r>
            <a:r>
              <a:rPr lang="en" sz="1200">
                <a:solidFill>
                  <a:schemeClr val="dk1"/>
                </a:solidFill>
                <a:latin typeface="Albert Sans"/>
                <a:ea typeface="Albert Sans"/>
                <a:cs typeface="Albert Sans"/>
                <a:sym typeface="Albert Sans"/>
              </a:rPr>
              <a:t>, and includes icons by </a:t>
            </a:r>
            <a:r>
              <a:rPr lang="en" sz="1200" b="1">
                <a:solidFill>
                  <a:schemeClr val="dk1"/>
                </a:solidFill>
                <a:uFill>
                  <a:noFill/>
                </a:uFill>
                <a:latin typeface="Albert Sans"/>
                <a:ea typeface="Albert Sans"/>
                <a:cs typeface="Albert Sans"/>
                <a:sym typeface="Albert Sans"/>
                <a:hlinkClick r:id="rId3">
                  <a:extLst>
                    <a:ext uri="{A12FA001-AC4F-418D-AE19-62706E023703}">
                      <ahyp:hlinkClr xmlns:ahyp="http://schemas.microsoft.com/office/drawing/2018/hyperlinkcolor" val="tx"/>
                    </a:ext>
                  </a:extLst>
                </a:hlinkClick>
              </a:rPr>
              <a:t>Flaticon</a:t>
            </a:r>
            <a:r>
              <a:rPr lang="en" sz="1200">
                <a:solidFill>
                  <a:schemeClr val="dk1"/>
                </a:solidFill>
                <a:latin typeface="Albert Sans"/>
                <a:ea typeface="Albert Sans"/>
                <a:cs typeface="Albert Sans"/>
                <a:sym typeface="Albert Sans"/>
              </a:rPr>
              <a:t>, and infographics &amp; images by </a:t>
            </a:r>
            <a:r>
              <a:rPr lang="en" sz="1200" b="1">
                <a:solidFill>
                  <a:schemeClr val="dk1"/>
                </a:solidFill>
                <a:uFill>
                  <a:noFill/>
                </a:uFill>
                <a:latin typeface="Albert Sans"/>
                <a:ea typeface="Albert Sans"/>
                <a:cs typeface="Albert Sans"/>
                <a:sym typeface="Albert Sans"/>
                <a:hlinkClick r:id="rId4">
                  <a:extLst>
                    <a:ext uri="{A12FA001-AC4F-418D-AE19-62706E023703}">
                      <ahyp:hlinkClr xmlns:ahyp="http://schemas.microsoft.com/office/drawing/2018/hyperlinkcolor" val="tx"/>
                    </a:ext>
                  </a:extLst>
                </a:hlinkClick>
              </a:rPr>
              <a:t>Freepik</a:t>
            </a:r>
            <a:endParaRPr sz="1200" b="1">
              <a:solidFill>
                <a:schemeClr val="dk1"/>
              </a:solidFill>
              <a:latin typeface="Albert Sans"/>
              <a:ea typeface="Albert Sans"/>
              <a:cs typeface="Albert Sans"/>
              <a:sym typeface="Albert Sans"/>
            </a:endParaRPr>
          </a:p>
        </p:txBody>
      </p:sp>
      <p:pic>
        <p:nvPicPr>
          <p:cNvPr id="180" name="Google Shape;180;p31"/>
          <p:cNvPicPr preferRelativeResize="0"/>
          <p:nvPr/>
        </p:nvPicPr>
        <p:blipFill>
          <a:blip r:embed="rId5">
            <a:alphaModFix/>
          </a:blip>
          <a:stretch>
            <a:fillRect/>
          </a:stretch>
        </p:blipFill>
        <p:spPr>
          <a:xfrm>
            <a:off x="459664" y="0"/>
            <a:ext cx="2014201" cy="5143475"/>
          </a:xfrm>
          <a:prstGeom prst="rect">
            <a:avLst/>
          </a:prstGeom>
          <a:noFill/>
          <a:ln>
            <a:noFill/>
          </a:ln>
        </p:spPr>
      </p:pic>
      <p:sp>
        <p:nvSpPr>
          <p:cNvPr id="181" name="Google Shape;181;p31"/>
          <p:cNvSpPr/>
          <p:nvPr/>
        </p:nvSpPr>
        <p:spPr>
          <a:xfrm>
            <a:off x="0" y="-24000"/>
            <a:ext cx="18108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182"/>
        <p:cNvGrpSpPr/>
        <p:nvPr/>
      </p:nvGrpSpPr>
      <p:grpSpPr>
        <a:xfrm>
          <a:off x="0" y="0"/>
          <a:ext cx="0" cy="0"/>
          <a:chOff x="0" y="0"/>
          <a:chExt cx="0" cy="0"/>
        </a:xfrm>
      </p:grpSpPr>
      <p:sp>
        <p:nvSpPr>
          <p:cNvPr id="183" name="Google Shape;183;p32"/>
          <p:cNvSpPr/>
          <p:nvPr/>
        </p:nvSpPr>
        <p:spPr>
          <a:xfrm rot="5400000">
            <a:off x="4305500" y="308418"/>
            <a:ext cx="536400" cy="91476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Anybody SemiBold"/>
              <a:buNone/>
              <a:defRPr sz="3000">
                <a:solidFill>
                  <a:schemeClr val="dk1"/>
                </a:solidFill>
                <a:latin typeface="Anybody SemiBold"/>
                <a:ea typeface="Anybody SemiBold"/>
                <a:cs typeface="Anybody SemiBold"/>
                <a:sym typeface="Anybody SemiBold"/>
              </a:defRPr>
            </a:lvl1pPr>
            <a:lvl2pPr lvl="1">
              <a:spcBef>
                <a:spcPts val="0"/>
              </a:spcBef>
              <a:spcAft>
                <a:spcPts val="0"/>
              </a:spcAft>
              <a:buClr>
                <a:schemeClr val="dk1"/>
              </a:buClr>
              <a:buSzPts val="3000"/>
              <a:buFont typeface="Anybody SemiBold"/>
              <a:buNone/>
              <a:defRPr sz="3000">
                <a:solidFill>
                  <a:schemeClr val="dk1"/>
                </a:solidFill>
                <a:latin typeface="Anybody SemiBold"/>
                <a:ea typeface="Anybody SemiBold"/>
                <a:cs typeface="Anybody SemiBold"/>
                <a:sym typeface="Anybody SemiBold"/>
              </a:defRPr>
            </a:lvl2pPr>
            <a:lvl3pPr lvl="2">
              <a:spcBef>
                <a:spcPts val="0"/>
              </a:spcBef>
              <a:spcAft>
                <a:spcPts val="0"/>
              </a:spcAft>
              <a:buClr>
                <a:schemeClr val="dk1"/>
              </a:buClr>
              <a:buSzPts val="3000"/>
              <a:buFont typeface="Anybody SemiBold"/>
              <a:buNone/>
              <a:defRPr sz="3000">
                <a:solidFill>
                  <a:schemeClr val="dk1"/>
                </a:solidFill>
                <a:latin typeface="Anybody SemiBold"/>
                <a:ea typeface="Anybody SemiBold"/>
                <a:cs typeface="Anybody SemiBold"/>
                <a:sym typeface="Anybody SemiBold"/>
              </a:defRPr>
            </a:lvl3pPr>
            <a:lvl4pPr lvl="3">
              <a:spcBef>
                <a:spcPts val="0"/>
              </a:spcBef>
              <a:spcAft>
                <a:spcPts val="0"/>
              </a:spcAft>
              <a:buClr>
                <a:schemeClr val="dk1"/>
              </a:buClr>
              <a:buSzPts val="3000"/>
              <a:buFont typeface="Anybody SemiBold"/>
              <a:buNone/>
              <a:defRPr sz="3000">
                <a:solidFill>
                  <a:schemeClr val="dk1"/>
                </a:solidFill>
                <a:latin typeface="Anybody SemiBold"/>
                <a:ea typeface="Anybody SemiBold"/>
                <a:cs typeface="Anybody SemiBold"/>
                <a:sym typeface="Anybody SemiBold"/>
              </a:defRPr>
            </a:lvl4pPr>
            <a:lvl5pPr lvl="4">
              <a:spcBef>
                <a:spcPts val="0"/>
              </a:spcBef>
              <a:spcAft>
                <a:spcPts val="0"/>
              </a:spcAft>
              <a:buClr>
                <a:schemeClr val="dk1"/>
              </a:buClr>
              <a:buSzPts val="3000"/>
              <a:buFont typeface="Anybody SemiBold"/>
              <a:buNone/>
              <a:defRPr sz="3000">
                <a:solidFill>
                  <a:schemeClr val="dk1"/>
                </a:solidFill>
                <a:latin typeface="Anybody SemiBold"/>
                <a:ea typeface="Anybody SemiBold"/>
                <a:cs typeface="Anybody SemiBold"/>
                <a:sym typeface="Anybody SemiBold"/>
              </a:defRPr>
            </a:lvl5pPr>
            <a:lvl6pPr lvl="5">
              <a:spcBef>
                <a:spcPts val="0"/>
              </a:spcBef>
              <a:spcAft>
                <a:spcPts val="0"/>
              </a:spcAft>
              <a:buClr>
                <a:schemeClr val="dk1"/>
              </a:buClr>
              <a:buSzPts val="3000"/>
              <a:buFont typeface="Anybody SemiBold"/>
              <a:buNone/>
              <a:defRPr sz="3000">
                <a:solidFill>
                  <a:schemeClr val="dk1"/>
                </a:solidFill>
                <a:latin typeface="Anybody SemiBold"/>
                <a:ea typeface="Anybody SemiBold"/>
                <a:cs typeface="Anybody SemiBold"/>
                <a:sym typeface="Anybody SemiBold"/>
              </a:defRPr>
            </a:lvl6pPr>
            <a:lvl7pPr lvl="6">
              <a:spcBef>
                <a:spcPts val="0"/>
              </a:spcBef>
              <a:spcAft>
                <a:spcPts val="0"/>
              </a:spcAft>
              <a:buClr>
                <a:schemeClr val="dk1"/>
              </a:buClr>
              <a:buSzPts val="3000"/>
              <a:buFont typeface="Anybody SemiBold"/>
              <a:buNone/>
              <a:defRPr sz="3000">
                <a:solidFill>
                  <a:schemeClr val="dk1"/>
                </a:solidFill>
                <a:latin typeface="Anybody SemiBold"/>
                <a:ea typeface="Anybody SemiBold"/>
                <a:cs typeface="Anybody SemiBold"/>
                <a:sym typeface="Anybody SemiBold"/>
              </a:defRPr>
            </a:lvl7pPr>
            <a:lvl8pPr lvl="7">
              <a:spcBef>
                <a:spcPts val="0"/>
              </a:spcBef>
              <a:spcAft>
                <a:spcPts val="0"/>
              </a:spcAft>
              <a:buClr>
                <a:schemeClr val="dk1"/>
              </a:buClr>
              <a:buSzPts val="3000"/>
              <a:buFont typeface="Anybody SemiBold"/>
              <a:buNone/>
              <a:defRPr sz="3000">
                <a:solidFill>
                  <a:schemeClr val="dk1"/>
                </a:solidFill>
                <a:latin typeface="Anybody SemiBold"/>
                <a:ea typeface="Anybody SemiBold"/>
                <a:cs typeface="Anybody SemiBold"/>
                <a:sym typeface="Anybody SemiBold"/>
              </a:defRPr>
            </a:lvl8pPr>
            <a:lvl9pPr lvl="8">
              <a:spcBef>
                <a:spcPts val="0"/>
              </a:spcBef>
              <a:spcAft>
                <a:spcPts val="0"/>
              </a:spcAft>
              <a:buClr>
                <a:schemeClr val="dk1"/>
              </a:buClr>
              <a:buSzPts val="3000"/>
              <a:buFont typeface="Anybody SemiBold"/>
              <a:buNone/>
              <a:defRPr sz="3000">
                <a:solidFill>
                  <a:schemeClr val="dk1"/>
                </a:solidFill>
                <a:latin typeface="Anybody SemiBold"/>
                <a:ea typeface="Anybody SemiBold"/>
                <a:cs typeface="Anybody SemiBold"/>
                <a:sym typeface="Anybody SemiBold"/>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1pPr>
            <a:lvl2pPr marL="914400" lvl="1"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2pPr>
            <a:lvl3pPr marL="1371600" lvl="2"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3pPr>
            <a:lvl4pPr marL="1828800" lvl="3"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4pPr>
            <a:lvl5pPr marL="2286000" lvl="4"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5pPr>
            <a:lvl6pPr marL="2743200" lvl="5"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6pPr>
            <a:lvl7pPr marL="3200400" lvl="6"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7pPr>
            <a:lvl8pPr marL="3657600" lvl="7"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8pPr>
            <a:lvl9pPr marL="4114800" lvl="8"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9pPr>
          </a:lstStyle>
          <a:p>
            <a:endParaRPr/>
          </a:p>
        </p:txBody>
      </p:sp>
    </p:spTree>
  </p:cSld>
  <p:clrMap bg1="lt1" tx1="dk1" bg2="dk2" tx2="lt2" accent1="accent1" accent2="accent2" accent3="accent3" accent4="accent4" accent5="accent5" accent6="accent6" hlink="hlink" folHlink="folHlink"/>
  <p:sldLayoutIdLst>
    <p:sldLayoutId id="2147483650" r:id="rId1"/>
    <p:sldLayoutId id="2147483652" r:id="rId2"/>
    <p:sldLayoutId id="2147483653" r:id="rId3"/>
    <p:sldLayoutId id="2147483658" r:id="rId4"/>
    <p:sldLayoutId id="2147483660" r:id="rId5"/>
    <p:sldLayoutId id="2147483664" r:id="rId6"/>
    <p:sldLayoutId id="2147483671" r:id="rId7"/>
    <p:sldLayoutId id="2147483677" r:id="rId8"/>
    <p:sldLayoutId id="2147483678" r:id="rId9"/>
    <p:sldLayoutId id="214748367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782E2-D4D2-5125-7FA0-AEFD5BA9273C}"/>
              </a:ext>
            </a:extLst>
          </p:cNvPr>
          <p:cNvSpPr>
            <a:spLocks noGrp="1"/>
          </p:cNvSpPr>
          <p:nvPr>
            <p:ph type="title"/>
          </p:nvPr>
        </p:nvSpPr>
        <p:spPr>
          <a:xfrm>
            <a:off x="720000" y="445025"/>
            <a:ext cx="7704000" cy="831116"/>
          </a:xfrm>
        </p:spPr>
        <p:txBody>
          <a:bodyPr/>
          <a:lstStyle/>
          <a:p>
            <a:r>
              <a:rPr lang="en-US" dirty="0"/>
              <a:t>Analysis of Big Data Job postings</a:t>
            </a:r>
          </a:p>
        </p:txBody>
      </p:sp>
      <p:sp>
        <p:nvSpPr>
          <p:cNvPr id="3" name="Text Placeholder 2">
            <a:extLst>
              <a:ext uri="{FF2B5EF4-FFF2-40B4-BE49-F238E27FC236}">
                <a16:creationId xmlns:a16="http://schemas.microsoft.com/office/drawing/2014/main" id="{7BC8D017-41A3-DDF8-5436-46F92BFFE9DE}"/>
              </a:ext>
            </a:extLst>
          </p:cNvPr>
          <p:cNvSpPr>
            <a:spLocks noGrp="1"/>
          </p:cNvSpPr>
          <p:nvPr>
            <p:ph type="body" idx="1"/>
          </p:nvPr>
        </p:nvSpPr>
        <p:spPr>
          <a:xfrm>
            <a:off x="720000" y="1577590"/>
            <a:ext cx="7704000" cy="3026109"/>
          </a:xfrm>
        </p:spPr>
        <p:txBody>
          <a:bodyPr/>
          <a:lstStyle/>
          <a:p>
            <a:pPr marL="152400" indent="0">
              <a:buNone/>
            </a:pPr>
            <a:r>
              <a:rPr lang="en-US" dirty="0"/>
              <a:t>                           </a:t>
            </a:r>
            <a:r>
              <a:rPr lang="en-US" sz="2000" dirty="0">
                <a:latin typeface="Calibri" panose="020F0502020204030204" pitchFamily="34" charset="0"/>
                <a:cs typeface="Calibri" panose="020F0502020204030204" pitchFamily="34" charset="0"/>
              </a:rPr>
              <a:t>CS5530- Principles of Data science</a:t>
            </a:r>
          </a:p>
          <a:p>
            <a:pPr marL="152400" indent="0">
              <a:buNone/>
            </a:pPr>
            <a:r>
              <a:rPr lang="en-US" sz="2000" dirty="0">
                <a:latin typeface="Calibri" panose="020F0502020204030204" pitchFamily="34" charset="0"/>
                <a:cs typeface="Calibri" panose="020F0502020204030204" pitchFamily="34" charset="0"/>
              </a:rPr>
              <a:t>                     University of Missouri-Kansas City</a:t>
            </a:r>
          </a:p>
          <a:p>
            <a:pPr marL="152400" indent="0">
              <a:buNone/>
            </a:pPr>
            <a:endParaRPr lang="en-US" sz="2000" dirty="0">
              <a:latin typeface="Calibri" panose="020F0502020204030204" pitchFamily="34" charset="0"/>
              <a:cs typeface="Calibri" panose="020F0502020204030204" pitchFamily="34" charset="0"/>
            </a:endParaRPr>
          </a:p>
          <a:p>
            <a:pPr>
              <a:buFont typeface="Arial" panose="020B0604020202020204" pitchFamily="34" charset="0"/>
              <a:buChar char="•"/>
            </a:pPr>
            <a:r>
              <a:rPr lang="en-US" sz="2000" dirty="0">
                <a:latin typeface="Calibri" panose="020F0502020204030204" pitchFamily="34" charset="0"/>
                <a:cs typeface="Calibri" panose="020F0502020204030204" pitchFamily="34" charset="0"/>
              </a:rPr>
              <a:t>Harika </a:t>
            </a:r>
            <a:r>
              <a:rPr lang="en-US" sz="2000" dirty="0" err="1">
                <a:latin typeface="Calibri" panose="020F0502020204030204" pitchFamily="34" charset="0"/>
                <a:cs typeface="Calibri" panose="020F0502020204030204" pitchFamily="34" charset="0"/>
              </a:rPr>
              <a:t>Thippireddy</a:t>
            </a:r>
            <a:r>
              <a:rPr lang="en-US" sz="2000" dirty="0">
                <a:latin typeface="Calibri" panose="020F0502020204030204" pitchFamily="34" charset="0"/>
                <a:cs typeface="Calibri" panose="020F0502020204030204" pitchFamily="34" charset="0"/>
              </a:rPr>
              <a:t>(16328121)</a:t>
            </a:r>
          </a:p>
          <a:p>
            <a:pPr>
              <a:buFont typeface="Arial" panose="020B0604020202020204" pitchFamily="34" charset="0"/>
              <a:buChar char="•"/>
            </a:pPr>
            <a:r>
              <a:rPr lang="en-US" sz="2000" dirty="0" err="1">
                <a:latin typeface="Calibri" panose="020F0502020204030204" pitchFamily="34" charset="0"/>
                <a:cs typeface="Calibri" panose="020F0502020204030204" pitchFamily="34" charset="0"/>
              </a:rPr>
              <a:t>Sathvik</a:t>
            </a:r>
            <a:r>
              <a:rPr lang="en-US" sz="2000" dirty="0">
                <a:latin typeface="Calibri" panose="020F0502020204030204" pitchFamily="34" charset="0"/>
                <a:cs typeface="Calibri" panose="020F0502020204030204" pitchFamily="34" charset="0"/>
              </a:rPr>
              <a:t> Reddy </a:t>
            </a:r>
            <a:r>
              <a:rPr lang="en-US" sz="2000" dirty="0" err="1">
                <a:latin typeface="Calibri" panose="020F0502020204030204" pitchFamily="34" charset="0"/>
                <a:cs typeface="Calibri" panose="020F0502020204030204" pitchFamily="34" charset="0"/>
              </a:rPr>
              <a:t>Anumasu</a:t>
            </a:r>
            <a:r>
              <a:rPr lang="en-US" sz="2000" dirty="0">
                <a:latin typeface="Calibri" panose="020F0502020204030204" pitchFamily="34" charset="0"/>
                <a:cs typeface="Calibri" panose="020F0502020204030204" pitchFamily="34" charset="0"/>
              </a:rPr>
              <a:t>(16336266)</a:t>
            </a:r>
          </a:p>
          <a:p>
            <a:pPr>
              <a:buFont typeface="Arial" panose="020B0604020202020204" pitchFamily="34" charset="0"/>
              <a:buChar char="•"/>
            </a:pPr>
            <a:r>
              <a:rPr lang="en-US" sz="2000" dirty="0">
                <a:latin typeface="Calibri" panose="020F0502020204030204" pitchFamily="34" charset="0"/>
                <a:cs typeface="Calibri" panose="020F0502020204030204" pitchFamily="34" charset="0"/>
              </a:rPr>
              <a:t>Gopi Venkata Sudheer </a:t>
            </a:r>
            <a:r>
              <a:rPr lang="en-US" sz="2000" dirty="0" err="1">
                <a:latin typeface="Calibri" panose="020F0502020204030204" pitchFamily="34" charset="0"/>
                <a:cs typeface="Calibri" panose="020F0502020204030204" pitchFamily="34" charset="0"/>
              </a:rPr>
              <a:t>Arikatla</a:t>
            </a:r>
            <a:r>
              <a:rPr lang="en-US" sz="2000" dirty="0">
                <a:latin typeface="Calibri" panose="020F0502020204030204" pitchFamily="34" charset="0"/>
                <a:cs typeface="Calibri" panose="020F0502020204030204" pitchFamily="34" charset="0"/>
              </a:rPr>
              <a:t>(16336237)</a:t>
            </a:r>
          </a:p>
          <a:p>
            <a:pPr>
              <a:buFont typeface="Arial" panose="020B0604020202020204" pitchFamily="34" charset="0"/>
              <a:buChar char="•"/>
            </a:pPr>
            <a:r>
              <a:rPr lang="en-US" sz="2000" dirty="0">
                <a:latin typeface="Calibri" panose="020F0502020204030204" pitchFamily="34" charset="0"/>
                <a:cs typeface="Calibri" panose="020F0502020204030204" pitchFamily="34" charset="0"/>
              </a:rPr>
              <a:t>Durga </a:t>
            </a:r>
            <a:r>
              <a:rPr lang="en-US" sz="2000" dirty="0" err="1">
                <a:latin typeface="Calibri" panose="020F0502020204030204" pitchFamily="34" charset="0"/>
                <a:cs typeface="Calibri" panose="020F0502020204030204" pitchFamily="34" charset="0"/>
              </a:rPr>
              <a:t>Akhila</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Bhuvaneshwari</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Eripina</a:t>
            </a:r>
            <a:r>
              <a:rPr lang="en-US" sz="2000" dirty="0">
                <a:latin typeface="Calibri" panose="020F0502020204030204" pitchFamily="34" charset="0"/>
                <a:cs typeface="Calibri" panose="020F0502020204030204" pitchFamily="34" charset="0"/>
              </a:rPr>
              <a:t>(16342213)</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4200935450"/>
      </p:ext>
    </p:extLst>
  </p:cSld>
  <p:clrMapOvr>
    <a:masterClrMapping/>
  </p:clrMapOvr>
  <mc:AlternateContent xmlns:mc="http://schemas.openxmlformats.org/markup-compatibility/2006" xmlns:p14="http://schemas.microsoft.com/office/powerpoint/2010/main">
    <mc:Choice Requires="p14">
      <p:transition spd="slow" p14:dur="2000" advTm="1651"/>
    </mc:Choice>
    <mc:Fallback xmlns="">
      <p:transition spd="slow" advTm="1651"/>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414A1-5E7C-2A42-B5E8-746E525DF045}"/>
              </a:ext>
            </a:extLst>
          </p:cNvPr>
          <p:cNvSpPr>
            <a:spLocks noGrp="1"/>
          </p:cNvSpPr>
          <p:nvPr>
            <p:ph type="title"/>
          </p:nvPr>
        </p:nvSpPr>
        <p:spPr/>
        <p:txBody>
          <a:bodyPr/>
          <a:lstStyle/>
          <a:p>
            <a:r>
              <a:rPr lang="en-US" b="1" i="0" dirty="0">
                <a:solidFill>
                  <a:srgbClr val="000000"/>
                </a:solidFill>
                <a:effectLst/>
                <a:latin typeface="Helvetica Neue"/>
              </a:rPr>
              <a:t>Task - 2</a:t>
            </a:r>
            <a:br>
              <a:rPr lang="en-US" b="1" i="0" dirty="0">
                <a:solidFill>
                  <a:srgbClr val="000000"/>
                </a:solidFill>
                <a:effectLst/>
                <a:latin typeface="Helvetica Neue"/>
              </a:rPr>
            </a:br>
            <a:r>
              <a:rPr lang="en-US" sz="1400" i="0" dirty="0">
                <a:solidFill>
                  <a:srgbClr val="000000"/>
                </a:solidFill>
                <a:effectLst/>
                <a:latin typeface="+mn-lt"/>
              </a:rPr>
              <a:t>Identify homogeneous groups of Big Data skills that are highly valued by companies</a:t>
            </a:r>
            <a:endParaRPr lang="en-US" sz="1400" dirty="0">
              <a:latin typeface="+mn-lt"/>
            </a:endParaRPr>
          </a:p>
        </p:txBody>
      </p:sp>
      <p:pic>
        <p:nvPicPr>
          <p:cNvPr id="5" name="Picture 4">
            <a:extLst>
              <a:ext uri="{FF2B5EF4-FFF2-40B4-BE49-F238E27FC236}">
                <a16:creationId xmlns:a16="http://schemas.microsoft.com/office/drawing/2014/main" id="{15273B65-EAD1-2085-BB48-530F18EA4028}"/>
              </a:ext>
            </a:extLst>
          </p:cNvPr>
          <p:cNvPicPr>
            <a:picLocks noChangeAspect="1"/>
          </p:cNvPicPr>
          <p:nvPr/>
        </p:nvPicPr>
        <p:blipFill>
          <a:blip r:embed="rId2"/>
          <a:stretch>
            <a:fillRect/>
          </a:stretch>
        </p:blipFill>
        <p:spPr>
          <a:xfrm>
            <a:off x="2597049" y="1283234"/>
            <a:ext cx="1974951" cy="3771683"/>
          </a:xfrm>
          <a:prstGeom prst="rect">
            <a:avLst/>
          </a:prstGeom>
        </p:spPr>
      </p:pic>
    </p:spTree>
    <p:extLst>
      <p:ext uri="{BB962C8B-B14F-4D97-AF65-F5344CB8AC3E}">
        <p14:creationId xmlns:p14="http://schemas.microsoft.com/office/powerpoint/2010/main" val="2812936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EB812-18BB-9815-027C-E8CCB4FEBABB}"/>
              </a:ext>
            </a:extLst>
          </p:cNvPr>
          <p:cNvSpPr>
            <a:spLocks noGrp="1"/>
          </p:cNvSpPr>
          <p:nvPr>
            <p:ph type="title"/>
          </p:nvPr>
        </p:nvSpPr>
        <p:spPr/>
        <p:txBody>
          <a:bodyPr/>
          <a:lstStyle/>
          <a:p>
            <a:r>
              <a:rPr lang="en-US" b="1" i="0" dirty="0">
                <a:solidFill>
                  <a:srgbClr val="000000"/>
                </a:solidFill>
                <a:effectLst/>
                <a:latin typeface="Helvetica Neue"/>
              </a:rPr>
              <a:t>Task – 3</a:t>
            </a:r>
            <a:br>
              <a:rPr lang="en-US" b="1" i="0" dirty="0">
                <a:solidFill>
                  <a:srgbClr val="000000"/>
                </a:solidFill>
                <a:effectLst/>
                <a:latin typeface="Helvetica Neue"/>
              </a:rPr>
            </a:br>
            <a:r>
              <a:rPr lang="en-US" sz="1400" i="0" dirty="0">
                <a:solidFill>
                  <a:srgbClr val="000000"/>
                </a:solidFill>
                <a:effectLst/>
                <a:latin typeface="+mn-lt"/>
              </a:rPr>
              <a:t>Characterize each Big Data job family according to the level of competence required for each Big Data </a:t>
            </a:r>
            <a:br>
              <a:rPr lang="en-US" sz="1400" i="0" dirty="0">
                <a:solidFill>
                  <a:srgbClr val="000000"/>
                </a:solidFill>
                <a:effectLst/>
                <a:latin typeface="+mn-lt"/>
              </a:rPr>
            </a:br>
            <a:r>
              <a:rPr lang="en-US" sz="1400" i="0" dirty="0">
                <a:solidFill>
                  <a:srgbClr val="000000"/>
                </a:solidFill>
                <a:effectLst/>
                <a:latin typeface="+mn-lt"/>
              </a:rPr>
              <a:t>skill set</a:t>
            </a:r>
            <a:br>
              <a:rPr lang="en-US" b="1" i="0" dirty="0">
                <a:solidFill>
                  <a:srgbClr val="000000"/>
                </a:solidFill>
                <a:effectLst/>
                <a:latin typeface="Helvetica Neue"/>
              </a:rPr>
            </a:br>
            <a:endParaRPr lang="en-US" dirty="0"/>
          </a:p>
        </p:txBody>
      </p:sp>
      <p:pic>
        <p:nvPicPr>
          <p:cNvPr id="7" name="Picture 6">
            <a:extLst>
              <a:ext uri="{FF2B5EF4-FFF2-40B4-BE49-F238E27FC236}">
                <a16:creationId xmlns:a16="http://schemas.microsoft.com/office/drawing/2014/main" id="{93EF3DB9-8F71-DBCF-BE17-71C193455F10}"/>
              </a:ext>
            </a:extLst>
          </p:cNvPr>
          <p:cNvPicPr>
            <a:picLocks noChangeAspect="1"/>
          </p:cNvPicPr>
          <p:nvPr/>
        </p:nvPicPr>
        <p:blipFill>
          <a:blip r:embed="rId2"/>
          <a:stretch>
            <a:fillRect/>
          </a:stretch>
        </p:blipFill>
        <p:spPr>
          <a:xfrm>
            <a:off x="1644382" y="1223564"/>
            <a:ext cx="6655765" cy="3866148"/>
          </a:xfrm>
          <a:prstGeom prst="rect">
            <a:avLst/>
          </a:prstGeom>
        </p:spPr>
      </p:pic>
    </p:spTree>
    <p:extLst>
      <p:ext uri="{BB962C8B-B14F-4D97-AF65-F5344CB8AC3E}">
        <p14:creationId xmlns:p14="http://schemas.microsoft.com/office/powerpoint/2010/main" val="3569766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9C884-CC79-0870-3E53-B036892B633D}"/>
              </a:ext>
            </a:extLst>
          </p:cNvPr>
          <p:cNvSpPr>
            <a:spLocks noGrp="1"/>
          </p:cNvSpPr>
          <p:nvPr>
            <p:ph type="title"/>
          </p:nvPr>
        </p:nvSpPr>
        <p:spPr/>
        <p:txBody>
          <a:bodyPr/>
          <a:lstStyle/>
          <a:p>
            <a:r>
              <a:rPr lang="en-US" b="1" i="0" dirty="0">
                <a:solidFill>
                  <a:srgbClr val="000000"/>
                </a:solidFill>
                <a:effectLst/>
                <a:latin typeface="Helvetica Neue"/>
              </a:rPr>
              <a:t>Job Postings by Location</a:t>
            </a:r>
            <a:br>
              <a:rPr lang="en-US" b="1" i="0" dirty="0">
                <a:solidFill>
                  <a:srgbClr val="000000"/>
                </a:solidFill>
                <a:effectLst/>
                <a:latin typeface="Helvetica Neue"/>
              </a:rPr>
            </a:br>
            <a:endParaRPr lang="en-US" dirty="0"/>
          </a:p>
        </p:txBody>
      </p:sp>
      <p:pic>
        <p:nvPicPr>
          <p:cNvPr id="4" name="Picture 3">
            <a:extLst>
              <a:ext uri="{FF2B5EF4-FFF2-40B4-BE49-F238E27FC236}">
                <a16:creationId xmlns:a16="http://schemas.microsoft.com/office/drawing/2014/main" id="{C0A5535C-C86C-A57D-DEC5-F3B108A0DD5F}"/>
              </a:ext>
            </a:extLst>
          </p:cNvPr>
          <p:cNvPicPr>
            <a:picLocks noChangeAspect="1"/>
          </p:cNvPicPr>
          <p:nvPr/>
        </p:nvPicPr>
        <p:blipFill>
          <a:blip r:embed="rId2"/>
          <a:stretch>
            <a:fillRect/>
          </a:stretch>
        </p:blipFill>
        <p:spPr>
          <a:xfrm>
            <a:off x="1098371" y="1169553"/>
            <a:ext cx="6428004" cy="3858685"/>
          </a:xfrm>
          <a:prstGeom prst="rect">
            <a:avLst/>
          </a:prstGeom>
        </p:spPr>
      </p:pic>
    </p:spTree>
    <p:extLst>
      <p:ext uri="{BB962C8B-B14F-4D97-AF65-F5344CB8AC3E}">
        <p14:creationId xmlns:p14="http://schemas.microsoft.com/office/powerpoint/2010/main" val="27373183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p57"/>
          <p:cNvSpPr txBox="1">
            <a:spLocks noGrp="1"/>
          </p:cNvSpPr>
          <p:nvPr>
            <p:ph type="title"/>
          </p:nvPr>
        </p:nvSpPr>
        <p:spPr>
          <a:xfrm>
            <a:off x="90608" y="136267"/>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Conclusion</a:t>
            </a:r>
          </a:p>
        </p:txBody>
      </p:sp>
      <p:sp>
        <p:nvSpPr>
          <p:cNvPr id="3" name="TextBox 2">
            <a:extLst>
              <a:ext uri="{FF2B5EF4-FFF2-40B4-BE49-F238E27FC236}">
                <a16:creationId xmlns:a16="http://schemas.microsoft.com/office/drawing/2014/main" id="{25FA4E6F-E404-A803-C72B-BEE393FCD4F5}"/>
              </a:ext>
            </a:extLst>
          </p:cNvPr>
          <p:cNvSpPr txBox="1"/>
          <p:nvPr/>
        </p:nvSpPr>
        <p:spPr>
          <a:xfrm>
            <a:off x="310447" y="1052363"/>
            <a:ext cx="7776941" cy="3383106"/>
          </a:xfrm>
          <a:prstGeom prst="rect">
            <a:avLst/>
          </a:prstGeom>
          <a:noFill/>
        </p:spPr>
        <p:txBody>
          <a:bodyPr wrap="square">
            <a:spAutoFit/>
          </a:bodyPr>
          <a:lstStyle/>
          <a:p>
            <a:pPr marL="285750" indent="-285750" algn="just" rtl="0" fontAlgn="base">
              <a:lnSpc>
                <a:spcPct val="150000"/>
              </a:lnSpc>
              <a:spcBef>
                <a:spcPts val="0"/>
              </a:spcBef>
              <a:spcAft>
                <a:spcPts val="0"/>
              </a:spcAft>
              <a:buFont typeface="Arial" panose="020B0604020202020204" pitchFamily="34" charset="0"/>
              <a:buChar char="•"/>
            </a:pPr>
            <a:r>
              <a:rPr lang="en-US" sz="1200" b="0" i="0" u="none" strike="noStrike" dirty="0">
                <a:solidFill>
                  <a:srgbClr val="000000"/>
                </a:solidFill>
                <a:effectLst/>
                <a:latin typeface="Times New Roman" panose="02020603050405020304" pitchFamily="18" charset="0"/>
              </a:rPr>
              <a:t>The Big Data Talent Analytics project, in conclusion, offers an in-depth response to the problems that human resources has while hiring for Big Data jobs. </a:t>
            </a:r>
          </a:p>
          <a:p>
            <a:pPr marL="285750" indent="-285750" algn="just" rtl="0" fontAlgn="base">
              <a:lnSpc>
                <a:spcPct val="150000"/>
              </a:lnSpc>
              <a:spcBef>
                <a:spcPts val="0"/>
              </a:spcBef>
              <a:spcAft>
                <a:spcPts val="0"/>
              </a:spcAft>
              <a:buFont typeface="Arial" panose="020B0604020202020204" pitchFamily="34" charset="0"/>
              <a:buChar char="•"/>
            </a:pPr>
            <a:r>
              <a:rPr lang="en-US" sz="1200" b="0" i="0" u="none" strike="noStrike" dirty="0">
                <a:solidFill>
                  <a:srgbClr val="000000"/>
                </a:solidFill>
                <a:effectLst/>
                <a:latin typeface="Times New Roman" panose="02020603050405020304" pitchFamily="18" charset="0"/>
              </a:rPr>
              <a:t>The project successfully differentiates between various employment families, unearths highly sought-after skill sets, and characterizes each task according to the required competence levels by utilizing sophisticated data analysis approaches. </a:t>
            </a:r>
          </a:p>
          <a:p>
            <a:pPr marL="285750" indent="-285750" algn="just" rtl="0" fontAlgn="base">
              <a:lnSpc>
                <a:spcPct val="150000"/>
              </a:lnSpc>
              <a:spcBef>
                <a:spcPts val="0"/>
              </a:spcBef>
              <a:spcAft>
                <a:spcPts val="0"/>
              </a:spcAft>
              <a:buFont typeface="Arial" panose="020B0604020202020204" pitchFamily="34" charset="0"/>
              <a:buChar char="•"/>
            </a:pPr>
            <a:r>
              <a:rPr lang="en-US" sz="1200" b="0" i="0" u="none" strike="noStrike" dirty="0">
                <a:solidFill>
                  <a:srgbClr val="000000"/>
                </a:solidFill>
                <a:effectLst/>
                <a:latin typeface="Times New Roman" panose="02020603050405020304" pitchFamily="18" charset="0"/>
              </a:rPr>
              <a:t>The Human Resources team is finally able to arrive at better judgments because of the useful information furnished by interactive visualizations and a suggestion engine, which enhance the effectiveness and efficacy of Big Data HR procedures. </a:t>
            </a:r>
          </a:p>
          <a:p>
            <a:pPr marL="285750" indent="-285750" algn="just" rtl="0" fontAlgn="base">
              <a:lnSpc>
                <a:spcPct val="150000"/>
              </a:lnSpc>
              <a:spcBef>
                <a:spcPts val="0"/>
              </a:spcBef>
              <a:spcAft>
                <a:spcPts val="0"/>
              </a:spcAft>
              <a:buFont typeface="Arial" panose="020B0604020202020204" pitchFamily="34" charset="0"/>
              <a:buChar char="•"/>
            </a:pPr>
            <a:r>
              <a:rPr lang="en-US" sz="1200" b="0" i="0" u="none" strike="noStrike" dirty="0">
                <a:solidFill>
                  <a:srgbClr val="000000"/>
                </a:solidFill>
                <a:effectLst/>
                <a:latin typeface="Times New Roman" panose="02020603050405020304" pitchFamily="18" charset="0"/>
              </a:rPr>
              <a:t>By putting talent acquisition methods closer to the dynamic requirements of the changing Big Data job market, this initiative represents a major step forward.</a:t>
            </a:r>
          </a:p>
          <a:p>
            <a:pPr marL="285750" indent="-285750" algn="just" rtl="0" fontAlgn="base">
              <a:lnSpc>
                <a:spcPct val="150000"/>
              </a:lnSpc>
              <a:spcBef>
                <a:spcPts val="0"/>
              </a:spcBef>
              <a:spcAft>
                <a:spcPts val="0"/>
              </a:spcAft>
              <a:buFont typeface="Arial" panose="020B0604020202020204" pitchFamily="34" charset="0"/>
              <a:buChar char="•"/>
            </a:pPr>
            <a:r>
              <a:rPr lang="en-US" sz="1200" b="0" i="0" u="none" strike="noStrike" dirty="0">
                <a:solidFill>
                  <a:srgbClr val="000000"/>
                </a:solidFill>
                <a:effectLst/>
                <a:latin typeface="Times New Roman" panose="02020603050405020304" pitchFamily="18" charset="0"/>
              </a:rPr>
              <a:t>Provided valuable data for salary projections, enhanced employment processes, and human resources decisions.</a:t>
            </a:r>
          </a:p>
          <a:p>
            <a:pPr marL="285750" indent="-285750" algn="just" rtl="0" fontAlgn="base">
              <a:lnSpc>
                <a:spcPct val="150000"/>
              </a:lnSpc>
              <a:spcBef>
                <a:spcPts val="0"/>
              </a:spcBef>
              <a:spcAft>
                <a:spcPts val="0"/>
              </a:spcAft>
              <a:buFont typeface="Arial" panose="020B0604020202020204" pitchFamily="34" charset="0"/>
              <a:buChar char="•"/>
            </a:pPr>
            <a:r>
              <a:rPr lang="en-US" sz="1200" b="0" i="0" u="none" strike="noStrike" dirty="0" err="1">
                <a:solidFill>
                  <a:srgbClr val="000000"/>
                </a:solidFill>
                <a:effectLst/>
                <a:latin typeface="Times New Roman" panose="02020603050405020304" pitchFamily="18" charset="0"/>
              </a:rPr>
              <a:t>Utilising</a:t>
            </a:r>
            <a:r>
              <a:rPr lang="en-US" sz="1200" b="0" i="0" u="none" strike="noStrike" dirty="0">
                <a:solidFill>
                  <a:srgbClr val="000000"/>
                </a:solidFill>
                <a:effectLst/>
                <a:latin typeface="Times New Roman" panose="02020603050405020304" pitchFamily="18" charset="0"/>
              </a:rPr>
              <a:t> innovative methods, the study tackled the global human resources issue of acquiring big data talent.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52"/>
        <p:cNvGrpSpPr/>
        <p:nvPr/>
      </p:nvGrpSpPr>
      <p:grpSpPr>
        <a:xfrm>
          <a:off x="0" y="0"/>
          <a:ext cx="0" cy="0"/>
          <a:chOff x="0" y="0"/>
          <a:chExt cx="0" cy="0"/>
        </a:xfrm>
      </p:grpSpPr>
      <p:sp>
        <p:nvSpPr>
          <p:cNvPr id="1753" name="Google Shape;1753;p8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References</a:t>
            </a:r>
            <a:endParaRPr dirty="0"/>
          </a:p>
        </p:txBody>
      </p:sp>
      <p:sp>
        <p:nvSpPr>
          <p:cNvPr id="3" name="Text Placeholder 2">
            <a:extLst>
              <a:ext uri="{FF2B5EF4-FFF2-40B4-BE49-F238E27FC236}">
                <a16:creationId xmlns:a16="http://schemas.microsoft.com/office/drawing/2014/main" id="{F36B34B0-B3F8-015E-A688-4AC15C1D96EE}"/>
              </a:ext>
            </a:extLst>
          </p:cNvPr>
          <p:cNvSpPr>
            <a:spLocks noGrp="1"/>
          </p:cNvSpPr>
          <p:nvPr>
            <p:ph type="body" idx="1"/>
          </p:nvPr>
        </p:nvSpPr>
        <p:spPr>
          <a:xfrm>
            <a:off x="149984" y="1017725"/>
            <a:ext cx="8274015" cy="3400500"/>
          </a:xfrm>
        </p:spPr>
        <p:txBody>
          <a:bodyPr/>
          <a:lstStyle/>
          <a:p>
            <a:pPr algn="just">
              <a:spcAft>
                <a:spcPts val="1000"/>
              </a:spcAft>
            </a:pPr>
            <a:r>
              <a:rPr lang="en-US" b="0" i="0" u="none" strike="noStrike" dirty="0">
                <a:solidFill>
                  <a:srgbClr val="000000"/>
                </a:solidFill>
                <a:effectLst/>
                <a:latin typeface="Times New Roman" panose="02020603050405020304" pitchFamily="18" charset="0"/>
              </a:rPr>
              <a:t>Hariri, R.H., Fredericks, E.M. and Bowers, K.M., 2019. Uncertainty in big data analytics: survey, opportunities, and challenges. Journal of Big Data, 6(1), pp.1-16.</a:t>
            </a:r>
            <a:endParaRPr lang="en-US" b="0" dirty="0">
              <a:effectLst/>
            </a:endParaRPr>
          </a:p>
          <a:p>
            <a:pPr algn="just">
              <a:spcAft>
                <a:spcPts val="1000"/>
              </a:spcAft>
            </a:pPr>
            <a:r>
              <a:rPr lang="en-US" b="0" i="0" u="none" strike="noStrike" dirty="0" err="1">
                <a:solidFill>
                  <a:srgbClr val="000000"/>
                </a:solidFill>
                <a:effectLst/>
                <a:latin typeface="Times New Roman" panose="02020603050405020304" pitchFamily="18" charset="0"/>
              </a:rPr>
              <a:t>Sestino</a:t>
            </a:r>
            <a:r>
              <a:rPr lang="en-US" b="0" i="0" u="none" strike="noStrike" dirty="0">
                <a:solidFill>
                  <a:srgbClr val="000000"/>
                </a:solidFill>
                <a:effectLst/>
                <a:latin typeface="Times New Roman" panose="02020603050405020304" pitchFamily="18" charset="0"/>
              </a:rPr>
              <a:t>, A., </a:t>
            </a:r>
            <a:r>
              <a:rPr lang="en-US" b="0" i="0" u="none" strike="noStrike" dirty="0" err="1">
                <a:solidFill>
                  <a:srgbClr val="000000"/>
                </a:solidFill>
                <a:effectLst/>
                <a:latin typeface="Times New Roman" panose="02020603050405020304" pitchFamily="18" charset="0"/>
              </a:rPr>
              <a:t>Prete</a:t>
            </a:r>
            <a:r>
              <a:rPr lang="en-US" b="0" i="0" u="none" strike="noStrike" dirty="0">
                <a:solidFill>
                  <a:srgbClr val="000000"/>
                </a:solidFill>
                <a:effectLst/>
                <a:latin typeface="Times New Roman" panose="02020603050405020304" pitchFamily="18" charset="0"/>
              </a:rPr>
              <a:t>, M.I., Piper, L. and Guido, G., 2020. Internet of Things and Big Data as enablers for business digitalization strategies. </a:t>
            </a:r>
            <a:r>
              <a:rPr lang="en-US" b="0" i="0" u="none" strike="noStrike" dirty="0" err="1">
                <a:solidFill>
                  <a:srgbClr val="000000"/>
                </a:solidFill>
                <a:effectLst/>
                <a:latin typeface="Times New Roman" panose="02020603050405020304" pitchFamily="18" charset="0"/>
              </a:rPr>
              <a:t>Technovation</a:t>
            </a:r>
            <a:r>
              <a:rPr lang="en-US" b="0" i="0" u="none" strike="noStrike" dirty="0">
                <a:solidFill>
                  <a:srgbClr val="000000"/>
                </a:solidFill>
                <a:effectLst/>
                <a:latin typeface="Times New Roman" panose="02020603050405020304" pitchFamily="18" charset="0"/>
              </a:rPr>
              <a:t>, 98, p.102173.</a:t>
            </a:r>
            <a:endParaRPr lang="en-US" b="0" dirty="0">
              <a:effectLst/>
            </a:endParaRPr>
          </a:p>
          <a:p>
            <a:pPr algn="just">
              <a:spcAft>
                <a:spcPts val="1000"/>
              </a:spcAft>
            </a:pPr>
            <a:r>
              <a:rPr lang="en-US" b="0" i="0" u="none" strike="noStrike" dirty="0">
                <a:solidFill>
                  <a:srgbClr val="000000"/>
                </a:solidFill>
                <a:effectLst/>
                <a:latin typeface="Times New Roman" panose="02020603050405020304" pitchFamily="18" charset="0"/>
              </a:rPr>
              <a:t>Brown, P. and </a:t>
            </a:r>
            <a:r>
              <a:rPr lang="en-US" b="0" i="0" u="none" strike="noStrike" dirty="0" err="1">
                <a:solidFill>
                  <a:srgbClr val="000000"/>
                </a:solidFill>
                <a:effectLst/>
                <a:latin typeface="Times New Roman" panose="02020603050405020304" pitchFamily="18" charset="0"/>
              </a:rPr>
              <a:t>Souto</a:t>
            </a:r>
            <a:r>
              <a:rPr lang="en-US" b="0" i="0" u="none" strike="noStrike" dirty="0">
                <a:solidFill>
                  <a:srgbClr val="000000"/>
                </a:solidFill>
                <a:effectLst/>
                <a:latin typeface="Times New Roman" panose="02020603050405020304" pitchFamily="18" charset="0"/>
              </a:rPr>
              <a:t>-Otero, M., 2020. The end of the credential society? An analysis of the relationship between education and the </a:t>
            </a:r>
            <a:r>
              <a:rPr lang="en-US" b="0" i="0" u="none" strike="noStrike" dirty="0" err="1">
                <a:solidFill>
                  <a:srgbClr val="000000"/>
                </a:solidFill>
                <a:effectLst/>
                <a:latin typeface="Times New Roman" panose="02020603050405020304" pitchFamily="18" charset="0"/>
              </a:rPr>
              <a:t>labour</a:t>
            </a:r>
            <a:r>
              <a:rPr lang="en-US" b="0" i="0" u="none" strike="noStrike" dirty="0">
                <a:solidFill>
                  <a:srgbClr val="000000"/>
                </a:solidFill>
                <a:effectLst/>
                <a:latin typeface="Times New Roman" panose="02020603050405020304" pitchFamily="18" charset="0"/>
              </a:rPr>
              <a:t> market using big data. Journal of Education Policy, 35(1), pp.95-118.</a:t>
            </a:r>
            <a:endParaRPr lang="en-US" b="0" dirty="0">
              <a:effectLst/>
            </a:endParaRPr>
          </a:p>
          <a:p>
            <a:pPr algn="just">
              <a:spcAft>
                <a:spcPts val="1000"/>
              </a:spcAft>
            </a:pPr>
            <a:r>
              <a:rPr lang="en-US" b="0" i="0" u="none" strike="noStrike" dirty="0">
                <a:solidFill>
                  <a:srgbClr val="000000"/>
                </a:solidFill>
                <a:effectLst/>
                <a:latin typeface="Times New Roman" panose="02020603050405020304" pitchFamily="18" charset="0"/>
              </a:rPr>
              <a:t>Ikotun, A.M., </a:t>
            </a:r>
            <a:r>
              <a:rPr lang="en-US" b="0" i="0" u="none" strike="noStrike" dirty="0" err="1">
                <a:solidFill>
                  <a:srgbClr val="000000"/>
                </a:solidFill>
                <a:effectLst/>
                <a:latin typeface="Times New Roman" panose="02020603050405020304" pitchFamily="18" charset="0"/>
              </a:rPr>
              <a:t>Ezugwu</a:t>
            </a:r>
            <a:r>
              <a:rPr lang="en-US" b="0" i="0" u="none" strike="noStrike" dirty="0">
                <a:solidFill>
                  <a:srgbClr val="000000"/>
                </a:solidFill>
                <a:effectLst/>
                <a:latin typeface="Times New Roman" panose="02020603050405020304" pitchFamily="18" charset="0"/>
              </a:rPr>
              <a:t>, A.E., </a:t>
            </a:r>
            <a:r>
              <a:rPr lang="en-US" b="0" i="0" u="none" strike="noStrike" dirty="0" err="1">
                <a:solidFill>
                  <a:srgbClr val="000000"/>
                </a:solidFill>
                <a:effectLst/>
                <a:latin typeface="Times New Roman" panose="02020603050405020304" pitchFamily="18" charset="0"/>
              </a:rPr>
              <a:t>Abualigah</a:t>
            </a:r>
            <a:r>
              <a:rPr lang="en-US" b="0" i="0" u="none" strike="noStrike" dirty="0">
                <a:solidFill>
                  <a:srgbClr val="000000"/>
                </a:solidFill>
                <a:effectLst/>
                <a:latin typeface="Times New Roman" panose="02020603050405020304" pitchFamily="18" charset="0"/>
              </a:rPr>
              <a:t>, L., </a:t>
            </a:r>
            <a:r>
              <a:rPr lang="en-US" b="0" i="0" u="none" strike="noStrike" dirty="0" err="1">
                <a:solidFill>
                  <a:srgbClr val="000000"/>
                </a:solidFill>
                <a:effectLst/>
                <a:latin typeface="Times New Roman" panose="02020603050405020304" pitchFamily="18" charset="0"/>
              </a:rPr>
              <a:t>Abuhaija</a:t>
            </a:r>
            <a:r>
              <a:rPr lang="en-US" b="0" i="0" u="none" strike="noStrike" dirty="0">
                <a:solidFill>
                  <a:srgbClr val="000000"/>
                </a:solidFill>
                <a:effectLst/>
                <a:latin typeface="Times New Roman" panose="02020603050405020304" pitchFamily="18" charset="0"/>
              </a:rPr>
              <a:t>, B. and Heming, J., 2023. K-means clustering algorithms: A comprehensive review, variants analysis, and advances in the era of big data. Information Sciences, 622, pp.178-210.</a:t>
            </a:r>
            <a:endParaRPr lang="en-US" b="0" dirty="0">
              <a:effectLst/>
            </a:endParaRPr>
          </a:p>
          <a:p>
            <a:pPr algn="just">
              <a:spcAft>
                <a:spcPts val="1000"/>
              </a:spcAft>
            </a:pPr>
            <a:r>
              <a:rPr lang="en-US" b="0" i="0" u="none" strike="noStrike" dirty="0">
                <a:solidFill>
                  <a:srgbClr val="000000"/>
                </a:solidFill>
                <a:effectLst/>
                <a:latin typeface="Times New Roman" panose="02020603050405020304" pitchFamily="18" charset="0"/>
              </a:rPr>
              <a:t>Reddy, G.T., Reddy, M.P.K., </a:t>
            </a:r>
            <a:r>
              <a:rPr lang="en-US" b="0" i="0" u="none" strike="noStrike" dirty="0" err="1">
                <a:solidFill>
                  <a:srgbClr val="000000"/>
                </a:solidFill>
                <a:effectLst/>
                <a:latin typeface="Times New Roman" panose="02020603050405020304" pitchFamily="18" charset="0"/>
              </a:rPr>
              <a:t>Lakshmanna</a:t>
            </a:r>
            <a:r>
              <a:rPr lang="en-US" b="0" i="0" u="none" strike="noStrike" dirty="0">
                <a:solidFill>
                  <a:srgbClr val="000000"/>
                </a:solidFill>
                <a:effectLst/>
                <a:latin typeface="Times New Roman" panose="02020603050405020304" pitchFamily="18" charset="0"/>
              </a:rPr>
              <a:t>, K., </a:t>
            </a:r>
            <a:r>
              <a:rPr lang="en-US" b="0" i="0" u="none" strike="noStrike" dirty="0" err="1">
                <a:solidFill>
                  <a:srgbClr val="000000"/>
                </a:solidFill>
                <a:effectLst/>
                <a:latin typeface="Times New Roman" panose="02020603050405020304" pitchFamily="18" charset="0"/>
              </a:rPr>
              <a:t>Kaluri</a:t>
            </a:r>
            <a:r>
              <a:rPr lang="en-US" b="0" i="0" u="none" strike="noStrike" dirty="0">
                <a:solidFill>
                  <a:srgbClr val="000000"/>
                </a:solidFill>
                <a:effectLst/>
                <a:latin typeface="Times New Roman" panose="02020603050405020304" pitchFamily="18" charset="0"/>
              </a:rPr>
              <a:t>, R., Rajput, D.S., Srivastava, G. and Baker, T., 2020. Analysis of dimensionality reduction techniques on big data. </a:t>
            </a:r>
            <a:r>
              <a:rPr lang="en-US" b="0" i="0" u="none" strike="noStrike" dirty="0" err="1">
                <a:solidFill>
                  <a:srgbClr val="000000"/>
                </a:solidFill>
                <a:effectLst/>
                <a:latin typeface="Times New Roman" panose="02020603050405020304" pitchFamily="18" charset="0"/>
              </a:rPr>
              <a:t>Ieee</a:t>
            </a:r>
            <a:r>
              <a:rPr lang="en-US" b="0" i="0" u="none" strike="noStrike" dirty="0">
                <a:solidFill>
                  <a:srgbClr val="000000"/>
                </a:solidFill>
                <a:effectLst/>
                <a:latin typeface="Times New Roman" panose="02020603050405020304" pitchFamily="18" charset="0"/>
              </a:rPr>
              <a:t> Access, 8, pp.54776-54788.</a:t>
            </a:r>
            <a:endParaRPr lang="en-US" b="0" dirty="0">
              <a:effectLst/>
            </a:endParaRPr>
          </a:p>
          <a:p>
            <a:pPr algn="just">
              <a:spcAft>
                <a:spcPts val="1000"/>
              </a:spcAft>
            </a:pPr>
            <a:r>
              <a:rPr lang="en-US" b="0" i="0" u="none" strike="noStrike" dirty="0">
                <a:solidFill>
                  <a:srgbClr val="000000"/>
                </a:solidFill>
                <a:effectLst/>
                <a:latin typeface="Times New Roman" panose="02020603050405020304" pitchFamily="18" charset="0"/>
              </a:rPr>
              <a:t>Deepa, N., Pham, Q.V., Nguyen, D.C., Bhattacharya, S., </a:t>
            </a:r>
            <a:r>
              <a:rPr lang="en-US" b="0" i="0" u="none" strike="noStrike" dirty="0" err="1">
                <a:solidFill>
                  <a:srgbClr val="000000"/>
                </a:solidFill>
                <a:effectLst/>
                <a:latin typeface="Times New Roman" panose="02020603050405020304" pitchFamily="18" charset="0"/>
              </a:rPr>
              <a:t>Prabadevi</a:t>
            </a:r>
            <a:r>
              <a:rPr lang="en-US" b="0" i="0" u="none" strike="noStrike" dirty="0">
                <a:solidFill>
                  <a:srgbClr val="000000"/>
                </a:solidFill>
                <a:effectLst/>
                <a:latin typeface="Times New Roman" panose="02020603050405020304" pitchFamily="18" charset="0"/>
              </a:rPr>
              <a:t>, B., </a:t>
            </a:r>
            <a:r>
              <a:rPr lang="en-US" b="0" i="0" u="none" strike="noStrike" dirty="0" err="1">
                <a:solidFill>
                  <a:srgbClr val="000000"/>
                </a:solidFill>
                <a:effectLst/>
                <a:latin typeface="Times New Roman" panose="02020603050405020304" pitchFamily="18" charset="0"/>
              </a:rPr>
              <a:t>Gadekallu</a:t>
            </a:r>
            <a:r>
              <a:rPr lang="en-US" b="0" i="0" u="none" strike="noStrike" dirty="0">
                <a:solidFill>
                  <a:srgbClr val="000000"/>
                </a:solidFill>
                <a:effectLst/>
                <a:latin typeface="Times New Roman" panose="02020603050405020304" pitchFamily="18" charset="0"/>
              </a:rPr>
              <a:t>, T.R., </a:t>
            </a:r>
            <a:r>
              <a:rPr lang="en-US" b="0" i="0" u="none" strike="noStrike" dirty="0" err="1">
                <a:solidFill>
                  <a:srgbClr val="000000"/>
                </a:solidFill>
                <a:effectLst/>
                <a:latin typeface="Times New Roman" panose="02020603050405020304" pitchFamily="18" charset="0"/>
              </a:rPr>
              <a:t>Maddikunta</a:t>
            </a:r>
            <a:r>
              <a:rPr lang="en-US" b="0" i="0" u="none" strike="noStrike" dirty="0">
                <a:solidFill>
                  <a:srgbClr val="000000"/>
                </a:solidFill>
                <a:effectLst/>
                <a:latin typeface="Times New Roman" panose="02020603050405020304" pitchFamily="18" charset="0"/>
              </a:rPr>
              <a:t>, P.K.R., Fang, F. and Pathirana, P.N., 2022. A survey on blockchain for big data: Approaches, opportunities, and future directions. Future Generation Computer Systems, 131, pp.209-226.</a:t>
            </a:r>
            <a:endParaRPr lang="en-US" b="0" dirty="0">
              <a:effectLst/>
            </a:endParaRPr>
          </a:p>
          <a:p>
            <a:pPr algn="just">
              <a:spcAft>
                <a:spcPts val="1000"/>
              </a:spcAft>
            </a:pPr>
            <a:r>
              <a:rPr lang="en-US" b="0" i="0" u="none" strike="noStrike" dirty="0">
                <a:solidFill>
                  <a:srgbClr val="000000"/>
                </a:solidFill>
                <a:effectLst/>
                <a:latin typeface="Times New Roman" panose="02020603050405020304" pitchFamily="18" charset="0"/>
              </a:rPr>
              <a:t>Dai, H.N., Wang, H., Xu, G., Wan, J. and Imran, M., 2020. Big data analytics for manufacturing internet of things: opportunities, challenges and enabling technologies. Enterprise Information Systems, 14(9-10), pp.1279-1303.</a:t>
            </a:r>
            <a:endParaRPr lang="en-US" b="0" dirty="0">
              <a:effectLs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67"/>
        <p:cNvGrpSpPr/>
        <p:nvPr/>
      </p:nvGrpSpPr>
      <p:grpSpPr>
        <a:xfrm>
          <a:off x="0" y="0"/>
          <a:ext cx="0" cy="0"/>
          <a:chOff x="0" y="0"/>
          <a:chExt cx="0" cy="0"/>
        </a:xfrm>
      </p:grpSpPr>
      <p:sp>
        <p:nvSpPr>
          <p:cNvPr id="1268" name="Google Shape;1268;p86"/>
          <p:cNvSpPr txBox="1">
            <a:spLocks noGrp="1"/>
          </p:cNvSpPr>
          <p:nvPr>
            <p:ph type="ctrTitle"/>
          </p:nvPr>
        </p:nvSpPr>
        <p:spPr>
          <a:xfrm>
            <a:off x="3209284" y="1433938"/>
            <a:ext cx="4892400" cy="1341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Thank You</a:t>
            </a:r>
            <a:endParaRPr dirty="0"/>
          </a:p>
        </p:txBody>
      </p:sp>
      <p:sp>
        <p:nvSpPr>
          <p:cNvPr id="6" name="Rectangle 5">
            <a:extLst>
              <a:ext uri="{FF2B5EF4-FFF2-40B4-BE49-F238E27FC236}">
                <a16:creationId xmlns:a16="http://schemas.microsoft.com/office/drawing/2014/main" id="{BF444BD2-D69A-26C0-D332-1BCC86BD13D5}"/>
              </a:ext>
            </a:extLst>
          </p:cNvPr>
          <p:cNvSpPr/>
          <p:nvPr/>
        </p:nvSpPr>
        <p:spPr>
          <a:xfrm>
            <a:off x="2790700" y="3375580"/>
            <a:ext cx="6353299" cy="164768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8"/>
          <p:cNvSpPr txBox="1">
            <a:spLocks noGrp="1"/>
          </p:cNvSpPr>
          <p:nvPr>
            <p:ph type="title"/>
          </p:nvPr>
        </p:nvSpPr>
        <p:spPr>
          <a:xfrm>
            <a:off x="466612" y="164806"/>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Abstract</a:t>
            </a:r>
            <a:endParaRPr dirty="0"/>
          </a:p>
        </p:txBody>
      </p:sp>
      <p:sp>
        <p:nvSpPr>
          <p:cNvPr id="216" name="Google Shape;216;p38"/>
          <p:cNvSpPr txBox="1"/>
          <p:nvPr/>
        </p:nvSpPr>
        <p:spPr>
          <a:xfrm>
            <a:off x="466612" y="737506"/>
            <a:ext cx="7704000" cy="3047403"/>
          </a:xfrm>
          <a:prstGeom prst="rect">
            <a:avLst/>
          </a:prstGeom>
          <a:noFill/>
          <a:ln>
            <a:noFill/>
          </a:ln>
        </p:spPr>
        <p:txBody>
          <a:bodyPr spcFirstLastPara="1" wrap="square" lIns="91425" tIns="91425" rIns="0" bIns="91425" anchor="t" anchorCtr="0">
            <a:noAutofit/>
          </a:bodyPr>
          <a:lstStyle/>
          <a:p>
            <a:pPr marL="285750" indent="-285750" algn="just" fontAlgn="base">
              <a:lnSpc>
                <a:spcPct val="150000"/>
              </a:lnSpc>
              <a:buFont typeface="Arial" panose="020B0604020202020204" pitchFamily="34" charset="0"/>
              <a:buChar char="•"/>
            </a:pPr>
            <a:r>
              <a:rPr lang="en-US" sz="1100" b="0" i="0" u="none" strike="noStrike" dirty="0">
                <a:solidFill>
                  <a:srgbClr val="000000"/>
                </a:solidFill>
                <a:effectLst/>
                <a:latin typeface="Times New Roman" panose="02020603050405020304" pitchFamily="18" charset="0"/>
              </a:rPr>
              <a:t>Examining the challenge that human resources departments face globally in locating exceptional talent in the field of big data. By conducting a big data analysis on online job postings, valuable information can be extracted.</a:t>
            </a:r>
          </a:p>
          <a:p>
            <a:pPr marL="285750" indent="-285750" algn="just" fontAlgn="base">
              <a:lnSpc>
                <a:spcPct val="150000"/>
              </a:lnSpc>
              <a:buFont typeface="Arial" panose="020B0604020202020204" pitchFamily="34" charset="0"/>
              <a:buChar char="•"/>
            </a:pPr>
            <a:r>
              <a:rPr lang="en-US" sz="1100" b="0" i="0" u="none" strike="noStrike" dirty="0">
                <a:solidFill>
                  <a:srgbClr val="000000"/>
                </a:solidFill>
                <a:effectLst/>
                <a:latin typeface="Times New Roman" panose="02020603050405020304" pitchFamily="18" charset="0"/>
              </a:rPr>
              <a:t>Identifying distinct Big Data work families, persistently in-demand skill clusters, and job family-level competency requirements for each skill set.</a:t>
            </a:r>
          </a:p>
          <a:p>
            <a:pPr marL="285750" indent="-285750" algn="just" fontAlgn="base">
              <a:lnSpc>
                <a:spcPct val="150000"/>
              </a:lnSpc>
              <a:buFont typeface="Arial" panose="020B0604020202020204" pitchFamily="34" charset="0"/>
              <a:buChar char="•"/>
            </a:pPr>
            <a:r>
              <a:rPr lang="en-US" sz="1100" b="0" i="0" u="none" strike="noStrike" dirty="0">
                <a:solidFill>
                  <a:srgbClr val="000000"/>
                </a:solidFill>
                <a:effectLst/>
                <a:latin typeface="Times New Roman" panose="02020603050405020304" pitchFamily="18" charset="0"/>
              </a:rPr>
              <a:t>Implementing machine learning methodologies, such as k-nearest </a:t>
            </a:r>
            <a:r>
              <a:rPr lang="en-US" sz="1100" b="0" i="0" u="none" strike="noStrike" dirty="0" err="1">
                <a:solidFill>
                  <a:srgbClr val="000000"/>
                </a:solidFill>
                <a:effectLst/>
                <a:latin typeface="Times New Roman" panose="02020603050405020304" pitchFamily="18" charset="0"/>
              </a:rPr>
              <a:t>Neighbours</a:t>
            </a:r>
            <a:r>
              <a:rPr lang="en-US" sz="1100" b="0" i="0" u="none" strike="noStrike" dirty="0">
                <a:solidFill>
                  <a:srgbClr val="000000"/>
                </a:solidFill>
                <a:effectLst/>
                <a:latin typeface="Times New Roman" panose="02020603050405020304" pitchFamily="18" charset="0"/>
              </a:rPr>
              <a:t>, Linear Regression, Ridge Regression, Lasso Regression, and Logistic Regression, among others, are </a:t>
            </a:r>
            <a:r>
              <a:rPr lang="en-US" sz="1100" b="0" i="0" u="none" strike="noStrike" dirty="0" err="1">
                <a:solidFill>
                  <a:srgbClr val="000000"/>
                </a:solidFill>
                <a:effectLst/>
                <a:latin typeface="Times New Roman" panose="02020603050405020304" pitchFamily="18" charset="0"/>
              </a:rPr>
              <a:t>utilised</a:t>
            </a:r>
            <a:r>
              <a:rPr lang="en-US" sz="1100" b="0" i="0" u="none" strike="noStrike" dirty="0">
                <a:solidFill>
                  <a:srgbClr val="000000"/>
                </a:solidFill>
                <a:effectLst/>
                <a:latin typeface="Times New Roman" panose="02020603050405020304" pitchFamily="18" charset="0"/>
              </a:rPr>
              <a:t>.</a:t>
            </a:r>
          </a:p>
          <a:p>
            <a:pPr marL="285750" indent="-285750" algn="just" fontAlgn="base">
              <a:lnSpc>
                <a:spcPct val="150000"/>
              </a:lnSpc>
              <a:buFont typeface="Arial" panose="020B0604020202020204" pitchFamily="34" charset="0"/>
              <a:buChar char="•"/>
            </a:pPr>
            <a:r>
              <a:rPr lang="en-US" sz="1100" b="0" i="0" u="none" strike="noStrike" dirty="0">
                <a:solidFill>
                  <a:srgbClr val="000000"/>
                </a:solidFill>
                <a:effectLst/>
                <a:latin typeface="Times New Roman" panose="02020603050405020304" pitchFamily="18" charset="0"/>
              </a:rPr>
              <a:t>Comprises fictitious work class criteria in addition to specific attributes such as job family identification number, job class identification number, job description, education, experience, </a:t>
            </a:r>
            <a:r>
              <a:rPr lang="en-US" sz="1100" b="0" i="0" u="none" strike="noStrike" dirty="0" err="1">
                <a:solidFill>
                  <a:srgbClr val="000000"/>
                </a:solidFill>
                <a:effectLst/>
                <a:latin typeface="Times New Roman" panose="02020603050405020304" pitchFamily="18" charset="0"/>
              </a:rPr>
              <a:t>organisational</a:t>
            </a:r>
            <a:r>
              <a:rPr lang="en-US" sz="1100" b="0" i="0" u="none" strike="noStrike" dirty="0">
                <a:solidFill>
                  <a:srgbClr val="000000"/>
                </a:solidFill>
                <a:effectLst/>
                <a:latin typeface="Times New Roman" panose="02020603050405020304" pitchFamily="18" charset="0"/>
              </a:rPr>
              <a:t> impact, problem-solving capability, degree of supervision, degree of communication, financial constraints, and pay grade in numerical form.</a:t>
            </a:r>
          </a:p>
          <a:p>
            <a:pPr marL="285750" indent="-285750" algn="just" fontAlgn="base">
              <a:lnSpc>
                <a:spcPct val="150000"/>
              </a:lnSpc>
              <a:buFont typeface="Arial" panose="020B0604020202020204" pitchFamily="34" charset="0"/>
              <a:buChar char="•"/>
            </a:pPr>
            <a:r>
              <a:rPr lang="en-US" sz="1100" b="0" i="0" u="none" strike="noStrike" dirty="0">
                <a:solidFill>
                  <a:srgbClr val="000000"/>
                </a:solidFill>
                <a:effectLst/>
                <a:latin typeface="Times New Roman" panose="02020603050405020304" pitchFamily="18" charset="0"/>
              </a:rPr>
              <a:t>Leveraging the statistical attributes of large-scale data sets to enable human resources departments to make more deliberate and well-informed hiring choices.</a:t>
            </a:r>
          </a:p>
          <a:p>
            <a:pPr marL="285750" indent="-285750" algn="just" fontAlgn="base">
              <a:lnSpc>
                <a:spcPct val="150000"/>
              </a:lnSpc>
              <a:buFont typeface="Arial" panose="020B0604020202020204" pitchFamily="34" charset="0"/>
              <a:buChar char="•"/>
            </a:pPr>
            <a:r>
              <a:rPr lang="en-US" sz="1100" b="0" i="0" u="none" strike="noStrike" dirty="0">
                <a:solidFill>
                  <a:srgbClr val="000000"/>
                </a:solidFill>
                <a:effectLst/>
                <a:latin typeface="Times New Roman" panose="02020603050405020304" pitchFamily="18" charset="0"/>
              </a:rPr>
              <a:t>By employing various models, including the Random Forest Classifier, k-nearest </a:t>
            </a:r>
            <a:r>
              <a:rPr lang="en-US" sz="1100" b="0" i="0" u="none" strike="noStrike" dirty="0" err="1">
                <a:solidFill>
                  <a:srgbClr val="000000"/>
                </a:solidFill>
                <a:effectLst/>
                <a:latin typeface="Times New Roman" panose="02020603050405020304" pitchFamily="18" charset="0"/>
              </a:rPr>
              <a:t>Neighbours</a:t>
            </a:r>
            <a:r>
              <a:rPr lang="en-US" sz="1100" b="0" i="0" u="none" strike="noStrike" dirty="0">
                <a:solidFill>
                  <a:srgbClr val="000000"/>
                </a:solidFill>
                <a:effectLst/>
                <a:latin typeface="Times New Roman" panose="02020603050405020304" pitchFamily="18" charset="0"/>
              </a:rPr>
              <a:t>, Linear Regression, Ridge Regression, Lasso Regression, and Logistic Regression, a comprehensive evaluation of the dataset can be achieved.</a:t>
            </a:r>
          </a:p>
          <a:p>
            <a:pPr marL="285750" indent="-285750" algn="just" fontAlgn="base">
              <a:lnSpc>
                <a:spcPct val="150000"/>
              </a:lnSpc>
              <a:spcAft>
                <a:spcPts val="1000"/>
              </a:spcAft>
              <a:buFont typeface="Arial" panose="020B0604020202020204" pitchFamily="34" charset="0"/>
              <a:buChar char="•"/>
            </a:pPr>
            <a:r>
              <a:rPr lang="en-US" sz="1100" b="0" i="0" u="none" strike="noStrike" dirty="0">
                <a:solidFill>
                  <a:srgbClr val="000000"/>
                </a:solidFill>
                <a:effectLst/>
                <a:latin typeface="Times New Roman" panose="02020603050405020304" pitchFamily="18" charset="0"/>
              </a:rPr>
              <a:t>It illuminates the correlation between job characteristics and salary tiers, thereby facilitating comprehension and prediction of compensation for diverse categories of positions.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40"/>
          <p:cNvSpPr txBox="1">
            <a:spLocks noGrp="1"/>
          </p:cNvSpPr>
          <p:nvPr>
            <p:ph type="title"/>
          </p:nvPr>
        </p:nvSpPr>
        <p:spPr>
          <a:xfrm>
            <a:off x="257291" y="223021"/>
            <a:ext cx="5134106" cy="63099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dirty="0"/>
              <a:t>Problem Statement</a:t>
            </a:r>
          </a:p>
        </p:txBody>
      </p:sp>
      <p:pic>
        <p:nvPicPr>
          <p:cNvPr id="259" name="Google Shape;259;p40"/>
          <p:cNvPicPr preferRelativeResize="0"/>
          <p:nvPr/>
        </p:nvPicPr>
        <p:blipFill>
          <a:blip r:embed="rId3">
            <a:alphaModFix/>
          </a:blip>
          <a:stretch>
            <a:fillRect/>
          </a:stretch>
        </p:blipFill>
        <p:spPr>
          <a:xfrm flipH="1">
            <a:off x="6303875" y="0"/>
            <a:ext cx="2014201" cy="5143475"/>
          </a:xfrm>
          <a:prstGeom prst="rect">
            <a:avLst/>
          </a:prstGeom>
          <a:noFill/>
          <a:ln>
            <a:noFill/>
          </a:ln>
        </p:spPr>
      </p:pic>
      <p:sp>
        <p:nvSpPr>
          <p:cNvPr id="260" name="Google Shape;260;p40"/>
          <p:cNvSpPr/>
          <p:nvPr/>
        </p:nvSpPr>
        <p:spPr>
          <a:xfrm flipH="1">
            <a:off x="6889290" y="-24000"/>
            <a:ext cx="24909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216;p38">
            <a:extLst>
              <a:ext uri="{FF2B5EF4-FFF2-40B4-BE49-F238E27FC236}">
                <a16:creationId xmlns:a16="http://schemas.microsoft.com/office/drawing/2014/main" id="{B69CE8A1-A3FC-778C-5AA8-FE322EBD1B1B}"/>
              </a:ext>
            </a:extLst>
          </p:cNvPr>
          <p:cNvSpPr txBox="1"/>
          <p:nvPr/>
        </p:nvSpPr>
        <p:spPr>
          <a:xfrm>
            <a:off x="290736" y="854012"/>
            <a:ext cx="5720432" cy="3047403"/>
          </a:xfrm>
          <a:prstGeom prst="rect">
            <a:avLst/>
          </a:prstGeom>
          <a:noFill/>
          <a:ln>
            <a:noFill/>
          </a:ln>
        </p:spPr>
        <p:txBody>
          <a:bodyPr spcFirstLastPara="1" wrap="square" lIns="91425" tIns="91425" rIns="0" bIns="91425" anchor="t" anchorCtr="0">
            <a:noAutofit/>
          </a:bodyPr>
          <a:lstStyle/>
          <a:p>
            <a:pPr marL="285750" indent="-285750" algn="just" fontAlgn="base">
              <a:lnSpc>
                <a:spcPct val="150000"/>
              </a:lnSpc>
              <a:buFont typeface="Arial" panose="020B0604020202020204" pitchFamily="34" charset="0"/>
              <a:buChar char="•"/>
            </a:pPr>
            <a:r>
              <a:rPr lang="en-US" sz="1600" b="0" i="0" u="none" strike="noStrike" dirty="0">
                <a:solidFill>
                  <a:srgbClr val="000000"/>
                </a:solidFill>
                <a:effectLst/>
                <a:latin typeface="Times New Roman" panose="02020603050405020304" pitchFamily="18" charset="0"/>
              </a:rPr>
              <a:t>The study proposes a solution to the global challenge HR departments face in identifying the most qualified candidates for big data projects: employ a big data strategy, </a:t>
            </a:r>
            <a:r>
              <a:rPr lang="en-US" sz="1600" b="0" i="0" u="none" strike="noStrike" dirty="0" err="1">
                <a:solidFill>
                  <a:srgbClr val="000000"/>
                </a:solidFill>
                <a:effectLst/>
                <a:latin typeface="Times New Roman" panose="02020603050405020304" pitchFamily="18" charset="0"/>
              </a:rPr>
              <a:t>analyse</a:t>
            </a:r>
            <a:r>
              <a:rPr lang="en-US" sz="1600" b="0" i="0" u="none" strike="noStrike" dirty="0">
                <a:solidFill>
                  <a:srgbClr val="000000"/>
                </a:solidFill>
                <a:effectLst/>
                <a:latin typeface="Times New Roman" panose="02020603050405020304" pitchFamily="18" charset="0"/>
              </a:rPr>
              <a:t> online job postings, and </a:t>
            </a:r>
            <a:r>
              <a:rPr lang="en-US" sz="1600" b="0" i="0" u="none" strike="noStrike" dirty="0" err="1">
                <a:solidFill>
                  <a:srgbClr val="000000"/>
                </a:solidFill>
                <a:effectLst/>
                <a:latin typeface="Times New Roman" panose="02020603050405020304" pitchFamily="18" charset="0"/>
              </a:rPr>
              <a:t>utilise</a:t>
            </a:r>
            <a:r>
              <a:rPr lang="en-US" sz="1600" b="0" i="0" u="none" strike="noStrike" dirty="0">
                <a:solidFill>
                  <a:srgbClr val="000000"/>
                </a:solidFill>
                <a:effectLst/>
                <a:latin typeface="Times New Roman" panose="02020603050405020304" pitchFamily="18" charset="0"/>
              </a:rPr>
              <a:t> machine learning algorithms to predict salary grades according to job characteristics.</a:t>
            </a:r>
            <a:endParaRPr lang="en-US" sz="1050" b="0" i="0" u="none" strike="noStrike" dirty="0">
              <a:solidFill>
                <a:srgbClr val="000000"/>
              </a:solidFill>
              <a:effectLst/>
              <a:latin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3"/>
          <p:cNvSpPr txBox="1">
            <a:spLocks noGrp="1"/>
          </p:cNvSpPr>
          <p:nvPr>
            <p:ph type="title"/>
          </p:nvPr>
        </p:nvSpPr>
        <p:spPr>
          <a:xfrm>
            <a:off x="466612" y="164806"/>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Introduction</a:t>
            </a:r>
          </a:p>
        </p:txBody>
      </p:sp>
      <p:sp>
        <p:nvSpPr>
          <p:cNvPr id="2" name="Google Shape;216;p38">
            <a:extLst>
              <a:ext uri="{FF2B5EF4-FFF2-40B4-BE49-F238E27FC236}">
                <a16:creationId xmlns:a16="http://schemas.microsoft.com/office/drawing/2014/main" id="{EADA8A70-79ED-DB0B-8C5B-C0B8A5001FA8}"/>
              </a:ext>
            </a:extLst>
          </p:cNvPr>
          <p:cNvSpPr txBox="1"/>
          <p:nvPr/>
        </p:nvSpPr>
        <p:spPr>
          <a:xfrm>
            <a:off x="466612" y="737506"/>
            <a:ext cx="7704000" cy="3047403"/>
          </a:xfrm>
          <a:prstGeom prst="rect">
            <a:avLst/>
          </a:prstGeom>
          <a:noFill/>
          <a:ln>
            <a:noFill/>
          </a:ln>
        </p:spPr>
        <p:txBody>
          <a:bodyPr spcFirstLastPara="1" wrap="square" lIns="91425" tIns="91425" rIns="0" bIns="91425" anchor="t" anchorCtr="0">
            <a:noAutofit/>
          </a:bodyPr>
          <a:lstStyle/>
          <a:p>
            <a:pPr marL="285750" indent="-285750" algn="just" rtl="0" fontAlgn="base">
              <a:lnSpc>
                <a:spcPct val="150000"/>
              </a:lnSpc>
              <a:spcBef>
                <a:spcPts val="0"/>
              </a:spcBef>
              <a:spcAft>
                <a:spcPts val="0"/>
              </a:spcAft>
              <a:buFont typeface="Arial" panose="020B0604020202020204" pitchFamily="34" charset="0"/>
              <a:buChar char="•"/>
            </a:pPr>
            <a:r>
              <a:rPr lang="en-US" sz="1200" b="0" i="0" u="none" strike="noStrike" dirty="0">
                <a:solidFill>
                  <a:srgbClr val="000000"/>
                </a:solidFill>
                <a:effectLst/>
                <a:latin typeface="Times New Roman" panose="02020603050405020304" pitchFamily="18" charset="0"/>
              </a:rPr>
              <a:t>Human resources departments face a significant international obstacle in the form of locating exceptional personnel for the swiftly growing field of big data. This hinders the effective management of the workforce.</a:t>
            </a:r>
          </a:p>
          <a:p>
            <a:pPr marL="285750" indent="-285750" algn="just" rtl="0" fontAlgn="base">
              <a:lnSpc>
                <a:spcPct val="150000"/>
              </a:lnSpc>
              <a:spcBef>
                <a:spcPts val="0"/>
              </a:spcBef>
              <a:spcAft>
                <a:spcPts val="0"/>
              </a:spcAft>
              <a:buFont typeface="Arial" panose="020B0604020202020204" pitchFamily="34" charset="0"/>
              <a:buChar char="•"/>
            </a:pPr>
            <a:r>
              <a:rPr lang="en-US" sz="1200" b="0" i="0" u="none" strike="noStrike" dirty="0">
                <a:solidFill>
                  <a:srgbClr val="000000"/>
                </a:solidFill>
                <a:effectLst/>
                <a:latin typeface="Times New Roman" panose="02020603050405020304" pitchFamily="18" charset="0"/>
              </a:rPr>
              <a:t>Based on an analysis of several online job listings, this introduction proposes a course of action employing advanced machine learning techniques in tandem with a Big Data initiative.</a:t>
            </a:r>
          </a:p>
          <a:p>
            <a:pPr marL="285750" indent="-285750" algn="just" rtl="0" fontAlgn="base">
              <a:lnSpc>
                <a:spcPct val="150000"/>
              </a:lnSpc>
              <a:spcBef>
                <a:spcPts val="0"/>
              </a:spcBef>
              <a:spcAft>
                <a:spcPts val="0"/>
              </a:spcAft>
              <a:buFont typeface="Arial" panose="020B0604020202020204" pitchFamily="34" charset="0"/>
              <a:buChar char="•"/>
            </a:pPr>
            <a:r>
              <a:rPr lang="en-US" sz="1200" b="0" i="0" u="none" strike="noStrike" dirty="0">
                <a:solidFill>
                  <a:srgbClr val="000000"/>
                </a:solidFill>
                <a:effectLst/>
                <a:latin typeface="Times New Roman" panose="02020603050405020304" pitchFamily="18" charset="0"/>
              </a:rPr>
              <a:t>The primary goals of this project are to identify different types of Big Data work families, identify persistent skill sets that are in great demand, and detail the competencies needed for each kind of skill set at the level of the job family.</a:t>
            </a:r>
          </a:p>
          <a:p>
            <a:pPr marL="285750" indent="-285750" algn="just" rtl="0" fontAlgn="base">
              <a:lnSpc>
                <a:spcPct val="150000"/>
              </a:lnSpc>
              <a:spcBef>
                <a:spcPts val="0"/>
              </a:spcBef>
              <a:spcAft>
                <a:spcPts val="0"/>
              </a:spcAft>
              <a:buFont typeface="Arial" panose="020B0604020202020204" pitchFamily="34" charset="0"/>
              <a:buChar char="•"/>
            </a:pPr>
            <a:r>
              <a:rPr lang="en-US" sz="1200" b="0" i="0" u="none" strike="noStrike" dirty="0">
                <a:solidFill>
                  <a:srgbClr val="000000"/>
                </a:solidFill>
                <a:effectLst/>
                <a:latin typeface="Times New Roman" panose="02020603050405020304" pitchFamily="18" charset="0"/>
              </a:rPr>
              <a:t>Human resources departments have the potential to enhance their recruitment procedures through the </a:t>
            </a:r>
            <a:r>
              <a:rPr lang="en-US" sz="1200" b="0" i="0" u="none" strike="noStrike" dirty="0" err="1">
                <a:solidFill>
                  <a:srgbClr val="000000"/>
                </a:solidFill>
                <a:effectLst/>
                <a:latin typeface="Times New Roman" panose="02020603050405020304" pitchFamily="18" charset="0"/>
              </a:rPr>
              <a:t>utilisation</a:t>
            </a:r>
            <a:r>
              <a:rPr lang="en-US" sz="1200" b="0" i="0" u="none" strike="noStrike" dirty="0">
                <a:solidFill>
                  <a:srgbClr val="000000"/>
                </a:solidFill>
                <a:effectLst/>
                <a:latin typeface="Times New Roman" panose="02020603050405020304" pitchFamily="18" charset="0"/>
              </a:rPr>
              <a:t> of statistical attributes of Big Data. This would enable them to identify candidates who possess the necessary qualifications for job openings in Big Data.</a:t>
            </a:r>
          </a:p>
          <a:p>
            <a:pPr marL="285750" indent="-285750" algn="just" rtl="0" fontAlgn="base">
              <a:lnSpc>
                <a:spcPct val="150000"/>
              </a:lnSpc>
              <a:spcBef>
                <a:spcPts val="0"/>
              </a:spcBef>
              <a:spcAft>
                <a:spcPts val="0"/>
              </a:spcAft>
              <a:buFont typeface="Arial" panose="020B0604020202020204" pitchFamily="34" charset="0"/>
              <a:buChar char="•"/>
            </a:pPr>
            <a:r>
              <a:rPr lang="en-US" sz="1200" b="0" i="0" u="none" strike="noStrike" dirty="0">
                <a:solidFill>
                  <a:srgbClr val="000000"/>
                </a:solidFill>
                <a:effectLst/>
                <a:latin typeface="Times New Roman" panose="02020603050405020304" pitchFamily="18" charset="0"/>
              </a:rPr>
              <a:t>Among the made-up characteristics for job classes included in the dataset are job family and class IDs, level of education, years of experience, </a:t>
            </a:r>
            <a:r>
              <a:rPr lang="en-US" sz="1200" b="0" i="0" u="none" strike="noStrike" dirty="0" err="1">
                <a:solidFill>
                  <a:srgbClr val="000000"/>
                </a:solidFill>
                <a:effectLst/>
                <a:latin typeface="Times New Roman" panose="02020603050405020304" pitchFamily="18" charset="0"/>
              </a:rPr>
              <a:t>organisational</a:t>
            </a:r>
            <a:r>
              <a:rPr lang="en-US" sz="1200" b="0" i="0" u="none" strike="noStrike" dirty="0">
                <a:solidFill>
                  <a:srgbClr val="000000"/>
                </a:solidFill>
                <a:effectLst/>
                <a:latin typeface="Times New Roman" panose="02020603050405020304" pitchFamily="18" charset="0"/>
              </a:rPr>
              <a:t> influence, problem-solving abilities, level of supervision, communication, budgetary constraints, and pay grades.</a:t>
            </a:r>
          </a:p>
          <a:p>
            <a:pPr marL="285750" indent="-285750" algn="just" rtl="0" fontAlgn="base">
              <a:lnSpc>
                <a:spcPct val="150000"/>
              </a:lnSpc>
              <a:spcBef>
                <a:spcPts val="0"/>
              </a:spcBef>
              <a:spcAft>
                <a:spcPts val="1000"/>
              </a:spcAft>
              <a:buFont typeface="Arial" panose="020B0604020202020204" pitchFamily="34" charset="0"/>
              <a:buChar char="•"/>
            </a:pPr>
            <a:r>
              <a:rPr lang="en-US" sz="1200" b="0" i="0" u="none" strike="noStrike" dirty="0">
                <a:solidFill>
                  <a:srgbClr val="000000"/>
                </a:solidFill>
                <a:effectLst/>
                <a:latin typeface="Times New Roman" panose="02020603050405020304" pitchFamily="18" charset="0"/>
              </a:rPr>
              <a:t>This task aims to generate pay grades numerically and designate pay-level alphanumeric titles, thereby providing a practical instrument for understanding and forecasting compensation for various job categories.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42"/>
          <p:cNvSpPr txBox="1">
            <a:spLocks noGrp="1"/>
          </p:cNvSpPr>
          <p:nvPr>
            <p:ph type="title"/>
          </p:nvPr>
        </p:nvSpPr>
        <p:spPr>
          <a:xfrm>
            <a:off x="2614196" y="119399"/>
            <a:ext cx="5239800" cy="841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Objective</a:t>
            </a:r>
          </a:p>
        </p:txBody>
      </p:sp>
      <p:sp>
        <p:nvSpPr>
          <p:cNvPr id="282" name="Google Shape;282;p42"/>
          <p:cNvSpPr txBox="1">
            <a:spLocks noGrp="1"/>
          </p:cNvSpPr>
          <p:nvPr>
            <p:ph type="subTitle" idx="1"/>
          </p:nvPr>
        </p:nvSpPr>
        <p:spPr>
          <a:xfrm>
            <a:off x="2713348" y="1317364"/>
            <a:ext cx="5239800" cy="3325888"/>
          </a:xfrm>
          <a:prstGeom prst="rect">
            <a:avLst/>
          </a:prstGeom>
        </p:spPr>
        <p:txBody>
          <a:bodyPr spcFirstLastPara="1" wrap="square" lIns="91425" tIns="91425" rIns="91425" bIns="91425" anchor="ctr" anchorCtr="0">
            <a:noAutofit/>
          </a:bodyPr>
          <a:lstStyle/>
          <a:p>
            <a:pPr algn="just" rtl="0" fontAlgn="base">
              <a:lnSpc>
                <a:spcPct val="150000"/>
              </a:lnSpc>
              <a:spcBef>
                <a:spcPts val="0"/>
              </a:spcBef>
              <a:spcAft>
                <a:spcPts val="0"/>
              </a:spcAft>
              <a:buFont typeface="Arial" panose="020B0604020202020204" pitchFamily="34" charset="0"/>
              <a:buChar char="•"/>
            </a:pPr>
            <a:r>
              <a:rPr lang="en-US" b="0" i="0" u="none" strike="noStrike" dirty="0">
                <a:solidFill>
                  <a:srgbClr val="000000"/>
                </a:solidFill>
                <a:effectLst/>
                <a:latin typeface="Times New Roman" panose="02020603050405020304" pitchFamily="18" charset="0"/>
              </a:rPr>
              <a:t>To explore distinct Big Data work families by examining online job postings.</a:t>
            </a:r>
          </a:p>
          <a:p>
            <a:pPr algn="just" rtl="0" fontAlgn="base">
              <a:lnSpc>
                <a:spcPct val="150000"/>
              </a:lnSpc>
              <a:spcBef>
                <a:spcPts val="0"/>
              </a:spcBef>
              <a:spcAft>
                <a:spcPts val="0"/>
              </a:spcAft>
              <a:buFont typeface="Arial" panose="020B0604020202020204" pitchFamily="34" charset="0"/>
              <a:buChar char="•"/>
            </a:pPr>
            <a:r>
              <a:rPr lang="en-US" b="0" i="0" u="none" strike="noStrike" dirty="0">
                <a:solidFill>
                  <a:srgbClr val="000000"/>
                </a:solidFill>
                <a:effectLst/>
                <a:latin typeface="Times New Roman" panose="02020603050405020304" pitchFamily="18" charset="0"/>
              </a:rPr>
              <a:t>To identify enduring aggregations of exceedingly desirable Big Data competencies.</a:t>
            </a:r>
          </a:p>
          <a:p>
            <a:pPr algn="just" rtl="0" fontAlgn="base">
              <a:lnSpc>
                <a:spcPct val="150000"/>
              </a:lnSpc>
              <a:spcBef>
                <a:spcPts val="0"/>
              </a:spcBef>
              <a:spcAft>
                <a:spcPts val="0"/>
              </a:spcAft>
              <a:buFont typeface="Arial" panose="020B0604020202020204" pitchFamily="34" charset="0"/>
              <a:buChar char="•"/>
            </a:pPr>
            <a:r>
              <a:rPr lang="en-US" b="0" i="0" u="none" strike="noStrike" dirty="0">
                <a:solidFill>
                  <a:srgbClr val="000000"/>
                </a:solidFill>
                <a:effectLst/>
                <a:latin typeface="Times New Roman" panose="02020603050405020304" pitchFamily="18" charset="0"/>
              </a:rPr>
              <a:t>To specify the prerequisites for each identified skill set at the level of competency for the job family.</a:t>
            </a:r>
          </a:p>
          <a:p>
            <a:pPr algn="just" rtl="0" fontAlgn="base">
              <a:lnSpc>
                <a:spcPct val="150000"/>
              </a:lnSpc>
              <a:spcBef>
                <a:spcPts val="0"/>
              </a:spcBef>
              <a:spcAft>
                <a:spcPts val="1000"/>
              </a:spcAft>
              <a:buFont typeface="Arial" panose="020B0604020202020204" pitchFamily="34" charset="0"/>
              <a:buChar char="•"/>
            </a:pPr>
            <a:r>
              <a:rPr lang="en-US" b="0" i="0" u="none" strike="noStrike" dirty="0">
                <a:solidFill>
                  <a:srgbClr val="000000"/>
                </a:solidFill>
                <a:effectLst/>
                <a:latin typeface="Times New Roman" panose="02020603050405020304" pitchFamily="18" charset="0"/>
              </a:rPr>
              <a:t>To demonstrate the necessary resources to engage in more informed and reflective candidate selection processes for Big Data positions.</a:t>
            </a:r>
          </a:p>
          <a:p>
            <a:pPr algn="just" rtl="0" fontAlgn="base">
              <a:lnSpc>
                <a:spcPct val="150000"/>
              </a:lnSpc>
              <a:spcBef>
                <a:spcPts val="0"/>
              </a:spcBef>
              <a:spcAft>
                <a:spcPts val="0"/>
              </a:spcAft>
              <a:buFont typeface="Arial" panose="020B0604020202020204" pitchFamily="34" charset="0"/>
              <a:buChar char="•"/>
            </a:pPr>
            <a:r>
              <a:rPr lang="en-US" b="0" i="0" u="none" strike="noStrike" dirty="0">
                <a:solidFill>
                  <a:srgbClr val="000000"/>
                </a:solidFill>
                <a:effectLst/>
                <a:latin typeface="Times New Roman" panose="02020603050405020304" pitchFamily="18" charset="0"/>
              </a:rPr>
              <a:t>To offer valuable insights for compensation predictions, construct a model that </a:t>
            </a:r>
            <a:r>
              <a:rPr lang="en-US" b="0" i="0" u="none" strike="noStrike" dirty="0" err="1">
                <a:solidFill>
                  <a:srgbClr val="000000"/>
                </a:solidFill>
                <a:effectLst/>
                <a:latin typeface="Times New Roman" panose="02020603050405020304" pitchFamily="18" charset="0"/>
              </a:rPr>
              <a:t>utilises</a:t>
            </a:r>
            <a:r>
              <a:rPr lang="en-US" b="0" i="0" u="none" strike="noStrike" dirty="0">
                <a:solidFill>
                  <a:srgbClr val="000000"/>
                </a:solidFill>
                <a:effectLst/>
                <a:latin typeface="Times New Roman" panose="02020603050405020304" pitchFamily="18" charset="0"/>
              </a:rPr>
              <a:t> machine learning techniques to depict the correlation between numerical pay grades and job attributes.</a:t>
            </a:r>
          </a:p>
        </p:txBody>
      </p:sp>
      <p:pic>
        <p:nvPicPr>
          <p:cNvPr id="291" name="Google Shape;291;p42"/>
          <p:cNvPicPr preferRelativeResize="0"/>
          <p:nvPr/>
        </p:nvPicPr>
        <p:blipFill>
          <a:blip r:embed="rId3">
            <a:alphaModFix/>
          </a:blip>
          <a:stretch>
            <a:fillRect/>
          </a:stretch>
        </p:blipFill>
        <p:spPr>
          <a:xfrm>
            <a:off x="459664" y="0"/>
            <a:ext cx="2014201" cy="5143475"/>
          </a:xfrm>
          <a:prstGeom prst="rect">
            <a:avLst/>
          </a:prstGeom>
          <a:noFill/>
          <a:ln>
            <a:noFill/>
          </a:ln>
        </p:spPr>
      </p:pic>
      <p:sp>
        <p:nvSpPr>
          <p:cNvPr id="292" name="Google Shape;292;p42"/>
          <p:cNvSpPr/>
          <p:nvPr/>
        </p:nvSpPr>
        <p:spPr>
          <a:xfrm>
            <a:off x="-29800" y="-24000"/>
            <a:ext cx="18405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4"/>
          <p:cNvSpPr txBox="1">
            <a:spLocks noGrp="1"/>
          </p:cNvSpPr>
          <p:nvPr>
            <p:ph type="title" idx="8"/>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Conceptual Diagram</a:t>
            </a:r>
          </a:p>
        </p:txBody>
      </p:sp>
      <p:pic>
        <p:nvPicPr>
          <p:cNvPr id="1026" name="Picture 2">
            <a:extLst>
              <a:ext uri="{FF2B5EF4-FFF2-40B4-BE49-F238E27FC236}">
                <a16:creationId xmlns:a16="http://schemas.microsoft.com/office/drawing/2014/main" id="{243FDA8C-8705-F0B6-F018-6A5CFBEB10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7910" y="1759342"/>
            <a:ext cx="7039651" cy="229014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45"/>
          <p:cNvSpPr txBox="1">
            <a:spLocks noGrp="1"/>
          </p:cNvSpPr>
          <p:nvPr>
            <p:ph type="title"/>
          </p:nvPr>
        </p:nvSpPr>
        <p:spPr>
          <a:xfrm>
            <a:off x="90607" y="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Data Set</a:t>
            </a:r>
          </a:p>
        </p:txBody>
      </p:sp>
      <p:sp>
        <p:nvSpPr>
          <p:cNvPr id="2" name="TextBox 1">
            <a:extLst>
              <a:ext uri="{FF2B5EF4-FFF2-40B4-BE49-F238E27FC236}">
                <a16:creationId xmlns:a16="http://schemas.microsoft.com/office/drawing/2014/main" id="{33016F3E-EE03-34ED-6550-2CA5AD1A9120}"/>
              </a:ext>
            </a:extLst>
          </p:cNvPr>
          <p:cNvSpPr txBox="1"/>
          <p:nvPr/>
        </p:nvSpPr>
        <p:spPr>
          <a:xfrm>
            <a:off x="90607" y="786456"/>
            <a:ext cx="8340873" cy="3359894"/>
          </a:xfrm>
          <a:prstGeom prst="rect">
            <a:avLst/>
          </a:prstGeom>
          <a:noFill/>
        </p:spPr>
        <p:txBody>
          <a:bodyPr wrap="square" rtlCol="0">
            <a:spAutoFit/>
          </a:bodyPr>
          <a:lstStyle/>
          <a:p>
            <a:pPr marL="171450" indent="-171450" algn="just" rtl="0" fontAlgn="base">
              <a:spcBef>
                <a:spcPts val="0"/>
              </a:spcBef>
              <a:spcAft>
                <a:spcPts val="0"/>
              </a:spcAft>
              <a:buFont typeface="Arial" panose="020B0604020202020204" pitchFamily="34" charset="0"/>
              <a:buChar char="•"/>
            </a:pPr>
            <a:r>
              <a:rPr lang="en-US" sz="1200" b="0" i="0" u="none" strike="noStrike" dirty="0">
                <a:solidFill>
                  <a:srgbClr val="000000"/>
                </a:solidFill>
                <a:effectLst/>
                <a:latin typeface="Times New Roman" panose="02020603050405020304" pitchFamily="18" charset="0"/>
              </a:rPr>
              <a:t>Fictional job class specifications extracted from online job postings are </a:t>
            </a:r>
            <a:r>
              <a:rPr lang="en-US" sz="1200" b="0" i="0" u="none" strike="noStrike" dirty="0" err="1">
                <a:solidFill>
                  <a:srgbClr val="000000"/>
                </a:solidFill>
                <a:effectLst/>
                <a:latin typeface="Times New Roman" panose="02020603050405020304" pitchFamily="18" charset="0"/>
              </a:rPr>
              <a:t>utilised</a:t>
            </a:r>
            <a:r>
              <a:rPr lang="en-US" sz="1200" b="0" i="0" u="none" strike="noStrike" dirty="0">
                <a:solidFill>
                  <a:srgbClr val="000000"/>
                </a:solidFill>
                <a:effectLst/>
                <a:latin typeface="Times New Roman" panose="02020603050405020304" pitchFamily="18" charset="0"/>
              </a:rPr>
              <a:t> to generate the dataset.</a:t>
            </a:r>
          </a:p>
          <a:p>
            <a:pPr marL="171450" indent="-171450" algn="just" rtl="0" fontAlgn="base">
              <a:spcBef>
                <a:spcPts val="0"/>
              </a:spcBef>
              <a:spcAft>
                <a:spcPts val="0"/>
              </a:spcAft>
              <a:buFont typeface="Arial" panose="020B0604020202020204" pitchFamily="34" charset="0"/>
              <a:buChar char="•"/>
            </a:pPr>
            <a:r>
              <a:rPr lang="en-US" sz="1200" b="0" i="0" u="none" strike="noStrike" dirty="0">
                <a:solidFill>
                  <a:srgbClr val="000000"/>
                </a:solidFill>
                <a:effectLst/>
                <a:latin typeface="Times New Roman" panose="02020603050405020304" pitchFamily="18" charset="0"/>
              </a:rPr>
              <a:t>The </a:t>
            </a:r>
            <a:r>
              <a:rPr lang="en-US" sz="1200" b="0" i="0" u="none" strike="noStrike" dirty="0" err="1">
                <a:solidFill>
                  <a:srgbClr val="000000"/>
                </a:solidFill>
                <a:effectLst/>
                <a:latin typeface="Times New Roman" panose="02020603050405020304" pitchFamily="18" charset="0"/>
              </a:rPr>
              <a:t>utilisation</a:t>
            </a:r>
            <a:r>
              <a:rPr lang="en-US" sz="1200" b="0" i="0" u="none" strike="noStrike" dirty="0">
                <a:solidFill>
                  <a:srgbClr val="000000"/>
                </a:solidFill>
                <a:effectLst/>
                <a:latin typeface="Times New Roman" panose="02020603050405020304" pitchFamily="18" charset="0"/>
              </a:rPr>
              <a:t> of distinct identifiers for each record in the compilation enables the monitoring and examination of individual data points.</a:t>
            </a:r>
          </a:p>
          <a:p>
            <a:pPr marL="171450" indent="-171450" algn="just" rtl="0" fontAlgn="base">
              <a:spcBef>
                <a:spcPts val="0"/>
              </a:spcBef>
              <a:spcAft>
                <a:spcPts val="0"/>
              </a:spcAft>
              <a:buFont typeface="Arial" panose="020B0604020202020204" pitchFamily="34" charset="0"/>
              <a:buChar char="•"/>
            </a:pPr>
            <a:r>
              <a:rPr lang="en-US" sz="1200" b="0" i="0" u="none" strike="noStrike" dirty="0">
                <a:solidFill>
                  <a:srgbClr val="000000"/>
                </a:solidFill>
                <a:effectLst/>
                <a:latin typeface="Times New Roman" panose="02020603050405020304" pitchFamily="18" charset="0"/>
              </a:rPr>
              <a:t>Includes the description and job family ID, which provides a framework for classifying the different occupations in the collection.</a:t>
            </a:r>
          </a:p>
          <a:p>
            <a:pPr marL="171450" indent="-171450" algn="just" rtl="0" fontAlgn="base">
              <a:spcBef>
                <a:spcPts val="0"/>
              </a:spcBef>
              <a:spcAft>
                <a:spcPts val="0"/>
              </a:spcAft>
              <a:buFont typeface="Arial" panose="020B0604020202020204" pitchFamily="34" charset="0"/>
              <a:buChar char="•"/>
            </a:pPr>
            <a:r>
              <a:rPr lang="en-US" sz="1200" b="0" i="0" u="none" strike="noStrike" dirty="0">
                <a:solidFill>
                  <a:srgbClr val="000000"/>
                </a:solidFill>
                <a:effectLst/>
                <a:latin typeface="Times New Roman" panose="02020603050405020304" pitchFamily="18" charset="0"/>
              </a:rPr>
              <a:t>The job description and class ID are included, furnishing specific information regarding the characteristics of the position.</a:t>
            </a:r>
          </a:p>
          <a:p>
            <a:pPr marL="171450" indent="-171450" algn="just" rtl="0" fontAlgn="base">
              <a:spcBef>
                <a:spcPts val="0"/>
              </a:spcBef>
              <a:spcAft>
                <a:spcPts val="0"/>
              </a:spcAft>
              <a:buFont typeface="Arial" panose="020B0604020202020204" pitchFamily="34" charset="0"/>
              <a:buChar char="•"/>
            </a:pPr>
            <a:r>
              <a:rPr lang="en-US" sz="1200" b="0" i="0" u="none" strike="noStrike" dirty="0">
                <a:solidFill>
                  <a:srgbClr val="000000"/>
                </a:solidFill>
                <a:effectLst/>
                <a:latin typeface="Times New Roman" panose="02020603050405020304" pitchFamily="18" charset="0"/>
              </a:rPr>
              <a:t>The numerical pay grade assigned to each job class provides a measurable indication of the remuneration linked to specific positions.</a:t>
            </a:r>
          </a:p>
          <a:p>
            <a:pPr marL="171450" indent="-171450" algn="just" rtl="0" fontAlgn="base">
              <a:spcBef>
                <a:spcPts val="0"/>
              </a:spcBef>
              <a:spcAft>
                <a:spcPts val="0"/>
              </a:spcAft>
              <a:buFont typeface="Arial" panose="020B0604020202020204" pitchFamily="34" charset="0"/>
              <a:buChar char="•"/>
            </a:pPr>
            <a:r>
              <a:rPr lang="en-US" sz="1200" b="0" i="0" u="none" strike="noStrike" dirty="0">
                <a:solidFill>
                  <a:srgbClr val="000000"/>
                </a:solidFill>
                <a:effectLst/>
                <a:latin typeface="Times New Roman" panose="02020603050405020304" pitchFamily="18" charset="0"/>
              </a:rPr>
              <a:t>Several elements contribute to the increased comprehensiveness of the dataset, encompassing educational attainment, professional experience, </a:t>
            </a:r>
            <a:r>
              <a:rPr lang="en-US" sz="1200" b="0" i="0" u="none" strike="noStrike" dirty="0" err="1">
                <a:solidFill>
                  <a:srgbClr val="000000"/>
                </a:solidFill>
                <a:effectLst/>
                <a:latin typeface="Times New Roman" panose="02020603050405020304" pitchFamily="18" charset="0"/>
              </a:rPr>
              <a:t>organisational</a:t>
            </a:r>
            <a:r>
              <a:rPr lang="en-US" sz="1200" b="0" i="0" u="none" strike="noStrike" dirty="0">
                <a:solidFill>
                  <a:srgbClr val="000000"/>
                </a:solidFill>
                <a:effectLst/>
                <a:latin typeface="Times New Roman" panose="02020603050405020304" pitchFamily="18" charset="0"/>
              </a:rPr>
              <a:t> influence, aptitude for problem-solving, level of supervision, communication proficiency, and financial limitations.</a:t>
            </a:r>
          </a:p>
          <a:p>
            <a:pPr marL="171450" indent="-171450" algn="just" rtl="0" fontAlgn="base">
              <a:spcBef>
                <a:spcPts val="0"/>
              </a:spcBef>
              <a:spcAft>
                <a:spcPts val="0"/>
              </a:spcAft>
              <a:buFont typeface="Arial" panose="020B0604020202020204" pitchFamily="34" charset="0"/>
              <a:buChar char="•"/>
            </a:pPr>
            <a:r>
              <a:rPr lang="en-US" sz="1200" b="0" i="0" u="none" strike="noStrike" dirty="0">
                <a:solidFill>
                  <a:srgbClr val="000000"/>
                </a:solidFill>
                <a:effectLst/>
                <a:latin typeface="Times New Roman" panose="02020603050405020304" pitchFamily="18" charset="0"/>
              </a:rPr>
              <a:t>The dataset comprises a multitude of attributes that are </a:t>
            </a:r>
            <a:r>
              <a:rPr lang="en-US" sz="1200" b="0" i="0" u="none" strike="noStrike" dirty="0" err="1">
                <a:solidFill>
                  <a:srgbClr val="000000"/>
                </a:solidFill>
                <a:effectLst/>
                <a:latin typeface="Times New Roman" panose="02020603050405020304" pitchFamily="18" charset="0"/>
              </a:rPr>
              <a:t>utilised</a:t>
            </a:r>
            <a:r>
              <a:rPr lang="en-US" sz="1200" b="0" i="0" u="none" strike="noStrike" dirty="0">
                <a:solidFill>
                  <a:srgbClr val="000000"/>
                </a:solidFill>
                <a:effectLst/>
                <a:latin typeface="Times New Roman" panose="02020603050405020304" pitchFamily="18" charset="0"/>
              </a:rPr>
              <a:t> as input variables by machine learning algorithms in order to predict pay grades.</a:t>
            </a:r>
          </a:p>
          <a:p>
            <a:pPr marL="171450" indent="-171450" algn="just" rtl="0" fontAlgn="base">
              <a:spcBef>
                <a:spcPts val="0"/>
              </a:spcBef>
              <a:spcAft>
                <a:spcPts val="0"/>
              </a:spcAft>
              <a:buFont typeface="Arial" panose="020B0604020202020204" pitchFamily="34" charset="0"/>
              <a:buChar char="•"/>
            </a:pPr>
            <a:r>
              <a:rPr lang="en-US" sz="1200" b="0" i="0" u="none" strike="noStrike" dirty="0">
                <a:solidFill>
                  <a:srgbClr val="000000"/>
                </a:solidFill>
                <a:effectLst/>
                <a:latin typeface="Times New Roman" panose="02020603050405020304" pitchFamily="18" charset="0"/>
              </a:rPr>
              <a:t>A unique alphanumeric name is assigned to each job class in order to provide greater meaning to the remuneration system.</a:t>
            </a:r>
          </a:p>
          <a:p>
            <a:pPr marL="171450" indent="-171450" algn="just" rtl="0" fontAlgn="base">
              <a:spcBef>
                <a:spcPts val="0"/>
              </a:spcBef>
              <a:spcAft>
                <a:spcPts val="1000"/>
              </a:spcAft>
              <a:buFont typeface="Arial" panose="020B0604020202020204" pitchFamily="34" charset="0"/>
              <a:buChar char="•"/>
            </a:pPr>
            <a:r>
              <a:rPr lang="en-US" sz="1200" b="0" i="0" u="none" strike="noStrike" dirty="0">
                <a:solidFill>
                  <a:srgbClr val="000000"/>
                </a:solidFill>
                <a:effectLst/>
                <a:latin typeface="Times New Roman" panose="02020603050405020304" pitchFamily="18" charset="0"/>
              </a:rPr>
              <a:t>The primary purpose of the dataset is to facilitate algorithmic approaches in machine learning, specifically in elucidating the relationship between job attributes and pay grades.</a:t>
            </a:r>
          </a:p>
          <a:p>
            <a:pPr marL="171450" indent="-171450" algn="just" rtl="0" fontAlgn="base">
              <a:spcBef>
                <a:spcPts val="0"/>
              </a:spcBef>
              <a:spcAft>
                <a:spcPts val="0"/>
              </a:spcAft>
              <a:buFont typeface="Arial" panose="020B0604020202020204" pitchFamily="34" charset="0"/>
              <a:buChar char="•"/>
            </a:pPr>
            <a:r>
              <a:rPr lang="en-US" sz="1200" b="0" i="0" u="none" strike="noStrike" dirty="0">
                <a:solidFill>
                  <a:srgbClr val="000000"/>
                </a:solidFill>
                <a:effectLst/>
                <a:latin typeface="Times New Roman" panose="02020603050405020304" pitchFamily="18" charset="0"/>
              </a:rPr>
              <a:t>Enables human resources departments to assess and make informed decisions about compensation and recruiting practices by providing a thorough grasp of job requirements.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7D436-E9DA-B578-39F3-058FDB2FD57C}"/>
              </a:ext>
            </a:extLst>
          </p:cNvPr>
          <p:cNvSpPr>
            <a:spLocks noGrp="1"/>
          </p:cNvSpPr>
          <p:nvPr>
            <p:ph type="title"/>
          </p:nvPr>
        </p:nvSpPr>
        <p:spPr/>
        <p:txBody>
          <a:bodyPr/>
          <a:lstStyle/>
          <a:p>
            <a:r>
              <a:rPr lang="en-US" b="1" i="0" dirty="0">
                <a:solidFill>
                  <a:srgbClr val="000000"/>
                </a:solidFill>
                <a:effectLst/>
                <a:latin typeface="Helvetica Neue"/>
              </a:rPr>
              <a:t>Task - 1</a:t>
            </a:r>
            <a:br>
              <a:rPr lang="en-US" b="1" i="0" dirty="0">
                <a:solidFill>
                  <a:srgbClr val="000000"/>
                </a:solidFill>
                <a:effectLst/>
                <a:latin typeface="Helvetica Neue"/>
              </a:rPr>
            </a:br>
            <a:r>
              <a:rPr lang="en-US" sz="1400" i="0" dirty="0">
                <a:solidFill>
                  <a:srgbClr val="000000"/>
                </a:solidFill>
                <a:effectLst/>
                <a:latin typeface="+mn-lt"/>
              </a:rPr>
              <a:t>Identify various Big Data job families in the given dataset</a:t>
            </a:r>
            <a:br>
              <a:rPr lang="en-US" sz="1400" i="0" dirty="0">
                <a:solidFill>
                  <a:srgbClr val="000000"/>
                </a:solidFill>
                <a:effectLst/>
                <a:latin typeface="+mn-lt"/>
              </a:rPr>
            </a:br>
            <a:br>
              <a:rPr lang="en-US" sz="1400" i="0" dirty="0">
                <a:solidFill>
                  <a:srgbClr val="000000"/>
                </a:solidFill>
                <a:effectLst/>
                <a:latin typeface="+mn-lt"/>
              </a:rPr>
            </a:br>
            <a:endParaRPr lang="en-US" sz="1400" dirty="0">
              <a:latin typeface="+mn-lt"/>
            </a:endParaRPr>
          </a:p>
        </p:txBody>
      </p:sp>
      <p:pic>
        <p:nvPicPr>
          <p:cNvPr id="5" name="Picture 4">
            <a:extLst>
              <a:ext uri="{FF2B5EF4-FFF2-40B4-BE49-F238E27FC236}">
                <a16:creationId xmlns:a16="http://schemas.microsoft.com/office/drawing/2014/main" id="{E6EEA6CF-1DA0-A8E1-82DE-62E60FFCDBA4}"/>
              </a:ext>
            </a:extLst>
          </p:cNvPr>
          <p:cNvPicPr>
            <a:picLocks noChangeAspect="1"/>
          </p:cNvPicPr>
          <p:nvPr/>
        </p:nvPicPr>
        <p:blipFill>
          <a:blip r:embed="rId2"/>
          <a:stretch>
            <a:fillRect/>
          </a:stretch>
        </p:blipFill>
        <p:spPr>
          <a:xfrm>
            <a:off x="0" y="1488999"/>
            <a:ext cx="7960659" cy="2826327"/>
          </a:xfrm>
          <a:prstGeom prst="rect">
            <a:avLst/>
          </a:prstGeom>
        </p:spPr>
      </p:pic>
    </p:spTree>
    <p:extLst>
      <p:ext uri="{BB962C8B-B14F-4D97-AF65-F5344CB8AC3E}">
        <p14:creationId xmlns:p14="http://schemas.microsoft.com/office/powerpoint/2010/main" val="1071050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D57AC3A-7AD5-0AEF-665D-42CD143F1F77}"/>
              </a:ext>
            </a:extLst>
          </p:cNvPr>
          <p:cNvPicPr>
            <a:picLocks noChangeAspect="1"/>
          </p:cNvPicPr>
          <p:nvPr/>
        </p:nvPicPr>
        <p:blipFill>
          <a:blip r:embed="rId2"/>
          <a:stretch>
            <a:fillRect/>
          </a:stretch>
        </p:blipFill>
        <p:spPr>
          <a:xfrm>
            <a:off x="91733" y="76841"/>
            <a:ext cx="7630015" cy="3122494"/>
          </a:xfrm>
          <a:prstGeom prst="rect">
            <a:avLst/>
          </a:prstGeom>
        </p:spPr>
      </p:pic>
    </p:spTree>
    <p:extLst>
      <p:ext uri="{BB962C8B-B14F-4D97-AF65-F5344CB8AC3E}">
        <p14:creationId xmlns:p14="http://schemas.microsoft.com/office/powerpoint/2010/main" val="827856872"/>
      </p:ext>
    </p:extLst>
  </p:cSld>
  <p:clrMapOvr>
    <a:masterClrMapping/>
  </p:clrMapOvr>
</p:sld>
</file>

<file path=ppt/theme/theme1.xml><?xml version="1.0" encoding="utf-8"?>
<a:theme xmlns:a="http://schemas.openxmlformats.org/drawingml/2006/main" name="Data Analysis Consulting by Slidesgo">
  <a:themeElements>
    <a:clrScheme name="Simple Light">
      <a:dk1>
        <a:srgbClr val="000000"/>
      </a:dk1>
      <a:lt1>
        <a:srgbClr val="FFFFFF"/>
      </a:lt1>
      <a:dk2>
        <a:srgbClr val="207368"/>
      </a:dk2>
      <a:lt2>
        <a:srgbClr val="9EC0BE"/>
      </a:lt2>
      <a:accent1>
        <a:srgbClr val="B185B4"/>
      </a:accent1>
      <a:accent2>
        <a:srgbClr val="A6C1D8"/>
      </a:accent2>
      <a:accent3>
        <a:srgbClr val="224141"/>
      </a:accent3>
      <a:accent4>
        <a:srgbClr val="E3E8E8"/>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2712</TotalTime>
  <Words>2081</Words>
  <Application>Microsoft Office PowerPoint</Application>
  <PresentationFormat>On-screen Show (16:9)</PresentationFormat>
  <Paragraphs>71</Paragraphs>
  <Slides>15</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Roboto Condensed Light</vt:lpstr>
      <vt:lpstr>Times New Roman</vt:lpstr>
      <vt:lpstr>Söhne</vt:lpstr>
      <vt:lpstr>Albert Sans</vt:lpstr>
      <vt:lpstr>Anybody SemiBold</vt:lpstr>
      <vt:lpstr>Helvetica Neue</vt:lpstr>
      <vt:lpstr>Calibri</vt:lpstr>
      <vt:lpstr>Arial</vt:lpstr>
      <vt:lpstr>Data Analysis Consulting by Slidesgo</vt:lpstr>
      <vt:lpstr>Analysis of Big Data Job postings</vt:lpstr>
      <vt:lpstr>Abstract</vt:lpstr>
      <vt:lpstr>Problem Statement</vt:lpstr>
      <vt:lpstr>Introduction</vt:lpstr>
      <vt:lpstr>Objective</vt:lpstr>
      <vt:lpstr>Conceptual Diagram</vt:lpstr>
      <vt:lpstr>Data Set</vt:lpstr>
      <vt:lpstr>Task - 1 Identify various Big Data job families in the given dataset  </vt:lpstr>
      <vt:lpstr>PowerPoint Presentation</vt:lpstr>
      <vt:lpstr>Task - 2 Identify homogeneous groups of Big Data skills that are highly valued by companies</vt:lpstr>
      <vt:lpstr>Task – 3 Characterize each Big Data job family according to the level of competence required for each Big Data  skill set </vt:lpstr>
      <vt:lpstr>Job Postings by Location </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RTS175</dc:title>
  <cp:lastModifiedBy>ARIKATLA GOPI VENKATA SUDHEER</cp:lastModifiedBy>
  <cp:revision>9</cp:revision>
  <dcterms:modified xsi:type="dcterms:W3CDTF">2023-12-09T02:44:00Z</dcterms:modified>
</cp:coreProperties>
</file>