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4F5F-EA17-45DD-B807-B5E84979B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58122C-3EAF-4BE5-8175-DBAF20A9E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EA6194-B26B-4300-B5E2-1F709902A665}"/>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5" name="Footer Placeholder 4">
            <a:extLst>
              <a:ext uri="{FF2B5EF4-FFF2-40B4-BE49-F238E27FC236}">
                <a16:creationId xmlns:a16="http://schemas.microsoft.com/office/drawing/2014/main" id="{869E7BCF-1E61-44E0-BAC6-E8C4756DC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2A1A3-662F-425D-9B89-D0E55CE8DC33}"/>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29391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125B-111E-4849-A8BA-A4114AA77D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219F0F-1D21-43EE-8A50-9F9DC22C2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0B6C9-5B1F-4404-AD98-17A35D11AD67}"/>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5" name="Footer Placeholder 4">
            <a:extLst>
              <a:ext uri="{FF2B5EF4-FFF2-40B4-BE49-F238E27FC236}">
                <a16:creationId xmlns:a16="http://schemas.microsoft.com/office/drawing/2014/main" id="{F1FF370F-9B1E-4737-8CBA-1EA7623D8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B101-9211-4AC3-82C1-BDA597723007}"/>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404890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CB890-208B-4314-BA4E-74B879D80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99BD2-5706-461B-AC94-273C66D66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FF9FC-53D0-4CC2-8311-F713044C1D7D}"/>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5" name="Footer Placeholder 4">
            <a:extLst>
              <a:ext uri="{FF2B5EF4-FFF2-40B4-BE49-F238E27FC236}">
                <a16:creationId xmlns:a16="http://schemas.microsoft.com/office/drawing/2014/main" id="{6C626388-D4F7-426D-B061-2D88BAAA4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33422-D40A-46AF-97F4-A4EE4B87F075}"/>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82009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01FF-FBC9-4983-977D-617C307F6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77AA0-4C4E-4185-B4BA-DFBCD3638A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2731A-9294-49EF-B7E1-D342CEF96DA1}"/>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5" name="Footer Placeholder 4">
            <a:extLst>
              <a:ext uri="{FF2B5EF4-FFF2-40B4-BE49-F238E27FC236}">
                <a16:creationId xmlns:a16="http://schemas.microsoft.com/office/drawing/2014/main" id="{3105E679-1630-444C-A88B-3208E601E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9376A-4EBA-4499-93E4-7EB2E1CCFCC8}"/>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11482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9F4-81A4-4B16-85DA-309BB39AB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CD9F75-5575-426B-A0D3-0E0F27612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F1F40-67F2-4151-BFC4-65B5246C0E85}"/>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5" name="Footer Placeholder 4">
            <a:extLst>
              <a:ext uri="{FF2B5EF4-FFF2-40B4-BE49-F238E27FC236}">
                <a16:creationId xmlns:a16="http://schemas.microsoft.com/office/drawing/2014/main" id="{D642F4CE-D874-41ED-95C0-04262DB29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A2093-998B-4AB2-8DA3-1CE2B29E8BCF}"/>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28079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29C-FDC5-4B9E-B828-8C0EB67EA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2A8572-C5D1-4F64-8C71-95EBCCB3B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546C78-6E64-4A98-8938-680E10B1E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9EE26-8436-4905-A4B6-FA4809DF94FA}"/>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6" name="Footer Placeholder 5">
            <a:extLst>
              <a:ext uri="{FF2B5EF4-FFF2-40B4-BE49-F238E27FC236}">
                <a16:creationId xmlns:a16="http://schemas.microsoft.com/office/drawing/2014/main" id="{80385F50-87EA-40EA-AAE7-B24A5B6A4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980BE-5CA6-4DD7-B64F-1049B753243E}"/>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46306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2831-82B2-4AB9-9837-B3DB790102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7AEC59-081E-4B67-A547-70079BD84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BC4E3-A849-4CA5-8CE4-AE38A344D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5BB52-4B99-4515-A3CB-B128678C9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7AEDD-8E1F-4DF6-86F1-8BDF5BA9B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0FA2DA-1878-415C-8C19-9ABCA7270493}"/>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8" name="Footer Placeholder 7">
            <a:extLst>
              <a:ext uri="{FF2B5EF4-FFF2-40B4-BE49-F238E27FC236}">
                <a16:creationId xmlns:a16="http://schemas.microsoft.com/office/drawing/2014/main" id="{EE86EC38-43F5-4803-AB3E-87A090B46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5CBAB0-3D29-4277-A2C7-8670685068D8}"/>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184534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D7CA-B731-49F9-AC4F-E5B46CB2B3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F0650-0031-4823-A8DF-781E47C47F7C}"/>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4" name="Footer Placeholder 3">
            <a:extLst>
              <a:ext uri="{FF2B5EF4-FFF2-40B4-BE49-F238E27FC236}">
                <a16:creationId xmlns:a16="http://schemas.microsoft.com/office/drawing/2014/main" id="{8E194A22-3833-4EF7-AF29-2521092E72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8A3D7C-80A9-429F-9618-3DE72CD25421}"/>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173390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084CA-A8A8-43D9-A8A9-95B50D9BC877}"/>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3" name="Footer Placeholder 2">
            <a:extLst>
              <a:ext uri="{FF2B5EF4-FFF2-40B4-BE49-F238E27FC236}">
                <a16:creationId xmlns:a16="http://schemas.microsoft.com/office/drawing/2014/main" id="{DD9B9D74-57E9-46DE-823E-A1CBAA5716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F1B2BF-BEE1-417A-8F92-CB11705233A7}"/>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44753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1B69-9995-4D36-A834-D39CFEC46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E53266-FA41-436F-B19E-5F44C4A34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836804-0B8F-4F8B-9229-DF5B1D529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6A1F4-9D09-4E40-8B7A-0CD11D092CA6}"/>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6" name="Footer Placeholder 5">
            <a:extLst>
              <a:ext uri="{FF2B5EF4-FFF2-40B4-BE49-F238E27FC236}">
                <a16:creationId xmlns:a16="http://schemas.microsoft.com/office/drawing/2014/main" id="{90EB9380-053B-421B-918C-7146258FB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9F289-3A1A-4E9A-8D9C-CAB42FDC48C3}"/>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266018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AFCE-4FCE-47AD-8FA5-F4013FFBD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8689A-78B0-48A6-954B-3549C7B11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E8A2E7D-63E5-4511-9826-9AB67803D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37BB5-859E-4121-95FE-FC71703B2880}"/>
              </a:ext>
            </a:extLst>
          </p:cNvPr>
          <p:cNvSpPr>
            <a:spLocks noGrp="1"/>
          </p:cNvSpPr>
          <p:nvPr>
            <p:ph type="dt" sz="half" idx="10"/>
          </p:nvPr>
        </p:nvSpPr>
        <p:spPr/>
        <p:txBody>
          <a:bodyPr/>
          <a:lstStyle/>
          <a:p>
            <a:fld id="{4137412D-E1B3-419C-9FF7-013D372D56E6}" type="datetimeFigureOut">
              <a:rPr lang="en-US" smtClean="0"/>
              <a:t>3/26/2020</a:t>
            </a:fld>
            <a:endParaRPr lang="en-US"/>
          </a:p>
        </p:txBody>
      </p:sp>
      <p:sp>
        <p:nvSpPr>
          <p:cNvPr id="6" name="Footer Placeholder 5">
            <a:extLst>
              <a:ext uri="{FF2B5EF4-FFF2-40B4-BE49-F238E27FC236}">
                <a16:creationId xmlns:a16="http://schemas.microsoft.com/office/drawing/2014/main" id="{CA7FA50F-2010-41C1-AFE7-15DC0EF11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54653-EB1D-4ABE-85D0-66A3B33CF6D2}"/>
              </a:ext>
            </a:extLst>
          </p:cNvPr>
          <p:cNvSpPr>
            <a:spLocks noGrp="1"/>
          </p:cNvSpPr>
          <p:nvPr>
            <p:ph type="sldNum" sz="quarter" idx="12"/>
          </p:nvPr>
        </p:nvSpPr>
        <p:spPr/>
        <p:txBody>
          <a:bodyPr/>
          <a:lstStyle/>
          <a:p>
            <a:fld id="{B52C10F6-34AB-461F-A6BB-15A0F4D9618B}" type="slidenum">
              <a:rPr lang="en-US" smtClean="0"/>
              <a:t>‹#›</a:t>
            </a:fld>
            <a:endParaRPr lang="en-US"/>
          </a:p>
        </p:txBody>
      </p:sp>
    </p:spTree>
    <p:extLst>
      <p:ext uri="{BB962C8B-B14F-4D97-AF65-F5344CB8AC3E}">
        <p14:creationId xmlns:p14="http://schemas.microsoft.com/office/powerpoint/2010/main" val="394244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80CC3-4CA3-4DC5-AB49-09F4ADF49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A4903E-8AE9-4EA5-ADA8-598E907AE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318FA-BDC2-4DDF-8CB7-D24EF9773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7412D-E1B3-419C-9FF7-013D372D56E6}" type="datetimeFigureOut">
              <a:rPr lang="en-US" smtClean="0"/>
              <a:t>3/26/2020</a:t>
            </a:fld>
            <a:endParaRPr lang="en-US"/>
          </a:p>
        </p:txBody>
      </p:sp>
      <p:sp>
        <p:nvSpPr>
          <p:cNvPr id="5" name="Footer Placeholder 4">
            <a:extLst>
              <a:ext uri="{FF2B5EF4-FFF2-40B4-BE49-F238E27FC236}">
                <a16:creationId xmlns:a16="http://schemas.microsoft.com/office/drawing/2014/main" id="{44630D83-4740-41C1-9C7C-B98089E8A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2C67A5-688C-49B4-A5AF-16FA2957C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C10F6-34AB-461F-A6BB-15A0F4D9618B}" type="slidenum">
              <a:rPr lang="en-US" smtClean="0"/>
              <a:t>‹#›</a:t>
            </a:fld>
            <a:endParaRPr lang="en-US"/>
          </a:p>
        </p:txBody>
      </p:sp>
    </p:spTree>
    <p:extLst>
      <p:ext uri="{BB962C8B-B14F-4D97-AF65-F5344CB8AC3E}">
        <p14:creationId xmlns:p14="http://schemas.microsoft.com/office/powerpoint/2010/main" val="38434239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ataplatform.cloud.ibm.com/analytics/notebooks/v2/32e68c1f-9fe4-40b1-8848-f3b7e50e99a5/view?access_token=1ae89d8f8313868a40c212e532d32caffaf1974527541ff0f6602ed065eb7ef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898-1DB5-4913-838B-7530BD92DE25}"/>
              </a:ext>
            </a:extLst>
          </p:cNvPr>
          <p:cNvSpPr>
            <a:spLocks noGrp="1"/>
          </p:cNvSpPr>
          <p:nvPr>
            <p:ph type="ctrTitle"/>
          </p:nvPr>
        </p:nvSpPr>
        <p:spPr>
          <a:xfrm>
            <a:off x="965201" y="643467"/>
            <a:ext cx="6255026" cy="5054008"/>
          </a:xfrm>
        </p:spPr>
        <p:txBody>
          <a:bodyPr anchor="ctr">
            <a:normAutofit/>
          </a:bodyPr>
          <a:lstStyle/>
          <a:p>
            <a:pPr algn="r"/>
            <a:r>
              <a:rPr lang="en-US" dirty="0"/>
              <a:t>Final Capstone Project</a:t>
            </a:r>
          </a:p>
        </p:txBody>
      </p:sp>
      <p:sp>
        <p:nvSpPr>
          <p:cNvPr id="3" name="Subtitle 2">
            <a:extLst>
              <a:ext uri="{FF2B5EF4-FFF2-40B4-BE49-F238E27FC236}">
                <a16:creationId xmlns:a16="http://schemas.microsoft.com/office/drawing/2014/main" id="{0189C3BB-6E4B-4A28-A6AA-D1A7F735CD45}"/>
              </a:ext>
            </a:extLst>
          </p:cNvPr>
          <p:cNvSpPr>
            <a:spLocks noGrp="1"/>
          </p:cNvSpPr>
          <p:nvPr>
            <p:ph type="subTitle" idx="1"/>
          </p:nvPr>
        </p:nvSpPr>
        <p:spPr>
          <a:xfrm>
            <a:off x="7870994" y="643467"/>
            <a:ext cx="3437707" cy="5054008"/>
          </a:xfrm>
        </p:spPr>
        <p:txBody>
          <a:bodyPr anchor="ctr">
            <a:normAutofit/>
          </a:bodyPr>
          <a:lstStyle/>
          <a:p>
            <a:r>
              <a:rPr lang="en-US" dirty="0"/>
              <a:t>By: Andrew Wagner</a:t>
            </a:r>
          </a:p>
        </p:txBody>
      </p:sp>
    </p:spTree>
    <p:extLst>
      <p:ext uri="{BB962C8B-B14F-4D97-AF65-F5344CB8AC3E}">
        <p14:creationId xmlns:p14="http://schemas.microsoft.com/office/powerpoint/2010/main" val="351564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02C0-253C-483C-9E4C-B269DFAE9991}"/>
              </a:ext>
            </a:extLst>
          </p:cNvPr>
          <p:cNvSpPr>
            <a:spLocks noGrp="1"/>
          </p:cNvSpPr>
          <p:nvPr>
            <p:ph type="title"/>
          </p:nvPr>
        </p:nvSpPr>
        <p:spPr/>
        <p:txBody>
          <a:bodyPr/>
          <a:lstStyle/>
          <a:p>
            <a:r>
              <a:rPr lang="en-US" b="1" dirty="0"/>
              <a:t>3. Methodology (Cluster Assignment)</a:t>
            </a:r>
            <a:endParaRPr lang="en-US" dirty="0"/>
          </a:p>
        </p:txBody>
      </p:sp>
      <p:pic>
        <p:nvPicPr>
          <p:cNvPr id="6" name="Picture 5">
            <a:extLst>
              <a:ext uri="{FF2B5EF4-FFF2-40B4-BE49-F238E27FC236}">
                <a16:creationId xmlns:a16="http://schemas.microsoft.com/office/drawing/2014/main" id="{B303FD37-1FCF-4B2F-9856-31A3C5012AC4}"/>
              </a:ext>
            </a:extLst>
          </p:cNvPr>
          <p:cNvPicPr>
            <a:picLocks noChangeAspect="1"/>
          </p:cNvPicPr>
          <p:nvPr/>
        </p:nvPicPr>
        <p:blipFill>
          <a:blip r:embed="rId2"/>
          <a:stretch>
            <a:fillRect/>
          </a:stretch>
        </p:blipFill>
        <p:spPr>
          <a:xfrm>
            <a:off x="1284391" y="2667972"/>
            <a:ext cx="9623217" cy="2053318"/>
          </a:xfrm>
          <a:prstGeom prst="rect">
            <a:avLst/>
          </a:prstGeom>
        </p:spPr>
      </p:pic>
    </p:spTree>
    <p:extLst>
      <p:ext uri="{BB962C8B-B14F-4D97-AF65-F5344CB8AC3E}">
        <p14:creationId xmlns:p14="http://schemas.microsoft.com/office/powerpoint/2010/main" val="2828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02C0-253C-483C-9E4C-B269DFAE9991}"/>
              </a:ext>
            </a:extLst>
          </p:cNvPr>
          <p:cNvSpPr>
            <a:spLocks noGrp="1"/>
          </p:cNvSpPr>
          <p:nvPr>
            <p:ph type="title"/>
          </p:nvPr>
        </p:nvSpPr>
        <p:spPr/>
        <p:txBody>
          <a:bodyPr/>
          <a:lstStyle/>
          <a:p>
            <a:r>
              <a:rPr lang="en-US" b="1" dirty="0"/>
              <a:t>3. Methodology (Table)</a:t>
            </a:r>
            <a:endParaRPr lang="en-US" dirty="0"/>
          </a:p>
        </p:txBody>
      </p:sp>
      <p:pic>
        <p:nvPicPr>
          <p:cNvPr id="3" name="Picture 2">
            <a:extLst>
              <a:ext uri="{FF2B5EF4-FFF2-40B4-BE49-F238E27FC236}">
                <a16:creationId xmlns:a16="http://schemas.microsoft.com/office/drawing/2014/main" id="{77554D06-C8BB-4797-8444-CB345E6F2A08}"/>
              </a:ext>
            </a:extLst>
          </p:cNvPr>
          <p:cNvPicPr>
            <a:picLocks noChangeAspect="1"/>
          </p:cNvPicPr>
          <p:nvPr/>
        </p:nvPicPr>
        <p:blipFill>
          <a:blip r:embed="rId2"/>
          <a:stretch>
            <a:fillRect/>
          </a:stretch>
        </p:blipFill>
        <p:spPr>
          <a:xfrm>
            <a:off x="3731688" y="1483377"/>
            <a:ext cx="4728624" cy="5126291"/>
          </a:xfrm>
          <a:prstGeom prst="rect">
            <a:avLst/>
          </a:prstGeom>
        </p:spPr>
      </p:pic>
    </p:spTree>
    <p:extLst>
      <p:ext uri="{BB962C8B-B14F-4D97-AF65-F5344CB8AC3E}">
        <p14:creationId xmlns:p14="http://schemas.microsoft.com/office/powerpoint/2010/main" val="201598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02C0-253C-483C-9E4C-B269DFAE9991}"/>
              </a:ext>
            </a:extLst>
          </p:cNvPr>
          <p:cNvSpPr>
            <a:spLocks noGrp="1"/>
          </p:cNvSpPr>
          <p:nvPr>
            <p:ph type="title"/>
          </p:nvPr>
        </p:nvSpPr>
        <p:spPr/>
        <p:txBody>
          <a:bodyPr/>
          <a:lstStyle/>
          <a:p>
            <a:r>
              <a:rPr lang="en-US" b="1" dirty="0"/>
              <a:t>3. Methodology (Map Code)</a:t>
            </a:r>
            <a:endParaRPr lang="en-US" dirty="0"/>
          </a:p>
        </p:txBody>
      </p:sp>
      <p:pic>
        <p:nvPicPr>
          <p:cNvPr id="4" name="Picture 3">
            <a:extLst>
              <a:ext uri="{FF2B5EF4-FFF2-40B4-BE49-F238E27FC236}">
                <a16:creationId xmlns:a16="http://schemas.microsoft.com/office/drawing/2014/main" id="{C26C015F-4CA7-4AA2-9ADB-D3CFEA69F43D}"/>
              </a:ext>
            </a:extLst>
          </p:cNvPr>
          <p:cNvPicPr>
            <a:picLocks noChangeAspect="1"/>
          </p:cNvPicPr>
          <p:nvPr/>
        </p:nvPicPr>
        <p:blipFill>
          <a:blip r:embed="rId2"/>
          <a:stretch>
            <a:fillRect/>
          </a:stretch>
        </p:blipFill>
        <p:spPr>
          <a:xfrm>
            <a:off x="419100" y="2361337"/>
            <a:ext cx="11353800" cy="2484951"/>
          </a:xfrm>
          <a:prstGeom prst="rect">
            <a:avLst/>
          </a:prstGeom>
        </p:spPr>
      </p:pic>
    </p:spTree>
    <p:extLst>
      <p:ext uri="{BB962C8B-B14F-4D97-AF65-F5344CB8AC3E}">
        <p14:creationId xmlns:p14="http://schemas.microsoft.com/office/powerpoint/2010/main" val="104223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02C0-253C-483C-9E4C-B269DFAE9991}"/>
              </a:ext>
            </a:extLst>
          </p:cNvPr>
          <p:cNvSpPr>
            <a:spLocks noGrp="1"/>
          </p:cNvSpPr>
          <p:nvPr>
            <p:ph type="title"/>
          </p:nvPr>
        </p:nvSpPr>
        <p:spPr/>
        <p:txBody>
          <a:bodyPr/>
          <a:lstStyle/>
          <a:p>
            <a:r>
              <a:rPr lang="en-US" b="1" dirty="0"/>
              <a:t>3. Methodology (Map)</a:t>
            </a:r>
            <a:endParaRPr lang="en-US" dirty="0"/>
          </a:p>
        </p:txBody>
      </p:sp>
      <p:pic>
        <p:nvPicPr>
          <p:cNvPr id="3" name="Picture 2">
            <a:extLst>
              <a:ext uri="{FF2B5EF4-FFF2-40B4-BE49-F238E27FC236}">
                <a16:creationId xmlns:a16="http://schemas.microsoft.com/office/drawing/2014/main" id="{21206848-4B5F-45FC-B4BE-A10E0E59CEAB}"/>
              </a:ext>
            </a:extLst>
          </p:cNvPr>
          <p:cNvPicPr>
            <a:picLocks noChangeAspect="1"/>
          </p:cNvPicPr>
          <p:nvPr/>
        </p:nvPicPr>
        <p:blipFill>
          <a:blip r:embed="rId2"/>
          <a:stretch>
            <a:fillRect/>
          </a:stretch>
        </p:blipFill>
        <p:spPr>
          <a:xfrm>
            <a:off x="2628900" y="1678085"/>
            <a:ext cx="6934200" cy="4810125"/>
          </a:xfrm>
          <a:prstGeom prst="rect">
            <a:avLst/>
          </a:prstGeom>
        </p:spPr>
      </p:pic>
    </p:spTree>
    <p:extLst>
      <p:ext uri="{BB962C8B-B14F-4D97-AF65-F5344CB8AC3E}">
        <p14:creationId xmlns:p14="http://schemas.microsoft.com/office/powerpoint/2010/main" val="300213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A50F-46D8-4013-8BBD-910EA86EC0F6}"/>
              </a:ext>
            </a:extLst>
          </p:cNvPr>
          <p:cNvSpPr>
            <a:spLocks noGrp="1"/>
          </p:cNvSpPr>
          <p:nvPr>
            <p:ph type="title"/>
          </p:nvPr>
        </p:nvSpPr>
        <p:spPr/>
        <p:txBody>
          <a:bodyPr/>
          <a:lstStyle/>
          <a:p>
            <a:r>
              <a:rPr lang="en-US" b="1" dirty="0"/>
              <a:t>3. Methodology</a:t>
            </a:r>
            <a:endParaRPr lang="en-US" dirty="0"/>
          </a:p>
        </p:txBody>
      </p:sp>
      <p:sp>
        <p:nvSpPr>
          <p:cNvPr id="3" name="Content Placeholder 2">
            <a:extLst>
              <a:ext uri="{FF2B5EF4-FFF2-40B4-BE49-F238E27FC236}">
                <a16:creationId xmlns:a16="http://schemas.microsoft.com/office/drawing/2014/main" id="{49192C7F-566D-4ACE-8040-18AA9386F5FE}"/>
              </a:ext>
            </a:extLst>
          </p:cNvPr>
          <p:cNvSpPr>
            <a:spLocks noGrp="1"/>
          </p:cNvSpPr>
          <p:nvPr>
            <p:ph idx="1"/>
          </p:nvPr>
        </p:nvSpPr>
        <p:spPr/>
        <p:txBody>
          <a:bodyPr>
            <a:normAutofit/>
          </a:bodyPr>
          <a:lstStyle/>
          <a:p>
            <a:pPr marL="0" indent="0">
              <a:buNone/>
            </a:pPr>
            <a:r>
              <a:rPr lang="en-US" sz="1800" dirty="0"/>
              <a:t>This map allows us to determine which areas around Raymond James Stadium lacks restaurants capable of hosting gameday parties.</a:t>
            </a:r>
          </a:p>
          <a:p>
            <a:pPr marL="0" indent="0">
              <a:buNone/>
            </a:pPr>
            <a:r>
              <a:rPr lang="en-US" sz="1800" dirty="0"/>
              <a:t>Upon further review, it looks to me that West Dr. Martin Luther King Jr. Boulevard is the area around the stadium that is lacking cluster 1 venues the most.</a:t>
            </a:r>
          </a:p>
          <a:p>
            <a:pPr marL="0" indent="0">
              <a:buNone/>
            </a:pPr>
            <a:r>
              <a:rPr lang="en-US" sz="1800" dirty="0"/>
              <a:t>Based on these results, I completed a search of properties available for rent on this road to see if there are any viable options to open up Tampa Tommy's. We found that '2700 W DR MARTIN LUTHER KING JR BLVD' was available for $4,600 a month, which falls within my price range.</a:t>
            </a:r>
          </a:p>
          <a:p>
            <a:pPr marL="0" indent="0">
              <a:buNone/>
            </a:pPr>
            <a:endParaRPr lang="en-US" dirty="0"/>
          </a:p>
        </p:txBody>
      </p:sp>
      <p:pic>
        <p:nvPicPr>
          <p:cNvPr id="1026" name="Picture 2">
            <a:extLst>
              <a:ext uri="{FF2B5EF4-FFF2-40B4-BE49-F238E27FC236}">
                <a16:creationId xmlns:a16="http://schemas.microsoft.com/office/drawing/2014/main" id="{E38D0E6E-D5F9-4BDE-9082-91CEC69CB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786" y="3976093"/>
            <a:ext cx="7164355" cy="275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93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FF28-0603-4F31-B70F-1848EED92945}"/>
              </a:ext>
            </a:extLst>
          </p:cNvPr>
          <p:cNvSpPr>
            <a:spLocks noGrp="1"/>
          </p:cNvSpPr>
          <p:nvPr>
            <p:ph type="title"/>
          </p:nvPr>
        </p:nvSpPr>
        <p:spPr/>
        <p:txBody>
          <a:bodyPr/>
          <a:lstStyle/>
          <a:p>
            <a:r>
              <a:rPr lang="en-US" b="1" dirty="0"/>
              <a:t>3. Methodology</a:t>
            </a:r>
            <a:endParaRPr lang="en-US" dirty="0"/>
          </a:p>
        </p:txBody>
      </p:sp>
      <p:pic>
        <p:nvPicPr>
          <p:cNvPr id="4" name="Content Placeholder 3">
            <a:extLst>
              <a:ext uri="{FF2B5EF4-FFF2-40B4-BE49-F238E27FC236}">
                <a16:creationId xmlns:a16="http://schemas.microsoft.com/office/drawing/2014/main" id="{5226FD96-8284-4F88-BB2D-E9BE7A4CE236}"/>
              </a:ext>
            </a:extLst>
          </p:cNvPr>
          <p:cNvPicPr>
            <a:picLocks noGrp="1" noChangeAspect="1"/>
          </p:cNvPicPr>
          <p:nvPr>
            <p:ph idx="1"/>
          </p:nvPr>
        </p:nvPicPr>
        <p:blipFill>
          <a:blip r:embed="rId2"/>
          <a:stretch>
            <a:fillRect/>
          </a:stretch>
        </p:blipFill>
        <p:spPr>
          <a:xfrm>
            <a:off x="2320937" y="2323483"/>
            <a:ext cx="7550126" cy="4351338"/>
          </a:xfrm>
          <a:prstGeom prst="rect">
            <a:avLst/>
          </a:prstGeom>
        </p:spPr>
      </p:pic>
      <p:sp>
        <p:nvSpPr>
          <p:cNvPr id="5" name="Content Placeholder 2">
            <a:extLst>
              <a:ext uri="{FF2B5EF4-FFF2-40B4-BE49-F238E27FC236}">
                <a16:creationId xmlns:a16="http://schemas.microsoft.com/office/drawing/2014/main" id="{6F78FC44-529C-4D8C-B491-DCC2BF772AB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will finally add Tampa Tommy's to the cluster map</a:t>
            </a:r>
          </a:p>
        </p:txBody>
      </p:sp>
    </p:spTree>
    <p:extLst>
      <p:ext uri="{BB962C8B-B14F-4D97-AF65-F5344CB8AC3E}">
        <p14:creationId xmlns:p14="http://schemas.microsoft.com/office/powerpoint/2010/main" val="175523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FF28-0603-4F31-B70F-1848EED92945}"/>
              </a:ext>
            </a:extLst>
          </p:cNvPr>
          <p:cNvSpPr>
            <a:spLocks noGrp="1"/>
          </p:cNvSpPr>
          <p:nvPr>
            <p:ph type="title"/>
          </p:nvPr>
        </p:nvSpPr>
        <p:spPr/>
        <p:txBody>
          <a:bodyPr/>
          <a:lstStyle/>
          <a:p>
            <a:r>
              <a:rPr lang="en-US" b="1" dirty="0"/>
              <a:t>3. Methodology (Map Code)</a:t>
            </a:r>
            <a:endParaRPr lang="en-US" dirty="0"/>
          </a:p>
        </p:txBody>
      </p:sp>
      <p:pic>
        <p:nvPicPr>
          <p:cNvPr id="7" name="Picture 6">
            <a:extLst>
              <a:ext uri="{FF2B5EF4-FFF2-40B4-BE49-F238E27FC236}">
                <a16:creationId xmlns:a16="http://schemas.microsoft.com/office/drawing/2014/main" id="{5AAF42F0-18E5-48CA-972C-461F727356BE}"/>
              </a:ext>
            </a:extLst>
          </p:cNvPr>
          <p:cNvPicPr>
            <a:picLocks noChangeAspect="1"/>
          </p:cNvPicPr>
          <p:nvPr/>
        </p:nvPicPr>
        <p:blipFill>
          <a:blip r:embed="rId2"/>
          <a:stretch>
            <a:fillRect/>
          </a:stretch>
        </p:blipFill>
        <p:spPr>
          <a:xfrm>
            <a:off x="190500" y="2128837"/>
            <a:ext cx="11811000" cy="2600325"/>
          </a:xfrm>
          <a:prstGeom prst="rect">
            <a:avLst/>
          </a:prstGeom>
        </p:spPr>
      </p:pic>
    </p:spTree>
    <p:extLst>
      <p:ext uri="{BB962C8B-B14F-4D97-AF65-F5344CB8AC3E}">
        <p14:creationId xmlns:p14="http://schemas.microsoft.com/office/powerpoint/2010/main" val="394720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FF28-0603-4F31-B70F-1848EED92945}"/>
              </a:ext>
            </a:extLst>
          </p:cNvPr>
          <p:cNvSpPr>
            <a:spLocks noGrp="1"/>
          </p:cNvSpPr>
          <p:nvPr>
            <p:ph type="title"/>
          </p:nvPr>
        </p:nvSpPr>
        <p:spPr/>
        <p:txBody>
          <a:bodyPr/>
          <a:lstStyle/>
          <a:p>
            <a:r>
              <a:rPr lang="en-US" b="1" dirty="0"/>
              <a:t>3. Methodology (Map)</a:t>
            </a:r>
            <a:endParaRPr lang="en-US" dirty="0"/>
          </a:p>
        </p:txBody>
      </p:sp>
      <p:pic>
        <p:nvPicPr>
          <p:cNvPr id="3" name="Picture 2">
            <a:extLst>
              <a:ext uri="{FF2B5EF4-FFF2-40B4-BE49-F238E27FC236}">
                <a16:creationId xmlns:a16="http://schemas.microsoft.com/office/drawing/2014/main" id="{AEDB56C9-9965-48F1-BCD6-CB552B28FEA7}"/>
              </a:ext>
            </a:extLst>
          </p:cNvPr>
          <p:cNvPicPr>
            <a:picLocks noChangeAspect="1"/>
          </p:cNvPicPr>
          <p:nvPr/>
        </p:nvPicPr>
        <p:blipFill>
          <a:blip r:embed="rId2"/>
          <a:stretch>
            <a:fillRect/>
          </a:stretch>
        </p:blipFill>
        <p:spPr>
          <a:xfrm>
            <a:off x="2867025" y="1690688"/>
            <a:ext cx="6457950" cy="4581525"/>
          </a:xfrm>
          <a:prstGeom prst="rect">
            <a:avLst/>
          </a:prstGeom>
        </p:spPr>
      </p:pic>
    </p:spTree>
    <p:extLst>
      <p:ext uri="{BB962C8B-B14F-4D97-AF65-F5344CB8AC3E}">
        <p14:creationId xmlns:p14="http://schemas.microsoft.com/office/powerpoint/2010/main" val="152531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D243-A229-4AF2-B3E1-EAC36E93CB66}"/>
              </a:ext>
            </a:extLst>
          </p:cNvPr>
          <p:cNvSpPr>
            <a:spLocks noGrp="1"/>
          </p:cNvSpPr>
          <p:nvPr>
            <p:ph type="title"/>
          </p:nvPr>
        </p:nvSpPr>
        <p:spPr/>
        <p:txBody>
          <a:bodyPr/>
          <a:lstStyle/>
          <a:p>
            <a:r>
              <a:rPr lang="en-US" b="1" dirty="0"/>
              <a:t>4. Results</a:t>
            </a:r>
            <a:endParaRPr lang="en-US" dirty="0"/>
          </a:p>
        </p:txBody>
      </p:sp>
      <p:sp>
        <p:nvSpPr>
          <p:cNvPr id="3" name="Content Placeholder 2">
            <a:extLst>
              <a:ext uri="{FF2B5EF4-FFF2-40B4-BE49-F238E27FC236}">
                <a16:creationId xmlns:a16="http://schemas.microsoft.com/office/drawing/2014/main" id="{37E6CCE7-5433-41F9-92EE-643E0D948DAC}"/>
              </a:ext>
            </a:extLst>
          </p:cNvPr>
          <p:cNvSpPr>
            <a:spLocks noGrp="1"/>
          </p:cNvSpPr>
          <p:nvPr>
            <p:ph idx="1"/>
          </p:nvPr>
        </p:nvSpPr>
        <p:spPr/>
        <p:txBody>
          <a:bodyPr>
            <a:normAutofit fontScale="77500" lnSpcReduction="20000"/>
          </a:bodyPr>
          <a:lstStyle/>
          <a:p>
            <a:r>
              <a:rPr lang="en-US" dirty="0"/>
              <a:t>We found 4 different clusters based on the list we retrieved from Foursquare API</a:t>
            </a:r>
          </a:p>
          <a:p>
            <a:endParaRPr lang="en-US" dirty="0"/>
          </a:p>
          <a:p>
            <a:r>
              <a:rPr lang="en-US" dirty="0"/>
              <a:t>W DR MARTIN LUTHER KING JR BLVD was determined to be the best place to open up Tampa Tommy's due to the lack of restaurants currently open on this street, which is located near Raymond James Stadium</a:t>
            </a:r>
          </a:p>
          <a:p>
            <a:endParaRPr lang="en-US" dirty="0"/>
          </a:p>
          <a:p>
            <a:r>
              <a:rPr lang="en-US" dirty="0"/>
              <a:t>There were not many options available for rent online, but we ended up going with a property located at 2700 W DR MARTIN LUTHER KING JR BLVD</a:t>
            </a:r>
          </a:p>
          <a:p>
            <a:endParaRPr lang="en-US" dirty="0"/>
          </a:p>
          <a:p>
            <a:r>
              <a:rPr lang="en-US" dirty="0"/>
              <a:t>A final map with Tampa Tommy's (Cluster 5 in red) was generated</a:t>
            </a:r>
          </a:p>
          <a:p>
            <a:endParaRPr lang="en-US" dirty="0"/>
          </a:p>
        </p:txBody>
      </p:sp>
    </p:spTree>
    <p:extLst>
      <p:ext uri="{BB962C8B-B14F-4D97-AF65-F5344CB8AC3E}">
        <p14:creationId xmlns:p14="http://schemas.microsoft.com/office/powerpoint/2010/main" val="6360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3688-0167-46D2-A025-2364F1355FA5}"/>
              </a:ext>
            </a:extLst>
          </p:cNvPr>
          <p:cNvSpPr>
            <a:spLocks noGrp="1"/>
          </p:cNvSpPr>
          <p:nvPr>
            <p:ph type="title"/>
          </p:nvPr>
        </p:nvSpPr>
        <p:spPr/>
        <p:txBody>
          <a:bodyPr/>
          <a:lstStyle/>
          <a:p>
            <a:r>
              <a:rPr lang="en-US" b="1" dirty="0"/>
              <a:t>5. Discussion</a:t>
            </a:r>
            <a:endParaRPr lang="en-US" dirty="0"/>
          </a:p>
        </p:txBody>
      </p:sp>
      <p:sp>
        <p:nvSpPr>
          <p:cNvPr id="3" name="Content Placeholder 2">
            <a:extLst>
              <a:ext uri="{FF2B5EF4-FFF2-40B4-BE49-F238E27FC236}">
                <a16:creationId xmlns:a16="http://schemas.microsoft.com/office/drawing/2014/main" id="{62144D80-0301-40D3-9CD8-3CD2E81D4F03}"/>
              </a:ext>
            </a:extLst>
          </p:cNvPr>
          <p:cNvSpPr>
            <a:spLocks noGrp="1"/>
          </p:cNvSpPr>
          <p:nvPr>
            <p:ph idx="1"/>
          </p:nvPr>
        </p:nvSpPr>
        <p:spPr/>
        <p:txBody>
          <a:bodyPr>
            <a:normAutofit fontScale="55000" lnSpcReduction="20000"/>
          </a:bodyPr>
          <a:lstStyle/>
          <a:p>
            <a:r>
              <a:rPr lang="en-US" b="1" dirty="0"/>
              <a:t>Transportation</a:t>
            </a:r>
          </a:p>
          <a:p>
            <a:r>
              <a:rPr lang="en-US" dirty="0"/>
              <a:t>Unfortunately, there were not any properties located near the stadium to rent, so once this business is up and running, we will have to provide a shuttle service from the tailgating lots to the restaurant. This will allow us to get rowdy fans into Tampa Tommy's to rake up the alcohol earnings for gamedays.</a:t>
            </a:r>
          </a:p>
          <a:p>
            <a:endParaRPr lang="en-US" dirty="0"/>
          </a:p>
          <a:p>
            <a:r>
              <a:rPr lang="en-US" b="1" dirty="0"/>
              <a:t>Lack of Bars Near Raymond James Stadium</a:t>
            </a:r>
          </a:p>
          <a:p>
            <a:r>
              <a:rPr lang="en-US" dirty="0"/>
              <a:t>The biggest surprise to me while conducting this research was the lack of </a:t>
            </a:r>
            <a:r>
              <a:rPr lang="en-US" dirty="0" err="1"/>
              <a:t>american</a:t>
            </a:r>
            <a:r>
              <a:rPr lang="en-US" dirty="0"/>
              <a:t> bars in the area. Of the 30 results we got from Foursquare, only 1 returned in the category "American Restaurant." Fans not having a spot to go and watch the game after they are done tailgating strikes me as a major issue and an open opportunity for someone to make a good business decision.</a:t>
            </a:r>
          </a:p>
          <a:p>
            <a:endParaRPr lang="en-US" dirty="0"/>
          </a:p>
          <a:p>
            <a:r>
              <a:rPr lang="en-US" b="1" dirty="0"/>
              <a:t>Alternate Strategy for Next Time</a:t>
            </a:r>
          </a:p>
          <a:p>
            <a:r>
              <a:rPr lang="en-US" dirty="0"/>
              <a:t>If I were to do this study again, I would most likely expand my search to a wider radius and see if different parts of the city are better suited for an establishment like this. We could expand the search to all of the city districts and not just around the stadium.</a:t>
            </a:r>
          </a:p>
          <a:p>
            <a:endParaRPr lang="en-US" dirty="0"/>
          </a:p>
        </p:txBody>
      </p:sp>
    </p:spTree>
    <p:extLst>
      <p:ext uri="{BB962C8B-B14F-4D97-AF65-F5344CB8AC3E}">
        <p14:creationId xmlns:p14="http://schemas.microsoft.com/office/powerpoint/2010/main" val="380132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830E-CB7D-4FD9-986C-A46E55030D15}"/>
              </a:ext>
            </a:extLst>
          </p:cNvPr>
          <p:cNvSpPr>
            <a:spLocks noGrp="1"/>
          </p:cNvSpPr>
          <p:nvPr>
            <p:ph type="title"/>
          </p:nvPr>
        </p:nvSpPr>
        <p:spPr/>
        <p:txBody>
          <a:bodyPr/>
          <a:lstStyle/>
          <a:p>
            <a:r>
              <a:rPr lang="en-US" b="1" dirty="0"/>
              <a:t>1. Introduction</a:t>
            </a:r>
            <a:endParaRPr lang="en-US" dirty="0"/>
          </a:p>
        </p:txBody>
      </p:sp>
      <p:sp>
        <p:nvSpPr>
          <p:cNvPr id="3" name="Content Placeholder 2">
            <a:extLst>
              <a:ext uri="{FF2B5EF4-FFF2-40B4-BE49-F238E27FC236}">
                <a16:creationId xmlns:a16="http://schemas.microsoft.com/office/drawing/2014/main" id="{EA02C8CD-7D31-4B48-8CEE-A22ACD6C4A43}"/>
              </a:ext>
            </a:extLst>
          </p:cNvPr>
          <p:cNvSpPr>
            <a:spLocks noGrp="1"/>
          </p:cNvSpPr>
          <p:nvPr>
            <p:ph idx="1"/>
          </p:nvPr>
        </p:nvSpPr>
        <p:spPr/>
        <p:txBody>
          <a:bodyPr>
            <a:normAutofit fontScale="62500" lnSpcReduction="20000"/>
          </a:bodyPr>
          <a:lstStyle/>
          <a:p>
            <a:r>
              <a:rPr lang="en-US" b="1" dirty="0"/>
              <a:t>Scenario:</a:t>
            </a:r>
            <a:endParaRPr lang="en-US" dirty="0"/>
          </a:p>
          <a:p>
            <a:r>
              <a:rPr lang="en-US" dirty="0"/>
              <a:t>On March 17th, 2020, former New England Patriot QB Tom Brady decided to agree to a deal with the Tampa Bay Buccaneers. As a lifelong Bucs fan, this is the greatest moment in my fandom since their Super Bowl 37 victory over the Oakland Raiders. It is time to make the move to Tampa Bay to capitalize on the next 3-year dynasty in the NFL. My goal is to open a new sports bar called "Tampa Tommy’s." This is where all the die-hard Bucs fans will come to cheer on the home team in pursuit of another Super Bowl this century.</a:t>
            </a:r>
          </a:p>
          <a:p>
            <a:r>
              <a:rPr lang="en-US" b="1" dirty="0"/>
              <a:t>Problem:</a:t>
            </a:r>
            <a:endParaRPr lang="en-US" dirty="0"/>
          </a:p>
          <a:p>
            <a:r>
              <a:rPr lang="en-US" dirty="0"/>
              <a:t>I have not lived in Tampa, Florida since I was a 1 year old, and I have no clue where all the existing establishments are. My goal is to have a sports bar close to Raymond James Stadium so that when fans cannot afford tickets, they can still tailgate at the stadium and then come over to Tampa Tommy’s for the actual game.</a:t>
            </a:r>
          </a:p>
          <a:p>
            <a:r>
              <a:rPr lang="en-US" b="1" dirty="0"/>
              <a:t>Goal:</a:t>
            </a:r>
            <a:endParaRPr lang="en-US" dirty="0"/>
          </a:p>
          <a:p>
            <a:r>
              <a:rPr lang="en-US" dirty="0"/>
              <a:t>To find the perfect location for Tampa Tommy’s so that it is a thriving business before the team becomes mediocre again.</a:t>
            </a:r>
          </a:p>
          <a:p>
            <a:endParaRPr lang="en-US" dirty="0"/>
          </a:p>
        </p:txBody>
      </p:sp>
    </p:spTree>
    <p:extLst>
      <p:ext uri="{BB962C8B-B14F-4D97-AF65-F5344CB8AC3E}">
        <p14:creationId xmlns:p14="http://schemas.microsoft.com/office/powerpoint/2010/main" val="76132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9D7-164F-4A03-9E57-0E0A80B124FD}"/>
              </a:ext>
            </a:extLst>
          </p:cNvPr>
          <p:cNvSpPr>
            <a:spLocks noGrp="1"/>
          </p:cNvSpPr>
          <p:nvPr>
            <p:ph type="title"/>
          </p:nvPr>
        </p:nvSpPr>
        <p:spPr/>
        <p:txBody>
          <a:bodyPr/>
          <a:lstStyle/>
          <a:p>
            <a:r>
              <a:rPr lang="en-US" b="1" dirty="0"/>
              <a:t>6. Conclusion</a:t>
            </a:r>
            <a:endParaRPr lang="en-US" dirty="0"/>
          </a:p>
        </p:txBody>
      </p:sp>
      <p:sp>
        <p:nvSpPr>
          <p:cNvPr id="3" name="Content Placeholder 2">
            <a:extLst>
              <a:ext uri="{FF2B5EF4-FFF2-40B4-BE49-F238E27FC236}">
                <a16:creationId xmlns:a16="http://schemas.microsoft.com/office/drawing/2014/main" id="{6D604CED-F6D1-492B-A66A-B9B927C72F7E}"/>
              </a:ext>
            </a:extLst>
          </p:cNvPr>
          <p:cNvSpPr>
            <a:spLocks noGrp="1"/>
          </p:cNvSpPr>
          <p:nvPr>
            <p:ph idx="1"/>
          </p:nvPr>
        </p:nvSpPr>
        <p:spPr/>
        <p:txBody>
          <a:bodyPr/>
          <a:lstStyle/>
          <a:p>
            <a:pPr marL="0" indent="0">
              <a:buNone/>
            </a:pPr>
            <a:r>
              <a:rPr lang="en-US" dirty="0"/>
              <a:t>To conclude, the choice to start Tampa Tommy's at 2700 W DR MARTIN LUTHER KING JR BLVD came down to 3 things:</a:t>
            </a:r>
          </a:p>
          <a:p>
            <a:pPr marL="0" indent="0">
              <a:buNone/>
            </a:pPr>
            <a:endParaRPr lang="en-US" dirty="0"/>
          </a:p>
          <a:p>
            <a:r>
              <a:rPr lang="en-US" dirty="0"/>
              <a:t>Lack of restaurant options in the area</a:t>
            </a:r>
          </a:p>
          <a:p>
            <a:r>
              <a:rPr lang="en-US" dirty="0"/>
              <a:t>Lack of available rental properties in the area</a:t>
            </a:r>
          </a:p>
          <a:p>
            <a:r>
              <a:rPr lang="en-US" dirty="0"/>
              <a:t>Location was near the stadium</a:t>
            </a:r>
          </a:p>
          <a:p>
            <a:pPr marL="0" indent="0">
              <a:buNone/>
            </a:pPr>
            <a:endParaRPr lang="en-US" dirty="0"/>
          </a:p>
          <a:p>
            <a:pPr marL="0" indent="0">
              <a:buNone/>
            </a:pPr>
            <a:r>
              <a:rPr lang="en-US" dirty="0"/>
              <a:t>Let's Go Bucs!!!!!</a:t>
            </a:r>
          </a:p>
          <a:p>
            <a:endParaRPr lang="en-US" dirty="0"/>
          </a:p>
        </p:txBody>
      </p:sp>
    </p:spTree>
    <p:extLst>
      <p:ext uri="{BB962C8B-B14F-4D97-AF65-F5344CB8AC3E}">
        <p14:creationId xmlns:p14="http://schemas.microsoft.com/office/powerpoint/2010/main" val="253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B92D-CBA0-4B78-9C8F-50976B7C59E3}"/>
              </a:ext>
            </a:extLst>
          </p:cNvPr>
          <p:cNvSpPr>
            <a:spLocks noGrp="1"/>
          </p:cNvSpPr>
          <p:nvPr>
            <p:ph type="title"/>
          </p:nvPr>
        </p:nvSpPr>
        <p:spPr/>
        <p:txBody>
          <a:bodyPr/>
          <a:lstStyle/>
          <a:p>
            <a:r>
              <a:rPr lang="en-US" dirty="0"/>
              <a:t>Code Link:</a:t>
            </a:r>
          </a:p>
        </p:txBody>
      </p:sp>
      <p:sp>
        <p:nvSpPr>
          <p:cNvPr id="3" name="Content Placeholder 2">
            <a:extLst>
              <a:ext uri="{FF2B5EF4-FFF2-40B4-BE49-F238E27FC236}">
                <a16:creationId xmlns:a16="http://schemas.microsoft.com/office/drawing/2014/main" id="{BCA97EE1-F8FF-458C-AFFB-D4DF688DAC04}"/>
              </a:ext>
            </a:extLst>
          </p:cNvPr>
          <p:cNvSpPr>
            <a:spLocks noGrp="1"/>
          </p:cNvSpPr>
          <p:nvPr>
            <p:ph idx="1"/>
          </p:nvPr>
        </p:nvSpPr>
        <p:spPr/>
        <p:txBody>
          <a:bodyPr/>
          <a:lstStyle/>
          <a:p>
            <a:pPr marL="0" indent="0">
              <a:buNone/>
            </a:pPr>
            <a:r>
              <a:rPr lang="en-US" dirty="0"/>
              <a:t>To look at the code, follow this link:</a:t>
            </a:r>
          </a:p>
          <a:p>
            <a:pPr marL="0" indent="0">
              <a:buNone/>
            </a:pPr>
            <a:r>
              <a:rPr lang="en-US" u="sng" dirty="0">
                <a:hlinkClick r:id="rId2">
                  <a:extLst>
                    <a:ext uri="{A12FA001-AC4F-418D-AE19-62706E023703}">
                      <ahyp:hlinkClr xmlns:ahyp="http://schemas.microsoft.com/office/drawing/2018/hyperlinkcolor" val="tx"/>
                    </a:ext>
                  </a:extLst>
                </a:hlinkClick>
              </a:rPr>
              <a:t>https://dataplatform.cloud.ibm.com/analytics/notebooks/v2/32e68c1f-9fe4-40b1-8848-f3b7e50e99a5/view?access_token=1ae89d8f8313868a40c212e532d32caffaf1974527541ff0f6602ed065eb7ef0</a:t>
            </a:r>
            <a:endParaRPr lang="en-US" dirty="0"/>
          </a:p>
          <a:p>
            <a:pPr marL="0" indent="0">
              <a:buNone/>
            </a:pPr>
            <a:endParaRPr lang="en-US" dirty="0"/>
          </a:p>
        </p:txBody>
      </p:sp>
    </p:spTree>
    <p:extLst>
      <p:ext uri="{BB962C8B-B14F-4D97-AF65-F5344CB8AC3E}">
        <p14:creationId xmlns:p14="http://schemas.microsoft.com/office/powerpoint/2010/main" val="367419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8CA2-BC58-497E-B64D-561400C4A54E}"/>
              </a:ext>
            </a:extLst>
          </p:cNvPr>
          <p:cNvSpPr>
            <a:spLocks noGrp="1"/>
          </p:cNvSpPr>
          <p:nvPr>
            <p:ph type="title"/>
          </p:nvPr>
        </p:nvSpPr>
        <p:spPr/>
        <p:txBody>
          <a:bodyPr/>
          <a:lstStyle/>
          <a:p>
            <a:r>
              <a:rPr lang="en-US" b="1" dirty="0"/>
              <a:t>2. Data</a:t>
            </a:r>
            <a:endParaRPr lang="en-US" dirty="0"/>
          </a:p>
        </p:txBody>
      </p:sp>
      <p:sp>
        <p:nvSpPr>
          <p:cNvPr id="3" name="Content Placeholder 2">
            <a:extLst>
              <a:ext uri="{FF2B5EF4-FFF2-40B4-BE49-F238E27FC236}">
                <a16:creationId xmlns:a16="http://schemas.microsoft.com/office/drawing/2014/main" id="{17396AAC-9ADA-4814-9A02-F66177AC118E}"/>
              </a:ext>
            </a:extLst>
          </p:cNvPr>
          <p:cNvSpPr>
            <a:spLocks noGrp="1"/>
          </p:cNvSpPr>
          <p:nvPr>
            <p:ph idx="1"/>
          </p:nvPr>
        </p:nvSpPr>
        <p:spPr/>
        <p:txBody>
          <a:bodyPr>
            <a:normAutofit fontScale="77500" lnSpcReduction="20000"/>
          </a:bodyPr>
          <a:lstStyle/>
          <a:p>
            <a:pPr marL="0" indent="0">
              <a:buNone/>
            </a:pPr>
            <a:r>
              <a:rPr lang="en-US" dirty="0"/>
              <a:t>The data we will be using is listed below.</a:t>
            </a:r>
          </a:p>
          <a:p>
            <a:pPr marL="0" indent="0">
              <a:buNone/>
            </a:pPr>
            <a:endParaRPr lang="en-US" dirty="0"/>
          </a:p>
          <a:p>
            <a:pPr marL="0" indent="0">
              <a:buNone/>
            </a:pPr>
            <a:r>
              <a:rPr lang="en-US" dirty="0"/>
              <a:t>We want to find the venues around Raymond James Stadium, cluster them, and determine which block is the best place to try and startup a new restaurant.</a:t>
            </a:r>
          </a:p>
          <a:p>
            <a:pPr marL="0" indent="0">
              <a:buNone/>
            </a:pPr>
            <a:endParaRPr lang="en-US" dirty="0"/>
          </a:p>
          <a:p>
            <a:pPr marL="0" indent="0">
              <a:buNone/>
            </a:pPr>
            <a:r>
              <a:rPr lang="en-US" dirty="0"/>
              <a:t>Foursquare add </a:t>
            </a:r>
            <a:r>
              <a:rPr lang="en-US" dirty="0" err="1"/>
              <a:t>geopy</a:t>
            </a:r>
            <a:r>
              <a:rPr lang="en-US" dirty="0"/>
              <a:t> data will be used to look up these venues.</a:t>
            </a:r>
          </a:p>
          <a:p>
            <a:pPr marL="0" indent="0">
              <a:buNone/>
            </a:pPr>
            <a:endParaRPr lang="en-US" dirty="0"/>
          </a:p>
          <a:p>
            <a:pPr marL="0" indent="0">
              <a:buNone/>
            </a:pPr>
            <a:r>
              <a:rPr lang="en-US" dirty="0"/>
              <a:t>We will then cluster the data we collect to determine which area would be the best place to start Tampa Tommy’s.</a:t>
            </a:r>
          </a:p>
          <a:p>
            <a:pPr marL="0" indent="0">
              <a:buNone/>
            </a:pPr>
            <a:endParaRPr lang="en-US" dirty="0"/>
          </a:p>
          <a:p>
            <a:pPr marL="0" indent="0">
              <a:buNone/>
            </a:pPr>
            <a:r>
              <a:rPr lang="en-US" dirty="0"/>
              <a:t>Once the cluster is determined, we will look up rental properties in the area to determine where Tampa Tommy's will be located permanently.</a:t>
            </a:r>
          </a:p>
          <a:p>
            <a:endParaRPr lang="en-US" dirty="0"/>
          </a:p>
        </p:txBody>
      </p:sp>
    </p:spTree>
    <p:extLst>
      <p:ext uri="{BB962C8B-B14F-4D97-AF65-F5344CB8AC3E}">
        <p14:creationId xmlns:p14="http://schemas.microsoft.com/office/powerpoint/2010/main" val="67577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8CA2-BC58-497E-B64D-561400C4A54E}"/>
              </a:ext>
            </a:extLst>
          </p:cNvPr>
          <p:cNvSpPr>
            <a:spLocks noGrp="1"/>
          </p:cNvSpPr>
          <p:nvPr>
            <p:ph type="title"/>
          </p:nvPr>
        </p:nvSpPr>
        <p:spPr/>
        <p:txBody>
          <a:bodyPr/>
          <a:lstStyle/>
          <a:p>
            <a:r>
              <a:rPr lang="en-US" b="1" dirty="0"/>
              <a:t>2. Data (Code)</a:t>
            </a:r>
            <a:endParaRPr lang="en-US" dirty="0"/>
          </a:p>
        </p:txBody>
      </p:sp>
      <p:pic>
        <p:nvPicPr>
          <p:cNvPr id="6" name="Content Placeholder 5">
            <a:extLst>
              <a:ext uri="{FF2B5EF4-FFF2-40B4-BE49-F238E27FC236}">
                <a16:creationId xmlns:a16="http://schemas.microsoft.com/office/drawing/2014/main" id="{CFFD546A-64D3-46EC-85E8-E249C13509DF}"/>
              </a:ext>
            </a:extLst>
          </p:cNvPr>
          <p:cNvPicPr>
            <a:picLocks noGrp="1" noChangeAspect="1"/>
          </p:cNvPicPr>
          <p:nvPr>
            <p:ph idx="1"/>
          </p:nvPr>
        </p:nvPicPr>
        <p:blipFill>
          <a:blip r:embed="rId2"/>
          <a:stretch>
            <a:fillRect/>
          </a:stretch>
        </p:blipFill>
        <p:spPr>
          <a:xfrm>
            <a:off x="3829050" y="2710656"/>
            <a:ext cx="4533900" cy="2581275"/>
          </a:xfrm>
          <a:prstGeom prst="rect">
            <a:avLst/>
          </a:prstGeom>
        </p:spPr>
      </p:pic>
    </p:spTree>
    <p:extLst>
      <p:ext uri="{BB962C8B-B14F-4D97-AF65-F5344CB8AC3E}">
        <p14:creationId xmlns:p14="http://schemas.microsoft.com/office/powerpoint/2010/main" val="47525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251A-95B4-4FF7-81A7-C34A57B845BC}"/>
              </a:ext>
            </a:extLst>
          </p:cNvPr>
          <p:cNvSpPr>
            <a:spLocks noGrp="1"/>
          </p:cNvSpPr>
          <p:nvPr>
            <p:ph type="title"/>
          </p:nvPr>
        </p:nvSpPr>
        <p:spPr/>
        <p:txBody>
          <a:bodyPr/>
          <a:lstStyle/>
          <a:p>
            <a:r>
              <a:rPr lang="en-US" b="1" dirty="0"/>
              <a:t>2. Data (Code)</a:t>
            </a:r>
            <a:endParaRPr lang="en-US" dirty="0"/>
          </a:p>
        </p:txBody>
      </p:sp>
      <p:pic>
        <p:nvPicPr>
          <p:cNvPr id="4" name="Content Placeholder 3">
            <a:extLst>
              <a:ext uri="{FF2B5EF4-FFF2-40B4-BE49-F238E27FC236}">
                <a16:creationId xmlns:a16="http://schemas.microsoft.com/office/drawing/2014/main" id="{981CE9B6-FEA7-44AD-8F05-1900EE13D62F}"/>
              </a:ext>
            </a:extLst>
          </p:cNvPr>
          <p:cNvPicPr>
            <a:picLocks noGrp="1" noChangeAspect="1"/>
          </p:cNvPicPr>
          <p:nvPr>
            <p:ph idx="1"/>
          </p:nvPr>
        </p:nvPicPr>
        <p:blipFill>
          <a:blip r:embed="rId2"/>
          <a:stretch>
            <a:fillRect/>
          </a:stretch>
        </p:blipFill>
        <p:spPr>
          <a:xfrm>
            <a:off x="414606" y="2213325"/>
            <a:ext cx="11362788" cy="3371984"/>
          </a:xfrm>
          <a:prstGeom prst="rect">
            <a:avLst/>
          </a:prstGeom>
        </p:spPr>
      </p:pic>
    </p:spTree>
    <p:extLst>
      <p:ext uri="{BB962C8B-B14F-4D97-AF65-F5344CB8AC3E}">
        <p14:creationId xmlns:p14="http://schemas.microsoft.com/office/powerpoint/2010/main" val="228133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251A-95B4-4FF7-81A7-C34A57B845BC}"/>
              </a:ext>
            </a:extLst>
          </p:cNvPr>
          <p:cNvSpPr>
            <a:spLocks noGrp="1"/>
          </p:cNvSpPr>
          <p:nvPr>
            <p:ph type="title"/>
          </p:nvPr>
        </p:nvSpPr>
        <p:spPr/>
        <p:txBody>
          <a:bodyPr/>
          <a:lstStyle/>
          <a:p>
            <a:r>
              <a:rPr lang="en-US" b="1" dirty="0"/>
              <a:t>2. Data (Code)</a:t>
            </a:r>
            <a:endParaRPr lang="en-US" dirty="0"/>
          </a:p>
        </p:txBody>
      </p:sp>
      <p:pic>
        <p:nvPicPr>
          <p:cNvPr id="6" name="Picture 5">
            <a:extLst>
              <a:ext uri="{FF2B5EF4-FFF2-40B4-BE49-F238E27FC236}">
                <a16:creationId xmlns:a16="http://schemas.microsoft.com/office/drawing/2014/main" id="{01380D3A-76C3-41FB-9B0B-2F552F949742}"/>
              </a:ext>
            </a:extLst>
          </p:cNvPr>
          <p:cNvPicPr>
            <a:picLocks noChangeAspect="1"/>
          </p:cNvPicPr>
          <p:nvPr/>
        </p:nvPicPr>
        <p:blipFill>
          <a:blip r:embed="rId2"/>
          <a:stretch>
            <a:fillRect/>
          </a:stretch>
        </p:blipFill>
        <p:spPr>
          <a:xfrm>
            <a:off x="2195512" y="1957274"/>
            <a:ext cx="7800975" cy="4248150"/>
          </a:xfrm>
          <a:prstGeom prst="rect">
            <a:avLst/>
          </a:prstGeom>
        </p:spPr>
      </p:pic>
    </p:spTree>
    <p:extLst>
      <p:ext uri="{BB962C8B-B14F-4D97-AF65-F5344CB8AC3E}">
        <p14:creationId xmlns:p14="http://schemas.microsoft.com/office/powerpoint/2010/main" val="2069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251A-95B4-4FF7-81A7-C34A57B845BC}"/>
              </a:ext>
            </a:extLst>
          </p:cNvPr>
          <p:cNvSpPr>
            <a:spLocks noGrp="1"/>
          </p:cNvSpPr>
          <p:nvPr>
            <p:ph type="title"/>
          </p:nvPr>
        </p:nvSpPr>
        <p:spPr>
          <a:ln>
            <a:noFill/>
          </a:ln>
        </p:spPr>
        <p:txBody>
          <a:bodyPr/>
          <a:lstStyle/>
          <a:p>
            <a:r>
              <a:rPr lang="en-US" b="1" dirty="0"/>
              <a:t>2. Data (Table)</a:t>
            </a:r>
            <a:endParaRPr lang="en-US" dirty="0"/>
          </a:p>
        </p:txBody>
      </p:sp>
      <p:pic>
        <p:nvPicPr>
          <p:cNvPr id="3" name="Picture 2">
            <a:extLst>
              <a:ext uri="{FF2B5EF4-FFF2-40B4-BE49-F238E27FC236}">
                <a16:creationId xmlns:a16="http://schemas.microsoft.com/office/drawing/2014/main" id="{DC5A1D12-0A8A-4DD3-A123-88573AE6896B}"/>
              </a:ext>
            </a:extLst>
          </p:cNvPr>
          <p:cNvPicPr>
            <a:picLocks noChangeAspect="1"/>
          </p:cNvPicPr>
          <p:nvPr/>
        </p:nvPicPr>
        <p:blipFill>
          <a:blip r:embed="rId2"/>
          <a:stretch>
            <a:fillRect/>
          </a:stretch>
        </p:blipFill>
        <p:spPr>
          <a:xfrm>
            <a:off x="6057751" y="490440"/>
            <a:ext cx="5296049" cy="5877120"/>
          </a:xfrm>
          <a:prstGeom prst="rect">
            <a:avLst/>
          </a:prstGeom>
        </p:spPr>
      </p:pic>
    </p:spTree>
    <p:extLst>
      <p:ext uri="{BB962C8B-B14F-4D97-AF65-F5344CB8AC3E}">
        <p14:creationId xmlns:p14="http://schemas.microsoft.com/office/powerpoint/2010/main" val="169702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251A-95B4-4FF7-81A7-C34A57B845BC}"/>
              </a:ext>
            </a:extLst>
          </p:cNvPr>
          <p:cNvSpPr>
            <a:spLocks noGrp="1"/>
          </p:cNvSpPr>
          <p:nvPr>
            <p:ph type="title"/>
          </p:nvPr>
        </p:nvSpPr>
        <p:spPr>
          <a:ln>
            <a:noFill/>
          </a:ln>
        </p:spPr>
        <p:txBody>
          <a:bodyPr/>
          <a:lstStyle/>
          <a:p>
            <a:r>
              <a:rPr lang="en-US" b="1" dirty="0"/>
              <a:t>2. Data (Table)</a:t>
            </a:r>
            <a:endParaRPr lang="en-US" dirty="0"/>
          </a:p>
        </p:txBody>
      </p:sp>
      <p:pic>
        <p:nvPicPr>
          <p:cNvPr id="4" name="Picture 3">
            <a:extLst>
              <a:ext uri="{FF2B5EF4-FFF2-40B4-BE49-F238E27FC236}">
                <a16:creationId xmlns:a16="http://schemas.microsoft.com/office/drawing/2014/main" id="{0CB03999-7896-4CBB-BA04-32A880671A35}"/>
              </a:ext>
            </a:extLst>
          </p:cNvPr>
          <p:cNvPicPr>
            <a:picLocks noChangeAspect="1"/>
          </p:cNvPicPr>
          <p:nvPr/>
        </p:nvPicPr>
        <p:blipFill>
          <a:blip r:embed="rId2"/>
          <a:stretch>
            <a:fillRect/>
          </a:stretch>
        </p:blipFill>
        <p:spPr>
          <a:xfrm>
            <a:off x="2379986" y="1546689"/>
            <a:ext cx="7432027" cy="5167463"/>
          </a:xfrm>
          <a:prstGeom prst="rect">
            <a:avLst/>
          </a:prstGeom>
        </p:spPr>
      </p:pic>
    </p:spTree>
    <p:extLst>
      <p:ext uri="{BB962C8B-B14F-4D97-AF65-F5344CB8AC3E}">
        <p14:creationId xmlns:p14="http://schemas.microsoft.com/office/powerpoint/2010/main" val="346246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02C0-253C-483C-9E4C-B269DFAE9991}"/>
              </a:ext>
            </a:extLst>
          </p:cNvPr>
          <p:cNvSpPr>
            <a:spLocks noGrp="1"/>
          </p:cNvSpPr>
          <p:nvPr>
            <p:ph type="title"/>
          </p:nvPr>
        </p:nvSpPr>
        <p:spPr/>
        <p:txBody>
          <a:bodyPr/>
          <a:lstStyle/>
          <a:p>
            <a:r>
              <a:rPr lang="en-US" b="1" dirty="0"/>
              <a:t>3. Methodology</a:t>
            </a:r>
            <a:endParaRPr lang="en-US" dirty="0"/>
          </a:p>
        </p:txBody>
      </p:sp>
      <p:sp>
        <p:nvSpPr>
          <p:cNvPr id="3" name="Content Placeholder 2">
            <a:extLst>
              <a:ext uri="{FF2B5EF4-FFF2-40B4-BE49-F238E27FC236}">
                <a16:creationId xmlns:a16="http://schemas.microsoft.com/office/drawing/2014/main" id="{200FB7B0-CE21-4A5F-8869-5B76E346988F}"/>
              </a:ext>
            </a:extLst>
          </p:cNvPr>
          <p:cNvSpPr>
            <a:spLocks noGrp="1"/>
          </p:cNvSpPr>
          <p:nvPr>
            <p:ph idx="1"/>
          </p:nvPr>
        </p:nvSpPr>
        <p:spPr/>
        <p:txBody>
          <a:bodyPr>
            <a:normAutofit fontScale="62500" lnSpcReduction="20000"/>
          </a:bodyPr>
          <a:lstStyle/>
          <a:p>
            <a:pPr marL="0" indent="0">
              <a:buNone/>
            </a:pPr>
            <a:r>
              <a:rPr lang="en-US" dirty="0"/>
              <a:t>The goal of this section is to cluster the data collected above, and then determine which cluster area we will look for rental property for Tampa Tommy’s.</a:t>
            </a:r>
          </a:p>
          <a:p>
            <a:pPr marL="0" indent="0">
              <a:buNone/>
            </a:pPr>
            <a:endParaRPr lang="en-US" dirty="0"/>
          </a:p>
          <a:p>
            <a:pPr marL="0" indent="0">
              <a:buNone/>
            </a:pPr>
            <a:r>
              <a:rPr lang="en-US" dirty="0"/>
              <a:t>We are going to assign clusters to each of the venues we retrieved from our Foursquare API.</a:t>
            </a:r>
          </a:p>
          <a:p>
            <a:pPr marL="0" indent="0">
              <a:buNone/>
            </a:pPr>
            <a:endParaRPr lang="en-US" dirty="0"/>
          </a:p>
          <a:p>
            <a:pPr marL="0" indent="0">
              <a:buNone/>
            </a:pPr>
            <a:r>
              <a:rPr lang="en-US" dirty="0"/>
              <a:t>Cluster 1 - Restaurants that could have the capabilities of hosting gameday parties</a:t>
            </a:r>
          </a:p>
          <a:p>
            <a:pPr marL="0" indent="0">
              <a:buNone/>
            </a:pPr>
            <a:endParaRPr lang="en-US" dirty="0"/>
          </a:p>
          <a:p>
            <a:pPr marL="0" indent="0">
              <a:buNone/>
            </a:pPr>
            <a:r>
              <a:rPr lang="en-US" dirty="0"/>
              <a:t>Cluster 2 - Restaurants that could not have the capabilities of hosting gameday parties</a:t>
            </a:r>
          </a:p>
          <a:p>
            <a:pPr marL="0" indent="0">
              <a:buNone/>
            </a:pPr>
            <a:endParaRPr lang="en-US" dirty="0"/>
          </a:p>
          <a:p>
            <a:pPr marL="0" indent="0">
              <a:buNone/>
            </a:pPr>
            <a:r>
              <a:rPr lang="en-US" dirty="0"/>
              <a:t>Cluster 3 - Venues that are not restaurants</a:t>
            </a:r>
          </a:p>
          <a:p>
            <a:pPr marL="0" indent="0">
              <a:buNone/>
            </a:pPr>
            <a:endParaRPr lang="en-US" dirty="0"/>
          </a:p>
          <a:p>
            <a:pPr marL="0" indent="0">
              <a:buNone/>
            </a:pPr>
            <a:r>
              <a:rPr lang="en-US" dirty="0"/>
              <a:t>Cluster 4 - Stadiums in the area (including Raymond James Stadium)</a:t>
            </a:r>
          </a:p>
          <a:p>
            <a:endParaRPr lang="en-US" dirty="0"/>
          </a:p>
        </p:txBody>
      </p:sp>
    </p:spTree>
    <p:extLst>
      <p:ext uri="{BB962C8B-B14F-4D97-AF65-F5344CB8AC3E}">
        <p14:creationId xmlns:p14="http://schemas.microsoft.com/office/powerpoint/2010/main" val="2501226955"/>
      </p:ext>
    </p:extLst>
  </p:cSld>
  <p:clrMapOvr>
    <a:masterClrMapping/>
  </p:clrMapOvr>
</p:sld>
</file>

<file path=ppt/theme/theme1.xml><?xml version="1.0" encoding="utf-8"?>
<a:theme xmlns:a="http://schemas.openxmlformats.org/drawingml/2006/main" name="JohnDeere">
  <a:themeElements>
    <a:clrScheme name="John Deere">
      <a:dk1>
        <a:sysClr val="windowText" lastClr="000000"/>
      </a:dk1>
      <a:lt1>
        <a:sysClr val="window" lastClr="FFFFFF"/>
      </a:lt1>
      <a:dk2>
        <a:srgbClr val="333333"/>
      </a:dk2>
      <a:lt2>
        <a:srgbClr val="CCCCCC"/>
      </a:lt2>
      <a:accent1>
        <a:srgbClr val="367C2B"/>
      </a:accent1>
      <a:accent2>
        <a:srgbClr val="FFDE00"/>
      </a:accent2>
      <a:accent3>
        <a:srgbClr val="333333"/>
      </a:accent3>
      <a:accent4>
        <a:srgbClr val="86B080"/>
      </a:accent4>
      <a:accent5>
        <a:srgbClr val="FFF173"/>
      </a:accent5>
      <a:accent6>
        <a:srgbClr val="CCCCCC"/>
      </a:accent6>
      <a:hlink>
        <a:srgbClr val="367C2B"/>
      </a:hlink>
      <a:folHlink>
        <a:srgbClr val="666666"/>
      </a:folHlink>
    </a:clrScheme>
    <a:fontScheme name="John Deer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JohnDeere_GY</Template>
  <TotalTime>16</TotalTime>
  <Words>1000</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Verdana</vt:lpstr>
      <vt:lpstr>JohnDeere</vt:lpstr>
      <vt:lpstr>Final Capstone Project</vt:lpstr>
      <vt:lpstr>1. Introduction</vt:lpstr>
      <vt:lpstr>2. Data</vt:lpstr>
      <vt:lpstr>2. Data (Code)</vt:lpstr>
      <vt:lpstr>2. Data (Code)</vt:lpstr>
      <vt:lpstr>2. Data (Code)</vt:lpstr>
      <vt:lpstr>2. Data (Table)</vt:lpstr>
      <vt:lpstr>2. Data (Table)</vt:lpstr>
      <vt:lpstr>3. Methodology</vt:lpstr>
      <vt:lpstr>3. Methodology (Cluster Assignment)</vt:lpstr>
      <vt:lpstr>3. Methodology (Table)</vt:lpstr>
      <vt:lpstr>3. Methodology (Map Code)</vt:lpstr>
      <vt:lpstr>3. Methodology (Map)</vt:lpstr>
      <vt:lpstr>3. Methodology</vt:lpstr>
      <vt:lpstr>3. Methodology</vt:lpstr>
      <vt:lpstr>3. Methodology (Map Code)</vt:lpstr>
      <vt:lpstr>3. Methodology (Map)</vt:lpstr>
      <vt:lpstr>4. Results</vt:lpstr>
      <vt:lpstr>5. Discussion</vt:lpstr>
      <vt:lpstr>6. Conclusion</vt:lpstr>
      <vt:lpstr>Code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Project</dc:title>
  <dc:creator>Wagner Andrew G</dc:creator>
  <cp:lastModifiedBy>Wagner Andrew G</cp:lastModifiedBy>
  <cp:revision>4</cp:revision>
  <dcterms:created xsi:type="dcterms:W3CDTF">2020-03-26T19:14:41Z</dcterms:created>
  <dcterms:modified xsi:type="dcterms:W3CDTF">2020-03-26T19:30:54Z</dcterms:modified>
</cp:coreProperties>
</file>