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3.xml"/><Relationship Id="rId4" Type="http://schemas.openxmlformats.org/officeDocument/2006/relationships/slideMaster" Target="slideMasters/slideMaster1.xml"/><Relationship Id="rId3" Type="http://schemas.openxmlformats.org/officeDocument/2006/relationships/tableStyles" Target="tableStyles.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Hash Tables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sz="3000"/>
              <a:t>Why and When do we use Hash Tables?</a:t>
            </a:r>
          </a:p>
        </p:txBody>
      </p:sp>
      <p:sp>
        <p:nvSpPr>
          <p:cNvPr id="36" name="Shape 3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200"/>
              <a:t>Before understanding hash tables, let us understand the problems of a few simple data structures:</a:t>
            </a:r>
          </a:p>
          <a:p>
            <a:pPr indent="-304800" lvl="0" marL="457200" rtl="0">
              <a:spcBef>
                <a:spcPts val="0"/>
              </a:spcBef>
              <a:buClr>
                <a:schemeClr val="lt1"/>
              </a:buClr>
              <a:buSzPct val="100000"/>
              <a:buFont typeface="Arial"/>
              <a:buAutoNum type="arabicPeriod"/>
            </a:pPr>
            <a:r>
              <a:rPr lang="en" sz="1200"/>
              <a:t>Arrays: Though arrays allow random access, they have a problem that their size is fixed.</a:t>
            </a:r>
          </a:p>
          <a:p>
            <a:pPr indent="-304800" lvl="0" marL="457200" rtl="0">
              <a:spcBef>
                <a:spcPts val="0"/>
              </a:spcBef>
              <a:buClr>
                <a:schemeClr val="lt1"/>
              </a:buClr>
              <a:buSzPct val="100000"/>
              <a:buFont typeface="Arial"/>
              <a:buAutoNum type="arabicPeriod"/>
            </a:pPr>
            <a:r>
              <a:rPr lang="en" sz="1200"/>
              <a:t>Linked list: Linked lists have the advantage that their size can grow dynamically as they do not store elements contiguously. However where they do lack is in the random access to the elements.  They require O(n) time to search any element.</a:t>
            </a:r>
          </a:p>
          <a:p>
            <a:pPr rtl="0">
              <a:spcBef>
                <a:spcPts val="0"/>
              </a:spcBef>
              <a:buNone/>
            </a:pPr>
            <a:r>
              <a:t/>
            </a:r>
            <a:endParaRPr sz="1200"/>
          </a:p>
          <a:p>
            <a:pPr rtl="0">
              <a:spcBef>
                <a:spcPts val="0"/>
              </a:spcBef>
              <a:buNone/>
            </a:pPr>
            <a:r>
              <a:rPr lang="en" sz="1200"/>
              <a:t> Can we perform search in more efficient way than O(n) while still allowing the size to grow dynamically?</a:t>
            </a:r>
          </a:p>
          <a:p>
            <a:pPr rtl="0">
              <a:spcBef>
                <a:spcPts val="0"/>
              </a:spcBef>
              <a:buNone/>
            </a:pPr>
            <a:r>
              <a:rPr lang="en" sz="1200"/>
              <a:t> Hash tables do offer a solution to that. Hash tables are used when speedy insertion, deletion or searching is a necessity. </a:t>
            </a:r>
          </a:p>
          <a:p>
            <a:pPr rtl="0">
              <a:spcBef>
                <a:spcPts val="0"/>
              </a:spcBef>
              <a:buNone/>
            </a:pPr>
            <a:r>
              <a:rPr lang="en" sz="1200"/>
              <a:t> What are Hash Tables anyways?</a:t>
            </a:r>
          </a:p>
          <a:p>
            <a:pPr lvl="0" rtl="0">
              <a:spcBef>
                <a:spcPts val="0"/>
              </a:spcBef>
              <a:buNone/>
            </a:pPr>
            <a:r>
              <a:rPr lang="en" sz="1200"/>
              <a:t>A hash table is just an array coupled with a function known as hash function. Hash function takes an input called key and returns an integer known as the hash value as an output. The hash value maps the key to a particular index in the hash table. We initially use the hash function to determine where in the hash table do we store the key. Latter we use the same hash function to determine where in the hash table do we search for a given key. And hence hash function must be consistent and provide same hash value for identical keys.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idx="1" type="body"/>
          </p:nvPr>
        </p:nvSpPr>
        <p:spPr>
          <a:xfrm>
            <a:off x="302975" y="89500"/>
            <a:ext cx="8402400" cy="4883099"/>
          </a:xfrm>
          <a:prstGeom prst="rect">
            <a:avLst/>
          </a:prstGeom>
        </p:spPr>
        <p:txBody>
          <a:bodyPr anchorCtr="0" anchor="t" bIns="91425" lIns="91425" rIns="91425" tIns="91425">
            <a:noAutofit/>
          </a:bodyPr>
          <a:lstStyle/>
          <a:p>
            <a:pPr rtl="0">
              <a:spcBef>
                <a:spcPts val="0"/>
              </a:spcBef>
              <a:buNone/>
            </a:pPr>
            <a:r>
              <a:rPr lang="en" sz="1200"/>
              <a:t> Collision problem can arise in Hash Table. We deal in this case either by probing method or by chaining method.    </a:t>
            </a:r>
          </a:p>
          <a:p>
            <a:pPr lvl="0" rtl="0">
              <a:spcBef>
                <a:spcPts val="0"/>
              </a:spcBef>
              <a:buNone/>
            </a:pPr>
            <a:r>
              <a:rPr lang="en" sz="1200"/>
              <a:t> Consider the following example:</a:t>
            </a:r>
          </a:p>
          <a:p>
            <a:pPr rtl="0">
              <a:spcBef>
                <a:spcPts val="0"/>
              </a:spcBef>
              <a:buNone/>
            </a:pPr>
            <a:r>
              <a:rPr lang="en" sz="1200"/>
              <a:t> In linear probing we put ant in index 3 of the hash table. In chaining what we do is to make a linked list at each of the 26 indices. The hash table contains pointers to the first element of the linked list. Hence ant now becomes the second element of linked list which has it’s start pointer in the 0th index of hash table.   </a:t>
            </a:r>
          </a:p>
          <a:p>
            <a:pPr rtl="0">
              <a:spcBef>
                <a:spcPts val="0"/>
              </a:spcBef>
              <a:buNone/>
            </a:pPr>
            <a:r>
              <a:t/>
            </a:r>
            <a:endParaRPr sz="1200"/>
          </a:p>
          <a:p>
            <a:pPr rtl="0">
              <a:spcBef>
                <a:spcPts val="0"/>
              </a:spcBef>
              <a:buNone/>
            </a:pPr>
            <a:r>
              <a:t/>
            </a:r>
            <a:endParaRPr sz="1200"/>
          </a:p>
          <a:p>
            <a:pPr rtl="0">
              <a:spcBef>
                <a:spcPts val="0"/>
              </a:spcBef>
              <a:buNone/>
            </a:pPr>
            <a:r>
              <a:t/>
            </a:r>
            <a:endParaRPr sz="1200"/>
          </a:p>
          <a:p>
            <a:pPr rtl="0">
              <a:spcBef>
                <a:spcPts val="0"/>
              </a:spcBef>
              <a:buNone/>
            </a:pPr>
            <a:r>
              <a:t/>
            </a:r>
            <a:endParaRPr sz="1200"/>
          </a:p>
          <a:p>
            <a:pPr rtl="0">
              <a:spcBef>
                <a:spcPts val="0"/>
              </a:spcBef>
              <a:buNone/>
            </a:pPr>
            <a:r>
              <a:t/>
            </a:r>
            <a:endParaRPr sz="1200"/>
          </a:p>
          <a:p>
            <a:pPr rtl="0">
              <a:spcBef>
                <a:spcPts val="0"/>
              </a:spcBef>
              <a:buNone/>
            </a:pPr>
            <a:r>
              <a:t/>
            </a:r>
            <a:endParaRPr sz="1200"/>
          </a:p>
          <a:p>
            <a:pPr rtl="0">
              <a:spcBef>
                <a:spcPts val="0"/>
              </a:spcBef>
              <a:buNone/>
            </a:pPr>
            <a:r>
              <a:t/>
            </a:r>
            <a:endParaRPr sz="1200"/>
          </a:p>
          <a:p>
            <a:pPr rtl="0">
              <a:spcBef>
                <a:spcPts val="0"/>
              </a:spcBef>
              <a:buNone/>
            </a:pPr>
            <a:r>
              <a:t/>
            </a:r>
            <a:endParaRPr sz="1200"/>
          </a:p>
          <a:p>
            <a:pPr rtl="0">
              <a:spcBef>
                <a:spcPts val="0"/>
              </a:spcBef>
              <a:buNone/>
            </a:pPr>
            <a:r>
              <a:rPr lang="en" sz="1200"/>
              <a:t>To avoid collisions which considerably slow down our search, we need to use good hash function. A few characteristics of a good hash function are:</a:t>
            </a:r>
          </a:p>
          <a:p>
            <a:pPr indent="-304800" lvl="0" marL="457200" rtl="0">
              <a:spcBef>
                <a:spcPts val="0"/>
              </a:spcBef>
              <a:buClr>
                <a:schemeClr val="lt1"/>
              </a:buClr>
              <a:buSzPct val="100000"/>
              <a:buFont typeface="Arial"/>
              <a:buAutoNum type="arabicPeriod"/>
            </a:pPr>
            <a:r>
              <a:rPr lang="en" sz="1200"/>
              <a:t>Make use of all information provided by key.</a:t>
            </a:r>
          </a:p>
          <a:p>
            <a:pPr indent="-304800" lvl="0" marL="457200" rtl="0">
              <a:spcBef>
                <a:spcPts val="0"/>
              </a:spcBef>
              <a:buClr>
                <a:schemeClr val="lt1"/>
              </a:buClr>
              <a:buSzPct val="100000"/>
              <a:buFont typeface="Arial"/>
              <a:buAutoNum type="arabicPeriod"/>
            </a:pPr>
            <a:r>
              <a:rPr lang="en" sz="1200"/>
              <a:t>Hash values are uniformly distributed across hash table.</a:t>
            </a:r>
          </a:p>
          <a:p>
            <a:pPr indent="-304800" lvl="0" marL="457200" rtl="0">
              <a:spcBef>
                <a:spcPts val="0"/>
              </a:spcBef>
              <a:buClr>
                <a:schemeClr val="lt1"/>
              </a:buClr>
              <a:buSzPct val="100000"/>
              <a:buFont typeface="Arial"/>
              <a:buAutoNum type="arabicPeriod"/>
            </a:pPr>
            <a:r>
              <a:rPr lang="en" sz="1200"/>
              <a:t>Maps similar keys to very different hash values</a:t>
            </a:r>
          </a:p>
          <a:p>
            <a:pPr indent="-304800" lvl="0" marL="457200" rtl="0">
              <a:spcBef>
                <a:spcPts val="0"/>
              </a:spcBef>
              <a:buClr>
                <a:schemeClr val="lt1"/>
              </a:buClr>
              <a:buSzPct val="100000"/>
              <a:buFont typeface="Arial"/>
              <a:buAutoNum type="arabicPeriod"/>
            </a:pPr>
            <a:r>
              <a:rPr lang="en" sz="1200"/>
              <a:t>Uses only simple operations.</a:t>
            </a:r>
          </a:p>
          <a:p>
            <a:pPr rtl="0">
              <a:spcBef>
                <a:spcPts val="0"/>
              </a:spcBef>
              <a:buNone/>
            </a:pPr>
            <a:r>
              <a:t/>
            </a:r>
            <a:endParaRPr sz="1200"/>
          </a:p>
          <a:p>
            <a:pPr rtl="0">
              <a:spcBef>
                <a:spcPts val="0"/>
              </a:spcBef>
              <a:buNone/>
            </a:pPr>
            <a:r>
              <a:t/>
            </a:r>
            <a:endParaRPr sz="1200"/>
          </a:p>
          <a:p>
            <a:pPr rtl="0">
              <a:spcBef>
                <a:spcPts val="0"/>
              </a:spcBef>
              <a:buNone/>
            </a:pPr>
            <a:r>
              <a:t/>
            </a:r>
            <a:endParaRPr sz="1200"/>
          </a:p>
          <a:p>
            <a:pPr>
              <a:spcBef>
                <a:spcPts val="0"/>
              </a:spcBef>
              <a:buNone/>
            </a:pPr>
            <a:r>
              <a:rPr lang="en" sz="1200"/>
              <a:t>                                                                                                                                                           </a:t>
            </a:r>
          </a:p>
        </p:txBody>
      </p:sp>
      <p:pic>
        <p:nvPicPr>
          <p:cNvPr id="42" name="Shape 42"/>
          <p:cNvPicPr preferRelativeResize="0"/>
          <p:nvPr/>
        </p:nvPicPr>
        <p:blipFill>
          <a:blip r:embed="rId3">
            <a:alphaModFix/>
          </a:blip>
          <a:stretch>
            <a:fillRect/>
          </a:stretch>
        </p:blipFill>
        <p:spPr>
          <a:xfrm>
            <a:off x="2905700" y="1514700"/>
            <a:ext cx="1888850" cy="16044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